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256" r:id="rId5"/>
    <p:sldId id="286" r:id="rId6"/>
    <p:sldId id="258" r:id="rId7"/>
    <p:sldId id="259" r:id="rId8"/>
    <p:sldId id="287" r:id="rId9"/>
    <p:sldId id="260" r:id="rId10"/>
    <p:sldId id="261" r:id="rId11"/>
    <p:sldId id="262" r:id="rId12"/>
    <p:sldId id="263" r:id="rId13"/>
    <p:sldId id="264" r:id="rId14"/>
    <p:sldId id="265" r:id="rId15"/>
    <p:sldId id="266" r:id="rId16"/>
    <p:sldId id="267" r:id="rId17"/>
    <p:sldId id="268" r:id="rId18"/>
    <p:sldId id="270" r:id="rId19"/>
    <p:sldId id="271" r:id="rId20"/>
    <p:sldId id="272" r:id="rId21"/>
    <p:sldId id="273" r:id="rId22"/>
    <p:sldId id="288" r:id="rId23"/>
    <p:sldId id="275" r:id="rId24"/>
    <p:sldId id="297" r:id="rId25"/>
    <p:sldId id="298" r:id="rId26"/>
    <p:sldId id="291"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00" d="100"/>
          <a:sy n="100" d="100"/>
        </p:scale>
        <p:origin x="858" y="39"/>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01/11/2020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B38272-92C3-47A9-BBEE-837A273F4884}" type="datetimeFigureOut">
              <a:rPr lang="en-GB" smtClean="0"/>
              <a:t>01/11/2020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0F3622-5FF8-43D5-8D9B-78775B15F323}" type="slidenum">
              <a:rPr lang="en-GB" smtClean="0"/>
              <a:t>‹#›</a:t>
            </a:fld>
            <a:endParaRPr lang="en-GB"/>
          </a:p>
        </p:txBody>
      </p:sp>
    </p:spTree>
    <p:extLst>
      <p:ext uri="{BB962C8B-B14F-4D97-AF65-F5344CB8AC3E}">
        <p14:creationId xmlns:p14="http://schemas.microsoft.com/office/powerpoint/2010/main" val="5840239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a:t>
            </a:fld>
            <a:endParaRPr lang="en-US" dirty="0"/>
          </a:p>
        </p:txBody>
      </p:sp>
    </p:spTree>
    <p:extLst>
      <p:ext uri="{BB962C8B-B14F-4D97-AF65-F5344CB8AC3E}">
        <p14:creationId xmlns:p14="http://schemas.microsoft.com/office/powerpoint/2010/main" val="10448788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A router in an HSRP group can be in one of these states: initial, listen, speak, standby, or active. When a router exists in one of these states, it performs the actions required for that state. Not all HSRP routers in the group will transition through all states. For example, if there are three routers in the HSRP group, the router that is not the standby or active router will remain in the listen state.</a:t>
            </a:r>
          </a:p>
          <a:p>
            <a:endParaRPr lang="en-US" sz="1200" b="0" i="0" u="none" strike="noStrike" kern="1200" baseline="0" dirty="0">
              <a:solidFill>
                <a:schemeClr val="tx1"/>
              </a:solidFill>
              <a:latin typeface="Arial" charset="0"/>
              <a:ea typeface="+mn-ea"/>
              <a:cs typeface="+mn-cs"/>
            </a:endParaRPr>
          </a:p>
          <a:p>
            <a:r>
              <a:rPr lang="en-US" sz="1200" b="0" i="0" u="none" strike="noStrike" kern="1200" baseline="0" dirty="0">
                <a:solidFill>
                  <a:schemeClr val="tx1"/>
                </a:solidFill>
                <a:latin typeface="Arial" charset="0"/>
                <a:ea typeface="+mn-ea"/>
                <a:cs typeface="+mn-cs"/>
              </a:rPr>
              <a:t>All routers begin in the initial state. This is the starting state, and it indicates that HSRP is not running. This state is entered via configuration change, such as when HSRP is disabled on an interface, or when an HSRP-enabled interface is first brought up (for instance, when the </a:t>
            </a:r>
            <a:r>
              <a:rPr lang="en-US" sz="1200" b="1" i="0" u="none" strike="noStrike" kern="1200" baseline="0" dirty="0">
                <a:solidFill>
                  <a:schemeClr val="tx1"/>
                </a:solidFill>
                <a:latin typeface="Arial" charset="0"/>
                <a:ea typeface="+mn-ea"/>
                <a:cs typeface="+mn-cs"/>
              </a:rPr>
              <a:t>no shutdown </a:t>
            </a:r>
            <a:r>
              <a:rPr lang="en-US" sz="1200" b="0" i="0" u="none" strike="noStrike" kern="1200" baseline="0" dirty="0">
                <a:solidFill>
                  <a:schemeClr val="tx1"/>
                </a:solidFill>
                <a:latin typeface="Arial" charset="0"/>
                <a:ea typeface="+mn-ea"/>
                <a:cs typeface="+mn-cs"/>
              </a:rPr>
              <a:t>command is issued).</a:t>
            </a:r>
          </a:p>
          <a:p>
            <a:endParaRPr lang="en-US" sz="1200" b="0" i="0" u="none" strike="noStrike" kern="1200" baseline="0" dirty="0">
              <a:solidFill>
                <a:schemeClr val="tx1"/>
              </a:solidFill>
              <a:latin typeface="Arial" charset="0"/>
              <a:ea typeface="+mn-ea"/>
              <a:cs typeface="+mn-cs"/>
            </a:endParaRPr>
          </a:p>
          <a:p>
            <a:r>
              <a:rPr lang="en-US" sz="1200" b="0" i="0" u="none" strike="noStrike" kern="1200" baseline="0" dirty="0">
                <a:solidFill>
                  <a:schemeClr val="tx1"/>
                </a:solidFill>
                <a:latin typeface="Arial" charset="0"/>
                <a:ea typeface="+mn-ea"/>
                <a:cs typeface="+mn-cs"/>
              </a:rPr>
              <a:t>The purpose of the listen state is to determine whether there are any active or standby routers already present in the group. In the speak state, the routers are actively participating in the election of the active router, standby router, or both.</a:t>
            </a:r>
          </a:p>
          <a:p>
            <a:endParaRPr lang="en-US" sz="1200" b="0" i="0" u="none" strike="noStrike" kern="1200" baseline="0" dirty="0">
              <a:solidFill>
                <a:schemeClr val="tx1"/>
              </a:solidFill>
              <a:latin typeface="Arial" charset="0"/>
              <a:ea typeface="+mn-ea"/>
              <a:cs typeface="+mn-cs"/>
            </a:endParaRPr>
          </a:p>
          <a:p>
            <a:r>
              <a:rPr lang="en-US" sz="1200" b="0" i="0" u="none" strike="noStrike" kern="1200" baseline="0" dirty="0">
                <a:solidFill>
                  <a:schemeClr val="tx1"/>
                </a:solidFill>
                <a:latin typeface="Arial" charset="0"/>
                <a:ea typeface="+mn-ea"/>
                <a:cs typeface="+mn-cs"/>
              </a:rPr>
              <a:t>Each router uses three timers for the HSRP hello messages. When a timer expires, the router transitions to a new HSRP state.</a:t>
            </a:r>
          </a:p>
          <a:p>
            <a:endParaRPr lang="en-US" sz="1200" b="0" i="0" u="none" strike="noStrike" kern="1200" baseline="0" dirty="0">
              <a:solidFill>
                <a:schemeClr val="tx1"/>
              </a:solidFill>
              <a:latin typeface="Arial" charset="0"/>
              <a:ea typeface="+mn-ea"/>
              <a:cs typeface="+mn-cs"/>
            </a:endParaRPr>
          </a:p>
          <a:p>
            <a:r>
              <a:rPr lang="en-US" sz="1200" b="0" i="0" u="none" strike="noStrike" kern="1200" baseline="0" dirty="0">
                <a:solidFill>
                  <a:schemeClr val="tx1"/>
                </a:solidFill>
                <a:latin typeface="Arial" charset="0"/>
                <a:ea typeface="+mn-ea"/>
                <a:cs typeface="+mn-cs"/>
              </a:rPr>
              <a:t>In the example shown in Figure 6-5 , router A starts. Because it is the first router in the subnet that is configured for standby group 1, it transits through the listen and speak states, and then becomes the active router. Router B starts after router A. While router B is in the listen state, router A is already assuming the standby and then the active role. Because there is an active router already present, router B assumes the standby role.</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a:t>
            </a:fld>
            <a:endParaRPr lang="en-US" dirty="0"/>
          </a:p>
        </p:txBody>
      </p:sp>
    </p:spTree>
    <p:extLst>
      <p:ext uri="{BB962C8B-B14F-4D97-AF65-F5344CB8AC3E}">
        <p14:creationId xmlns:p14="http://schemas.microsoft.com/office/powerpoint/2010/main" val="22997128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kern="1200" dirty="0">
                <a:latin typeface="Arial" charset="0"/>
              </a:rPr>
              <a:t>This state is entered via configuration change, such as when HSRP is disabled on an interface, or when an HSRP-enabled interface is first brought up (for instance, when the </a:t>
            </a:r>
            <a:r>
              <a:rPr lang="en-US" b="1" kern="1200" dirty="0">
                <a:latin typeface="Arial" charset="0"/>
              </a:rPr>
              <a:t>no shutdown </a:t>
            </a:r>
            <a:r>
              <a:rPr lang="en-US" kern="1200" dirty="0">
                <a:latin typeface="Arial" charset="0"/>
              </a:rPr>
              <a:t>command is issued).</a:t>
            </a:r>
          </a:p>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a:t>
            </a:fld>
            <a:endParaRPr lang="en-US" dirty="0"/>
          </a:p>
        </p:txBody>
      </p:sp>
    </p:spTree>
    <p:extLst>
      <p:ext uri="{BB962C8B-B14F-4D97-AF65-F5344CB8AC3E}">
        <p14:creationId xmlns:p14="http://schemas.microsoft.com/office/powerpoint/2010/main" val="38089464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01/11/2020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01/11/2020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01/11/2020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01/11/2020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132856"/>
            <a:ext cx="7992888" cy="1470025"/>
          </a:xfrm>
        </p:spPr>
        <p:txBody>
          <a:bodyPr>
            <a:normAutofit/>
          </a:bodyPr>
          <a:lstStyle/>
          <a:p>
            <a:pPr algn="r"/>
            <a:r>
              <a:rPr lang="en-GB" sz="4000" dirty="0">
                <a:solidFill>
                  <a:schemeClr val="bg1"/>
                </a:solidFill>
              </a:rPr>
              <a:t>First Hop Redundancy Protocols</a:t>
            </a:r>
            <a:br>
              <a:rPr lang="en-GB" sz="2400" dirty="0">
                <a:solidFill>
                  <a:schemeClr val="bg1"/>
                </a:solidFill>
              </a:rPr>
            </a:br>
            <a:r>
              <a:rPr lang="en-GB" sz="2400" dirty="0">
                <a:solidFill>
                  <a:schemeClr val="bg1"/>
                </a:solidFill>
              </a:rPr>
              <a:t>Applied Computing</a:t>
            </a:r>
            <a:br>
              <a:rPr lang="en-GB" sz="2400" dirty="0">
                <a:solidFill>
                  <a:schemeClr val="bg1"/>
                </a:solidFill>
              </a:rPr>
            </a:br>
            <a:r>
              <a:rPr lang="en-GB" sz="2400" dirty="0">
                <a:solidFill>
                  <a:schemeClr val="bg1"/>
                </a:solidFill>
              </a:rPr>
              <a:t>Wales Institute of Science and Art (WISA)</a:t>
            </a: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308304"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01480"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139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4154A-E66F-4490-99B7-E7958891DBA1}"/>
              </a:ext>
            </a:extLst>
          </p:cNvPr>
          <p:cNvSpPr>
            <a:spLocks noGrp="1"/>
          </p:cNvSpPr>
          <p:nvPr>
            <p:ph type="title"/>
          </p:nvPr>
        </p:nvSpPr>
        <p:spPr>
          <a:xfrm>
            <a:off x="1403648" y="2132856"/>
            <a:ext cx="6766520" cy="1362075"/>
          </a:xfrm>
        </p:spPr>
        <p:txBody>
          <a:bodyPr/>
          <a:lstStyle/>
          <a:p>
            <a:r>
              <a:rPr lang="en-US" dirty="0">
                <a:solidFill>
                  <a:schemeClr val="accent1">
                    <a:lumMod val="50000"/>
                  </a:schemeClr>
                </a:solidFill>
              </a:rPr>
              <a:t>First-Hop Redundancy</a:t>
            </a:r>
            <a:endParaRPr lang="en-GB" dirty="0">
              <a:solidFill>
                <a:schemeClr val="accent1">
                  <a:lumMod val="50000"/>
                </a:schemeClr>
              </a:solidFill>
            </a:endParaRPr>
          </a:p>
        </p:txBody>
      </p:sp>
    </p:spTree>
    <p:extLst>
      <p:ext uri="{BB962C8B-B14F-4D97-AF65-F5344CB8AC3E}">
        <p14:creationId xmlns:p14="http://schemas.microsoft.com/office/powerpoint/2010/main" val="28831994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862" y="48092"/>
            <a:ext cx="8042276" cy="1148660"/>
          </a:xfrm>
        </p:spPr>
        <p:txBody>
          <a:bodyPr/>
          <a:lstStyle/>
          <a:p>
            <a:r>
              <a:rPr lang="en-US" sz="3600" dirty="0">
                <a:solidFill>
                  <a:schemeClr val="accent1">
                    <a:lumMod val="50000"/>
                  </a:schemeClr>
                </a:solidFill>
              </a:rPr>
              <a:t>The Need for First-Hop Redundancy</a:t>
            </a:r>
            <a:endParaRPr lang="pt-PT" sz="3600" dirty="0">
              <a:solidFill>
                <a:schemeClr val="accent1">
                  <a:lumMod val="50000"/>
                </a:schemeClr>
              </a:solidFill>
            </a:endParaRPr>
          </a:p>
        </p:txBody>
      </p:sp>
      <p:sp>
        <p:nvSpPr>
          <p:cNvPr id="3" name="Content Placeholder 2"/>
          <p:cNvSpPr>
            <a:spLocks noGrp="1"/>
          </p:cNvSpPr>
          <p:nvPr>
            <p:ph idx="1"/>
          </p:nvPr>
        </p:nvSpPr>
        <p:spPr>
          <a:xfrm>
            <a:off x="5148064" y="1628800"/>
            <a:ext cx="3583672" cy="3843537"/>
          </a:xfrm>
        </p:spPr>
        <p:txBody>
          <a:bodyPr>
            <a:normAutofit/>
          </a:bodyPr>
          <a:lstStyle/>
          <a:p>
            <a:pPr marL="0" indent="0">
              <a:buNone/>
            </a:pPr>
            <a:r>
              <a:rPr lang="en-US" sz="2000" dirty="0">
                <a:solidFill>
                  <a:schemeClr val="tx1"/>
                </a:solidFill>
              </a:rPr>
              <a:t>Network hosts are configured with a single default gateway IP address</a:t>
            </a:r>
          </a:p>
          <a:p>
            <a:pPr marL="0" indent="0">
              <a:buNone/>
            </a:pPr>
            <a:endParaRPr lang="en-US" sz="2000" dirty="0">
              <a:solidFill>
                <a:schemeClr val="tx1"/>
              </a:solidFill>
            </a:endParaRPr>
          </a:p>
          <a:p>
            <a:pPr marL="0" indent="0">
              <a:buNone/>
            </a:pPr>
            <a:r>
              <a:rPr lang="en-US" sz="2000" dirty="0">
                <a:solidFill>
                  <a:schemeClr val="tx1"/>
                </a:solidFill>
              </a:rPr>
              <a:t>If the router whose IP address serves as the default gateway to the network host fails, a network host will be unable to send </a:t>
            </a:r>
            <a:r>
              <a:rPr lang="pt-PT" sz="2000" dirty="0" err="1">
                <a:solidFill>
                  <a:schemeClr val="tx1"/>
                </a:solidFill>
              </a:rPr>
              <a:t>packets</a:t>
            </a:r>
            <a:r>
              <a:rPr lang="pt-PT" sz="2000" dirty="0">
                <a:solidFill>
                  <a:schemeClr val="tx1"/>
                </a:solidFill>
              </a:rPr>
              <a:t> to </a:t>
            </a:r>
            <a:r>
              <a:rPr lang="pt-PT" sz="2000" dirty="0" err="1">
                <a:solidFill>
                  <a:schemeClr val="tx1"/>
                </a:solidFill>
              </a:rPr>
              <a:t>another</a:t>
            </a:r>
            <a:r>
              <a:rPr lang="pt-PT" sz="2000" dirty="0">
                <a:solidFill>
                  <a:schemeClr val="tx1"/>
                </a:solidFill>
              </a:rPr>
              <a:t> </a:t>
            </a:r>
            <a:r>
              <a:rPr lang="pt-PT" sz="2000" dirty="0" err="1">
                <a:solidFill>
                  <a:schemeClr val="tx1"/>
                </a:solidFill>
              </a:rPr>
              <a:t>subnet</a:t>
            </a:r>
            <a:endParaRPr lang="pt-PT" sz="2000" dirty="0">
              <a:solidFill>
                <a:schemeClr val="tx1"/>
              </a:solidFill>
            </a:endParaRPr>
          </a:p>
        </p:txBody>
      </p:sp>
      <p:pic>
        <p:nvPicPr>
          <p:cNvPr id="4" name="Picture 3"/>
          <p:cNvPicPr>
            <a:picLocks noChangeAspect="1"/>
          </p:cNvPicPr>
          <p:nvPr/>
        </p:nvPicPr>
        <p:blipFill>
          <a:blip r:embed="rId2"/>
          <a:stretch>
            <a:fillRect/>
          </a:stretch>
        </p:blipFill>
        <p:spPr>
          <a:xfrm>
            <a:off x="164054" y="1340768"/>
            <a:ext cx="4912002" cy="4320480"/>
          </a:xfrm>
          <a:prstGeom prst="rect">
            <a:avLst/>
          </a:prstGeom>
        </p:spPr>
      </p:pic>
    </p:spTree>
    <p:extLst>
      <p:ext uri="{BB962C8B-B14F-4D97-AF65-F5344CB8AC3E}">
        <p14:creationId xmlns:p14="http://schemas.microsoft.com/office/powerpoint/2010/main" val="8289213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331640" y="2564904"/>
            <a:ext cx="6120679" cy="3096344"/>
          </a:xfrm>
          <a:prstGeom prst="rect">
            <a:avLst/>
          </a:prstGeom>
        </p:spPr>
      </p:pic>
      <p:sp>
        <p:nvSpPr>
          <p:cNvPr id="2" name="Title 1"/>
          <p:cNvSpPr>
            <a:spLocks noGrp="1"/>
          </p:cNvSpPr>
          <p:nvPr>
            <p:ph type="title"/>
          </p:nvPr>
        </p:nvSpPr>
        <p:spPr>
          <a:xfrm>
            <a:off x="550862" y="0"/>
            <a:ext cx="8042276" cy="1196752"/>
          </a:xfrm>
        </p:spPr>
        <p:txBody>
          <a:bodyPr/>
          <a:lstStyle/>
          <a:p>
            <a:r>
              <a:rPr lang="en-US" sz="3600" dirty="0">
                <a:solidFill>
                  <a:schemeClr val="accent1">
                    <a:lumMod val="50000"/>
                  </a:schemeClr>
                </a:solidFill>
              </a:rPr>
              <a:t>The Need for First-Hop Redundancy</a:t>
            </a:r>
            <a:endParaRPr lang="pt-PT" sz="3600" dirty="0">
              <a:solidFill>
                <a:schemeClr val="accent1">
                  <a:lumMod val="50000"/>
                </a:schemeClr>
              </a:solidFill>
            </a:endParaRPr>
          </a:p>
        </p:txBody>
      </p:sp>
      <p:sp>
        <p:nvSpPr>
          <p:cNvPr id="3" name="Content Placeholder 2"/>
          <p:cNvSpPr>
            <a:spLocks noGrp="1"/>
          </p:cNvSpPr>
          <p:nvPr>
            <p:ph idx="1"/>
          </p:nvPr>
        </p:nvSpPr>
        <p:spPr>
          <a:xfrm>
            <a:off x="457200" y="1052736"/>
            <a:ext cx="8229600" cy="3917032"/>
          </a:xfrm>
        </p:spPr>
        <p:txBody>
          <a:bodyPr>
            <a:normAutofit/>
          </a:bodyPr>
          <a:lstStyle/>
          <a:p>
            <a:pPr marL="0" indent="0">
              <a:buNone/>
            </a:pPr>
            <a:r>
              <a:rPr lang="en-US" sz="1800" dirty="0">
                <a:solidFill>
                  <a:schemeClr val="tx1"/>
                </a:solidFill>
              </a:rPr>
              <a:t>With first-hop router redundancy, a set of routers or Layer 3 switches work together to present the illusion of a single virtual router to the hosts on the LAN. </a:t>
            </a:r>
          </a:p>
          <a:p>
            <a:pPr marL="0" indent="0">
              <a:buNone/>
            </a:pPr>
            <a:r>
              <a:rPr lang="en-US" sz="1800" dirty="0">
                <a:solidFill>
                  <a:schemeClr val="tx1"/>
                </a:solidFill>
              </a:rPr>
              <a:t>By sharing an IP address and a MAC (Layer 2) address, two or more routers can act as a single “virtual” </a:t>
            </a:r>
            <a:r>
              <a:rPr lang="pt-PT" sz="1800" dirty="0">
                <a:solidFill>
                  <a:schemeClr val="tx1"/>
                </a:solidFill>
              </a:rPr>
              <a:t>router</a:t>
            </a:r>
          </a:p>
        </p:txBody>
      </p:sp>
    </p:spTree>
    <p:extLst>
      <p:ext uri="{BB962C8B-B14F-4D97-AF65-F5344CB8AC3E}">
        <p14:creationId xmlns:p14="http://schemas.microsoft.com/office/powerpoint/2010/main" val="29979058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54C84-E7FA-495B-A915-D8D14CCC57BA}"/>
              </a:ext>
            </a:extLst>
          </p:cNvPr>
          <p:cNvSpPr>
            <a:spLocks noGrp="1"/>
          </p:cNvSpPr>
          <p:nvPr>
            <p:ph type="title"/>
          </p:nvPr>
        </p:nvSpPr>
        <p:spPr>
          <a:xfrm>
            <a:off x="685800" y="2276872"/>
            <a:ext cx="7772400" cy="1362075"/>
          </a:xfrm>
        </p:spPr>
        <p:txBody>
          <a:bodyPr/>
          <a:lstStyle/>
          <a:p>
            <a:r>
              <a:rPr lang="en-US" dirty="0">
                <a:solidFill>
                  <a:schemeClr val="accent1">
                    <a:lumMod val="50000"/>
                  </a:schemeClr>
                </a:solidFill>
              </a:rPr>
              <a:t>Hot Standby Router Protocol (HSRP)</a:t>
            </a:r>
          </a:p>
        </p:txBody>
      </p:sp>
    </p:spTree>
    <p:extLst>
      <p:ext uri="{BB962C8B-B14F-4D97-AF65-F5344CB8AC3E}">
        <p14:creationId xmlns:p14="http://schemas.microsoft.com/office/powerpoint/2010/main" val="1026230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51016"/>
            <a:ext cx="8042276" cy="1336956"/>
          </a:xfrm>
        </p:spPr>
        <p:txBody>
          <a:bodyPr>
            <a:normAutofit/>
          </a:bodyPr>
          <a:lstStyle/>
          <a:p>
            <a:r>
              <a:rPr lang="pt-PT" sz="3600" dirty="0">
                <a:solidFill>
                  <a:schemeClr val="accent1">
                    <a:lumMod val="50000"/>
                  </a:schemeClr>
                </a:solidFill>
              </a:rPr>
              <a:t>HSRP </a:t>
            </a:r>
            <a:r>
              <a:rPr lang="pt-PT" sz="3600" dirty="0" err="1">
                <a:solidFill>
                  <a:schemeClr val="accent1">
                    <a:lumMod val="50000"/>
                  </a:schemeClr>
                </a:solidFill>
              </a:rPr>
              <a:t>Overview</a:t>
            </a:r>
            <a:endParaRPr lang="pt-PT" sz="3600" dirty="0">
              <a:solidFill>
                <a:schemeClr val="accent1">
                  <a:lumMod val="50000"/>
                </a:schemeClr>
              </a:solidFill>
            </a:endParaRPr>
          </a:p>
        </p:txBody>
      </p:sp>
      <p:sp>
        <p:nvSpPr>
          <p:cNvPr id="3" name="Content Placeholder 2"/>
          <p:cNvSpPr>
            <a:spLocks noGrp="1"/>
          </p:cNvSpPr>
          <p:nvPr>
            <p:ph idx="1"/>
          </p:nvPr>
        </p:nvSpPr>
        <p:spPr>
          <a:xfrm>
            <a:off x="457200" y="1484784"/>
            <a:ext cx="8229600" cy="4032449"/>
          </a:xfrm>
        </p:spPr>
        <p:txBody>
          <a:bodyPr>
            <a:normAutofit fontScale="92500" lnSpcReduction="10000"/>
          </a:bodyPr>
          <a:lstStyle/>
          <a:p>
            <a:pPr marL="0" indent="0">
              <a:buNone/>
            </a:pPr>
            <a:r>
              <a:rPr lang="en-US" sz="1800" kern="1200" dirty="0">
                <a:solidFill>
                  <a:schemeClr val="tx1"/>
                </a:solidFill>
                <a:latin typeface="Arial" charset="0"/>
              </a:rPr>
              <a:t>When frames are to be sent from the workstation to the default gateway, the workstation uses ARP to resolve the MAC address that is associated with the IP address of the default gateway. </a:t>
            </a:r>
          </a:p>
          <a:p>
            <a:pPr marL="0" indent="0">
              <a:buNone/>
            </a:pPr>
            <a:endParaRPr lang="en-US" sz="1800" kern="1200" dirty="0">
              <a:solidFill>
                <a:schemeClr val="tx1"/>
              </a:solidFill>
              <a:latin typeface="Arial" charset="0"/>
            </a:endParaRPr>
          </a:p>
          <a:p>
            <a:pPr marL="0" indent="0">
              <a:buNone/>
            </a:pPr>
            <a:r>
              <a:rPr lang="en-US" sz="1800" kern="1200" dirty="0">
                <a:solidFill>
                  <a:schemeClr val="tx1"/>
                </a:solidFill>
                <a:latin typeface="Arial" charset="0"/>
              </a:rPr>
              <a:t>The ARP resolution will return the MAC address of the virtual router. </a:t>
            </a:r>
          </a:p>
          <a:p>
            <a:pPr marL="0" indent="0">
              <a:buNone/>
            </a:pPr>
            <a:endParaRPr lang="en-US" sz="1800" kern="1200" dirty="0">
              <a:solidFill>
                <a:schemeClr val="tx1"/>
              </a:solidFill>
              <a:latin typeface="Arial" charset="0"/>
            </a:endParaRPr>
          </a:p>
          <a:p>
            <a:pPr marL="0" indent="0">
              <a:buNone/>
            </a:pPr>
            <a:r>
              <a:rPr lang="en-US" sz="1800" kern="1200" dirty="0">
                <a:solidFill>
                  <a:schemeClr val="tx1"/>
                </a:solidFill>
                <a:latin typeface="Arial" charset="0"/>
              </a:rPr>
              <a:t>Frames that are sent to the MAC address of the virtual router can then be physically processed by an active router that is part of that virtual router group.</a:t>
            </a:r>
          </a:p>
          <a:p>
            <a:pPr marL="0" indent="0">
              <a:buNone/>
            </a:pPr>
            <a:endParaRPr lang="en-US" sz="1800" kern="1200" dirty="0">
              <a:solidFill>
                <a:schemeClr val="tx1"/>
              </a:solidFill>
              <a:latin typeface="Arial" charset="0"/>
            </a:endParaRPr>
          </a:p>
          <a:p>
            <a:pPr marL="0" indent="0">
              <a:buNone/>
            </a:pPr>
            <a:r>
              <a:rPr lang="en-US" sz="1800" dirty="0">
                <a:solidFill>
                  <a:schemeClr val="tx1"/>
                </a:solidFill>
              </a:rPr>
              <a:t>The physical router that forwards this traffic is transparent to the network hosts.</a:t>
            </a:r>
          </a:p>
          <a:p>
            <a:pPr marL="0" indent="0">
              <a:buNone/>
            </a:pPr>
            <a:endParaRPr lang="en-US" sz="1800" dirty="0">
              <a:solidFill>
                <a:schemeClr val="tx1"/>
              </a:solidFill>
            </a:endParaRPr>
          </a:p>
          <a:p>
            <a:pPr marL="0" indent="0">
              <a:buNone/>
            </a:pPr>
            <a:r>
              <a:rPr lang="en-US" sz="1800" dirty="0">
                <a:solidFill>
                  <a:schemeClr val="tx1"/>
                </a:solidFill>
              </a:rPr>
              <a:t>The redundancy protocol provides the mechanism for determining which router should take the active role in forwarding traffic and determining when that role must be taken over by a standby router.</a:t>
            </a:r>
            <a:endParaRPr lang="pt-PT" sz="1800" dirty="0">
              <a:solidFill>
                <a:schemeClr val="tx1"/>
              </a:solidFill>
            </a:endParaRPr>
          </a:p>
        </p:txBody>
      </p:sp>
    </p:spTree>
    <p:extLst>
      <p:ext uri="{BB962C8B-B14F-4D97-AF65-F5344CB8AC3E}">
        <p14:creationId xmlns:p14="http://schemas.microsoft.com/office/powerpoint/2010/main" val="41223444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pt-PT" sz="3600" dirty="0">
                <a:solidFill>
                  <a:schemeClr val="accent1">
                    <a:lumMod val="50000"/>
                  </a:schemeClr>
                </a:solidFill>
              </a:rPr>
              <a:t>HSRP Operation</a:t>
            </a:r>
          </a:p>
        </p:txBody>
      </p:sp>
      <p:pic>
        <p:nvPicPr>
          <p:cNvPr id="4" name="Picture 3"/>
          <p:cNvPicPr>
            <a:picLocks noChangeAspect="1"/>
          </p:cNvPicPr>
          <p:nvPr/>
        </p:nvPicPr>
        <p:blipFill>
          <a:blip r:embed="rId2"/>
          <a:stretch>
            <a:fillRect/>
          </a:stretch>
        </p:blipFill>
        <p:spPr>
          <a:xfrm>
            <a:off x="27260" y="1496154"/>
            <a:ext cx="5158110" cy="3865692"/>
          </a:xfrm>
          <a:prstGeom prst="rect">
            <a:avLst/>
          </a:prstGeom>
        </p:spPr>
      </p:pic>
      <p:sp>
        <p:nvSpPr>
          <p:cNvPr id="3" name="Content Placeholder 2"/>
          <p:cNvSpPr>
            <a:spLocks noGrp="1"/>
          </p:cNvSpPr>
          <p:nvPr>
            <p:ph idx="1"/>
          </p:nvPr>
        </p:nvSpPr>
        <p:spPr>
          <a:xfrm>
            <a:off x="5168006" y="1077144"/>
            <a:ext cx="3697667" cy="5131399"/>
          </a:xfrm>
        </p:spPr>
        <p:txBody>
          <a:bodyPr>
            <a:normAutofit/>
          </a:bodyPr>
          <a:lstStyle/>
          <a:p>
            <a:pPr marL="0" indent="0">
              <a:buNone/>
            </a:pPr>
            <a:r>
              <a:rPr lang="en-US" sz="2000" dirty="0">
                <a:solidFill>
                  <a:schemeClr val="tx1"/>
                </a:solidFill>
              </a:rPr>
              <a:t>When the forwarding router or a link to it fails</a:t>
            </a:r>
          </a:p>
          <a:p>
            <a:r>
              <a:rPr lang="en-US" sz="2000" dirty="0">
                <a:solidFill>
                  <a:schemeClr val="tx1"/>
                </a:solidFill>
              </a:rPr>
              <a:t>The standby router stops seeing hello messages from the forwarding router.</a:t>
            </a:r>
          </a:p>
          <a:p>
            <a:r>
              <a:rPr lang="en-US" sz="2000" dirty="0">
                <a:solidFill>
                  <a:schemeClr val="tx1"/>
                </a:solidFill>
              </a:rPr>
              <a:t>The standby router assumes the role of the forwarding router.</a:t>
            </a:r>
          </a:p>
          <a:p>
            <a:r>
              <a:rPr lang="en-US" sz="2000" dirty="0">
                <a:solidFill>
                  <a:schemeClr val="tx1"/>
                </a:solidFill>
              </a:rPr>
              <a:t>As the new forwarding router assumes both the IP and MAC addresses of the virtual router, the end stations see no disruption in service.</a:t>
            </a:r>
            <a:endParaRPr lang="pt-PT" sz="2000" dirty="0">
              <a:solidFill>
                <a:schemeClr val="tx1"/>
              </a:solidFill>
            </a:endParaRPr>
          </a:p>
        </p:txBody>
      </p:sp>
    </p:spTree>
    <p:extLst>
      <p:ext uri="{BB962C8B-B14F-4D97-AF65-F5344CB8AC3E}">
        <p14:creationId xmlns:p14="http://schemas.microsoft.com/office/powerpoint/2010/main" val="24139115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68400"/>
          </a:xfrm>
        </p:spPr>
        <p:txBody>
          <a:bodyPr/>
          <a:lstStyle/>
          <a:p>
            <a:r>
              <a:rPr lang="pt-PT" sz="3600" dirty="0">
                <a:solidFill>
                  <a:schemeClr val="accent1">
                    <a:lumMod val="50000"/>
                  </a:schemeClr>
                </a:solidFill>
              </a:rPr>
              <a:t>HSRP Operation cont.</a:t>
            </a:r>
          </a:p>
        </p:txBody>
      </p:sp>
      <p:sp>
        <p:nvSpPr>
          <p:cNvPr id="3" name="Content Placeholder 2"/>
          <p:cNvSpPr>
            <a:spLocks noGrp="1"/>
          </p:cNvSpPr>
          <p:nvPr>
            <p:ph idx="1"/>
          </p:nvPr>
        </p:nvSpPr>
        <p:spPr/>
        <p:txBody>
          <a:bodyPr>
            <a:normAutofit/>
          </a:bodyPr>
          <a:lstStyle/>
          <a:p>
            <a:pPr marL="0" indent="0">
              <a:buNone/>
            </a:pPr>
            <a:r>
              <a:rPr lang="en-US" sz="2000" dirty="0">
                <a:solidFill>
                  <a:schemeClr val="tx1"/>
                </a:solidFill>
              </a:rPr>
              <a:t>HSRP active and standby routers send hello messages to multicast address 224.0.0.2 (all routers) for Version 1, or 224.0.0.102 for Version 2, using User Datagram Protocol </a:t>
            </a:r>
            <a:r>
              <a:rPr lang="pt-PT" sz="2000" dirty="0">
                <a:solidFill>
                  <a:schemeClr val="tx1"/>
                </a:solidFill>
              </a:rPr>
              <a:t>(UDP) </a:t>
            </a:r>
            <a:r>
              <a:rPr lang="pt-PT" sz="2000" dirty="0" err="1">
                <a:solidFill>
                  <a:schemeClr val="tx1"/>
                </a:solidFill>
              </a:rPr>
              <a:t>port</a:t>
            </a:r>
            <a:r>
              <a:rPr lang="pt-PT" sz="2000" dirty="0">
                <a:solidFill>
                  <a:schemeClr val="tx1"/>
                </a:solidFill>
              </a:rPr>
              <a:t> 1985.</a:t>
            </a:r>
          </a:p>
          <a:p>
            <a:pPr marL="0" indent="0">
              <a:buNone/>
            </a:pPr>
            <a:endParaRPr lang="en-US" sz="2000" dirty="0">
              <a:solidFill>
                <a:schemeClr val="tx1"/>
              </a:solidFill>
            </a:endParaRPr>
          </a:p>
          <a:p>
            <a:pPr marL="0" indent="0">
              <a:buNone/>
            </a:pPr>
            <a:r>
              <a:rPr lang="en-US" sz="2000" dirty="0">
                <a:solidFill>
                  <a:schemeClr val="tx1"/>
                </a:solidFill>
              </a:rPr>
              <a:t>Hello messages are used to communicate between routers in the HSRP group. </a:t>
            </a:r>
          </a:p>
          <a:p>
            <a:pPr marL="0" indent="0">
              <a:buNone/>
            </a:pPr>
            <a:endParaRPr lang="en-US" sz="2000" dirty="0">
              <a:solidFill>
                <a:schemeClr val="tx1"/>
              </a:solidFill>
            </a:endParaRPr>
          </a:p>
          <a:p>
            <a:pPr marL="0" indent="0">
              <a:buNone/>
            </a:pPr>
            <a:r>
              <a:rPr lang="en-US" sz="2000" dirty="0">
                <a:solidFill>
                  <a:schemeClr val="tx1"/>
                </a:solidFill>
              </a:rPr>
              <a:t>All the routers in the HSRP group need to be L2 adjacent so that hello packets </a:t>
            </a:r>
            <a:r>
              <a:rPr lang="pt-PT" sz="2000" dirty="0">
                <a:solidFill>
                  <a:schemeClr val="tx1"/>
                </a:solidFill>
              </a:rPr>
              <a:t>can </a:t>
            </a:r>
            <a:r>
              <a:rPr lang="pt-PT" sz="2000" dirty="0" err="1">
                <a:solidFill>
                  <a:schemeClr val="tx1"/>
                </a:solidFill>
              </a:rPr>
              <a:t>be</a:t>
            </a:r>
            <a:r>
              <a:rPr lang="pt-PT" sz="2000" dirty="0">
                <a:solidFill>
                  <a:schemeClr val="tx1"/>
                </a:solidFill>
              </a:rPr>
              <a:t> </a:t>
            </a:r>
            <a:r>
              <a:rPr lang="pt-PT" sz="2000" dirty="0" err="1">
                <a:solidFill>
                  <a:schemeClr val="tx1"/>
                </a:solidFill>
              </a:rPr>
              <a:t>exchanged</a:t>
            </a:r>
            <a:r>
              <a:rPr lang="pt-PT" sz="2000" dirty="0">
                <a:solidFill>
                  <a:schemeClr val="tx1"/>
                </a:solidFill>
              </a:rPr>
              <a:t>.</a:t>
            </a:r>
          </a:p>
        </p:txBody>
      </p:sp>
    </p:spTree>
    <p:extLst>
      <p:ext uri="{BB962C8B-B14F-4D97-AF65-F5344CB8AC3E}">
        <p14:creationId xmlns:p14="http://schemas.microsoft.com/office/powerpoint/2010/main" val="6904885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a:solidFill>
                  <a:schemeClr val="accent1">
                    <a:lumMod val="50000"/>
                  </a:schemeClr>
                </a:solidFill>
              </a:rPr>
              <a:t>HSRP Router Roles</a:t>
            </a:r>
          </a:p>
        </p:txBody>
      </p:sp>
      <p:sp>
        <p:nvSpPr>
          <p:cNvPr id="3" name="Content Placeholder 2"/>
          <p:cNvSpPr>
            <a:spLocks noGrp="1"/>
          </p:cNvSpPr>
          <p:nvPr>
            <p:ph idx="1"/>
          </p:nvPr>
        </p:nvSpPr>
        <p:spPr>
          <a:xfrm>
            <a:off x="457200" y="1407567"/>
            <a:ext cx="8229600" cy="3917032"/>
          </a:xfrm>
        </p:spPr>
        <p:txBody>
          <a:bodyPr>
            <a:normAutofit fontScale="92500" lnSpcReduction="10000"/>
          </a:bodyPr>
          <a:lstStyle/>
          <a:p>
            <a:pPr marL="0" indent="0">
              <a:buNone/>
            </a:pPr>
            <a:r>
              <a:rPr lang="en-US" sz="2000" dirty="0">
                <a:solidFill>
                  <a:schemeClr val="tx1"/>
                </a:solidFill>
              </a:rPr>
              <a:t>All the routers in an HSRP group have specific roles and interact in specific manners:</a:t>
            </a:r>
          </a:p>
          <a:p>
            <a:pPr marL="0" indent="0">
              <a:buNone/>
            </a:pPr>
            <a:endParaRPr lang="en-US" sz="2000" b="1" dirty="0"/>
          </a:p>
          <a:p>
            <a:pPr marL="0" indent="0">
              <a:buNone/>
            </a:pPr>
            <a:r>
              <a:rPr lang="en-US" sz="2000" b="1" dirty="0">
                <a:solidFill>
                  <a:schemeClr val="tx1"/>
                </a:solidFill>
              </a:rPr>
              <a:t>Virtual router</a:t>
            </a:r>
          </a:p>
          <a:p>
            <a:pPr lvl="1"/>
            <a:r>
              <a:rPr lang="en-US" sz="1600" dirty="0">
                <a:solidFill>
                  <a:schemeClr val="tx1"/>
                </a:solidFill>
              </a:rPr>
              <a:t>An IP and MAC address pair that end devices have configured as their default gateway. </a:t>
            </a:r>
          </a:p>
          <a:p>
            <a:pPr lvl="1"/>
            <a:r>
              <a:rPr lang="en-US" sz="1600" dirty="0">
                <a:solidFill>
                  <a:schemeClr val="tx1"/>
                </a:solidFill>
              </a:rPr>
              <a:t>The active router processes all packets and frames sent to the virtual router address. </a:t>
            </a:r>
          </a:p>
          <a:p>
            <a:pPr lvl="1"/>
            <a:r>
              <a:rPr lang="en-US" sz="1600" dirty="0">
                <a:solidFill>
                  <a:schemeClr val="tx1"/>
                </a:solidFill>
              </a:rPr>
              <a:t>The virtual router processes no physical frames. There is one virtual router in an HSRP group.</a:t>
            </a:r>
            <a:endParaRPr lang="pt-PT" sz="1600" dirty="0">
              <a:solidFill>
                <a:schemeClr val="tx1"/>
              </a:solidFill>
            </a:endParaRPr>
          </a:p>
          <a:p>
            <a:pPr marL="0" indent="0">
              <a:buNone/>
            </a:pPr>
            <a:endParaRPr lang="en-US" sz="2000" b="1" dirty="0"/>
          </a:p>
          <a:p>
            <a:pPr marL="0" indent="0">
              <a:buNone/>
            </a:pPr>
            <a:r>
              <a:rPr lang="en-US" sz="2000" b="1" dirty="0">
                <a:solidFill>
                  <a:schemeClr val="tx1"/>
                </a:solidFill>
              </a:rPr>
              <a:t>Active router</a:t>
            </a:r>
          </a:p>
          <a:p>
            <a:pPr lvl="1"/>
            <a:r>
              <a:rPr lang="en-US" sz="1600" dirty="0">
                <a:solidFill>
                  <a:schemeClr val="tx1"/>
                </a:solidFill>
              </a:rPr>
              <a:t>Within an HSRP group, one router is elected to be the active router. </a:t>
            </a:r>
          </a:p>
          <a:p>
            <a:pPr lvl="1"/>
            <a:r>
              <a:rPr lang="en-US" sz="1600" dirty="0">
                <a:solidFill>
                  <a:schemeClr val="tx1"/>
                </a:solidFill>
              </a:rPr>
              <a:t>The active router physically forwards packets sent to the MAC address of the virtual router. </a:t>
            </a:r>
          </a:p>
          <a:p>
            <a:pPr lvl="1"/>
            <a:r>
              <a:rPr lang="en-US" sz="1600" dirty="0">
                <a:solidFill>
                  <a:schemeClr val="tx1"/>
                </a:solidFill>
              </a:rPr>
              <a:t>There is one active router in an HSRP group.</a:t>
            </a:r>
            <a:endParaRPr lang="pt-PT" sz="1600" dirty="0">
              <a:solidFill>
                <a:schemeClr val="tx1"/>
              </a:solidFill>
            </a:endParaRPr>
          </a:p>
        </p:txBody>
      </p:sp>
    </p:spTree>
    <p:extLst>
      <p:ext uri="{BB962C8B-B14F-4D97-AF65-F5344CB8AC3E}">
        <p14:creationId xmlns:p14="http://schemas.microsoft.com/office/powerpoint/2010/main" val="3489047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a:solidFill>
                  <a:schemeClr val="accent1">
                    <a:lumMod val="50000"/>
                  </a:schemeClr>
                </a:solidFill>
              </a:rPr>
              <a:t>HSRP Router Roles</a:t>
            </a:r>
          </a:p>
        </p:txBody>
      </p:sp>
      <p:sp>
        <p:nvSpPr>
          <p:cNvPr id="3" name="Content Placeholder 2"/>
          <p:cNvSpPr>
            <a:spLocks noGrp="1"/>
          </p:cNvSpPr>
          <p:nvPr>
            <p:ph idx="1"/>
          </p:nvPr>
        </p:nvSpPr>
        <p:spPr>
          <a:xfrm>
            <a:off x="454571" y="1268760"/>
            <a:ext cx="8229600" cy="3917032"/>
          </a:xfrm>
        </p:spPr>
        <p:txBody>
          <a:bodyPr>
            <a:normAutofit/>
          </a:bodyPr>
          <a:lstStyle/>
          <a:p>
            <a:pPr marL="0" indent="0">
              <a:buNone/>
            </a:pPr>
            <a:r>
              <a:rPr lang="en-US" sz="2000" b="1" dirty="0">
                <a:solidFill>
                  <a:schemeClr val="tx1"/>
                </a:solidFill>
              </a:rPr>
              <a:t>Standby router</a:t>
            </a:r>
          </a:p>
          <a:p>
            <a:pPr lvl="1"/>
            <a:r>
              <a:rPr lang="en-US" sz="1800" dirty="0">
                <a:solidFill>
                  <a:schemeClr val="tx1"/>
                </a:solidFill>
              </a:rPr>
              <a:t>Listens for periodic hello messages. When the active router fails, the other HSRP routers stop seeing hello messages from the active router. </a:t>
            </a:r>
          </a:p>
          <a:p>
            <a:pPr lvl="1"/>
            <a:r>
              <a:rPr lang="en-US" sz="1800" dirty="0">
                <a:solidFill>
                  <a:schemeClr val="tx1"/>
                </a:solidFill>
              </a:rPr>
              <a:t>The standby router then assumes the role of the active router. There is one standby router in an HSRP group.</a:t>
            </a:r>
          </a:p>
          <a:p>
            <a:pPr marL="0" indent="0">
              <a:buNone/>
            </a:pPr>
            <a:endParaRPr lang="en-US" sz="2000" b="1" dirty="0">
              <a:solidFill>
                <a:schemeClr val="tx1"/>
              </a:solidFill>
            </a:endParaRPr>
          </a:p>
          <a:p>
            <a:pPr marL="0" indent="0">
              <a:buNone/>
            </a:pPr>
            <a:r>
              <a:rPr lang="en-US" sz="2000" b="1" dirty="0">
                <a:solidFill>
                  <a:schemeClr val="tx1"/>
                </a:solidFill>
              </a:rPr>
              <a:t>Other routers</a:t>
            </a:r>
          </a:p>
          <a:p>
            <a:pPr lvl="1"/>
            <a:r>
              <a:rPr lang="en-US" sz="1800" dirty="0">
                <a:solidFill>
                  <a:schemeClr val="tx1"/>
                </a:solidFill>
              </a:rPr>
              <a:t>There can be more than two routers in an HSRP group, but only one active and one standby router is possible. </a:t>
            </a:r>
          </a:p>
          <a:p>
            <a:pPr lvl="1"/>
            <a:r>
              <a:rPr lang="en-US" sz="1800" dirty="0">
                <a:solidFill>
                  <a:schemeClr val="tx1"/>
                </a:solidFill>
              </a:rPr>
              <a:t>The other routers remain in the initial state, and if both the active and standby routers fail, all routers in the group contend for the active and standby router roles.</a:t>
            </a:r>
            <a:endParaRPr lang="pt-PT" sz="1800" dirty="0">
              <a:solidFill>
                <a:schemeClr val="tx1"/>
              </a:solidFill>
            </a:endParaRPr>
          </a:p>
        </p:txBody>
      </p:sp>
    </p:spTree>
    <p:extLst>
      <p:ext uri="{BB962C8B-B14F-4D97-AF65-F5344CB8AC3E}">
        <p14:creationId xmlns:p14="http://schemas.microsoft.com/office/powerpoint/2010/main" val="2741549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59977"/>
            <a:ext cx="8042276" cy="936775"/>
          </a:xfrm>
        </p:spPr>
        <p:txBody>
          <a:bodyPr/>
          <a:lstStyle/>
          <a:p>
            <a:r>
              <a:rPr lang="pt-PT" sz="3600" dirty="0">
                <a:solidFill>
                  <a:schemeClr val="accent1">
                    <a:lumMod val="50000"/>
                  </a:schemeClr>
                </a:solidFill>
              </a:rPr>
              <a:t>HSRP Active Router </a:t>
            </a:r>
            <a:r>
              <a:rPr lang="pt-PT" sz="3600" dirty="0" err="1">
                <a:solidFill>
                  <a:schemeClr val="accent1">
                    <a:lumMod val="50000"/>
                  </a:schemeClr>
                </a:solidFill>
              </a:rPr>
              <a:t>Operation</a:t>
            </a:r>
            <a:endParaRPr lang="pt-PT" sz="3600" dirty="0">
              <a:solidFill>
                <a:schemeClr val="accent1">
                  <a:lumMod val="50000"/>
                </a:schemeClr>
              </a:solidFill>
            </a:endParaRPr>
          </a:p>
        </p:txBody>
      </p:sp>
      <p:sp>
        <p:nvSpPr>
          <p:cNvPr id="3" name="Content Placeholder 2"/>
          <p:cNvSpPr>
            <a:spLocks noGrp="1"/>
          </p:cNvSpPr>
          <p:nvPr>
            <p:ph idx="1"/>
          </p:nvPr>
        </p:nvSpPr>
        <p:spPr>
          <a:xfrm>
            <a:off x="457200" y="1205731"/>
            <a:ext cx="8229600" cy="3917032"/>
          </a:xfrm>
        </p:spPr>
        <p:txBody>
          <a:bodyPr>
            <a:normAutofit/>
          </a:bodyPr>
          <a:lstStyle/>
          <a:p>
            <a:r>
              <a:rPr lang="en-US" sz="2400" dirty="0">
                <a:solidFill>
                  <a:schemeClr val="tx1"/>
                </a:solidFill>
              </a:rPr>
              <a:t>Router A assumes the active role and forwards all frames addressed to the assigned HSRP MAC address of 0000.0c07.acxx, where xx is the HSRP group </a:t>
            </a:r>
            <a:r>
              <a:rPr lang="pt-PT" sz="2400" dirty="0" err="1">
                <a:solidFill>
                  <a:schemeClr val="tx1"/>
                </a:solidFill>
              </a:rPr>
              <a:t>identifier</a:t>
            </a:r>
            <a:r>
              <a:rPr lang="pt-PT" sz="2400" dirty="0">
                <a:solidFill>
                  <a:schemeClr val="tx1"/>
                </a:solidFill>
              </a:rPr>
              <a:t>.</a:t>
            </a:r>
          </a:p>
        </p:txBody>
      </p:sp>
      <p:pic>
        <p:nvPicPr>
          <p:cNvPr id="4" name="Picture 3"/>
          <p:cNvPicPr>
            <a:picLocks noChangeAspect="1"/>
          </p:cNvPicPr>
          <p:nvPr/>
        </p:nvPicPr>
        <p:blipFill>
          <a:blip r:embed="rId2"/>
          <a:stretch>
            <a:fillRect/>
          </a:stretch>
        </p:blipFill>
        <p:spPr>
          <a:xfrm>
            <a:off x="1475656" y="2708920"/>
            <a:ext cx="5796527" cy="2780134"/>
          </a:xfrm>
          <a:prstGeom prst="rect">
            <a:avLst/>
          </a:prstGeom>
        </p:spPr>
      </p:pic>
    </p:spTree>
    <p:extLst>
      <p:ext uri="{BB962C8B-B14F-4D97-AF65-F5344CB8AC3E}">
        <p14:creationId xmlns:p14="http://schemas.microsoft.com/office/powerpoint/2010/main" val="19074889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59977"/>
            <a:ext cx="8042276" cy="936775"/>
          </a:xfrm>
        </p:spPr>
        <p:txBody>
          <a:bodyPr/>
          <a:lstStyle/>
          <a:p>
            <a:r>
              <a:rPr lang="pt-PT" sz="3600" dirty="0">
                <a:solidFill>
                  <a:schemeClr val="accent1">
                    <a:lumMod val="50000"/>
                  </a:schemeClr>
                </a:solidFill>
              </a:rPr>
              <a:t>HSRP </a:t>
            </a:r>
            <a:r>
              <a:rPr lang="pt-PT" sz="3600" dirty="0" err="1">
                <a:solidFill>
                  <a:schemeClr val="accent1">
                    <a:lumMod val="50000"/>
                  </a:schemeClr>
                </a:solidFill>
              </a:rPr>
              <a:t>State</a:t>
            </a:r>
            <a:r>
              <a:rPr lang="pt-PT" sz="3600" dirty="0">
                <a:solidFill>
                  <a:schemeClr val="accent1">
                    <a:lumMod val="50000"/>
                  </a:schemeClr>
                </a:solidFill>
              </a:rPr>
              <a:t> </a:t>
            </a:r>
            <a:r>
              <a:rPr lang="pt-PT" sz="3600" dirty="0" err="1">
                <a:solidFill>
                  <a:schemeClr val="accent1">
                    <a:lumMod val="50000"/>
                  </a:schemeClr>
                </a:solidFill>
              </a:rPr>
              <a:t>Transition</a:t>
            </a:r>
            <a:endParaRPr lang="pt-PT" sz="3600" dirty="0">
              <a:solidFill>
                <a:schemeClr val="accent1">
                  <a:lumMod val="50000"/>
                </a:schemeClr>
              </a:solidFill>
            </a:endParaRPr>
          </a:p>
        </p:txBody>
      </p:sp>
      <p:graphicFrame>
        <p:nvGraphicFramePr>
          <p:cNvPr id="5" name="Content Placeholder 5">
            <a:extLst>
              <a:ext uri="{FF2B5EF4-FFF2-40B4-BE49-F238E27FC236}">
                <a16:creationId xmlns:a16="http://schemas.microsoft.com/office/drawing/2014/main" id="{AB68104D-BAFA-4C4E-838B-93F456ED9CDC}"/>
              </a:ext>
            </a:extLst>
          </p:cNvPr>
          <p:cNvGraphicFramePr>
            <a:graphicFrameLocks noGrp="1"/>
          </p:cNvGraphicFramePr>
          <p:nvPr>
            <p:ph idx="1"/>
            <p:extLst>
              <p:ext uri="{D42A27DB-BD31-4B8C-83A1-F6EECF244321}">
                <p14:modId xmlns:p14="http://schemas.microsoft.com/office/powerpoint/2010/main" val="155052117"/>
              </p:ext>
            </p:extLst>
          </p:nvPr>
        </p:nvGraphicFramePr>
        <p:xfrm>
          <a:off x="467544" y="1196752"/>
          <a:ext cx="8124007" cy="4329731"/>
        </p:xfrm>
        <a:graphic>
          <a:graphicData uri="http://schemas.openxmlformats.org/drawingml/2006/table">
            <a:tbl>
              <a:tblPr firstRow="1" bandRow="1">
                <a:tableStyleId>{5C22544A-7EE6-4342-B048-85BDC9FD1C3A}</a:tableStyleId>
              </a:tblPr>
              <a:tblGrid>
                <a:gridCol w="1255538">
                  <a:extLst>
                    <a:ext uri="{9D8B030D-6E8A-4147-A177-3AD203B41FA5}">
                      <a16:colId xmlns:a16="http://schemas.microsoft.com/office/drawing/2014/main" val="3026019774"/>
                    </a:ext>
                  </a:extLst>
                </a:gridCol>
                <a:gridCol w="6868469">
                  <a:extLst>
                    <a:ext uri="{9D8B030D-6E8A-4147-A177-3AD203B41FA5}">
                      <a16:colId xmlns:a16="http://schemas.microsoft.com/office/drawing/2014/main" val="541146387"/>
                    </a:ext>
                  </a:extLst>
                </a:gridCol>
              </a:tblGrid>
              <a:tr h="541771">
                <a:tc>
                  <a:txBody>
                    <a:bodyPr/>
                    <a:lstStyle/>
                    <a:p>
                      <a:pPr algn="l" fontAlgn="ctr"/>
                      <a:r>
                        <a:rPr lang="en-US" sz="1600" dirty="0">
                          <a:effectLst/>
                        </a:rPr>
                        <a:t>HSRP State</a:t>
                      </a:r>
                    </a:p>
                  </a:txBody>
                  <a:tcPr marL="47625" marR="47625" marT="47625" marB="47625" anchor="ctr"/>
                </a:tc>
                <a:tc>
                  <a:txBody>
                    <a:bodyPr/>
                    <a:lstStyle/>
                    <a:p>
                      <a:pPr algn="l" fontAlgn="ctr"/>
                      <a:r>
                        <a:rPr lang="en-US" sz="1600" dirty="0">
                          <a:effectLst/>
                        </a:rPr>
                        <a:t>Description</a:t>
                      </a:r>
                    </a:p>
                  </a:txBody>
                  <a:tcPr marL="47625" marR="47625" marT="47625" marB="47625" anchor="ctr"/>
                </a:tc>
                <a:extLst>
                  <a:ext uri="{0D108BD9-81ED-4DB2-BD59-A6C34878D82A}">
                    <a16:rowId xmlns:a16="http://schemas.microsoft.com/office/drawing/2014/main" val="1133325050"/>
                  </a:ext>
                </a:extLst>
              </a:tr>
              <a:tr h="673504">
                <a:tc>
                  <a:txBody>
                    <a:bodyPr/>
                    <a:lstStyle/>
                    <a:p>
                      <a:pPr fontAlgn="ctr"/>
                      <a:r>
                        <a:rPr lang="en-US" sz="1600" b="0" dirty="0">
                          <a:solidFill>
                            <a:srgbClr val="000000"/>
                          </a:solidFill>
                          <a:effectLst/>
                        </a:rPr>
                        <a:t>Initial</a:t>
                      </a:r>
                    </a:p>
                  </a:txBody>
                  <a:tcPr marL="47625" marR="47625" marT="47625" marB="47625" anchor="ctr"/>
                </a:tc>
                <a:tc>
                  <a:txBody>
                    <a:bodyPr/>
                    <a:lstStyle/>
                    <a:p>
                      <a:pPr fontAlgn="ctr"/>
                      <a:r>
                        <a:rPr lang="en-US" sz="1600" b="0" dirty="0">
                          <a:solidFill>
                            <a:srgbClr val="000000"/>
                          </a:solidFill>
                          <a:effectLst/>
                        </a:rPr>
                        <a:t>This state is entered through a configuration change or when an interface first becomes available.</a:t>
                      </a:r>
                    </a:p>
                  </a:txBody>
                  <a:tcPr marL="47625" marR="47625" marT="47625" marB="47625" anchor="ctr"/>
                </a:tc>
                <a:extLst>
                  <a:ext uri="{0D108BD9-81ED-4DB2-BD59-A6C34878D82A}">
                    <a16:rowId xmlns:a16="http://schemas.microsoft.com/office/drawing/2014/main" val="1148319399"/>
                  </a:ext>
                </a:extLst>
              </a:tr>
              <a:tr h="940678">
                <a:tc>
                  <a:txBody>
                    <a:bodyPr/>
                    <a:lstStyle/>
                    <a:p>
                      <a:pPr fontAlgn="ctr"/>
                      <a:r>
                        <a:rPr lang="en-US" sz="1600" b="0">
                          <a:solidFill>
                            <a:srgbClr val="000000"/>
                          </a:solidFill>
                          <a:effectLst/>
                        </a:rPr>
                        <a:t>Learn</a:t>
                      </a:r>
                    </a:p>
                  </a:txBody>
                  <a:tcPr marL="47625" marR="47625" marT="47625" marB="47625" anchor="ctr"/>
                </a:tc>
                <a:tc>
                  <a:txBody>
                    <a:bodyPr/>
                    <a:lstStyle/>
                    <a:p>
                      <a:pPr fontAlgn="ctr"/>
                      <a:r>
                        <a:rPr lang="en-US" sz="1600" b="0" dirty="0">
                          <a:solidFill>
                            <a:srgbClr val="000000"/>
                          </a:solidFill>
                          <a:effectLst/>
                        </a:rPr>
                        <a:t>The router has not determined the virtual IP address and has not yet seen a hello message from the active router. In this state, the router waits to hear from the active router.</a:t>
                      </a:r>
                    </a:p>
                  </a:txBody>
                  <a:tcPr marL="47625" marR="47625" marT="47625" marB="47625" anchor="ctr"/>
                </a:tc>
                <a:extLst>
                  <a:ext uri="{0D108BD9-81ED-4DB2-BD59-A6C34878D82A}">
                    <a16:rowId xmlns:a16="http://schemas.microsoft.com/office/drawing/2014/main" val="917921214"/>
                  </a:ext>
                </a:extLst>
              </a:tr>
              <a:tr h="673504">
                <a:tc>
                  <a:txBody>
                    <a:bodyPr/>
                    <a:lstStyle/>
                    <a:p>
                      <a:pPr fontAlgn="ctr"/>
                      <a:r>
                        <a:rPr lang="en-US" sz="1600" b="0">
                          <a:solidFill>
                            <a:srgbClr val="000000"/>
                          </a:solidFill>
                          <a:effectLst/>
                        </a:rPr>
                        <a:t>Listen</a:t>
                      </a:r>
                    </a:p>
                  </a:txBody>
                  <a:tcPr marL="47625" marR="47625" marT="47625" marB="47625" anchor="ctr"/>
                </a:tc>
                <a:tc>
                  <a:txBody>
                    <a:bodyPr/>
                    <a:lstStyle/>
                    <a:p>
                      <a:pPr fontAlgn="ctr"/>
                      <a:r>
                        <a:rPr lang="en-US" sz="1600" b="0" dirty="0">
                          <a:solidFill>
                            <a:srgbClr val="000000"/>
                          </a:solidFill>
                          <a:effectLst/>
                        </a:rPr>
                        <a:t>The router knows the virtual IP address, but the router is neither the active router nor the standby router. It listens for hello messages from those routers.</a:t>
                      </a:r>
                    </a:p>
                  </a:txBody>
                  <a:tcPr marL="47625" marR="47625" marT="47625" marB="47625" anchor="ctr"/>
                </a:tc>
                <a:extLst>
                  <a:ext uri="{0D108BD9-81ED-4DB2-BD59-A6C34878D82A}">
                    <a16:rowId xmlns:a16="http://schemas.microsoft.com/office/drawing/2014/main" val="3623876716"/>
                  </a:ext>
                </a:extLst>
              </a:tr>
              <a:tr h="673504">
                <a:tc>
                  <a:txBody>
                    <a:bodyPr/>
                    <a:lstStyle/>
                    <a:p>
                      <a:pPr fontAlgn="ctr"/>
                      <a:r>
                        <a:rPr lang="en-US" sz="1600" b="0">
                          <a:solidFill>
                            <a:srgbClr val="000000"/>
                          </a:solidFill>
                          <a:effectLst/>
                        </a:rPr>
                        <a:t>Speak</a:t>
                      </a:r>
                    </a:p>
                  </a:txBody>
                  <a:tcPr marL="47625" marR="47625" marT="47625" marB="47625" anchor="ctr"/>
                </a:tc>
                <a:tc>
                  <a:txBody>
                    <a:bodyPr/>
                    <a:lstStyle/>
                    <a:p>
                      <a:pPr fontAlgn="ctr"/>
                      <a:r>
                        <a:rPr lang="en-US" sz="1600" b="0">
                          <a:solidFill>
                            <a:srgbClr val="000000"/>
                          </a:solidFill>
                          <a:effectLst/>
                        </a:rPr>
                        <a:t>The router sends periodic hello messages and actively participates in the election of the active and/or standby router.</a:t>
                      </a:r>
                    </a:p>
                  </a:txBody>
                  <a:tcPr marL="47625" marR="47625" marT="47625" marB="47625" anchor="ctr"/>
                </a:tc>
                <a:extLst>
                  <a:ext uri="{0D108BD9-81ED-4DB2-BD59-A6C34878D82A}">
                    <a16:rowId xmlns:a16="http://schemas.microsoft.com/office/drawing/2014/main" val="326289891"/>
                  </a:ext>
                </a:extLst>
              </a:tr>
              <a:tr h="673504">
                <a:tc>
                  <a:txBody>
                    <a:bodyPr/>
                    <a:lstStyle/>
                    <a:p>
                      <a:pPr fontAlgn="ctr"/>
                      <a:r>
                        <a:rPr lang="en-US" sz="1600" b="0">
                          <a:solidFill>
                            <a:srgbClr val="000000"/>
                          </a:solidFill>
                          <a:effectLst/>
                        </a:rPr>
                        <a:t>Standby</a:t>
                      </a:r>
                    </a:p>
                  </a:txBody>
                  <a:tcPr marL="47625" marR="47625" marT="47625" marB="47625" anchor="ctr"/>
                </a:tc>
                <a:tc>
                  <a:txBody>
                    <a:bodyPr/>
                    <a:lstStyle/>
                    <a:p>
                      <a:pPr fontAlgn="ctr"/>
                      <a:r>
                        <a:rPr lang="en-US" sz="1600" b="0" dirty="0">
                          <a:solidFill>
                            <a:srgbClr val="000000"/>
                          </a:solidFill>
                          <a:effectLst/>
                        </a:rPr>
                        <a:t>The router is a candidate to become the next active router and sends periodic hello messages.</a:t>
                      </a:r>
                    </a:p>
                  </a:txBody>
                  <a:tcPr marL="47625" marR="47625" marT="47625" marB="47625" anchor="ctr"/>
                </a:tc>
                <a:extLst>
                  <a:ext uri="{0D108BD9-81ED-4DB2-BD59-A6C34878D82A}">
                    <a16:rowId xmlns:a16="http://schemas.microsoft.com/office/drawing/2014/main" val="3139545418"/>
                  </a:ext>
                </a:extLst>
              </a:tr>
            </a:tbl>
          </a:graphicData>
        </a:graphic>
      </p:graphicFrame>
    </p:spTree>
    <p:extLst>
      <p:ext uri="{BB962C8B-B14F-4D97-AF65-F5344CB8AC3E}">
        <p14:creationId xmlns:p14="http://schemas.microsoft.com/office/powerpoint/2010/main" val="4019695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pt-PT" sz="3600" dirty="0">
                <a:solidFill>
                  <a:schemeClr val="accent1">
                    <a:lumMod val="50000"/>
                  </a:schemeClr>
                </a:solidFill>
              </a:rPr>
              <a:t>HSRP </a:t>
            </a:r>
            <a:r>
              <a:rPr lang="pt-PT" sz="3600" dirty="0" err="1">
                <a:solidFill>
                  <a:schemeClr val="accent1">
                    <a:lumMod val="50000"/>
                  </a:schemeClr>
                </a:solidFill>
              </a:rPr>
              <a:t>State</a:t>
            </a:r>
            <a:r>
              <a:rPr lang="pt-PT" sz="3600" dirty="0">
                <a:solidFill>
                  <a:schemeClr val="accent1">
                    <a:lumMod val="50000"/>
                  </a:schemeClr>
                </a:solidFill>
              </a:rPr>
              <a:t> </a:t>
            </a:r>
            <a:r>
              <a:rPr lang="pt-PT" sz="3600" dirty="0" err="1">
                <a:solidFill>
                  <a:schemeClr val="accent1">
                    <a:lumMod val="50000"/>
                  </a:schemeClr>
                </a:solidFill>
              </a:rPr>
              <a:t>Transition</a:t>
            </a:r>
            <a:endParaRPr lang="pt-PT" sz="3600" dirty="0">
              <a:solidFill>
                <a:schemeClr val="accent1">
                  <a:lumMod val="50000"/>
                </a:schemeClr>
              </a:solidFill>
            </a:endParaRPr>
          </a:p>
        </p:txBody>
      </p:sp>
      <p:pic>
        <p:nvPicPr>
          <p:cNvPr id="4" name="Content Placeholder 3"/>
          <p:cNvPicPr>
            <a:picLocks noGrp="1" noChangeAspect="1"/>
          </p:cNvPicPr>
          <p:nvPr>
            <p:ph idx="1"/>
          </p:nvPr>
        </p:nvPicPr>
        <p:blipFill>
          <a:blip r:embed="rId3"/>
          <a:stretch>
            <a:fillRect/>
          </a:stretch>
        </p:blipFill>
        <p:spPr>
          <a:xfrm>
            <a:off x="848694" y="1119418"/>
            <a:ext cx="7446611" cy="4565494"/>
          </a:xfrm>
          <a:prstGeom prst="rect">
            <a:avLst/>
          </a:prstGeom>
        </p:spPr>
      </p:pic>
    </p:spTree>
    <p:extLst>
      <p:ext uri="{BB962C8B-B14F-4D97-AF65-F5344CB8AC3E}">
        <p14:creationId xmlns:p14="http://schemas.microsoft.com/office/powerpoint/2010/main" val="34891208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51014"/>
            <a:ext cx="8042276" cy="873730"/>
          </a:xfrm>
        </p:spPr>
        <p:txBody>
          <a:bodyPr/>
          <a:lstStyle/>
          <a:p>
            <a:r>
              <a:rPr lang="pt-PT" sz="4000" dirty="0">
                <a:solidFill>
                  <a:schemeClr val="accent1">
                    <a:lumMod val="50000"/>
                  </a:schemeClr>
                </a:solidFill>
              </a:rPr>
              <a:t>HSRP </a:t>
            </a:r>
            <a:r>
              <a:rPr lang="pt-PT" sz="4000" dirty="0" err="1">
                <a:solidFill>
                  <a:schemeClr val="accent1">
                    <a:lumMod val="50000"/>
                  </a:schemeClr>
                </a:solidFill>
              </a:rPr>
              <a:t>State</a:t>
            </a:r>
            <a:r>
              <a:rPr lang="pt-PT" sz="4000" dirty="0">
                <a:solidFill>
                  <a:schemeClr val="accent1">
                    <a:lumMod val="50000"/>
                  </a:schemeClr>
                </a:solidFill>
              </a:rPr>
              <a:t> </a:t>
            </a:r>
            <a:r>
              <a:rPr lang="pt-PT" sz="4000" dirty="0" err="1">
                <a:solidFill>
                  <a:schemeClr val="accent1">
                    <a:lumMod val="50000"/>
                  </a:schemeClr>
                </a:solidFill>
              </a:rPr>
              <a:t>Transition</a:t>
            </a:r>
            <a:endParaRPr lang="pt-PT" sz="4000" dirty="0">
              <a:solidFill>
                <a:schemeClr val="accent1">
                  <a:lumMod val="50000"/>
                </a:schemeClr>
              </a:solidFill>
            </a:endParaRPr>
          </a:p>
        </p:txBody>
      </p:sp>
      <p:sp>
        <p:nvSpPr>
          <p:cNvPr id="3" name="Content Placeholder 2"/>
          <p:cNvSpPr>
            <a:spLocks noGrp="1"/>
          </p:cNvSpPr>
          <p:nvPr>
            <p:ph idx="1"/>
          </p:nvPr>
        </p:nvSpPr>
        <p:spPr>
          <a:xfrm>
            <a:off x="539552" y="1340768"/>
            <a:ext cx="8042276" cy="3960440"/>
          </a:xfrm>
        </p:spPr>
        <p:txBody>
          <a:bodyPr>
            <a:normAutofit/>
          </a:bodyPr>
          <a:lstStyle/>
          <a:p>
            <a:r>
              <a:rPr lang="en-US" sz="2000" dirty="0">
                <a:solidFill>
                  <a:schemeClr val="tx1"/>
                </a:solidFill>
              </a:rPr>
              <a:t>When two routers participate in an election process, a priority can be configured to determine which router should become active. </a:t>
            </a:r>
          </a:p>
          <a:p>
            <a:r>
              <a:rPr lang="en-US" sz="2000" dirty="0">
                <a:solidFill>
                  <a:schemeClr val="tx1"/>
                </a:solidFill>
              </a:rPr>
              <a:t>Without specific priority configuration, each router has a </a:t>
            </a:r>
            <a:r>
              <a:rPr lang="en-US" sz="2000" b="1" dirty="0">
                <a:solidFill>
                  <a:schemeClr val="tx1"/>
                </a:solidFill>
              </a:rPr>
              <a:t>default priority of 100</a:t>
            </a:r>
            <a:r>
              <a:rPr lang="en-US" sz="2000" dirty="0">
                <a:solidFill>
                  <a:schemeClr val="tx1"/>
                </a:solidFill>
              </a:rPr>
              <a:t>, and the router with the </a:t>
            </a:r>
            <a:r>
              <a:rPr lang="en-US" sz="2000" b="1" dirty="0">
                <a:solidFill>
                  <a:schemeClr val="tx1"/>
                </a:solidFill>
              </a:rPr>
              <a:t>highest IP address </a:t>
            </a:r>
            <a:r>
              <a:rPr lang="en-US" sz="2000" dirty="0">
                <a:solidFill>
                  <a:schemeClr val="tx1"/>
                </a:solidFill>
              </a:rPr>
              <a:t>is elected as the active router.</a:t>
            </a:r>
          </a:p>
          <a:p>
            <a:r>
              <a:rPr lang="en-US" sz="2000" dirty="0">
                <a:solidFill>
                  <a:schemeClr val="tx1"/>
                </a:solidFill>
              </a:rPr>
              <a:t>Regardless of other router priorities or IP addresses, </a:t>
            </a:r>
            <a:r>
              <a:rPr lang="en-US" sz="2000" b="1" dirty="0">
                <a:solidFill>
                  <a:schemeClr val="tx1"/>
                </a:solidFill>
              </a:rPr>
              <a:t>an active router will stay active by default</a:t>
            </a:r>
            <a:r>
              <a:rPr lang="en-US" sz="2000" dirty="0">
                <a:solidFill>
                  <a:schemeClr val="tx1"/>
                </a:solidFill>
              </a:rPr>
              <a:t>. </a:t>
            </a:r>
          </a:p>
          <a:p>
            <a:r>
              <a:rPr lang="en-US" sz="2000" dirty="0">
                <a:solidFill>
                  <a:schemeClr val="tx1"/>
                </a:solidFill>
              </a:rPr>
              <a:t>A new election will occur only if the active router is removed. </a:t>
            </a:r>
          </a:p>
          <a:p>
            <a:r>
              <a:rPr lang="en-US" sz="2000" dirty="0">
                <a:solidFill>
                  <a:schemeClr val="tx1"/>
                </a:solidFill>
              </a:rPr>
              <a:t>When the standby router is removed, a new election is made to replace the standby router. </a:t>
            </a:r>
          </a:p>
          <a:p>
            <a:r>
              <a:rPr lang="en-US" sz="2000" dirty="0">
                <a:solidFill>
                  <a:schemeClr val="tx1"/>
                </a:solidFill>
              </a:rPr>
              <a:t>This behavior can change with the </a:t>
            </a:r>
            <a:r>
              <a:rPr lang="en-US" sz="2000" b="1" dirty="0">
                <a:solidFill>
                  <a:schemeClr val="tx1"/>
                </a:solidFill>
              </a:rPr>
              <a:t>preempt</a:t>
            </a:r>
            <a:r>
              <a:rPr lang="en-US" sz="2000" dirty="0">
                <a:solidFill>
                  <a:schemeClr val="tx1"/>
                </a:solidFill>
              </a:rPr>
              <a:t> option.</a:t>
            </a:r>
            <a:endParaRPr lang="pt-PT" sz="2000" dirty="0">
              <a:solidFill>
                <a:schemeClr val="tx1"/>
              </a:solidFill>
            </a:endParaRPr>
          </a:p>
        </p:txBody>
      </p:sp>
    </p:spTree>
    <p:extLst>
      <p:ext uri="{BB962C8B-B14F-4D97-AF65-F5344CB8AC3E}">
        <p14:creationId xmlns:p14="http://schemas.microsoft.com/office/powerpoint/2010/main" val="15262310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13764"/>
            <a:ext cx="8042276" cy="879188"/>
          </a:xfrm>
        </p:spPr>
        <p:txBody>
          <a:bodyPr/>
          <a:lstStyle/>
          <a:p>
            <a:r>
              <a:rPr lang="pt-PT" sz="3600" dirty="0" err="1">
                <a:solidFill>
                  <a:schemeClr val="accent1">
                    <a:lumMod val="50000"/>
                  </a:schemeClr>
                </a:solidFill>
              </a:rPr>
              <a:t>Configuring</a:t>
            </a:r>
            <a:r>
              <a:rPr lang="pt-PT" sz="3600" dirty="0">
                <a:solidFill>
                  <a:schemeClr val="accent1">
                    <a:lumMod val="50000"/>
                  </a:schemeClr>
                </a:solidFill>
              </a:rPr>
              <a:t> </a:t>
            </a:r>
            <a:r>
              <a:rPr lang="pt-PT" sz="3600" dirty="0" err="1">
                <a:solidFill>
                  <a:schemeClr val="accent1">
                    <a:lumMod val="50000"/>
                  </a:schemeClr>
                </a:solidFill>
              </a:rPr>
              <a:t>and</a:t>
            </a:r>
            <a:r>
              <a:rPr lang="pt-PT" sz="3600" dirty="0">
                <a:solidFill>
                  <a:schemeClr val="accent1">
                    <a:lumMod val="50000"/>
                  </a:schemeClr>
                </a:solidFill>
              </a:rPr>
              <a:t> </a:t>
            </a:r>
            <a:r>
              <a:rPr lang="pt-PT" sz="3600" dirty="0" err="1">
                <a:solidFill>
                  <a:schemeClr val="accent1">
                    <a:lumMod val="50000"/>
                  </a:schemeClr>
                </a:solidFill>
              </a:rPr>
              <a:t>Tuning</a:t>
            </a:r>
            <a:r>
              <a:rPr lang="pt-PT" sz="3600" dirty="0">
                <a:solidFill>
                  <a:schemeClr val="accent1">
                    <a:lumMod val="50000"/>
                  </a:schemeClr>
                </a:solidFill>
              </a:rPr>
              <a:t> HSRP</a:t>
            </a:r>
          </a:p>
        </p:txBody>
      </p:sp>
      <p:pic>
        <p:nvPicPr>
          <p:cNvPr id="5" name="Picture 4"/>
          <p:cNvPicPr>
            <a:picLocks noChangeAspect="1"/>
          </p:cNvPicPr>
          <p:nvPr/>
        </p:nvPicPr>
        <p:blipFill>
          <a:blip r:embed="rId2"/>
          <a:stretch>
            <a:fillRect/>
          </a:stretch>
        </p:blipFill>
        <p:spPr>
          <a:xfrm>
            <a:off x="1475656" y="1124744"/>
            <a:ext cx="5923722" cy="4540304"/>
          </a:xfrm>
          <a:prstGeom prst="rect">
            <a:avLst/>
          </a:prstGeom>
        </p:spPr>
      </p:pic>
    </p:spTree>
    <p:extLst>
      <p:ext uri="{BB962C8B-B14F-4D97-AF65-F5344CB8AC3E}">
        <p14:creationId xmlns:p14="http://schemas.microsoft.com/office/powerpoint/2010/main" val="30473980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err="1">
                <a:solidFill>
                  <a:schemeClr val="accent1">
                    <a:lumMod val="50000"/>
                  </a:schemeClr>
                </a:solidFill>
              </a:rPr>
              <a:t>Configuring</a:t>
            </a:r>
            <a:r>
              <a:rPr lang="pt-PT" sz="3600" dirty="0">
                <a:solidFill>
                  <a:schemeClr val="accent1">
                    <a:lumMod val="50000"/>
                  </a:schemeClr>
                </a:solidFill>
              </a:rPr>
              <a:t> </a:t>
            </a:r>
            <a:r>
              <a:rPr lang="pt-PT" sz="3600" dirty="0" err="1">
                <a:solidFill>
                  <a:schemeClr val="accent1">
                    <a:lumMod val="50000"/>
                  </a:schemeClr>
                </a:solidFill>
              </a:rPr>
              <a:t>and</a:t>
            </a:r>
            <a:r>
              <a:rPr lang="pt-PT" sz="3600" dirty="0">
                <a:solidFill>
                  <a:schemeClr val="accent1">
                    <a:lumMod val="50000"/>
                  </a:schemeClr>
                </a:solidFill>
              </a:rPr>
              <a:t> </a:t>
            </a:r>
            <a:r>
              <a:rPr lang="pt-PT" sz="3600" dirty="0" err="1">
                <a:solidFill>
                  <a:schemeClr val="accent1">
                    <a:lumMod val="50000"/>
                  </a:schemeClr>
                </a:solidFill>
              </a:rPr>
              <a:t>Tuning</a:t>
            </a:r>
            <a:r>
              <a:rPr lang="pt-PT" sz="3600" dirty="0">
                <a:solidFill>
                  <a:schemeClr val="accent1">
                    <a:lumMod val="50000"/>
                  </a:schemeClr>
                </a:solidFill>
              </a:rPr>
              <a:t> HSRP</a:t>
            </a:r>
          </a:p>
        </p:txBody>
      </p:sp>
      <p:sp>
        <p:nvSpPr>
          <p:cNvPr id="3" name="Content Placeholder 2"/>
          <p:cNvSpPr>
            <a:spLocks noGrp="1"/>
          </p:cNvSpPr>
          <p:nvPr>
            <p:ph idx="1"/>
          </p:nvPr>
        </p:nvSpPr>
        <p:spPr>
          <a:xfrm>
            <a:off x="550862" y="1340768"/>
            <a:ext cx="8042276" cy="4764740"/>
          </a:xfrm>
        </p:spPr>
        <p:txBody>
          <a:bodyPr>
            <a:normAutofit/>
          </a:bodyPr>
          <a:lstStyle/>
          <a:p>
            <a:pPr marL="0" indent="0">
              <a:buNone/>
            </a:pPr>
            <a:r>
              <a:rPr lang="en-US" sz="1600" b="1" dirty="0">
                <a:solidFill>
                  <a:schemeClr val="tx1"/>
                </a:solidFill>
              </a:rPr>
              <a:t>Step 1. </a:t>
            </a:r>
            <a:r>
              <a:rPr lang="en-US" sz="1600" dirty="0">
                <a:solidFill>
                  <a:schemeClr val="tx1"/>
                </a:solidFill>
              </a:rPr>
              <a:t>Configure R1’s Ethernet 0/1 (LAN-facing interface) with 192.168.1.3/24 IP address and HSRP standby IP of 192.168.1.1.</a:t>
            </a:r>
          </a:p>
          <a:p>
            <a:pPr marL="0" indent="0">
              <a:buNone/>
            </a:pPr>
            <a:r>
              <a:rPr lang="en-US" sz="1600" dirty="0">
                <a:solidFill>
                  <a:schemeClr val="tx1"/>
                </a:solidFill>
              </a:rPr>
              <a:t>The IP of 192.168.1.1 is HSRP’s virtual IP address that is also configured as the default gateway IP address on PC 1 and PC 2:</a:t>
            </a:r>
          </a:p>
          <a:p>
            <a:pPr marL="0" indent="0">
              <a:buNone/>
            </a:pPr>
            <a:r>
              <a:rPr lang="pt-PT" sz="1600" dirty="0">
                <a:solidFill>
                  <a:schemeClr val="tx1"/>
                </a:solidFill>
                <a:latin typeface="Consolas" panose="020B0609020204030204" pitchFamily="49" charset="0"/>
              </a:rPr>
              <a:t>R1(</a:t>
            </a:r>
            <a:r>
              <a:rPr lang="pt-PT" sz="1600" dirty="0" err="1">
                <a:solidFill>
                  <a:schemeClr val="tx1"/>
                </a:solidFill>
                <a:latin typeface="Consolas" panose="020B0609020204030204" pitchFamily="49" charset="0"/>
              </a:rPr>
              <a:t>config</a:t>
            </a:r>
            <a:r>
              <a:rPr lang="pt-PT" sz="1600" dirty="0">
                <a:solidFill>
                  <a:schemeClr val="tx1"/>
                </a:solidFill>
                <a:latin typeface="Consolas" panose="020B0609020204030204" pitchFamily="49" charset="0"/>
              </a:rPr>
              <a:t>)# </a:t>
            </a:r>
            <a:r>
              <a:rPr lang="pt-PT" sz="1600" b="1" dirty="0">
                <a:solidFill>
                  <a:schemeClr val="tx1"/>
                </a:solidFill>
                <a:latin typeface="Consolas" panose="020B0609020204030204" pitchFamily="49" charset="0"/>
              </a:rPr>
              <a:t>interface </a:t>
            </a:r>
            <a:r>
              <a:rPr lang="pt-PT" sz="1600" b="1" dirty="0" err="1">
                <a:solidFill>
                  <a:schemeClr val="tx1"/>
                </a:solidFill>
                <a:latin typeface="Consolas" panose="020B0609020204030204" pitchFamily="49" charset="0"/>
              </a:rPr>
              <a:t>ethernet</a:t>
            </a:r>
            <a:r>
              <a:rPr lang="pt-PT" sz="1600" b="1" dirty="0">
                <a:solidFill>
                  <a:schemeClr val="tx1"/>
                </a:solidFill>
                <a:latin typeface="Consolas" panose="020B0609020204030204" pitchFamily="49" charset="0"/>
              </a:rPr>
              <a:t> 0/1</a:t>
            </a:r>
          </a:p>
          <a:p>
            <a:pPr marL="0" indent="0">
              <a:buNone/>
            </a:pPr>
            <a:r>
              <a:rPr lang="en-US" sz="1600" dirty="0">
                <a:solidFill>
                  <a:schemeClr val="tx1"/>
                </a:solidFill>
                <a:latin typeface="Consolas" panose="020B0609020204030204" pitchFamily="49" charset="0"/>
              </a:rPr>
              <a:t>R1(</a:t>
            </a:r>
            <a:r>
              <a:rPr lang="en-US" sz="1600" dirty="0" err="1">
                <a:solidFill>
                  <a:schemeClr val="tx1"/>
                </a:solidFill>
                <a:latin typeface="Consolas" panose="020B0609020204030204" pitchFamily="49" charset="0"/>
              </a:rPr>
              <a:t>config</a:t>
            </a:r>
            <a:r>
              <a:rPr lang="en-US" sz="1600" dirty="0">
                <a:solidFill>
                  <a:schemeClr val="tx1"/>
                </a:solidFill>
                <a:latin typeface="Consolas" panose="020B0609020204030204" pitchFamily="49" charset="0"/>
              </a:rPr>
              <a:t>-if </a:t>
            </a:r>
            <a:r>
              <a:rPr lang="en-US" sz="1600" b="1" dirty="0">
                <a:solidFill>
                  <a:schemeClr val="tx1"/>
                </a:solidFill>
                <a:latin typeface="Consolas" panose="020B0609020204030204" pitchFamily="49" charset="0"/>
              </a:rPr>
              <a:t>)# </a:t>
            </a:r>
            <a:r>
              <a:rPr lang="en-US" sz="1600" b="1" dirty="0" err="1">
                <a:solidFill>
                  <a:schemeClr val="tx1"/>
                </a:solidFill>
                <a:latin typeface="Consolas" panose="020B0609020204030204" pitchFamily="49" charset="0"/>
              </a:rPr>
              <a:t>ip</a:t>
            </a:r>
            <a:r>
              <a:rPr lang="en-US" sz="1600" b="1" dirty="0">
                <a:solidFill>
                  <a:schemeClr val="tx1"/>
                </a:solidFill>
                <a:latin typeface="Consolas" panose="020B0609020204030204" pitchFamily="49" charset="0"/>
              </a:rPr>
              <a:t> address 192.168.1.3 255.255.255.0</a:t>
            </a:r>
          </a:p>
          <a:p>
            <a:pPr marL="0" indent="0">
              <a:buNone/>
            </a:pPr>
            <a:r>
              <a:rPr lang="en-US" sz="1600" dirty="0">
                <a:solidFill>
                  <a:schemeClr val="tx1"/>
                </a:solidFill>
                <a:latin typeface="Consolas" panose="020B0609020204030204" pitchFamily="49" charset="0"/>
              </a:rPr>
              <a:t>R1(</a:t>
            </a:r>
            <a:r>
              <a:rPr lang="en-US" sz="1600" dirty="0" err="1">
                <a:solidFill>
                  <a:schemeClr val="tx1"/>
                </a:solidFill>
                <a:latin typeface="Consolas" panose="020B0609020204030204" pitchFamily="49" charset="0"/>
              </a:rPr>
              <a:t>config</a:t>
            </a:r>
            <a:r>
              <a:rPr lang="en-US" sz="1600" dirty="0">
                <a:solidFill>
                  <a:schemeClr val="tx1"/>
                </a:solidFill>
                <a:latin typeface="Consolas" panose="020B0609020204030204" pitchFamily="49" charset="0"/>
              </a:rPr>
              <a:t>-if)# </a:t>
            </a:r>
            <a:r>
              <a:rPr lang="en-US" sz="1600" b="1" dirty="0">
                <a:solidFill>
                  <a:schemeClr val="tx1"/>
                </a:solidFill>
                <a:latin typeface="Consolas" panose="020B0609020204030204" pitchFamily="49" charset="0"/>
              </a:rPr>
              <a:t>standby 1 </a:t>
            </a:r>
            <a:r>
              <a:rPr lang="en-US" sz="1600" b="1" dirty="0" err="1">
                <a:solidFill>
                  <a:schemeClr val="tx1"/>
                </a:solidFill>
                <a:latin typeface="Consolas" panose="020B0609020204030204" pitchFamily="49" charset="0"/>
              </a:rPr>
              <a:t>ip</a:t>
            </a:r>
            <a:r>
              <a:rPr lang="en-US" sz="1600" b="1" dirty="0">
                <a:solidFill>
                  <a:schemeClr val="tx1"/>
                </a:solidFill>
                <a:latin typeface="Consolas" panose="020B0609020204030204" pitchFamily="49" charset="0"/>
              </a:rPr>
              <a:t> 192.168.1.1</a:t>
            </a:r>
          </a:p>
          <a:p>
            <a:pPr marL="0" indent="0">
              <a:buNone/>
            </a:pPr>
            <a:endParaRPr lang="en-US" sz="1600" b="1" dirty="0">
              <a:solidFill>
                <a:schemeClr val="tx1"/>
              </a:solidFill>
            </a:endParaRPr>
          </a:p>
          <a:p>
            <a:pPr marL="0" indent="0">
              <a:buNone/>
            </a:pPr>
            <a:r>
              <a:rPr lang="en-US" sz="1600" b="1" dirty="0">
                <a:solidFill>
                  <a:schemeClr val="tx1"/>
                </a:solidFill>
              </a:rPr>
              <a:t>Step 2. </a:t>
            </a:r>
            <a:r>
              <a:rPr lang="en-US" sz="1600" dirty="0">
                <a:solidFill>
                  <a:schemeClr val="tx1"/>
                </a:solidFill>
              </a:rPr>
              <a:t>Configure R2’s Ethernet 0/1 (LAN-facing interface) with 192.168.1.2/24 IP address and HSRP standby IP of 192.168.1.1.</a:t>
            </a:r>
          </a:p>
          <a:p>
            <a:pPr marL="0" indent="0">
              <a:buNone/>
            </a:pPr>
            <a:r>
              <a:rPr lang="en-US" sz="1600" dirty="0">
                <a:solidFill>
                  <a:schemeClr val="tx1"/>
                </a:solidFill>
              </a:rPr>
              <a:t>Both R1 and R2 must have the same HSRP virtual IP address configured:</a:t>
            </a:r>
          </a:p>
          <a:p>
            <a:pPr marL="0" indent="0">
              <a:buNone/>
            </a:pPr>
            <a:r>
              <a:rPr lang="pt-PT" sz="1600" dirty="0">
                <a:solidFill>
                  <a:schemeClr val="tx1"/>
                </a:solidFill>
                <a:latin typeface="Consolas" panose="020B0609020204030204" pitchFamily="49" charset="0"/>
              </a:rPr>
              <a:t>R2(</a:t>
            </a:r>
            <a:r>
              <a:rPr lang="pt-PT" sz="1600" dirty="0" err="1">
                <a:solidFill>
                  <a:schemeClr val="tx1"/>
                </a:solidFill>
                <a:latin typeface="Consolas" panose="020B0609020204030204" pitchFamily="49" charset="0"/>
              </a:rPr>
              <a:t>config</a:t>
            </a:r>
            <a:r>
              <a:rPr lang="pt-PT" sz="1600" dirty="0">
                <a:solidFill>
                  <a:schemeClr val="tx1"/>
                </a:solidFill>
                <a:latin typeface="Consolas" panose="020B0609020204030204" pitchFamily="49" charset="0"/>
              </a:rPr>
              <a:t>)# </a:t>
            </a:r>
            <a:r>
              <a:rPr lang="pt-PT" sz="1600" b="1" dirty="0">
                <a:solidFill>
                  <a:schemeClr val="tx1"/>
                </a:solidFill>
                <a:latin typeface="Consolas" panose="020B0609020204030204" pitchFamily="49" charset="0"/>
              </a:rPr>
              <a:t>interface </a:t>
            </a:r>
            <a:r>
              <a:rPr lang="pt-PT" sz="1600" b="1" dirty="0" err="1">
                <a:solidFill>
                  <a:schemeClr val="tx1"/>
                </a:solidFill>
                <a:latin typeface="Consolas" panose="020B0609020204030204" pitchFamily="49" charset="0"/>
              </a:rPr>
              <a:t>ethernet</a:t>
            </a:r>
            <a:r>
              <a:rPr lang="pt-PT" sz="1600" b="1" dirty="0">
                <a:solidFill>
                  <a:schemeClr val="tx1"/>
                </a:solidFill>
                <a:latin typeface="Consolas" panose="020B0609020204030204" pitchFamily="49" charset="0"/>
              </a:rPr>
              <a:t> 0/1</a:t>
            </a:r>
          </a:p>
          <a:p>
            <a:pPr marL="0" indent="0">
              <a:buNone/>
            </a:pPr>
            <a:r>
              <a:rPr lang="en-US" sz="1600" dirty="0">
                <a:solidFill>
                  <a:schemeClr val="tx1"/>
                </a:solidFill>
                <a:latin typeface="Consolas" panose="020B0609020204030204" pitchFamily="49" charset="0"/>
              </a:rPr>
              <a:t>R2(</a:t>
            </a:r>
            <a:r>
              <a:rPr lang="en-US" sz="1600" dirty="0" err="1">
                <a:solidFill>
                  <a:schemeClr val="tx1"/>
                </a:solidFill>
                <a:latin typeface="Consolas" panose="020B0609020204030204" pitchFamily="49" charset="0"/>
              </a:rPr>
              <a:t>config</a:t>
            </a:r>
            <a:r>
              <a:rPr lang="en-US" sz="1600" dirty="0">
                <a:solidFill>
                  <a:schemeClr val="tx1"/>
                </a:solidFill>
                <a:latin typeface="Consolas" panose="020B0609020204030204" pitchFamily="49" charset="0"/>
              </a:rPr>
              <a:t>-if)# </a:t>
            </a:r>
            <a:r>
              <a:rPr lang="en-US" sz="1600" b="1" dirty="0" err="1">
                <a:solidFill>
                  <a:schemeClr val="tx1"/>
                </a:solidFill>
                <a:latin typeface="Consolas" panose="020B0609020204030204" pitchFamily="49" charset="0"/>
              </a:rPr>
              <a:t>ip</a:t>
            </a:r>
            <a:r>
              <a:rPr lang="en-US" sz="1600" b="1" dirty="0">
                <a:solidFill>
                  <a:schemeClr val="tx1"/>
                </a:solidFill>
                <a:latin typeface="Consolas" panose="020B0609020204030204" pitchFamily="49" charset="0"/>
              </a:rPr>
              <a:t> address 192.168.1.2 255.255.255.0</a:t>
            </a:r>
          </a:p>
          <a:p>
            <a:pPr marL="0" indent="0">
              <a:buNone/>
            </a:pPr>
            <a:r>
              <a:rPr lang="en-US" sz="1600" dirty="0">
                <a:solidFill>
                  <a:schemeClr val="tx1"/>
                </a:solidFill>
                <a:latin typeface="Consolas" panose="020B0609020204030204" pitchFamily="49" charset="0"/>
              </a:rPr>
              <a:t>R2(</a:t>
            </a:r>
            <a:r>
              <a:rPr lang="en-US" sz="1600" dirty="0" err="1">
                <a:solidFill>
                  <a:schemeClr val="tx1"/>
                </a:solidFill>
                <a:latin typeface="Consolas" panose="020B0609020204030204" pitchFamily="49" charset="0"/>
              </a:rPr>
              <a:t>config</a:t>
            </a:r>
            <a:r>
              <a:rPr lang="en-US" sz="1600" dirty="0">
                <a:solidFill>
                  <a:schemeClr val="tx1"/>
                </a:solidFill>
                <a:latin typeface="Consolas" panose="020B0609020204030204" pitchFamily="49" charset="0"/>
              </a:rPr>
              <a:t>-if)# </a:t>
            </a:r>
            <a:r>
              <a:rPr lang="en-US" sz="1600" b="1" dirty="0">
                <a:solidFill>
                  <a:schemeClr val="tx1"/>
                </a:solidFill>
                <a:latin typeface="Consolas" panose="020B0609020204030204" pitchFamily="49" charset="0"/>
              </a:rPr>
              <a:t>standby 1 </a:t>
            </a:r>
            <a:r>
              <a:rPr lang="en-US" sz="1600" b="1" dirty="0" err="1">
                <a:solidFill>
                  <a:schemeClr val="tx1"/>
                </a:solidFill>
                <a:latin typeface="Consolas" panose="020B0609020204030204" pitchFamily="49" charset="0"/>
              </a:rPr>
              <a:t>ip</a:t>
            </a:r>
            <a:r>
              <a:rPr lang="en-US" sz="1600" b="1" dirty="0">
                <a:solidFill>
                  <a:schemeClr val="tx1"/>
                </a:solidFill>
                <a:latin typeface="Consolas" panose="020B0609020204030204" pitchFamily="49" charset="0"/>
              </a:rPr>
              <a:t> 192.168.1.1</a:t>
            </a:r>
            <a:endParaRPr lang="pt-PT" sz="1600" dirty="0">
              <a:solidFill>
                <a:schemeClr val="tx1"/>
              </a:solidFill>
              <a:latin typeface="Consolas" panose="020B0609020204030204" pitchFamily="49" charset="0"/>
            </a:endParaRPr>
          </a:p>
        </p:txBody>
      </p:sp>
    </p:spTree>
    <p:extLst>
      <p:ext uri="{BB962C8B-B14F-4D97-AF65-F5344CB8AC3E}">
        <p14:creationId xmlns:p14="http://schemas.microsoft.com/office/powerpoint/2010/main" val="22219275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49623"/>
            <a:ext cx="8042276" cy="1336956"/>
          </a:xfrm>
        </p:spPr>
        <p:txBody>
          <a:bodyPr/>
          <a:lstStyle/>
          <a:p>
            <a:r>
              <a:rPr lang="pt-PT" sz="3600" dirty="0" err="1">
                <a:solidFill>
                  <a:schemeClr val="accent1">
                    <a:lumMod val="50000"/>
                  </a:schemeClr>
                </a:solidFill>
              </a:rPr>
              <a:t>Verify</a:t>
            </a:r>
            <a:r>
              <a:rPr lang="pt-PT" sz="3600" dirty="0">
                <a:solidFill>
                  <a:schemeClr val="accent1">
                    <a:lumMod val="50000"/>
                  </a:schemeClr>
                </a:solidFill>
              </a:rPr>
              <a:t> </a:t>
            </a:r>
            <a:r>
              <a:rPr lang="pt-PT" sz="3600" dirty="0" err="1">
                <a:solidFill>
                  <a:schemeClr val="accent1">
                    <a:lumMod val="50000"/>
                  </a:schemeClr>
                </a:solidFill>
              </a:rPr>
              <a:t>the</a:t>
            </a:r>
            <a:r>
              <a:rPr lang="pt-PT" sz="3600" dirty="0">
                <a:solidFill>
                  <a:schemeClr val="accent1">
                    <a:lumMod val="50000"/>
                  </a:schemeClr>
                </a:solidFill>
              </a:rPr>
              <a:t> ARP </a:t>
            </a:r>
            <a:r>
              <a:rPr lang="pt-PT" sz="3600" dirty="0" err="1">
                <a:solidFill>
                  <a:schemeClr val="accent1">
                    <a:lumMod val="50000"/>
                  </a:schemeClr>
                </a:solidFill>
              </a:rPr>
              <a:t>table</a:t>
            </a:r>
            <a:endParaRPr lang="pt-PT" sz="3600" dirty="0">
              <a:solidFill>
                <a:schemeClr val="accent1">
                  <a:lumMod val="50000"/>
                </a:schemeClr>
              </a:solidFill>
            </a:endParaRPr>
          </a:p>
        </p:txBody>
      </p:sp>
      <p:sp>
        <p:nvSpPr>
          <p:cNvPr id="3" name="Content Placeholder 2"/>
          <p:cNvSpPr>
            <a:spLocks noGrp="1"/>
          </p:cNvSpPr>
          <p:nvPr>
            <p:ph idx="1"/>
          </p:nvPr>
        </p:nvSpPr>
        <p:spPr>
          <a:xfrm>
            <a:off x="549870" y="1568193"/>
            <a:ext cx="8042276" cy="4343400"/>
          </a:xfrm>
        </p:spPr>
        <p:txBody>
          <a:bodyPr>
            <a:normAutofit/>
          </a:bodyPr>
          <a:lstStyle/>
          <a:p>
            <a:pPr marL="0" indent="0">
              <a:buNone/>
            </a:pPr>
            <a:r>
              <a:rPr lang="en-US" sz="1800" b="1" dirty="0">
                <a:solidFill>
                  <a:schemeClr val="tx1"/>
                </a:solidFill>
              </a:rPr>
              <a:t>Step 3. </a:t>
            </a:r>
            <a:r>
              <a:rPr lang="en-US" sz="1800" dirty="0">
                <a:solidFill>
                  <a:schemeClr val="tx1"/>
                </a:solidFill>
              </a:rPr>
              <a:t>On R1, verify the ARP table:</a:t>
            </a:r>
          </a:p>
          <a:p>
            <a:pPr marL="0" indent="0">
              <a:buNone/>
            </a:pPr>
            <a:r>
              <a:rPr lang="pt-PT" sz="1600" dirty="0">
                <a:solidFill>
                  <a:schemeClr val="tx1"/>
                </a:solidFill>
                <a:latin typeface="Consolas" panose="020B0609020204030204" pitchFamily="49" charset="0"/>
              </a:rPr>
              <a:t>R1# </a:t>
            </a:r>
            <a:r>
              <a:rPr lang="pt-PT" sz="1600" b="1" dirty="0">
                <a:solidFill>
                  <a:schemeClr val="tx1"/>
                </a:solidFill>
                <a:latin typeface="Consolas" panose="020B0609020204030204" pitchFamily="49" charset="0"/>
              </a:rPr>
              <a:t>show </a:t>
            </a:r>
            <a:r>
              <a:rPr lang="pt-PT" sz="1600" b="1" dirty="0" err="1">
                <a:solidFill>
                  <a:schemeClr val="tx1"/>
                </a:solidFill>
                <a:latin typeface="Consolas" panose="020B0609020204030204" pitchFamily="49" charset="0"/>
              </a:rPr>
              <a:t>ip</a:t>
            </a:r>
            <a:r>
              <a:rPr lang="pt-PT" sz="1600" b="1" dirty="0">
                <a:solidFill>
                  <a:schemeClr val="tx1"/>
                </a:solidFill>
                <a:latin typeface="Consolas" panose="020B0609020204030204" pitchFamily="49" charset="0"/>
              </a:rPr>
              <a:t> </a:t>
            </a:r>
            <a:r>
              <a:rPr lang="pt-PT" sz="1600" b="1" dirty="0" err="1">
                <a:solidFill>
                  <a:schemeClr val="tx1"/>
                </a:solidFill>
                <a:latin typeface="Consolas" panose="020B0609020204030204" pitchFamily="49" charset="0"/>
              </a:rPr>
              <a:t>arp</a:t>
            </a:r>
            <a:endParaRPr lang="pt-PT" sz="1600" b="1" dirty="0">
              <a:solidFill>
                <a:schemeClr val="tx1"/>
              </a:solidFill>
              <a:latin typeface="Consolas" panose="020B0609020204030204" pitchFamily="49" charset="0"/>
            </a:endParaRPr>
          </a:p>
        </p:txBody>
      </p:sp>
      <p:pic>
        <p:nvPicPr>
          <p:cNvPr id="4" name="Picture 3"/>
          <p:cNvPicPr>
            <a:picLocks noChangeAspect="1"/>
          </p:cNvPicPr>
          <p:nvPr/>
        </p:nvPicPr>
        <p:blipFill>
          <a:blip r:embed="rId2"/>
          <a:stretch>
            <a:fillRect/>
          </a:stretch>
        </p:blipFill>
        <p:spPr>
          <a:xfrm>
            <a:off x="611560" y="2420888"/>
            <a:ext cx="7450518" cy="1773915"/>
          </a:xfrm>
          <a:prstGeom prst="rect">
            <a:avLst/>
          </a:prstGeom>
        </p:spPr>
      </p:pic>
    </p:spTree>
    <p:extLst>
      <p:ext uri="{BB962C8B-B14F-4D97-AF65-F5344CB8AC3E}">
        <p14:creationId xmlns:p14="http://schemas.microsoft.com/office/powerpoint/2010/main" val="36056845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862" y="404664"/>
            <a:ext cx="8042276" cy="735104"/>
          </a:xfrm>
        </p:spPr>
        <p:txBody>
          <a:bodyPr/>
          <a:lstStyle/>
          <a:p>
            <a:r>
              <a:rPr lang="en-US" sz="3600" dirty="0">
                <a:solidFill>
                  <a:schemeClr val="accent1">
                    <a:lumMod val="50000"/>
                  </a:schemeClr>
                </a:solidFill>
              </a:rPr>
              <a:t>Forwarding Through the Active Router</a:t>
            </a:r>
            <a:endParaRPr lang="pt-PT" sz="3600" dirty="0">
              <a:solidFill>
                <a:schemeClr val="accent1">
                  <a:lumMod val="50000"/>
                </a:schemeClr>
              </a:solidFill>
            </a:endParaRPr>
          </a:p>
        </p:txBody>
      </p:sp>
      <p:pic>
        <p:nvPicPr>
          <p:cNvPr id="4" name="Picture 3"/>
          <p:cNvPicPr>
            <a:picLocks noChangeAspect="1"/>
          </p:cNvPicPr>
          <p:nvPr/>
        </p:nvPicPr>
        <p:blipFill>
          <a:blip r:embed="rId2"/>
          <a:stretch>
            <a:fillRect/>
          </a:stretch>
        </p:blipFill>
        <p:spPr>
          <a:xfrm>
            <a:off x="749111" y="1139768"/>
            <a:ext cx="7645777" cy="4569224"/>
          </a:xfrm>
          <a:prstGeom prst="rect">
            <a:avLst/>
          </a:prstGeom>
        </p:spPr>
      </p:pic>
    </p:spTree>
    <p:extLst>
      <p:ext uri="{BB962C8B-B14F-4D97-AF65-F5344CB8AC3E}">
        <p14:creationId xmlns:p14="http://schemas.microsoft.com/office/powerpoint/2010/main" val="12422112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49626"/>
            <a:ext cx="8042276" cy="847126"/>
          </a:xfrm>
        </p:spPr>
        <p:txBody>
          <a:bodyPr/>
          <a:lstStyle/>
          <a:p>
            <a:r>
              <a:rPr lang="pt-PT" sz="4000" dirty="0" err="1">
                <a:solidFill>
                  <a:schemeClr val="accent1">
                    <a:lumMod val="50000"/>
                  </a:schemeClr>
                </a:solidFill>
              </a:rPr>
              <a:t>Make</a:t>
            </a:r>
            <a:r>
              <a:rPr lang="pt-PT" sz="4000" dirty="0">
                <a:solidFill>
                  <a:schemeClr val="accent1">
                    <a:lumMod val="50000"/>
                  </a:schemeClr>
                </a:solidFill>
              </a:rPr>
              <a:t> R2 </a:t>
            </a:r>
            <a:r>
              <a:rPr lang="pt-PT" sz="4000" dirty="0" err="1">
                <a:solidFill>
                  <a:schemeClr val="accent1">
                    <a:lumMod val="50000"/>
                  </a:schemeClr>
                </a:solidFill>
              </a:rPr>
              <a:t>the</a:t>
            </a:r>
            <a:r>
              <a:rPr lang="pt-PT" sz="4000" dirty="0">
                <a:solidFill>
                  <a:schemeClr val="accent1">
                    <a:lumMod val="50000"/>
                  </a:schemeClr>
                </a:solidFill>
              </a:rPr>
              <a:t> Active Router</a:t>
            </a:r>
          </a:p>
        </p:txBody>
      </p:sp>
      <p:sp>
        <p:nvSpPr>
          <p:cNvPr id="3" name="Content Placeholder 2"/>
          <p:cNvSpPr>
            <a:spLocks noGrp="1"/>
          </p:cNvSpPr>
          <p:nvPr>
            <p:ph idx="1"/>
          </p:nvPr>
        </p:nvSpPr>
        <p:spPr>
          <a:xfrm>
            <a:off x="611560" y="1340768"/>
            <a:ext cx="8042276" cy="4052048"/>
          </a:xfrm>
        </p:spPr>
        <p:txBody>
          <a:bodyPr>
            <a:normAutofit/>
          </a:bodyPr>
          <a:lstStyle/>
          <a:p>
            <a:pPr marL="0" indent="0">
              <a:buNone/>
            </a:pPr>
            <a:r>
              <a:rPr lang="en-US" sz="1800" dirty="0">
                <a:solidFill>
                  <a:schemeClr val="tx1"/>
                </a:solidFill>
              </a:rPr>
              <a:t>Configure R2’s HSRP group 1 with priority of 110:</a:t>
            </a:r>
          </a:p>
          <a:p>
            <a:pPr marL="0" indent="0">
              <a:buNone/>
            </a:pPr>
            <a:r>
              <a:rPr lang="pt-PT" sz="1800" dirty="0">
                <a:solidFill>
                  <a:schemeClr val="tx1"/>
                </a:solidFill>
                <a:latin typeface="Consolas" panose="020B0609020204030204" pitchFamily="49" charset="0"/>
              </a:rPr>
              <a:t>R2(</a:t>
            </a:r>
            <a:r>
              <a:rPr lang="pt-PT" sz="1800" dirty="0" err="1">
                <a:solidFill>
                  <a:schemeClr val="tx1"/>
                </a:solidFill>
                <a:latin typeface="Consolas" panose="020B0609020204030204" pitchFamily="49" charset="0"/>
              </a:rPr>
              <a:t>config</a:t>
            </a:r>
            <a:r>
              <a:rPr lang="pt-PT" sz="1800" dirty="0">
                <a:solidFill>
                  <a:schemeClr val="tx1"/>
                </a:solidFill>
                <a:latin typeface="Consolas" panose="020B0609020204030204" pitchFamily="49" charset="0"/>
              </a:rPr>
              <a:t>)# </a:t>
            </a:r>
            <a:r>
              <a:rPr lang="pt-PT" sz="1800" b="1" dirty="0">
                <a:solidFill>
                  <a:schemeClr val="tx1"/>
                </a:solidFill>
                <a:latin typeface="Consolas" panose="020B0609020204030204" pitchFamily="49" charset="0"/>
              </a:rPr>
              <a:t>interface </a:t>
            </a:r>
            <a:r>
              <a:rPr lang="pt-PT" sz="1800" b="1" dirty="0" err="1">
                <a:solidFill>
                  <a:schemeClr val="tx1"/>
                </a:solidFill>
                <a:latin typeface="Consolas" panose="020B0609020204030204" pitchFamily="49" charset="0"/>
              </a:rPr>
              <a:t>ethernet</a:t>
            </a:r>
            <a:r>
              <a:rPr lang="pt-PT" sz="1800" b="1" dirty="0">
                <a:solidFill>
                  <a:schemeClr val="tx1"/>
                </a:solidFill>
                <a:latin typeface="Consolas" panose="020B0609020204030204" pitchFamily="49" charset="0"/>
              </a:rPr>
              <a:t> 0/1</a:t>
            </a:r>
          </a:p>
          <a:p>
            <a:pPr marL="0" indent="0">
              <a:buNone/>
            </a:pPr>
            <a:r>
              <a:rPr lang="en-US" sz="1800" dirty="0">
                <a:solidFill>
                  <a:schemeClr val="tx1"/>
                </a:solidFill>
                <a:latin typeface="Consolas" panose="020B0609020204030204" pitchFamily="49" charset="0"/>
              </a:rPr>
              <a:t>R2(</a:t>
            </a:r>
            <a:r>
              <a:rPr lang="en-US" sz="1800" dirty="0" err="1">
                <a:solidFill>
                  <a:schemeClr val="tx1"/>
                </a:solidFill>
                <a:latin typeface="Consolas" panose="020B0609020204030204" pitchFamily="49" charset="0"/>
              </a:rPr>
              <a:t>config</a:t>
            </a:r>
            <a:r>
              <a:rPr lang="en-US" sz="1800" dirty="0">
                <a:solidFill>
                  <a:schemeClr val="tx1"/>
                </a:solidFill>
                <a:latin typeface="Consolas" panose="020B0609020204030204" pitchFamily="49" charset="0"/>
              </a:rPr>
              <a:t>-if)# </a:t>
            </a:r>
            <a:r>
              <a:rPr lang="en-US" sz="1800" b="1" dirty="0">
                <a:solidFill>
                  <a:schemeClr val="tx1"/>
                </a:solidFill>
                <a:latin typeface="Consolas" panose="020B0609020204030204" pitchFamily="49" charset="0"/>
              </a:rPr>
              <a:t>standby 1 priority 110</a:t>
            </a:r>
          </a:p>
          <a:p>
            <a:pPr marL="0" indent="0">
              <a:buNone/>
            </a:pPr>
            <a:endParaRPr lang="en-US" sz="1800" dirty="0">
              <a:solidFill>
                <a:schemeClr val="tx1"/>
              </a:solidFill>
            </a:endParaRPr>
          </a:p>
          <a:p>
            <a:pPr marL="0" indent="0">
              <a:buNone/>
            </a:pPr>
            <a:r>
              <a:rPr lang="en-US" sz="1800" dirty="0">
                <a:solidFill>
                  <a:schemeClr val="tx1"/>
                </a:solidFill>
              </a:rPr>
              <a:t>Configure R1’s and R2’s Ethernet 0/1 HSRP group 1 interfaces with preemption:</a:t>
            </a:r>
          </a:p>
          <a:p>
            <a:pPr marL="0" indent="0">
              <a:buNone/>
            </a:pPr>
            <a:r>
              <a:rPr lang="pt-PT" sz="1800" dirty="0">
                <a:solidFill>
                  <a:schemeClr val="tx1"/>
                </a:solidFill>
                <a:latin typeface="Consolas" panose="020B0609020204030204" pitchFamily="49" charset="0"/>
              </a:rPr>
              <a:t>R1(</a:t>
            </a:r>
            <a:r>
              <a:rPr lang="pt-PT" sz="1800" dirty="0" err="1">
                <a:solidFill>
                  <a:schemeClr val="tx1"/>
                </a:solidFill>
                <a:latin typeface="Consolas" panose="020B0609020204030204" pitchFamily="49" charset="0"/>
              </a:rPr>
              <a:t>config</a:t>
            </a:r>
            <a:r>
              <a:rPr lang="pt-PT" sz="1800" dirty="0">
                <a:solidFill>
                  <a:schemeClr val="tx1"/>
                </a:solidFill>
                <a:latin typeface="Consolas" panose="020B0609020204030204" pitchFamily="49" charset="0"/>
              </a:rPr>
              <a:t>)# </a:t>
            </a:r>
            <a:r>
              <a:rPr lang="pt-PT" sz="1800" b="1" dirty="0">
                <a:solidFill>
                  <a:schemeClr val="tx1"/>
                </a:solidFill>
                <a:latin typeface="Consolas" panose="020B0609020204030204" pitchFamily="49" charset="0"/>
              </a:rPr>
              <a:t>interface </a:t>
            </a:r>
            <a:r>
              <a:rPr lang="pt-PT" sz="1800" b="1" dirty="0" err="1">
                <a:solidFill>
                  <a:schemeClr val="tx1"/>
                </a:solidFill>
                <a:latin typeface="Consolas" panose="020B0609020204030204" pitchFamily="49" charset="0"/>
              </a:rPr>
              <a:t>ethernet</a:t>
            </a:r>
            <a:r>
              <a:rPr lang="pt-PT" sz="1800" b="1" dirty="0">
                <a:solidFill>
                  <a:schemeClr val="tx1"/>
                </a:solidFill>
                <a:latin typeface="Consolas" panose="020B0609020204030204" pitchFamily="49" charset="0"/>
              </a:rPr>
              <a:t> 0/1</a:t>
            </a:r>
          </a:p>
          <a:p>
            <a:pPr marL="0" indent="0">
              <a:buNone/>
            </a:pPr>
            <a:r>
              <a:rPr lang="pt-PT" sz="1800" dirty="0">
                <a:solidFill>
                  <a:schemeClr val="tx1"/>
                </a:solidFill>
                <a:latin typeface="Consolas" panose="020B0609020204030204" pitchFamily="49" charset="0"/>
              </a:rPr>
              <a:t>R1(</a:t>
            </a:r>
            <a:r>
              <a:rPr lang="pt-PT" sz="1800" dirty="0" err="1">
                <a:solidFill>
                  <a:schemeClr val="tx1"/>
                </a:solidFill>
                <a:latin typeface="Consolas" panose="020B0609020204030204" pitchFamily="49" charset="0"/>
              </a:rPr>
              <a:t>config-if</a:t>
            </a:r>
            <a:r>
              <a:rPr lang="pt-PT" sz="1800" dirty="0">
                <a:solidFill>
                  <a:schemeClr val="tx1"/>
                </a:solidFill>
                <a:latin typeface="Consolas" panose="020B0609020204030204" pitchFamily="49" charset="0"/>
              </a:rPr>
              <a:t>)# </a:t>
            </a:r>
            <a:r>
              <a:rPr lang="pt-PT" sz="1800" b="1" dirty="0">
                <a:solidFill>
                  <a:schemeClr val="tx1"/>
                </a:solidFill>
                <a:latin typeface="Consolas" panose="020B0609020204030204" pitchFamily="49" charset="0"/>
              </a:rPr>
              <a:t>standby 1 </a:t>
            </a:r>
            <a:r>
              <a:rPr lang="pt-PT" sz="1800" b="1" dirty="0" err="1">
                <a:solidFill>
                  <a:schemeClr val="tx1"/>
                </a:solidFill>
                <a:latin typeface="Consolas" panose="020B0609020204030204" pitchFamily="49" charset="0"/>
              </a:rPr>
              <a:t>preempt</a:t>
            </a:r>
            <a:endParaRPr lang="pt-PT" sz="1800" b="1" dirty="0">
              <a:solidFill>
                <a:schemeClr val="tx1"/>
              </a:solidFill>
              <a:latin typeface="Consolas" panose="020B0609020204030204" pitchFamily="49" charset="0"/>
            </a:endParaRPr>
          </a:p>
          <a:p>
            <a:pPr marL="0" indent="0">
              <a:buNone/>
            </a:pPr>
            <a:r>
              <a:rPr lang="pt-PT" sz="1800" dirty="0">
                <a:solidFill>
                  <a:schemeClr val="tx1"/>
                </a:solidFill>
                <a:latin typeface="Consolas" panose="020B0609020204030204" pitchFamily="49" charset="0"/>
              </a:rPr>
              <a:t>R2(</a:t>
            </a:r>
            <a:r>
              <a:rPr lang="pt-PT" sz="1800" dirty="0" err="1">
                <a:solidFill>
                  <a:schemeClr val="tx1"/>
                </a:solidFill>
                <a:latin typeface="Consolas" panose="020B0609020204030204" pitchFamily="49" charset="0"/>
              </a:rPr>
              <a:t>config</a:t>
            </a:r>
            <a:r>
              <a:rPr lang="pt-PT" sz="1800" dirty="0">
                <a:solidFill>
                  <a:schemeClr val="tx1"/>
                </a:solidFill>
                <a:latin typeface="Consolas" panose="020B0609020204030204" pitchFamily="49" charset="0"/>
              </a:rPr>
              <a:t>)# </a:t>
            </a:r>
            <a:r>
              <a:rPr lang="pt-PT" sz="1800" b="1" dirty="0">
                <a:solidFill>
                  <a:schemeClr val="tx1"/>
                </a:solidFill>
                <a:latin typeface="Consolas" panose="020B0609020204030204" pitchFamily="49" charset="0"/>
              </a:rPr>
              <a:t>interface </a:t>
            </a:r>
            <a:r>
              <a:rPr lang="pt-PT" sz="1800" b="1" dirty="0" err="1">
                <a:solidFill>
                  <a:schemeClr val="tx1"/>
                </a:solidFill>
                <a:latin typeface="Consolas" panose="020B0609020204030204" pitchFamily="49" charset="0"/>
              </a:rPr>
              <a:t>ethernet</a:t>
            </a:r>
            <a:r>
              <a:rPr lang="pt-PT" sz="1800" b="1" dirty="0">
                <a:solidFill>
                  <a:schemeClr val="tx1"/>
                </a:solidFill>
                <a:latin typeface="Consolas" panose="020B0609020204030204" pitchFamily="49" charset="0"/>
              </a:rPr>
              <a:t> 0/1</a:t>
            </a:r>
          </a:p>
          <a:p>
            <a:pPr marL="0" indent="0">
              <a:buNone/>
            </a:pPr>
            <a:r>
              <a:rPr lang="pt-PT" sz="1800" dirty="0">
                <a:solidFill>
                  <a:schemeClr val="tx1"/>
                </a:solidFill>
                <a:latin typeface="Consolas" panose="020B0609020204030204" pitchFamily="49" charset="0"/>
              </a:rPr>
              <a:t>R2(</a:t>
            </a:r>
            <a:r>
              <a:rPr lang="pt-PT" sz="1800" dirty="0" err="1">
                <a:solidFill>
                  <a:schemeClr val="tx1"/>
                </a:solidFill>
                <a:latin typeface="Consolas" panose="020B0609020204030204" pitchFamily="49" charset="0"/>
              </a:rPr>
              <a:t>config-if</a:t>
            </a:r>
            <a:r>
              <a:rPr lang="pt-PT" sz="1800" dirty="0">
                <a:solidFill>
                  <a:schemeClr val="tx1"/>
                </a:solidFill>
                <a:latin typeface="Consolas" panose="020B0609020204030204" pitchFamily="49" charset="0"/>
              </a:rPr>
              <a:t>)# </a:t>
            </a:r>
            <a:r>
              <a:rPr lang="pt-PT" sz="1800" b="1" dirty="0">
                <a:solidFill>
                  <a:schemeClr val="tx1"/>
                </a:solidFill>
                <a:latin typeface="Consolas" panose="020B0609020204030204" pitchFamily="49" charset="0"/>
              </a:rPr>
              <a:t>standby 1 </a:t>
            </a:r>
            <a:r>
              <a:rPr lang="pt-PT" sz="1800" b="1" dirty="0" err="1">
                <a:solidFill>
                  <a:schemeClr val="tx1"/>
                </a:solidFill>
                <a:latin typeface="Consolas" panose="020B0609020204030204" pitchFamily="49" charset="0"/>
              </a:rPr>
              <a:t>preempt</a:t>
            </a:r>
            <a:endParaRPr lang="pt-PT" sz="1800" dirty="0">
              <a:solidFill>
                <a:schemeClr val="tx1"/>
              </a:solidFill>
              <a:latin typeface="Consolas" panose="020B0609020204030204" pitchFamily="49" charset="0"/>
            </a:endParaRPr>
          </a:p>
        </p:txBody>
      </p:sp>
    </p:spTree>
    <p:extLst>
      <p:ext uri="{BB962C8B-B14F-4D97-AF65-F5344CB8AC3E}">
        <p14:creationId xmlns:p14="http://schemas.microsoft.com/office/powerpoint/2010/main" val="36803269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86871"/>
            <a:ext cx="8042276" cy="837873"/>
          </a:xfrm>
        </p:spPr>
        <p:txBody>
          <a:bodyPr/>
          <a:lstStyle/>
          <a:p>
            <a:r>
              <a:rPr lang="pt-PT" sz="3600" dirty="0" err="1">
                <a:solidFill>
                  <a:schemeClr val="accent1">
                    <a:lumMod val="50000"/>
                  </a:schemeClr>
                </a:solidFill>
              </a:rPr>
              <a:t>Make</a:t>
            </a:r>
            <a:r>
              <a:rPr lang="pt-PT" sz="3600" dirty="0">
                <a:solidFill>
                  <a:schemeClr val="accent1">
                    <a:lumMod val="50000"/>
                  </a:schemeClr>
                </a:solidFill>
              </a:rPr>
              <a:t> R2 </a:t>
            </a:r>
            <a:r>
              <a:rPr lang="pt-PT" sz="3600" dirty="0" err="1">
                <a:solidFill>
                  <a:schemeClr val="accent1">
                    <a:lumMod val="50000"/>
                  </a:schemeClr>
                </a:solidFill>
              </a:rPr>
              <a:t>the</a:t>
            </a:r>
            <a:r>
              <a:rPr lang="pt-PT" sz="3600" dirty="0">
                <a:solidFill>
                  <a:schemeClr val="accent1">
                    <a:lumMod val="50000"/>
                  </a:schemeClr>
                </a:solidFill>
              </a:rPr>
              <a:t> Active Router</a:t>
            </a:r>
          </a:p>
        </p:txBody>
      </p:sp>
      <p:sp>
        <p:nvSpPr>
          <p:cNvPr id="3" name="Content Placeholder 2"/>
          <p:cNvSpPr>
            <a:spLocks noGrp="1"/>
          </p:cNvSpPr>
          <p:nvPr>
            <p:ph idx="1"/>
          </p:nvPr>
        </p:nvSpPr>
        <p:spPr>
          <a:xfrm>
            <a:off x="549275" y="1779496"/>
            <a:ext cx="8042276" cy="4343400"/>
          </a:xfrm>
        </p:spPr>
        <p:txBody>
          <a:bodyPr>
            <a:normAutofit/>
          </a:bodyPr>
          <a:lstStyle/>
          <a:p>
            <a:r>
              <a:rPr lang="pt-PT" sz="2000" dirty="0">
                <a:latin typeface="Consolas" panose="020B0609020204030204" pitchFamily="49" charset="0"/>
              </a:rPr>
              <a:t>R2# </a:t>
            </a:r>
            <a:r>
              <a:rPr lang="pt-PT" sz="2000" b="1" dirty="0">
                <a:latin typeface="Consolas" panose="020B0609020204030204" pitchFamily="49" charset="0"/>
              </a:rPr>
              <a:t>show standby </a:t>
            </a:r>
            <a:r>
              <a:rPr lang="pt-PT" sz="2000" b="1" dirty="0" err="1">
                <a:latin typeface="Consolas" panose="020B0609020204030204" pitchFamily="49" charset="0"/>
              </a:rPr>
              <a:t>brief</a:t>
            </a:r>
            <a:endParaRPr lang="pt-PT" sz="2000" b="1" dirty="0">
              <a:latin typeface="Consolas" panose="020B0609020204030204" pitchFamily="49" charset="0"/>
            </a:endParaRPr>
          </a:p>
        </p:txBody>
      </p:sp>
      <p:pic>
        <p:nvPicPr>
          <p:cNvPr id="4" name="Picture 3"/>
          <p:cNvPicPr>
            <a:picLocks noChangeAspect="1"/>
          </p:cNvPicPr>
          <p:nvPr/>
        </p:nvPicPr>
        <p:blipFill>
          <a:blip r:embed="rId2"/>
          <a:stretch>
            <a:fillRect/>
          </a:stretch>
        </p:blipFill>
        <p:spPr>
          <a:xfrm>
            <a:off x="432835" y="1124744"/>
            <a:ext cx="8275156" cy="1177302"/>
          </a:xfrm>
          <a:prstGeom prst="rect">
            <a:avLst/>
          </a:prstGeom>
        </p:spPr>
      </p:pic>
      <p:pic>
        <p:nvPicPr>
          <p:cNvPr id="5" name="Picture 4"/>
          <p:cNvPicPr>
            <a:picLocks noChangeAspect="1"/>
          </p:cNvPicPr>
          <p:nvPr/>
        </p:nvPicPr>
        <p:blipFill>
          <a:blip r:embed="rId3"/>
          <a:stretch>
            <a:fillRect/>
          </a:stretch>
        </p:blipFill>
        <p:spPr>
          <a:xfrm>
            <a:off x="2555776" y="2331935"/>
            <a:ext cx="4444997" cy="3332193"/>
          </a:xfrm>
          <a:prstGeom prst="rect">
            <a:avLst/>
          </a:prstGeom>
        </p:spPr>
      </p:pic>
    </p:spTree>
    <p:extLst>
      <p:ext uri="{BB962C8B-B14F-4D97-AF65-F5344CB8AC3E}">
        <p14:creationId xmlns:p14="http://schemas.microsoft.com/office/powerpoint/2010/main" val="12558706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pt-PT" sz="3600" dirty="0">
                <a:solidFill>
                  <a:schemeClr val="accent1">
                    <a:lumMod val="50000"/>
                  </a:schemeClr>
                </a:solidFill>
              </a:rPr>
              <a:t>HSRP </a:t>
            </a:r>
            <a:r>
              <a:rPr lang="pt-PT" sz="3600" dirty="0" err="1">
                <a:solidFill>
                  <a:schemeClr val="accent1">
                    <a:lumMod val="50000"/>
                  </a:schemeClr>
                </a:solidFill>
              </a:rPr>
              <a:t>Versions</a:t>
            </a:r>
            <a:endParaRPr lang="pt-PT" sz="3600" dirty="0">
              <a:solidFill>
                <a:schemeClr val="accent1">
                  <a:lumMod val="50000"/>
                </a:schemeClr>
              </a:solidFill>
            </a:endParaRPr>
          </a:p>
        </p:txBody>
      </p:sp>
      <p:sp>
        <p:nvSpPr>
          <p:cNvPr id="3" name="Content Placeholder 2"/>
          <p:cNvSpPr>
            <a:spLocks noGrp="1"/>
          </p:cNvSpPr>
          <p:nvPr>
            <p:ph idx="1"/>
          </p:nvPr>
        </p:nvSpPr>
        <p:spPr>
          <a:xfrm>
            <a:off x="427881" y="1340768"/>
            <a:ext cx="8229600" cy="3917032"/>
          </a:xfrm>
        </p:spPr>
        <p:txBody>
          <a:bodyPr>
            <a:normAutofit/>
          </a:bodyPr>
          <a:lstStyle/>
          <a:p>
            <a:pPr marL="0" indent="0">
              <a:buNone/>
            </a:pPr>
            <a:r>
              <a:rPr lang="en-US" sz="2000" dirty="0">
                <a:solidFill>
                  <a:schemeClr val="tx1"/>
                </a:solidFill>
              </a:rPr>
              <a:t>There are two HSRP versions available on most Cisco routers and Layer 3 switches:</a:t>
            </a:r>
          </a:p>
          <a:p>
            <a:pPr marL="0" indent="0">
              <a:buNone/>
            </a:pPr>
            <a:r>
              <a:rPr lang="pt-PT" sz="1800" b="1" dirty="0">
                <a:solidFill>
                  <a:schemeClr val="tx1"/>
                </a:solidFill>
              </a:rPr>
              <a:t>HSRPv1 and HSRPv2</a:t>
            </a:r>
            <a:endParaRPr lang="en-US" sz="1800" b="1" dirty="0">
              <a:solidFill>
                <a:schemeClr val="tx1"/>
              </a:solidFill>
            </a:endParaRPr>
          </a:p>
          <a:p>
            <a:r>
              <a:rPr lang="en-US" sz="1800" dirty="0">
                <a:solidFill>
                  <a:schemeClr val="tx1"/>
                </a:solidFill>
              </a:rPr>
              <a:t>Version 1 is a default version on Cisco IOS devices. </a:t>
            </a:r>
          </a:p>
          <a:p>
            <a:r>
              <a:rPr lang="en-US" sz="1800" dirty="0">
                <a:solidFill>
                  <a:schemeClr val="tx1"/>
                </a:solidFill>
              </a:rPr>
              <a:t>HSRPv2 allows group numbers up to 4095, thus allowing you to use VLAN number as the group number.</a:t>
            </a:r>
          </a:p>
          <a:p>
            <a:r>
              <a:rPr lang="en-US" sz="1800" dirty="0">
                <a:solidFill>
                  <a:schemeClr val="tx1"/>
                </a:solidFill>
              </a:rPr>
              <a:t>HSRP Version 2 must be enabled on an interface before HSRP IPv6 can be configured.</a:t>
            </a:r>
          </a:p>
          <a:p>
            <a:r>
              <a:rPr lang="en-US" sz="1800" dirty="0">
                <a:solidFill>
                  <a:schemeClr val="tx1"/>
                </a:solidFill>
              </a:rPr>
              <a:t>HSRP Version 2 will not interoperate with HSRP Version 1. </a:t>
            </a:r>
          </a:p>
          <a:p>
            <a:r>
              <a:rPr lang="en-US" sz="1800" dirty="0">
                <a:solidFill>
                  <a:schemeClr val="tx1"/>
                </a:solidFill>
              </a:rPr>
              <a:t>All devices in an HSRP group must have the same version configured; otherwise, the hello messages are not understood. </a:t>
            </a:r>
          </a:p>
        </p:txBody>
      </p:sp>
    </p:spTree>
    <p:extLst>
      <p:ext uri="{BB962C8B-B14F-4D97-AF65-F5344CB8AC3E}">
        <p14:creationId xmlns:p14="http://schemas.microsoft.com/office/powerpoint/2010/main" val="10383641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79296"/>
            <a:ext cx="8042276" cy="1336956"/>
          </a:xfrm>
        </p:spPr>
        <p:txBody>
          <a:bodyPr/>
          <a:lstStyle/>
          <a:p>
            <a:r>
              <a:rPr lang="pt-PT" sz="3600" dirty="0">
                <a:solidFill>
                  <a:schemeClr val="accent1">
                    <a:lumMod val="50000"/>
                  </a:schemeClr>
                </a:solidFill>
              </a:rPr>
              <a:t>HSRP </a:t>
            </a:r>
            <a:r>
              <a:rPr lang="pt-PT" sz="3600" dirty="0" err="1">
                <a:solidFill>
                  <a:schemeClr val="accent1">
                    <a:lumMod val="50000"/>
                  </a:schemeClr>
                </a:solidFill>
              </a:rPr>
              <a:t>Versions</a:t>
            </a:r>
            <a:endParaRPr lang="pt-PT" sz="3600" dirty="0">
              <a:solidFill>
                <a:schemeClr val="accent1">
                  <a:lumMod val="50000"/>
                </a:schemeClr>
              </a:solidFill>
            </a:endParaRPr>
          </a:p>
        </p:txBody>
      </p:sp>
      <p:sp>
        <p:nvSpPr>
          <p:cNvPr id="3" name="Content Placeholder 2"/>
          <p:cNvSpPr>
            <a:spLocks noGrp="1"/>
          </p:cNvSpPr>
          <p:nvPr>
            <p:ph idx="1"/>
          </p:nvPr>
        </p:nvSpPr>
        <p:spPr/>
        <p:txBody>
          <a:bodyPr>
            <a:normAutofit/>
          </a:bodyPr>
          <a:lstStyle/>
          <a:p>
            <a:r>
              <a:rPr lang="en-US" sz="2000" dirty="0">
                <a:solidFill>
                  <a:schemeClr val="tx1"/>
                </a:solidFill>
              </a:rPr>
              <a:t>An interface cannot operate both Version 1 and Version 2 because they are </a:t>
            </a:r>
            <a:r>
              <a:rPr lang="pt-PT" sz="2000" dirty="0" err="1">
                <a:solidFill>
                  <a:schemeClr val="tx1"/>
                </a:solidFill>
              </a:rPr>
              <a:t>mutually</a:t>
            </a:r>
            <a:r>
              <a:rPr lang="pt-PT" sz="2000" dirty="0">
                <a:solidFill>
                  <a:schemeClr val="tx1"/>
                </a:solidFill>
              </a:rPr>
              <a:t> exclusive.</a:t>
            </a:r>
          </a:p>
          <a:p>
            <a:r>
              <a:rPr lang="en-US" sz="2000" dirty="0">
                <a:solidFill>
                  <a:schemeClr val="tx1"/>
                </a:solidFill>
              </a:rPr>
              <a:t>The MAC address of the virtual router and the multicast address for the hello messages are different with Version 2. </a:t>
            </a:r>
          </a:p>
          <a:p>
            <a:r>
              <a:rPr lang="en-US" sz="2000" dirty="0">
                <a:solidFill>
                  <a:schemeClr val="tx1"/>
                </a:solidFill>
              </a:rPr>
              <a:t>HSRPv2 uses the new IP multicast address 224.0.0.102 to send the hello packets instead of the multicast address of 224.0.0.2, which is used by Version 1. </a:t>
            </a:r>
          </a:p>
          <a:p>
            <a:r>
              <a:rPr lang="en-US" sz="2000" dirty="0">
                <a:solidFill>
                  <a:schemeClr val="tx1"/>
                </a:solidFill>
              </a:rPr>
              <a:t>To enable HSRP Version 2, enable the following configuration:</a:t>
            </a:r>
          </a:p>
          <a:p>
            <a:r>
              <a:rPr lang="en-US" sz="2000" dirty="0">
                <a:solidFill>
                  <a:schemeClr val="tx1"/>
                </a:solidFill>
                <a:latin typeface="Consolas" panose="020B0609020204030204" pitchFamily="49" charset="0"/>
              </a:rPr>
              <a:t>Switch(config-if) </a:t>
            </a:r>
            <a:r>
              <a:rPr lang="en-US" sz="2000" b="1" dirty="0">
                <a:solidFill>
                  <a:schemeClr val="tx1"/>
                </a:solidFill>
                <a:latin typeface="Consolas" panose="020B0609020204030204" pitchFamily="49" charset="0"/>
              </a:rPr>
              <a:t>standby </a:t>
            </a:r>
            <a:r>
              <a:rPr lang="en-US" sz="2000" i="1" dirty="0" err="1">
                <a:solidFill>
                  <a:schemeClr val="tx1"/>
                </a:solidFill>
                <a:latin typeface="Consolas" panose="020B0609020204030204" pitchFamily="49" charset="0"/>
              </a:rPr>
              <a:t>hsrp</a:t>
            </a:r>
            <a:r>
              <a:rPr lang="en-US" sz="2000" i="1" dirty="0">
                <a:solidFill>
                  <a:schemeClr val="tx1"/>
                </a:solidFill>
                <a:latin typeface="Consolas" panose="020B0609020204030204" pitchFamily="49" charset="0"/>
              </a:rPr>
              <a:t>-number </a:t>
            </a:r>
            <a:r>
              <a:rPr lang="en-US" sz="2000" b="1" dirty="0">
                <a:solidFill>
                  <a:schemeClr val="tx1"/>
                </a:solidFill>
                <a:latin typeface="Consolas" panose="020B0609020204030204" pitchFamily="49" charset="0"/>
              </a:rPr>
              <a:t>version 2</a:t>
            </a:r>
          </a:p>
        </p:txBody>
      </p:sp>
    </p:spTree>
    <p:extLst>
      <p:ext uri="{BB962C8B-B14F-4D97-AF65-F5344CB8AC3E}">
        <p14:creationId xmlns:p14="http://schemas.microsoft.com/office/powerpoint/2010/main" val="13493420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EAD5A-42EE-4E57-829C-FFEA33277C3F}"/>
              </a:ext>
            </a:extLst>
          </p:cNvPr>
          <p:cNvSpPr>
            <a:spLocks noGrp="1"/>
          </p:cNvSpPr>
          <p:nvPr>
            <p:ph type="title"/>
          </p:nvPr>
        </p:nvSpPr>
        <p:spPr>
          <a:xfrm>
            <a:off x="457200" y="836712"/>
            <a:ext cx="8229600" cy="3730426"/>
          </a:xfrm>
        </p:spPr>
        <p:txBody>
          <a:bodyPr>
            <a:normAutofit/>
          </a:bodyPr>
          <a:lstStyle/>
          <a:p>
            <a:r>
              <a:rPr lang="en-GB" sz="6000" dirty="0">
                <a:solidFill>
                  <a:schemeClr val="accent1">
                    <a:lumMod val="50000"/>
                  </a:schemeClr>
                </a:solidFill>
              </a:rPr>
              <a:t>Summary and Questions?</a:t>
            </a:r>
          </a:p>
        </p:txBody>
      </p:sp>
    </p:spTree>
    <p:extLst>
      <p:ext uri="{BB962C8B-B14F-4D97-AF65-F5344CB8AC3E}">
        <p14:creationId xmlns:p14="http://schemas.microsoft.com/office/powerpoint/2010/main" val="126787810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340</TotalTime>
  <Words>1684</Words>
  <Application>Microsoft Office PowerPoint</Application>
  <PresentationFormat>On-screen Show (4:3)</PresentationFormat>
  <Paragraphs>131</Paragraphs>
  <Slides>23</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Myriad Pro</vt:lpstr>
      <vt:lpstr>Arial</vt:lpstr>
      <vt:lpstr>Calibri</vt:lpstr>
      <vt:lpstr>Consolas</vt:lpstr>
      <vt:lpstr>20140311PresentationUWTSDTemplate</vt:lpstr>
      <vt:lpstr>First Hop Redundancy Protocols Applied Computing Wales Institute of Science and Art (WISA)</vt:lpstr>
      <vt:lpstr>First-Hop Redundancy</vt:lpstr>
      <vt:lpstr>The Need for First-Hop Redundancy</vt:lpstr>
      <vt:lpstr>The Need for First-Hop Redundancy</vt:lpstr>
      <vt:lpstr>Hot Standby Router Protocol (HSRP)</vt:lpstr>
      <vt:lpstr>HSRP Overview</vt:lpstr>
      <vt:lpstr>HSRP Operation</vt:lpstr>
      <vt:lpstr>HSRP Operation cont.</vt:lpstr>
      <vt:lpstr>HSRP Router Roles</vt:lpstr>
      <vt:lpstr>HSRP Router Roles</vt:lpstr>
      <vt:lpstr>HSRP Active Router Operation</vt:lpstr>
      <vt:lpstr>HSRP State Transition</vt:lpstr>
      <vt:lpstr>HSRP State Transition</vt:lpstr>
      <vt:lpstr>HSRP State Transition</vt:lpstr>
      <vt:lpstr>Configuring and Tuning HSRP</vt:lpstr>
      <vt:lpstr>Configuring and Tuning HSRP</vt:lpstr>
      <vt:lpstr>Verify the ARP table</vt:lpstr>
      <vt:lpstr>Forwarding Through the Active Router</vt:lpstr>
      <vt:lpstr>Make R2 the Active Router</vt:lpstr>
      <vt:lpstr>Make R2 the Active Router</vt:lpstr>
      <vt:lpstr>HSRP Versions</vt:lpstr>
      <vt:lpstr>HSRP Versions</vt:lpstr>
      <vt:lpstr>Summary and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Kapilan Radhakrishnan</cp:lastModifiedBy>
  <cp:revision>132</cp:revision>
  <dcterms:created xsi:type="dcterms:W3CDTF">2015-04-14T15:21:28Z</dcterms:created>
  <dcterms:modified xsi:type="dcterms:W3CDTF">2020-11-01T21:28:54Z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