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8288000" cy="10287000"/>
  <p:notesSz cx="6858000" cy="9144000"/>
  <p:embeddedFontLst>
    <p:embeddedFont>
      <p:font typeface="Tenor Sans" panose="020B0604020202020204" charset="0"/>
      <p:regular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8" d="100"/>
          <a:sy n="58" d="100"/>
        </p:scale>
        <p:origin x="75" y="2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US"/>
              <a:t>Main public transport discussed in this powerpoint: buses!</a:t>
            </a:r>
            <a:endParaRPr/>
          </a:p>
        </p:txBody>
      </p:sp>
      <p:sp>
        <p:nvSpPr>
          <p:cNvPr id="103" name="Google Shape;103;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US"/>
              <a:t>System is complicated - symptom of public transport overall </a:t>
            </a:r>
            <a:endParaRPr/>
          </a:p>
          <a:p>
            <a:pPr marL="457200" lvl="0" indent="-298450" algn="l" rtl="0">
              <a:spcBef>
                <a:spcPts val="0"/>
              </a:spcBef>
              <a:spcAft>
                <a:spcPts val="0"/>
              </a:spcAft>
              <a:buSzPts val="1100"/>
              <a:buChar char="●"/>
            </a:pPr>
            <a:r>
              <a:rPr lang="en-US"/>
              <a:t>Other bus stop is Quayside, Sainsbury’s</a:t>
            </a:r>
            <a:endParaRPr/>
          </a:p>
        </p:txBody>
      </p:sp>
      <p:sp>
        <p:nvSpPr>
          <p:cNvPr id="125" name="Google Shape;12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US"/>
              <a:t>People with disabilities who can’t drive - me </a:t>
            </a:r>
            <a:endParaRPr/>
          </a:p>
          <a:p>
            <a:pPr marL="457200" lvl="0" indent="-298450" algn="l" rtl="0">
              <a:spcBef>
                <a:spcPts val="0"/>
              </a:spcBef>
              <a:spcAft>
                <a:spcPts val="0"/>
              </a:spcAft>
              <a:buSzPts val="1100"/>
              <a:buChar char="●"/>
            </a:pPr>
            <a:r>
              <a:rPr lang="en-US"/>
              <a:t>When do we want it? As soon as possible!</a:t>
            </a:r>
            <a:endParaRPr/>
          </a:p>
          <a:p>
            <a:pPr marL="457200" lvl="0" indent="0" algn="l" rtl="0">
              <a:spcBef>
                <a:spcPts val="0"/>
              </a:spcBef>
              <a:spcAft>
                <a:spcPts val="0"/>
              </a:spcAft>
              <a:buNone/>
            </a:pPr>
            <a:endParaRPr/>
          </a:p>
        </p:txBody>
      </p:sp>
      <p:sp>
        <p:nvSpPr>
          <p:cNvPr id="150" name="Google Shape;150;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US"/>
              <a:t>“Good” = coverage vs ridership, covering as much area as possible or serving as many riders as possible</a:t>
            </a:r>
            <a:endParaRPr/>
          </a:p>
          <a:p>
            <a:pPr marL="457200" lvl="0" indent="-298450" algn="l" rtl="0">
              <a:spcBef>
                <a:spcPts val="0"/>
              </a:spcBef>
              <a:spcAft>
                <a:spcPts val="0"/>
              </a:spcAft>
              <a:buSzPts val="1100"/>
              <a:buChar char="●"/>
            </a:pPr>
            <a:r>
              <a:rPr lang="en-US"/>
              <a:t>Profit vs nonprofit, fewest changes possible, priority at traffic lights</a:t>
            </a:r>
            <a:endParaRPr/>
          </a:p>
        </p:txBody>
      </p:sp>
      <p:sp>
        <p:nvSpPr>
          <p:cNvPr id="167" name="Google Shape;167;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US"/>
              <a:t>Weirder that we don’t have one, especially as the campus is so new</a:t>
            </a:r>
            <a:endParaRPr/>
          </a:p>
        </p:txBody>
      </p:sp>
      <p:sp>
        <p:nvSpPr>
          <p:cNvPr id="188" name="Google Shape;188;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US"/>
              <a:t>Ingvardson: Study of six european cities, environmental importance of PT also factors high. Satisfaction is lower in younger people despite usage being higher</a:t>
            </a:r>
            <a:endParaRPr/>
          </a:p>
          <a:p>
            <a:pPr marL="457200" lvl="0" indent="-298450" algn="l" rtl="0">
              <a:spcBef>
                <a:spcPts val="0"/>
              </a:spcBef>
              <a:spcAft>
                <a:spcPts val="0"/>
              </a:spcAft>
              <a:buSzPts val="1100"/>
              <a:buChar char="●"/>
            </a:pPr>
            <a:r>
              <a:rPr lang="en-US"/>
              <a:t>Everyone I’ve spoken to echoed interviewee</a:t>
            </a:r>
            <a:endParaRPr/>
          </a:p>
        </p:txBody>
      </p:sp>
      <p:sp>
        <p:nvSpPr>
          <p:cNvPr id="202" name="Google Shape;20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US"/>
              <a:t>Engage with local environmental organisations especially online to tap into an audience that is already on your side</a:t>
            </a:r>
            <a:endParaRPr/>
          </a:p>
        </p:txBody>
      </p:sp>
      <p:sp>
        <p:nvSpPr>
          <p:cNvPr id="226" name="Google Shape;226;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9" name="Google Shape;249;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US"/>
              <a:t>Student bus passes to enable student access, wouldn’t want people to get priced out</a:t>
            </a:r>
            <a:endParaRPr/>
          </a:p>
        </p:txBody>
      </p:sp>
      <p:sp>
        <p:nvSpPr>
          <p:cNvPr id="263" name="Google Shape;263;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2442f9eb6e2_4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2" name="Google Shape;282;g2442f9eb6e2_4_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g2442f9eb6e2_4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91" name="Google Shape;291;g2442f9eb6e2_4_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2.png"/><Relationship Id="rId11" Type="http://schemas.openxmlformats.org/officeDocument/2006/relationships/image" Target="../media/image9.png"/><Relationship Id="rId5" Type="http://schemas.openxmlformats.org/officeDocument/2006/relationships/image" Target="../media/image1.png"/><Relationship Id="rId10" Type="http://schemas.openxmlformats.org/officeDocument/2006/relationships/image" Target="../media/image8.png"/><Relationship Id="rId4" Type="http://schemas.openxmlformats.org/officeDocument/2006/relationships/image" Target="../media/image4.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10.png"/><Relationship Id="rId4" Type="http://schemas.openxmlformats.org/officeDocument/2006/relationships/image" Target="../media/image2.png"/><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12.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8.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hyperlink" Target="https://tinyurl.com/ym5vxka8" TargetMode="External"/><Relationship Id="rId4" Type="http://schemas.openxmlformats.org/officeDocument/2006/relationships/image" Target="../media/image4.png"/><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16.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hyperlink" Target="https://www.edf-feph.org/the-new-urban-mobility-framework-how-we-can-make-public-transport-more-accessible-for-persons-with-disabilities/" TargetMode="External"/><Relationship Id="rId3" Type="http://schemas.openxmlformats.org/officeDocument/2006/relationships/image" Target="../media/image3.png"/><Relationship Id="rId7" Type="http://schemas.openxmlformats.org/officeDocument/2006/relationships/hyperlink" Target="https://ecf.com/news-and-events/news/helsinki-cyclists-capital-north"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uk.corgi.co.uk/products/london-bus-rainbow-gs82337" TargetMode="External"/><Relationship Id="rId5" Type="http://schemas.openxmlformats.org/officeDocument/2006/relationships/hyperlink" Target="https://www.keybuses.com/article/swansea-rediscovers-two-decks" TargetMode="External"/><Relationship Id="rId4" Type="http://schemas.openxmlformats.org/officeDocument/2006/relationships/hyperlink" Target="https://doi.org/10.52763/PJSIR.PHYS.SCI.62.3.2019.197.201"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doi.org/10.1016/j.cstp.2022.03.015"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tinyurl.com/mwf2ruu2" TargetMode="External"/><Relationship Id="rId5" Type="http://schemas.openxmlformats.org/officeDocument/2006/relationships/hyperlink" Target="https://tinyurl.com/ytyb8rr5" TargetMode="External"/><Relationship Id="rId4" Type="http://schemas.openxmlformats.org/officeDocument/2006/relationships/hyperlink" Target="https://doi.org/10.1016/j.tra.2019.05.01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83"/>
        <p:cNvGrpSpPr/>
        <p:nvPr/>
      </p:nvGrpSpPr>
      <p:grpSpPr>
        <a:xfrm>
          <a:off x="0" y="0"/>
          <a:ext cx="0" cy="0"/>
          <a:chOff x="0" y="0"/>
          <a:chExt cx="0" cy="0"/>
        </a:xfrm>
      </p:grpSpPr>
      <p:sp>
        <p:nvSpPr>
          <p:cNvPr id="84" name="Google Shape;84;p13"/>
          <p:cNvSpPr txBox="1"/>
          <p:nvPr/>
        </p:nvSpPr>
        <p:spPr>
          <a:xfrm>
            <a:off x="5083803" y="3746273"/>
            <a:ext cx="8120395" cy="2297303"/>
          </a:xfrm>
          <a:prstGeom prst="rect">
            <a:avLst/>
          </a:prstGeom>
          <a:noFill/>
          <a:ln>
            <a:noFill/>
          </a:ln>
        </p:spPr>
        <p:txBody>
          <a:bodyPr spcFirstLastPara="1" wrap="square" lIns="0" tIns="0" rIns="0" bIns="0" anchor="t" anchorCtr="0">
            <a:spAutoFit/>
          </a:bodyPr>
          <a:lstStyle/>
          <a:p>
            <a:pPr marL="0" marR="0" lvl="0" indent="0" algn="ctr" rtl="0">
              <a:lnSpc>
                <a:spcPct val="113005"/>
              </a:lnSpc>
              <a:spcBef>
                <a:spcPts val="0"/>
              </a:spcBef>
              <a:spcAft>
                <a:spcPts val="0"/>
              </a:spcAft>
              <a:buNone/>
            </a:pPr>
            <a:r>
              <a:rPr lang="en-US" sz="7966" b="0" i="0" u="none" strike="noStrike" cap="none">
                <a:solidFill>
                  <a:srgbClr val="FFFFFF"/>
                </a:solidFill>
                <a:latin typeface="Tenor Sans"/>
                <a:ea typeface="Tenor Sans"/>
                <a:cs typeface="Tenor Sans"/>
                <a:sym typeface="Tenor Sans"/>
              </a:rPr>
              <a:t>Mass Transit and SA1 Campus</a:t>
            </a:r>
            <a:endParaRPr/>
          </a:p>
        </p:txBody>
      </p:sp>
      <p:sp>
        <p:nvSpPr>
          <p:cNvPr id="85" name="Google Shape;85;p13"/>
          <p:cNvSpPr txBox="1"/>
          <p:nvPr/>
        </p:nvSpPr>
        <p:spPr>
          <a:xfrm>
            <a:off x="6026750" y="8502196"/>
            <a:ext cx="6234498" cy="695575"/>
          </a:xfrm>
          <a:prstGeom prst="rect">
            <a:avLst/>
          </a:prstGeom>
          <a:noFill/>
          <a:ln>
            <a:noFill/>
          </a:ln>
        </p:spPr>
        <p:txBody>
          <a:bodyPr spcFirstLastPara="1" wrap="square" lIns="0" tIns="0" rIns="0" bIns="0" anchor="t" anchorCtr="0">
            <a:spAutoFit/>
          </a:bodyPr>
          <a:lstStyle/>
          <a:p>
            <a:pPr marL="0" marR="0" lvl="0" indent="0" algn="ctr" rtl="0">
              <a:lnSpc>
                <a:spcPct val="112999"/>
              </a:lnSpc>
              <a:spcBef>
                <a:spcPts val="0"/>
              </a:spcBef>
              <a:spcAft>
                <a:spcPts val="0"/>
              </a:spcAft>
              <a:buNone/>
            </a:pPr>
            <a:r>
              <a:rPr lang="en-US" sz="4000" b="0" i="0" u="none" strike="noStrike" cap="none" dirty="0">
                <a:solidFill>
                  <a:srgbClr val="7DA03C"/>
                </a:solidFill>
                <a:latin typeface="Tenor Sans"/>
                <a:ea typeface="Tenor Sans"/>
                <a:cs typeface="Tenor Sans"/>
                <a:sym typeface="Tenor Sans"/>
              </a:rPr>
              <a:t>[Author Redacted]</a:t>
            </a:r>
            <a:endParaRPr sz="1000" dirty="0"/>
          </a:p>
        </p:txBody>
      </p:sp>
      <p:sp>
        <p:nvSpPr>
          <p:cNvPr id="86" name="Google Shape;86;p13"/>
          <p:cNvSpPr txBox="1"/>
          <p:nvPr/>
        </p:nvSpPr>
        <p:spPr>
          <a:xfrm>
            <a:off x="6623124" y="710120"/>
            <a:ext cx="5041751" cy="1555671"/>
          </a:xfrm>
          <a:prstGeom prst="rect">
            <a:avLst/>
          </a:prstGeom>
          <a:noFill/>
          <a:ln>
            <a:noFill/>
          </a:ln>
        </p:spPr>
        <p:txBody>
          <a:bodyPr spcFirstLastPara="1" wrap="square" lIns="0" tIns="0" rIns="0" bIns="0" anchor="t" anchorCtr="0">
            <a:spAutoFit/>
          </a:bodyPr>
          <a:lstStyle/>
          <a:p>
            <a:pPr marL="0" marR="0" lvl="0" indent="0" algn="ctr" rtl="0">
              <a:lnSpc>
                <a:spcPct val="113002"/>
              </a:lnSpc>
              <a:spcBef>
                <a:spcPts val="0"/>
              </a:spcBef>
              <a:spcAft>
                <a:spcPts val="0"/>
              </a:spcAft>
              <a:buNone/>
            </a:pPr>
            <a:r>
              <a:rPr lang="en-US" sz="5476" b="0" i="0" u="none" strike="noStrike" cap="none">
                <a:solidFill>
                  <a:srgbClr val="7DA03C"/>
                </a:solidFill>
                <a:latin typeface="Tenor Sans"/>
                <a:ea typeface="Tenor Sans"/>
                <a:cs typeface="Tenor Sans"/>
                <a:sym typeface="Tenor Sans"/>
              </a:rPr>
              <a:t>Campaign Presentation</a:t>
            </a:r>
            <a:endParaRPr/>
          </a:p>
        </p:txBody>
      </p:sp>
      <p:pic>
        <p:nvPicPr>
          <p:cNvPr id="87" name="Google Shape;87;p13"/>
          <p:cNvPicPr preferRelativeResize="0"/>
          <p:nvPr/>
        </p:nvPicPr>
        <p:blipFill rotWithShape="1">
          <a:blip r:embed="rId3">
            <a:alphaModFix/>
          </a:blip>
          <a:srcRect/>
          <a:stretch/>
        </p:blipFill>
        <p:spPr>
          <a:xfrm>
            <a:off x="2155896" y="8110162"/>
            <a:ext cx="2034354" cy="2176838"/>
          </a:xfrm>
          <a:prstGeom prst="rect">
            <a:avLst/>
          </a:prstGeom>
          <a:noFill/>
          <a:ln>
            <a:noFill/>
          </a:ln>
        </p:spPr>
      </p:pic>
      <p:pic>
        <p:nvPicPr>
          <p:cNvPr id="88" name="Google Shape;88;p13"/>
          <p:cNvPicPr preferRelativeResize="0"/>
          <p:nvPr/>
        </p:nvPicPr>
        <p:blipFill rotWithShape="1">
          <a:blip r:embed="rId3">
            <a:alphaModFix/>
          </a:blip>
          <a:srcRect/>
          <a:stretch/>
        </p:blipFill>
        <p:spPr>
          <a:xfrm>
            <a:off x="12041417" y="8110162"/>
            <a:ext cx="2034354" cy="2176838"/>
          </a:xfrm>
          <a:prstGeom prst="rect">
            <a:avLst/>
          </a:prstGeom>
          <a:noFill/>
          <a:ln>
            <a:noFill/>
          </a:ln>
        </p:spPr>
      </p:pic>
      <p:pic>
        <p:nvPicPr>
          <p:cNvPr id="89" name="Google Shape;89;p13"/>
          <p:cNvPicPr preferRelativeResize="0"/>
          <p:nvPr/>
        </p:nvPicPr>
        <p:blipFill rotWithShape="1">
          <a:blip r:embed="rId4">
            <a:alphaModFix/>
          </a:blip>
          <a:srcRect/>
          <a:stretch/>
        </p:blipFill>
        <p:spPr>
          <a:xfrm>
            <a:off x="0" y="7501604"/>
            <a:ext cx="2182738" cy="2785396"/>
          </a:xfrm>
          <a:prstGeom prst="rect">
            <a:avLst/>
          </a:prstGeom>
          <a:noFill/>
          <a:ln>
            <a:noFill/>
          </a:ln>
        </p:spPr>
      </p:pic>
      <p:pic>
        <p:nvPicPr>
          <p:cNvPr id="90" name="Google Shape;90;p13"/>
          <p:cNvPicPr preferRelativeResize="0"/>
          <p:nvPr/>
        </p:nvPicPr>
        <p:blipFill rotWithShape="1">
          <a:blip r:embed="rId4">
            <a:alphaModFix/>
          </a:blip>
          <a:srcRect/>
          <a:stretch/>
        </p:blipFill>
        <p:spPr>
          <a:xfrm>
            <a:off x="14075771" y="7501604"/>
            <a:ext cx="2182738" cy="2785396"/>
          </a:xfrm>
          <a:prstGeom prst="rect">
            <a:avLst/>
          </a:prstGeom>
          <a:noFill/>
          <a:ln>
            <a:noFill/>
          </a:ln>
        </p:spPr>
      </p:pic>
      <p:pic>
        <p:nvPicPr>
          <p:cNvPr id="91" name="Google Shape;91;p13"/>
          <p:cNvPicPr preferRelativeResize="0"/>
          <p:nvPr/>
        </p:nvPicPr>
        <p:blipFill rotWithShape="1">
          <a:blip r:embed="rId5">
            <a:alphaModFix/>
          </a:blip>
          <a:srcRect/>
          <a:stretch/>
        </p:blipFill>
        <p:spPr>
          <a:xfrm>
            <a:off x="38100" y="2160272"/>
            <a:ext cx="2145187" cy="1443126"/>
          </a:xfrm>
          <a:prstGeom prst="rect">
            <a:avLst/>
          </a:prstGeom>
          <a:noFill/>
          <a:ln>
            <a:noFill/>
          </a:ln>
        </p:spPr>
      </p:pic>
      <p:pic>
        <p:nvPicPr>
          <p:cNvPr id="92" name="Google Shape;92;p13"/>
          <p:cNvPicPr preferRelativeResize="0"/>
          <p:nvPr/>
        </p:nvPicPr>
        <p:blipFill rotWithShape="1">
          <a:blip r:embed="rId5">
            <a:alphaModFix/>
          </a:blip>
          <a:srcRect/>
          <a:stretch/>
        </p:blipFill>
        <p:spPr>
          <a:xfrm>
            <a:off x="16142813" y="6440720"/>
            <a:ext cx="2145187" cy="1443126"/>
          </a:xfrm>
          <a:prstGeom prst="rect">
            <a:avLst/>
          </a:prstGeom>
          <a:noFill/>
          <a:ln>
            <a:noFill/>
          </a:ln>
        </p:spPr>
      </p:pic>
      <p:pic>
        <p:nvPicPr>
          <p:cNvPr id="93" name="Google Shape;93;p13"/>
          <p:cNvPicPr preferRelativeResize="0"/>
          <p:nvPr/>
        </p:nvPicPr>
        <p:blipFill rotWithShape="1">
          <a:blip r:embed="rId6">
            <a:alphaModFix/>
          </a:blip>
          <a:srcRect/>
          <a:stretch/>
        </p:blipFill>
        <p:spPr>
          <a:xfrm rot="10800000">
            <a:off x="18775" y="-190033"/>
            <a:ext cx="2145187" cy="2350305"/>
          </a:xfrm>
          <a:prstGeom prst="rect">
            <a:avLst/>
          </a:prstGeom>
          <a:noFill/>
          <a:ln>
            <a:noFill/>
          </a:ln>
        </p:spPr>
      </p:pic>
      <p:pic>
        <p:nvPicPr>
          <p:cNvPr id="94" name="Google Shape;94;p13"/>
          <p:cNvPicPr preferRelativeResize="0"/>
          <p:nvPr/>
        </p:nvPicPr>
        <p:blipFill rotWithShape="1">
          <a:blip r:embed="rId6">
            <a:alphaModFix/>
          </a:blip>
          <a:srcRect/>
          <a:stretch/>
        </p:blipFill>
        <p:spPr>
          <a:xfrm rot="10800000">
            <a:off x="16142813" y="7883846"/>
            <a:ext cx="2145187" cy="2350305"/>
          </a:xfrm>
          <a:prstGeom prst="rect">
            <a:avLst/>
          </a:prstGeom>
          <a:noFill/>
          <a:ln>
            <a:noFill/>
          </a:ln>
        </p:spPr>
      </p:pic>
      <p:pic>
        <p:nvPicPr>
          <p:cNvPr id="95" name="Google Shape;95;p13"/>
          <p:cNvPicPr preferRelativeResize="0"/>
          <p:nvPr/>
        </p:nvPicPr>
        <p:blipFill rotWithShape="1">
          <a:blip r:embed="rId7">
            <a:alphaModFix/>
          </a:blip>
          <a:srcRect/>
          <a:stretch/>
        </p:blipFill>
        <p:spPr>
          <a:xfrm rot="10800000">
            <a:off x="38100" y="3708173"/>
            <a:ext cx="2071904" cy="3687856"/>
          </a:xfrm>
          <a:prstGeom prst="rect">
            <a:avLst/>
          </a:prstGeom>
          <a:noFill/>
          <a:ln>
            <a:noFill/>
          </a:ln>
        </p:spPr>
      </p:pic>
      <p:pic>
        <p:nvPicPr>
          <p:cNvPr id="96" name="Google Shape;96;p13"/>
          <p:cNvPicPr preferRelativeResize="0"/>
          <p:nvPr/>
        </p:nvPicPr>
        <p:blipFill rotWithShape="1">
          <a:blip r:embed="rId8">
            <a:alphaModFix/>
          </a:blip>
          <a:srcRect/>
          <a:stretch/>
        </p:blipFill>
        <p:spPr>
          <a:xfrm>
            <a:off x="16255771" y="2594439"/>
            <a:ext cx="2007059" cy="3846280"/>
          </a:xfrm>
          <a:prstGeom prst="rect">
            <a:avLst/>
          </a:prstGeom>
          <a:noFill/>
          <a:ln>
            <a:noFill/>
          </a:ln>
        </p:spPr>
      </p:pic>
      <p:pic>
        <p:nvPicPr>
          <p:cNvPr id="97" name="Google Shape;97;p13"/>
          <p:cNvPicPr preferRelativeResize="0"/>
          <p:nvPr/>
        </p:nvPicPr>
        <p:blipFill rotWithShape="1">
          <a:blip r:embed="rId9">
            <a:alphaModFix/>
          </a:blip>
          <a:srcRect/>
          <a:stretch/>
        </p:blipFill>
        <p:spPr>
          <a:xfrm rot="10800000">
            <a:off x="2189051" y="33544"/>
            <a:ext cx="2001200" cy="1731947"/>
          </a:xfrm>
          <a:prstGeom prst="rect">
            <a:avLst/>
          </a:prstGeom>
          <a:noFill/>
          <a:ln>
            <a:noFill/>
          </a:ln>
        </p:spPr>
      </p:pic>
      <p:pic>
        <p:nvPicPr>
          <p:cNvPr id="98" name="Google Shape;98;p13"/>
          <p:cNvPicPr preferRelativeResize="0"/>
          <p:nvPr/>
        </p:nvPicPr>
        <p:blipFill rotWithShape="1">
          <a:blip r:embed="rId10">
            <a:alphaModFix/>
          </a:blip>
          <a:srcRect/>
          <a:stretch/>
        </p:blipFill>
        <p:spPr>
          <a:xfrm rot="5400000">
            <a:off x="2689351" y="1265191"/>
            <a:ext cx="1000600" cy="2001200"/>
          </a:xfrm>
          <a:prstGeom prst="rect">
            <a:avLst/>
          </a:prstGeom>
          <a:noFill/>
          <a:ln>
            <a:noFill/>
          </a:ln>
        </p:spPr>
      </p:pic>
      <p:pic>
        <p:nvPicPr>
          <p:cNvPr id="99" name="Google Shape;99;p13"/>
          <p:cNvPicPr preferRelativeResize="0"/>
          <p:nvPr/>
        </p:nvPicPr>
        <p:blipFill rotWithShape="1">
          <a:blip r:embed="rId10">
            <a:alphaModFix/>
          </a:blip>
          <a:srcRect/>
          <a:stretch/>
        </p:blipFill>
        <p:spPr>
          <a:xfrm rot="5400000">
            <a:off x="2881870" y="7210400"/>
            <a:ext cx="582407" cy="1164814"/>
          </a:xfrm>
          <a:prstGeom prst="rect">
            <a:avLst/>
          </a:prstGeom>
          <a:noFill/>
          <a:ln>
            <a:noFill/>
          </a:ln>
        </p:spPr>
      </p:pic>
      <p:pic>
        <p:nvPicPr>
          <p:cNvPr id="100" name="Google Shape;100;p13"/>
          <p:cNvPicPr preferRelativeResize="0"/>
          <p:nvPr/>
        </p:nvPicPr>
        <p:blipFill rotWithShape="1">
          <a:blip r:embed="rId10">
            <a:alphaModFix/>
          </a:blip>
          <a:srcRect/>
          <a:stretch/>
        </p:blipFill>
        <p:spPr>
          <a:xfrm rot="5400000">
            <a:off x="12767390" y="7210400"/>
            <a:ext cx="582407" cy="116481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104"/>
        <p:cNvGrpSpPr/>
        <p:nvPr/>
      </p:nvGrpSpPr>
      <p:grpSpPr>
        <a:xfrm>
          <a:off x="0" y="0"/>
          <a:ext cx="0" cy="0"/>
          <a:chOff x="0" y="0"/>
          <a:chExt cx="0" cy="0"/>
        </a:xfrm>
      </p:grpSpPr>
      <p:pic>
        <p:nvPicPr>
          <p:cNvPr id="105" name="Google Shape;105;p14"/>
          <p:cNvPicPr preferRelativeResize="0"/>
          <p:nvPr/>
        </p:nvPicPr>
        <p:blipFill rotWithShape="1">
          <a:blip r:embed="rId3">
            <a:alphaModFix/>
          </a:blip>
          <a:srcRect/>
          <a:stretch/>
        </p:blipFill>
        <p:spPr>
          <a:xfrm>
            <a:off x="19325" y="8843874"/>
            <a:ext cx="2145187" cy="1443126"/>
          </a:xfrm>
          <a:prstGeom prst="rect">
            <a:avLst/>
          </a:prstGeom>
          <a:noFill/>
          <a:ln>
            <a:noFill/>
          </a:ln>
        </p:spPr>
      </p:pic>
      <p:pic>
        <p:nvPicPr>
          <p:cNvPr id="106" name="Google Shape;106;p14"/>
          <p:cNvPicPr preferRelativeResize="0"/>
          <p:nvPr/>
        </p:nvPicPr>
        <p:blipFill rotWithShape="1">
          <a:blip r:embed="rId4">
            <a:alphaModFix/>
          </a:blip>
          <a:srcRect/>
          <a:stretch/>
        </p:blipFill>
        <p:spPr>
          <a:xfrm rot="10800000">
            <a:off x="0" y="6493569"/>
            <a:ext cx="2145187" cy="2350305"/>
          </a:xfrm>
          <a:prstGeom prst="rect">
            <a:avLst/>
          </a:prstGeom>
          <a:noFill/>
          <a:ln>
            <a:noFill/>
          </a:ln>
        </p:spPr>
      </p:pic>
      <p:pic>
        <p:nvPicPr>
          <p:cNvPr id="107" name="Google Shape;107;p14"/>
          <p:cNvPicPr preferRelativeResize="0"/>
          <p:nvPr/>
        </p:nvPicPr>
        <p:blipFill rotWithShape="1">
          <a:blip r:embed="rId5">
            <a:alphaModFix/>
          </a:blip>
          <a:srcRect/>
          <a:stretch/>
        </p:blipFill>
        <p:spPr>
          <a:xfrm>
            <a:off x="14527027" y="5680977"/>
            <a:ext cx="1848981" cy="1978481"/>
          </a:xfrm>
          <a:prstGeom prst="rect">
            <a:avLst/>
          </a:prstGeom>
          <a:noFill/>
          <a:ln>
            <a:noFill/>
          </a:ln>
        </p:spPr>
      </p:pic>
      <p:pic>
        <p:nvPicPr>
          <p:cNvPr id="108" name="Google Shape;108;p14"/>
          <p:cNvPicPr preferRelativeResize="0"/>
          <p:nvPr/>
        </p:nvPicPr>
        <p:blipFill rotWithShape="1">
          <a:blip r:embed="rId5">
            <a:alphaModFix/>
          </a:blip>
          <a:srcRect/>
          <a:stretch/>
        </p:blipFill>
        <p:spPr>
          <a:xfrm>
            <a:off x="12610615" y="8308519"/>
            <a:ext cx="1848981" cy="1978481"/>
          </a:xfrm>
          <a:prstGeom prst="rect">
            <a:avLst/>
          </a:prstGeom>
          <a:noFill/>
          <a:ln>
            <a:noFill/>
          </a:ln>
        </p:spPr>
      </p:pic>
      <p:pic>
        <p:nvPicPr>
          <p:cNvPr id="109" name="Google Shape;109;p14"/>
          <p:cNvPicPr preferRelativeResize="0"/>
          <p:nvPr/>
        </p:nvPicPr>
        <p:blipFill rotWithShape="1">
          <a:blip r:embed="rId6">
            <a:alphaModFix/>
          </a:blip>
          <a:srcRect/>
          <a:stretch/>
        </p:blipFill>
        <p:spPr>
          <a:xfrm>
            <a:off x="8748188" y="7755413"/>
            <a:ext cx="1983843" cy="2531587"/>
          </a:xfrm>
          <a:prstGeom prst="rect">
            <a:avLst/>
          </a:prstGeom>
          <a:noFill/>
          <a:ln>
            <a:noFill/>
          </a:ln>
        </p:spPr>
      </p:pic>
      <p:pic>
        <p:nvPicPr>
          <p:cNvPr id="110" name="Google Shape;110;p14"/>
          <p:cNvPicPr preferRelativeResize="0"/>
          <p:nvPr/>
        </p:nvPicPr>
        <p:blipFill rotWithShape="1">
          <a:blip r:embed="rId6">
            <a:alphaModFix/>
          </a:blip>
          <a:srcRect/>
          <a:stretch/>
        </p:blipFill>
        <p:spPr>
          <a:xfrm>
            <a:off x="14459596" y="7755413"/>
            <a:ext cx="1983843" cy="2531587"/>
          </a:xfrm>
          <a:prstGeom prst="rect">
            <a:avLst/>
          </a:prstGeom>
          <a:noFill/>
          <a:ln>
            <a:noFill/>
          </a:ln>
        </p:spPr>
      </p:pic>
      <p:pic>
        <p:nvPicPr>
          <p:cNvPr id="111" name="Google Shape;111;p14"/>
          <p:cNvPicPr preferRelativeResize="0"/>
          <p:nvPr/>
        </p:nvPicPr>
        <p:blipFill rotWithShape="1">
          <a:blip r:embed="rId3">
            <a:alphaModFix/>
          </a:blip>
          <a:srcRect/>
          <a:stretch/>
        </p:blipFill>
        <p:spPr>
          <a:xfrm>
            <a:off x="16338285" y="6791199"/>
            <a:ext cx="1949715" cy="1311626"/>
          </a:xfrm>
          <a:prstGeom prst="rect">
            <a:avLst/>
          </a:prstGeom>
          <a:noFill/>
          <a:ln>
            <a:noFill/>
          </a:ln>
        </p:spPr>
      </p:pic>
      <p:pic>
        <p:nvPicPr>
          <p:cNvPr id="112" name="Google Shape;112;p14"/>
          <p:cNvPicPr preferRelativeResize="0"/>
          <p:nvPr/>
        </p:nvPicPr>
        <p:blipFill rotWithShape="1">
          <a:blip r:embed="rId4">
            <a:alphaModFix/>
          </a:blip>
          <a:srcRect/>
          <a:stretch/>
        </p:blipFill>
        <p:spPr>
          <a:xfrm rot="10800000">
            <a:off x="16338285" y="8102825"/>
            <a:ext cx="1949715" cy="2136142"/>
          </a:xfrm>
          <a:prstGeom prst="rect">
            <a:avLst/>
          </a:prstGeom>
          <a:noFill/>
          <a:ln>
            <a:noFill/>
          </a:ln>
        </p:spPr>
      </p:pic>
      <p:pic>
        <p:nvPicPr>
          <p:cNvPr id="113" name="Google Shape;113;p14"/>
          <p:cNvPicPr preferRelativeResize="0"/>
          <p:nvPr/>
        </p:nvPicPr>
        <p:blipFill rotWithShape="1">
          <a:blip r:embed="rId7">
            <a:alphaModFix/>
          </a:blip>
          <a:srcRect/>
          <a:stretch/>
        </p:blipFill>
        <p:spPr>
          <a:xfrm rot="10800000">
            <a:off x="10727505" y="6887154"/>
            <a:ext cx="1883109" cy="3351813"/>
          </a:xfrm>
          <a:prstGeom prst="rect">
            <a:avLst/>
          </a:prstGeom>
          <a:noFill/>
          <a:ln>
            <a:noFill/>
          </a:ln>
        </p:spPr>
      </p:pic>
      <p:pic>
        <p:nvPicPr>
          <p:cNvPr id="114" name="Google Shape;114;p14"/>
          <p:cNvPicPr preferRelativeResize="0"/>
          <p:nvPr/>
        </p:nvPicPr>
        <p:blipFill rotWithShape="1">
          <a:blip r:embed="rId8">
            <a:alphaModFix/>
          </a:blip>
          <a:srcRect/>
          <a:stretch/>
        </p:blipFill>
        <p:spPr>
          <a:xfrm>
            <a:off x="16440950" y="3295397"/>
            <a:ext cx="1824173" cy="3495801"/>
          </a:xfrm>
          <a:prstGeom prst="rect">
            <a:avLst/>
          </a:prstGeom>
          <a:noFill/>
          <a:ln>
            <a:noFill/>
          </a:ln>
        </p:spPr>
      </p:pic>
      <p:pic>
        <p:nvPicPr>
          <p:cNvPr id="115" name="Google Shape;115;p14"/>
          <p:cNvPicPr preferRelativeResize="0"/>
          <p:nvPr/>
        </p:nvPicPr>
        <p:blipFill rotWithShape="1">
          <a:blip r:embed="rId9">
            <a:alphaModFix/>
          </a:blip>
          <a:srcRect/>
          <a:stretch/>
        </p:blipFill>
        <p:spPr>
          <a:xfrm rot="10800000">
            <a:off x="12638923" y="5245889"/>
            <a:ext cx="1818847" cy="1574130"/>
          </a:xfrm>
          <a:prstGeom prst="rect">
            <a:avLst/>
          </a:prstGeom>
          <a:noFill/>
          <a:ln>
            <a:noFill/>
          </a:ln>
        </p:spPr>
      </p:pic>
      <p:pic>
        <p:nvPicPr>
          <p:cNvPr id="116" name="Google Shape;116;p14"/>
          <p:cNvPicPr preferRelativeResize="0"/>
          <p:nvPr/>
        </p:nvPicPr>
        <p:blipFill rotWithShape="1">
          <a:blip r:embed="rId10">
            <a:alphaModFix/>
          </a:blip>
          <a:srcRect/>
          <a:stretch/>
        </p:blipFill>
        <p:spPr>
          <a:xfrm rot="5400000">
            <a:off x="13093635" y="6365307"/>
            <a:ext cx="909424" cy="1818847"/>
          </a:xfrm>
          <a:prstGeom prst="rect">
            <a:avLst/>
          </a:prstGeom>
          <a:noFill/>
          <a:ln>
            <a:noFill/>
          </a:ln>
        </p:spPr>
      </p:pic>
      <p:pic>
        <p:nvPicPr>
          <p:cNvPr id="117" name="Google Shape;117;p14"/>
          <p:cNvPicPr preferRelativeResize="0"/>
          <p:nvPr/>
        </p:nvPicPr>
        <p:blipFill rotWithShape="1">
          <a:blip r:embed="rId10">
            <a:alphaModFix/>
          </a:blip>
          <a:srcRect/>
          <a:stretch/>
        </p:blipFill>
        <p:spPr>
          <a:xfrm rot="5400000">
            <a:off x="15186849" y="4863203"/>
            <a:ext cx="529337" cy="1058675"/>
          </a:xfrm>
          <a:prstGeom prst="rect">
            <a:avLst/>
          </a:prstGeom>
          <a:noFill/>
          <a:ln>
            <a:noFill/>
          </a:ln>
        </p:spPr>
      </p:pic>
      <p:pic>
        <p:nvPicPr>
          <p:cNvPr id="118" name="Google Shape;118;p14"/>
          <p:cNvPicPr preferRelativeResize="0"/>
          <p:nvPr/>
        </p:nvPicPr>
        <p:blipFill rotWithShape="1">
          <a:blip r:embed="rId10">
            <a:alphaModFix/>
          </a:blip>
          <a:srcRect/>
          <a:stretch/>
        </p:blipFill>
        <p:spPr>
          <a:xfrm rot="5400000">
            <a:off x="13270436" y="7490745"/>
            <a:ext cx="529337" cy="1058675"/>
          </a:xfrm>
          <a:prstGeom prst="rect">
            <a:avLst/>
          </a:prstGeom>
          <a:noFill/>
          <a:ln>
            <a:noFill/>
          </a:ln>
        </p:spPr>
      </p:pic>
      <p:pic>
        <p:nvPicPr>
          <p:cNvPr id="119" name="Google Shape;119;p14"/>
          <p:cNvPicPr preferRelativeResize="0"/>
          <p:nvPr/>
        </p:nvPicPr>
        <p:blipFill rotWithShape="1">
          <a:blip r:embed="rId11">
            <a:alphaModFix/>
          </a:blip>
          <a:srcRect l="10713" t="8296" r="8698" b="4381"/>
          <a:stretch/>
        </p:blipFill>
        <p:spPr>
          <a:xfrm>
            <a:off x="9240519" y="898057"/>
            <a:ext cx="5286508" cy="3582114"/>
          </a:xfrm>
          <a:prstGeom prst="rect">
            <a:avLst/>
          </a:prstGeom>
          <a:noFill/>
          <a:ln>
            <a:noFill/>
          </a:ln>
        </p:spPr>
      </p:pic>
      <p:sp>
        <p:nvSpPr>
          <p:cNvPr id="120" name="Google Shape;120;p14"/>
          <p:cNvSpPr txBox="1"/>
          <p:nvPr/>
        </p:nvSpPr>
        <p:spPr>
          <a:xfrm>
            <a:off x="1028700" y="942975"/>
            <a:ext cx="5522835" cy="688853"/>
          </a:xfrm>
          <a:prstGeom prst="rect">
            <a:avLst/>
          </a:prstGeom>
          <a:noFill/>
          <a:ln>
            <a:noFill/>
          </a:ln>
        </p:spPr>
        <p:txBody>
          <a:bodyPr spcFirstLastPara="1" wrap="square" lIns="0" tIns="0" rIns="0" bIns="0" anchor="t" anchorCtr="0">
            <a:spAutoFit/>
          </a:bodyPr>
          <a:lstStyle/>
          <a:p>
            <a:pPr marL="0" marR="0" lvl="0" indent="0" algn="l" rtl="0">
              <a:lnSpc>
                <a:spcPct val="140010"/>
              </a:lnSpc>
              <a:spcBef>
                <a:spcPts val="0"/>
              </a:spcBef>
              <a:spcAft>
                <a:spcPts val="0"/>
              </a:spcAft>
              <a:buNone/>
            </a:pPr>
            <a:r>
              <a:rPr lang="en-US" sz="4004" b="0" i="0" u="none" strike="noStrike" cap="none">
                <a:solidFill>
                  <a:srgbClr val="7DA03C"/>
                </a:solidFill>
                <a:latin typeface="Tenor Sans"/>
                <a:ea typeface="Tenor Sans"/>
                <a:cs typeface="Tenor Sans"/>
                <a:sym typeface="Tenor Sans"/>
              </a:rPr>
              <a:t>Presentation Outline</a:t>
            </a:r>
            <a:endParaRPr/>
          </a:p>
        </p:txBody>
      </p:sp>
      <p:sp>
        <p:nvSpPr>
          <p:cNvPr id="121" name="Google Shape;121;p14"/>
          <p:cNvSpPr txBox="1"/>
          <p:nvPr/>
        </p:nvSpPr>
        <p:spPr>
          <a:xfrm>
            <a:off x="1162499" y="2127568"/>
            <a:ext cx="4435139" cy="3537774"/>
          </a:xfrm>
          <a:prstGeom prst="rect">
            <a:avLst/>
          </a:prstGeom>
          <a:noFill/>
          <a:ln>
            <a:noFill/>
          </a:ln>
        </p:spPr>
        <p:txBody>
          <a:bodyPr spcFirstLastPara="1" wrap="square" lIns="0" tIns="0" rIns="0" bIns="0" anchor="t" anchorCtr="0">
            <a:spAutoFit/>
          </a:bodyPr>
          <a:lstStyle/>
          <a:p>
            <a:pPr marL="694671" marR="0" lvl="1" indent="-347336" algn="l" rtl="0">
              <a:lnSpc>
                <a:spcPct val="140049"/>
              </a:lnSpc>
              <a:spcBef>
                <a:spcPts val="0"/>
              </a:spcBef>
              <a:spcAft>
                <a:spcPts val="0"/>
              </a:spcAft>
              <a:buClr>
                <a:srgbClr val="FFFFFF"/>
              </a:buClr>
              <a:buSzPts val="3216"/>
              <a:buFont typeface="Arial"/>
              <a:buChar char="•"/>
            </a:pPr>
            <a:r>
              <a:rPr lang="en-US" sz="3216" b="0" i="0" u="none" strike="noStrike" cap="none">
                <a:solidFill>
                  <a:srgbClr val="FFFFFF"/>
                </a:solidFill>
                <a:latin typeface="Tenor Sans"/>
                <a:ea typeface="Tenor Sans"/>
                <a:cs typeface="Tenor Sans"/>
                <a:sym typeface="Tenor Sans"/>
              </a:rPr>
              <a:t>Campaign goals</a:t>
            </a:r>
            <a:endParaRPr/>
          </a:p>
          <a:p>
            <a:pPr marL="694671" marR="0" lvl="1" indent="-347336" algn="l" rtl="0">
              <a:lnSpc>
                <a:spcPct val="140049"/>
              </a:lnSpc>
              <a:spcBef>
                <a:spcPts val="0"/>
              </a:spcBef>
              <a:spcAft>
                <a:spcPts val="0"/>
              </a:spcAft>
              <a:buClr>
                <a:srgbClr val="FFFFFF"/>
              </a:buClr>
              <a:buSzPts val="3216"/>
              <a:buFont typeface="Arial"/>
              <a:buChar char="•"/>
            </a:pPr>
            <a:r>
              <a:rPr lang="en-US" sz="3216" b="0" i="0" u="none" strike="noStrike" cap="none">
                <a:solidFill>
                  <a:srgbClr val="FFFFFF"/>
                </a:solidFill>
                <a:latin typeface="Tenor Sans"/>
                <a:ea typeface="Tenor Sans"/>
                <a:cs typeface="Tenor Sans"/>
                <a:sym typeface="Tenor Sans"/>
              </a:rPr>
              <a:t>Issue Background</a:t>
            </a:r>
            <a:endParaRPr/>
          </a:p>
          <a:p>
            <a:pPr marL="694671" marR="0" lvl="1" indent="-347336" algn="l" rtl="0">
              <a:lnSpc>
                <a:spcPct val="140049"/>
              </a:lnSpc>
              <a:spcBef>
                <a:spcPts val="0"/>
              </a:spcBef>
              <a:spcAft>
                <a:spcPts val="0"/>
              </a:spcAft>
              <a:buClr>
                <a:srgbClr val="FFFFFF"/>
              </a:buClr>
              <a:buSzPts val="3216"/>
              <a:buFont typeface="Arial"/>
              <a:buChar char="•"/>
            </a:pPr>
            <a:r>
              <a:rPr lang="en-US" sz="3216" b="0" i="0" u="none" strike="noStrike" cap="none">
                <a:solidFill>
                  <a:srgbClr val="FFFFFF"/>
                </a:solidFill>
                <a:latin typeface="Tenor Sans"/>
                <a:ea typeface="Tenor Sans"/>
                <a:cs typeface="Tenor Sans"/>
                <a:sym typeface="Tenor Sans"/>
              </a:rPr>
              <a:t>Campaign Steps</a:t>
            </a:r>
            <a:endParaRPr/>
          </a:p>
          <a:p>
            <a:pPr marL="694671" marR="0" lvl="1" indent="-347336" algn="l" rtl="0">
              <a:lnSpc>
                <a:spcPct val="140049"/>
              </a:lnSpc>
              <a:spcBef>
                <a:spcPts val="0"/>
              </a:spcBef>
              <a:spcAft>
                <a:spcPts val="0"/>
              </a:spcAft>
              <a:buClr>
                <a:srgbClr val="FFFFFF"/>
              </a:buClr>
              <a:buSzPts val="3216"/>
              <a:buFont typeface="Arial"/>
              <a:buChar char="•"/>
            </a:pPr>
            <a:r>
              <a:rPr lang="en-US" sz="3216" b="0" i="0" u="none" strike="noStrike" cap="none">
                <a:solidFill>
                  <a:srgbClr val="FFFFFF"/>
                </a:solidFill>
                <a:latin typeface="Tenor Sans"/>
                <a:ea typeface="Tenor Sans"/>
                <a:cs typeface="Tenor Sans"/>
                <a:sym typeface="Tenor Sans"/>
              </a:rPr>
              <a:t>Progress So Far</a:t>
            </a:r>
            <a:endParaRPr/>
          </a:p>
          <a:p>
            <a:pPr marL="694671" marR="0" lvl="1" indent="-347336" algn="l" rtl="0">
              <a:lnSpc>
                <a:spcPct val="140049"/>
              </a:lnSpc>
              <a:spcBef>
                <a:spcPts val="0"/>
              </a:spcBef>
              <a:spcAft>
                <a:spcPts val="0"/>
              </a:spcAft>
              <a:buClr>
                <a:srgbClr val="FFFFFF"/>
              </a:buClr>
              <a:buSzPts val="3216"/>
              <a:buFont typeface="Arial"/>
              <a:buChar char="•"/>
            </a:pPr>
            <a:r>
              <a:rPr lang="en-US" sz="3216" b="0" i="0" u="none" strike="noStrike" cap="none">
                <a:solidFill>
                  <a:srgbClr val="FFFFFF"/>
                </a:solidFill>
                <a:latin typeface="Tenor Sans"/>
                <a:ea typeface="Tenor Sans"/>
                <a:cs typeface="Tenor Sans"/>
                <a:sym typeface="Tenor Sans"/>
              </a:rPr>
              <a:t>Next Steps</a:t>
            </a:r>
            <a:endParaRPr/>
          </a:p>
          <a:p>
            <a:pPr marL="694671" marR="0" lvl="1" indent="-347336" algn="l" rtl="0">
              <a:lnSpc>
                <a:spcPct val="140049"/>
              </a:lnSpc>
              <a:spcBef>
                <a:spcPts val="0"/>
              </a:spcBef>
              <a:spcAft>
                <a:spcPts val="0"/>
              </a:spcAft>
              <a:buClr>
                <a:srgbClr val="FFFFFF"/>
              </a:buClr>
              <a:buSzPts val="3216"/>
              <a:buFont typeface="Arial"/>
              <a:buChar char="•"/>
            </a:pPr>
            <a:r>
              <a:rPr lang="en-US" sz="3216" b="0" i="0" u="none" strike="noStrike" cap="none">
                <a:solidFill>
                  <a:srgbClr val="FFFFFF"/>
                </a:solidFill>
                <a:latin typeface="Tenor Sans"/>
                <a:ea typeface="Tenor Sans"/>
                <a:cs typeface="Tenor Sans"/>
                <a:sym typeface="Tenor Sans"/>
              </a:rPr>
              <a:t>References</a:t>
            </a:r>
            <a:endParaRPr/>
          </a:p>
        </p:txBody>
      </p:sp>
      <p:sp>
        <p:nvSpPr>
          <p:cNvPr id="122" name="Google Shape;122;p14"/>
          <p:cNvSpPr txBox="1"/>
          <p:nvPr/>
        </p:nvSpPr>
        <p:spPr>
          <a:xfrm>
            <a:off x="9240519" y="4496050"/>
            <a:ext cx="5286508" cy="547248"/>
          </a:xfrm>
          <a:prstGeom prst="rect">
            <a:avLst/>
          </a:prstGeom>
          <a:noFill/>
          <a:ln>
            <a:noFill/>
          </a:ln>
        </p:spPr>
        <p:txBody>
          <a:bodyPr spcFirstLastPara="1" wrap="square" lIns="0" tIns="0" rIns="0" bIns="0" anchor="t" anchorCtr="0">
            <a:spAutoFit/>
          </a:bodyPr>
          <a:lstStyle/>
          <a:p>
            <a:pPr marL="0" marR="0" lvl="0" indent="0" algn="ctr" rtl="0">
              <a:lnSpc>
                <a:spcPct val="140012"/>
              </a:lnSpc>
              <a:spcBef>
                <a:spcPts val="0"/>
              </a:spcBef>
              <a:spcAft>
                <a:spcPts val="0"/>
              </a:spcAft>
              <a:buNone/>
            </a:pPr>
            <a:r>
              <a:rPr lang="en-US" sz="3204" b="0" i="0" u="none" strike="noStrike" cap="none">
                <a:solidFill>
                  <a:srgbClr val="FFFFFF"/>
                </a:solidFill>
                <a:latin typeface="Tenor Sans"/>
                <a:ea typeface="Tenor Sans"/>
                <a:cs typeface="Tenor Sans"/>
                <a:sym typeface="Tenor Sans"/>
              </a:rPr>
              <a:t>Model bus (Corgi, 2023)</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126"/>
        <p:cNvGrpSpPr/>
        <p:nvPr/>
      </p:nvGrpSpPr>
      <p:grpSpPr>
        <a:xfrm>
          <a:off x="0" y="0"/>
          <a:ext cx="0" cy="0"/>
          <a:chOff x="0" y="0"/>
          <a:chExt cx="0" cy="0"/>
        </a:xfrm>
      </p:grpSpPr>
      <p:pic>
        <p:nvPicPr>
          <p:cNvPr id="127" name="Google Shape;127;p15"/>
          <p:cNvPicPr preferRelativeResize="0"/>
          <p:nvPr/>
        </p:nvPicPr>
        <p:blipFill rotWithShape="1">
          <a:blip r:embed="rId3">
            <a:alphaModFix/>
          </a:blip>
          <a:srcRect/>
          <a:stretch/>
        </p:blipFill>
        <p:spPr>
          <a:xfrm>
            <a:off x="2155896" y="8110162"/>
            <a:ext cx="2034354" cy="2176838"/>
          </a:xfrm>
          <a:prstGeom prst="rect">
            <a:avLst/>
          </a:prstGeom>
          <a:noFill/>
          <a:ln>
            <a:noFill/>
          </a:ln>
        </p:spPr>
      </p:pic>
      <p:pic>
        <p:nvPicPr>
          <p:cNvPr id="128" name="Google Shape;128;p15"/>
          <p:cNvPicPr preferRelativeResize="0"/>
          <p:nvPr/>
        </p:nvPicPr>
        <p:blipFill rotWithShape="1">
          <a:blip r:embed="rId3">
            <a:alphaModFix/>
          </a:blip>
          <a:srcRect/>
          <a:stretch/>
        </p:blipFill>
        <p:spPr>
          <a:xfrm>
            <a:off x="12041417" y="8110162"/>
            <a:ext cx="2034354" cy="2176838"/>
          </a:xfrm>
          <a:prstGeom prst="rect">
            <a:avLst/>
          </a:prstGeom>
          <a:noFill/>
          <a:ln>
            <a:noFill/>
          </a:ln>
        </p:spPr>
      </p:pic>
      <p:pic>
        <p:nvPicPr>
          <p:cNvPr id="129" name="Google Shape;129;p15"/>
          <p:cNvPicPr preferRelativeResize="0"/>
          <p:nvPr/>
        </p:nvPicPr>
        <p:blipFill rotWithShape="1">
          <a:blip r:embed="rId4">
            <a:alphaModFix/>
          </a:blip>
          <a:srcRect/>
          <a:stretch/>
        </p:blipFill>
        <p:spPr>
          <a:xfrm>
            <a:off x="0" y="7501604"/>
            <a:ext cx="2182738" cy="2785396"/>
          </a:xfrm>
          <a:prstGeom prst="rect">
            <a:avLst/>
          </a:prstGeom>
          <a:noFill/>
          <a:ln>
            <a:noFill/>
          </a:ln>
        </p:spPr>
      </p:pic>
      <p:pic>
        <p:nvPicPr>
          <p:cNvPr id="130" name="Google Shape;130;p15"/>
          <p:cNvPicPr preferRelativeResize="0"/>
          <p:nvPr/>
        </p:nvPicPr>
        <p:blipFill rotWithShape="1">
          <a:blip r:embed="rId4">
            <a:alphaModFix/>
          </a:blip>
          <a:srcRect/>
          <a:stretch/>
        </p:blipFill>
        <p:spPr>
          <a:xfrm>
            <a:off x="14075771" y="7501604"/>
            <a:ext cx="2182738" cy="2785396"/>
          </a:xfrm>
          <a:prstGeom prst="rect">
            <a:avLst/>
          </a:prstGeom>
          <a:noFill/>
          <a:ln>
            <a:noFill/>
          </a:ln>
        </p:spPr>
      </p:pic>
      <p:pic>
        <p:nvPicPr>
          <p:cNvPr id="131" name="Google Shape;131;p15"/>
          <p:cNvPicPr preferRelativeResize="0"/>
          <p:nvPr/>
        </p:nvPicPr>
        <p:blipFill rotWithShape="1">
          <a:blip r:embed="rId5">
            <a:alphaModFix/>
          </a:blip>
          <a:srcRect/>
          <a:stretch/>
        </p:blipFill>
        <p:spPr>
          <a:xfrm>
            <a:off x="5709604" y="2160272"/>
            <a:ext cx="2145187" cy="1443126"/>
          </a:xfrm>
          <a:prstGeom prst="rect">
            <a:avLst/>
          </a:prstGeom>
          <a:noFill/>
          <a:ln>
            <a:noFill/>
          </a:ln>
        </p:spPr>
      </p:pic>
      <p:pic>
        <p:nvPicPr>
          <p:cNvPr id="132" name="Google Shape;132;p15"/>
          <p:cNvPicPr preferRelativeResize="0"/>
          <p:nvPr/>
        </p:nvPicPr>
        <p:blipFill rotWithShape="1">
          <a:blip r:embed="rId5">
            <a:alphaModFix/>
          </a:blip>
          <a:srcRect/>
          <a:stretch/>
        </p:blipFill>
        <p:spPr>
          <a:xfrm>
            <a:off x="16142813" y="6440720"/>
            <a:ext cx="2145187" cy="1443126"/>
          </a:xfrm>
          <a:prstGeom prst="rect">
            <a:avLst/>
          </a:prstGeom>
          <a:noFill/>
          <a:ln>
            <a:noFill/>
          </a:ln>
        </p:spPr>
      </p:pic>
      <p:pic>
        <p:nvPicPr>
          <p:cNvPr id="133" name="Google Shape;133;p15"/>
          <p:cNvPicPr preferRelativeResize="0"/>
          <p:nvPr/>
        </p:nvPicPr>
        <p:blipFill rotWithShape="1">
          <a:blip r:embed="rId6">
            <a:alphaModFix/>
          </a:blip>
          <a:srcRect/>
          <a:stretch/>
        </p:blipFill>
        <p:spPr>
          <a:xfrm rot="10800000">
            <a:off x="5690279" y="-190033"/>
            <a:ext cx="2145187" cy="2350305"/>
          </a:xfrm>
          <a:prstGeom prst="rect">
            <a:avLst/>
          </a:prstGeom>
          <a:noFill/>
          <a:ln>
            <a:noFill/>
          </a:ln>
        </p:spPr>
      </p:pic>
      <p:pic>
        <p:nvPicPr>
          <p:cNvPr id="134" name="Google Shape;134;p15"/>
          <p:cNvPicPr preferRelativeResize="0"/>
          <p:nvPr/>
        </p:nvPicPr>
        <p:blipFill rotWithShape="1">
          <a:blip r:embed="rId6">
            <a:alphaModFix/>
          </a:blip>
          <a:srcRect/>
          <a:stretch/>
        </p:blipFill>
        <p:spPr>
          <a:xfrm rot="10800000">
            <a:off x="16142813" y="7883846"/>
            <a:ext cx="2145187" cy="2350305"/>
          </a:xfrm>
          <a:prstGeom prst="rect">
            <a:avLst/>
          </a:prstGeom>
          <a:noFill/>
          <a:ln>
            <a:noFill/>
          </a:ln>
        </p:spPr>
      </p:pic>
      <p:pic>
        <p:nvPicPr>
          <p:cNvPr id="135" name="Google Shape;135;p15"/>
          <p:cNvPicPr preferRelativeResize="0"/>
          <p:nvPr/>
        </p:nvPicPr>
        <p:blipFill rotWithShape="1">
          <a:blip r:embed="rId7">
            <a:alphaModFix/>
          </a:blip>
          <a:srcRect/>
          <a:stretch/>
        </p:blipFill>
        <p:spPr>
          <a:xfrm rot="10800000">
            <a:off x="8097058" y="6599144"/>
            <a:ext cx="2071904" cy="3687856"/>
          </a:xfrm>
          <a:prstGeom prst="rect">
            <a:avLst/>
          </a:prstGeom>
          <a:noFill/>
          <a:ln>
            <a:noFill/>
          </a:ln>
        </p:spPr>
      </p:pic>
      <p:pic>
        <p:nvPicPr>
          <p:cNvPr id="136" name="Google Shape;136;p15"/>
          <p:cNvPicPr preferRelativeResize="0"/>
          <p:nvPr/>
        </p:nvPicPr>
        <p:blipFill rotWithShape="1">
          <a:blip r:embed="rId8">
            <a:alphaModFix/>
          </a:blip>
          <a:srcRect/>
          <a:stretch/>
        </p:blipFill>
        <p:spPr>
          <a:xfrm>
            <a:off x="16255771" y="2594439"/>
            <a:ext cx="2007059" cy="3846280"/>
          </a:xfrm>
          <a:prstGeom prst="rect">
            <a:avLst/>
          </a:prstGeom>
          <a:noFill/>
          <a:ln>
            <a:noFill/>
          </a:ln>
        </p:spPr>
      </p:pic>
      <p:pic>
        <p:nvPicPr>
          <p:cNvPr id="137" name="Google Shape;137;p15"/>
          <p:cNvPicPr preferRelativeResize="0"/>
          <p:nvPr/>
        </p:nvPicPr>
        <p:blipFill rotWithShape="1">
          <a:blip r:embed="rId9">
            <a:alphaModFix/>
          </a:blip>
          <a:srcRect/>
          <a:stretch/>
        </p:blipFill>
        <p:spPr>
          <a:xfrm rot="10800000">
            <a:off x="7860555" y="33544"/>
            <a:ext cx="2001200" cy="1731947"/>
          </a:xfrm>
          <a:prstGeom prst="rect">
            <a:avLst/>
          </a:prstGeom>
          <a:noFill/>
          <a:ln>
            <a:noFill/>
          </a:ln>
        </p:spPr>
      </p:pic>
      <p:pic>
        <p:nvPicPr>
          <p:cNvPr id="138" name="Google Shape;138;p15"/>
          <p:cNvPicPr preferRelativeResize="0"/>
          <p:nvPr/>
        </p:nvPicPr>
        <p:blipFill rotWithShape="1">
          <a:blip r:embed="rId10">
            <a:alphaModFix/>
          </a:blip>
          <a:srcRect/>
          <a:stretch/>
        </p:blipFill>
        <p:spPr>
          <a:xfrm rot="5400000">
            <a:off x="8360855" y="1265191"/>
            <a:ext cx="1000600" cy="2001200"/>
          </a:xfrm>
          <a:prstGeom prst="rect">
            <a:avLst/>
          </a:prstGeom>
          <a:noFill/>
          <a:ln>
            <a:noFill/>
          </a:ln>
        </p:spPr>
      </p:pic>
      <p:pic>
        <p:nvPicPr>
          <p:cNvPr id="139" name="Google Shape;139;p15"/>
          <p:cNvPicPr preferRelativeResize="0"/>
          <p:nvPr/>
        </p:nvPicPr>
        <p:blipFill rotWithShape="1">
          <a:blip r:embed="rId10">
            <a:alphaModFix/>
          </a:blip>
          <a:srcRect/>
          <a:stretch/>
        </p:blipFill>
        <p:spPr>
          <a:xfrm rot="5400000">
            <a:off x="2881870" y="7210400"/>
            <a:ext cx="582407" cy="1164814"/>
          </a:xfrm>
          <a:prstGeom prst="rect">
            <a:avLst/>
          </a:prstGeom>
          <a:noFill/>
          <a:ln>
            <a:noFill/>
          </a:ln>
        </p:spPr>
      </p:pic>
      <p:pic>
        <p:nvPicPr>
          <p:cNvPr id="140" name="Google Shape;140;p15"/>
          <p:cNvPicPr preferRelativeResize="0"/>
          <p:nvPr/>
        </p:nvPicPr>
        <p:blipFill rotWithShape="1">
          <a:blip r:embed="rId10">
            <a:alphaModFix/>
          </a:blip>
          <a:srcRect/>
          <a:stretch/>
        </p:blipFill>
        <p:spPr>
          <a:xfrm rot="5400000">
            <a:off x="12767390" y="7210400"/>
            <a:ext cx="582407" cy="1164814"/>
          </a:xfrm>
          <a:prstGeom prst="rect">
            <a:avLst/>
          </a:prstGeom>
          <a:noFill/>
          <a:ln>
            <a:noFill/>
          </a:ln>
        </p:spPr>
      </p:pic>
      <p:grpSp>
        <p:nvGrpSpPr>
          <p:cNvPr id="141" name="Google Shape;141;p15"/>
          <p:cNvGrpSpPr/>
          <p:nvPr/>
        </p:nvGrpSpPr>
        <p:grpSpPr>
          <a:xfrm>
            <a:off x="1028700" y="4321639"/>
            <a:ext cx="6268174" cy="3086101"/>
            <a:chOff x="0" y="0"/>
            <a:chExt cx="1650877" cy="812800"/>
          </a:xfrm>
        </p:grpSpPr>
        <p:sp>
          <p:nvSpPr>
            <p:cNvPr id="142" name="Google Shape;142;p15"/>
            <p:cNvSpPr/>
            <p:nvPr/>
          </p:nvSpPr>
          <p:spPr>
            <a:xfrm>
              <a:off x="0" y="0"/>
              <a:ext cx="1650877" cy="649738"/>
            </a:xfrm>
            <a:custGeom>
              <a:avLst/>
              <a:gdLst/>
              <a:ahLst/>
              <a:cxnLst/>
              <a:rect l="l" t="t" r="r" b="b"/>
              <a:pathLst>
                <a:path w="1650877" h="649738" extrusionOk="0">
                  <a:moveTo>
                    <a:pt x="0" y="0"/>
                  </a:moveTo>
                  <a:lnTo>
                    <a:pt x="1650877" y="0"/>
                  </a:lnTo>
                  <a:lnTo>
                    <a:pt x="1650877" y="649738"/>
                  </a:lnTo>
                  <a:lnTo>
                    <a:pt x="0" y="649738"/>
                  </a:lnTo>
                  <a:close/>
                </a:path>
              </a:pathLst>
            </a:custGeom>
            <a:solidFill>
              <a:srgbClr val="7DA03C"/>
            </a:solidFill>
            <a:ln>
              <a:noFill/>
            </a:ln>
          </p:spPr>
          <p:txBody>
            <a:bodyPr/>
            <a:lstStyle/>
            <a:p>
              <a:endParaRPr lang="en-GB"/>
            </a:p>
          </p:txBody>
        </p:sp>
        <p:sp>
          <p:nvSpPr>
            <p:cNvPr id="143" name="Google Shape;143;p15"/>
            <p:cNvSpPr txBox="1"/>
            <p:nvPr/>
          </p:nvSpPr>
          <p:spPr>
            <a:xfrm>
              <a:off x="0" y="0"/>
              <a:ext cx="812800" cy="812800"/>
            </a:xfrm>
            <a:prstGeom prst="rect">
              <a:avLst/>
            </a:prstGeom>
            <a:noFill/>
            <a:ln>
              <a:noFill/>
            </a:ln>
          </p:spPr>
          <p:txBody>
            <a:bodyPr spcFirstLastPara="1" wrap="square" lIns="50800" tIns="50800" rIns="50800" bIns="50800" anchor="ctr" anchorCtr="0">
              <a:noAutofit/>
            </a:bodyPr>
            <a:lstStyle/>
            <a:p>
              <a:pPr marL="0" marR="0" lvl="0" indent="0" algn="ctr" rtl="0">
                <a:lnSpc>
                  <a:spcPct val="145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4" name="Google Shape;144;p15"/>
          <p:cNvSpPr txBox="1"/>
          <p:nvPr/>
        </p:nvSpPr>
        <p:spPr>
          <a:xfrm>
            <a:off x="449286" y="476364"/>
            <a:ext cx="4769123" cy="2750931"/>
          </a:xfrm>
          <a:prstGeom prst="rect">
            <a:avLst/>
          </a:prstGeom>
          <a:noFill/>
          <a:ln>
            <a:noFill/>
          </a:ln>
        </p:spPr>
        <p:txBody>
          <a:bodyPr spcFirstLastPara="1" wrap="square" lIns="0" tIns="0" rIns="0" bIns="0" anchor="t" anchorCtr="0">
            <a:spAutoFit/>
          </a:bodyPr>
          <a:lstStyle/>
          <a:p>
            <a:pPr marL="0" marR="0" lvl="0" indent="0" algn="l" rtl="0">
              <a:lnSpc>
                <a:spcPct val="140005"/>
              </a:lnSpc>
              <a:spcBef>
                <a:spcPts val="0"/>
              </a:spcBef>
              <a:spcAft>
                <a:spcPts val="0"/>
              </a:spcAft>
              <a:buNone/>
            </a:pPr>
            <a:r>
              <a:rPr lang="en-US" sz="7929" b="0" i="0" u="none" strike="noStrike" cap="none">
                <a:solidFill>
                  <a:srgbClr val="7DA03C"/>
                </a:solidFill>
                <a:latin typeface="Tenor Sans"/>
                <a:ea typeface="Tenor Sans"/>
                <a:cs typeface="Tenor Sans"/>
                <a:sym typeface="Tenor Sans"/>
              </a:rPr>
              <a:t>What do </a:t>
            </a:r>
            <a:endParaRPr/>
          </a:p>
          <a:p>
            <a:pPr marL="0" marR="0" lvl="0" indent="0" algn="l" rtl="0">
              <a:lnSpc>
                <a:spcPct val="140005"/>
              </a:lnSpc>
              <a:spcBef>
                <a:spcPts val="0"/>
              </a:spcBef>
              <a:spcAft>
                <a:spcPts val="0"/>
              </a:spcAft>
              <a:buNone/>
            </a:pPr>
            <a:r>
              <a:rPr lang="en-US" sz="7929" b="0" i="0" u="none" strike="noStrike" cap="none">
                <a:solidFill>
                  <a:srgbClr val="7DA03C"/>
                </a:solidFill>
                <a:latin typeface="Tenor Sans"/>
                <a:ea typeface="Tenor Sans"/>
                <a:cs typeface="Tenor Sans"/>
                <a:sym typeface="Tenor Sans"/>
              </a:rPr>
              <a:t>we want?</a:t>
            </a:r>
            <a:endParaRPr/>
          </a:p>
        </p:txBody>
      </p:sp>
      <p:sp>
        <p:nvSpPr>
          <p:cNvPr id="145" name="Google Shape;145;p15"/>
          <p:cNvSpPr txBox="1"/>
          <p:nvPr/>
        </p:nvSpPr>
        <p:spPr>
          <a:xfrm>
            <a:off x="10338004" y="390658"/>
            <a:ext cx="6414902" cy="2509022"/>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844" b="0" i="0" u="none" strike="noStrike" cap="none">
                <a:solidFill>
                  <a:srgbClr val="FFFFFF"/>
                </a:solidFill>
                <a:latin typeface="Tenor Sans"/>
                <a:ea typeface="Tenor Sans"/>
                <a:cs typeface="Tenor Sans"/>
                <a:sym typeface="Tenor Sans"/>
              </a:rPr>
              <a:t>Bus services in Swansea are partially subsidised by the Council and partly commercially run by companies such as First Cymru (Swansea Council, 2022). </a:t>
            </a:r>
            <a:endParaRPr/>
          </a:p>
        </p:txBody>
      </p:sp>
      <p:sp>
        <p:nvSpPr>
          <p:cNvPr id="146" name="Google Shape;146;p15"/>
          <p:cNvSpPr txBox="1"/>
          <p:nvPr/>
        </p:nvSpPr>
        <p:spPr>
          <a:xfrm>
            <a:off x="1356368" y="4436252"/>
            <a:ext cx="5612838" cy="1792134"/>
          </a:xfrm>
          <a:prstGeom prst="rect">
            <a:avLst/>
          </a:prstGeom>
          <a:noFill/>
          <a:ln>
            <a:noFill/>
          </a:ln>
        </p:spPr>
        <p:txBody>
          <a:bodyPr spcFirstLastPara="1" wrap="square" lIns="0" tIns="0" rIns="0" bIns="0" anchor="t" anchorCtr="0">
            <a:spAutoFit/>
          </a:bodyPr>
          <a:lstStyle/>
          <a:p>
            <a:pPr marL="0" marR="0" lvl="0" indent="0" algn="ctr" rtl="0">
              <a:lnSpc>
                <a:spcPct val="140017"/>
              </a:lnSpc>
              <a:spcBef>
                <a:spcPts val="0"/>
              </a:spcBef>
              <a:spcAft>
                <a:spcPts val="0"/>
              </a:spcAft>
              <a:buNone/>
            </a:pPr>
            <a:r>
              <a:rPr lang="en-US" sz="3396" b="0" i="0" u="none" strike="noStrike" cap="none" dirty="0">
                <a:solidFill>
                  <a:srgbClr val="FFFFFF"/>
                </a:solidFill>
                <a:latin typeface="Tenor Sans"/>
                <a:ea typeface="Tenor Sans"/>
                <a:cs typeface="Tenor Sans"/>
                <a:sym typeface="Tenor Sans"/>
              </a:rPr>
              <a:t>An accessible bus service running from town </a:t>
            </a:r>
            <a:r>
              <a:rPr lang="en-US" sz="3396" b="0" i="0" u="none" strike="noStrike" cap="none" dirty="0" err="1">
                <a:solidFill>
                  <a:srgbClr val="FFFFFF"/>
                </a:solidFill>
                <a:latin typeface="Tenor Sans"/>
                <a:ea typeface="Tenor Sans"/>
                <a:cs typeface="Tenor Sans"/>
                <a:sym typeface="Tenor Sans"/>
              </a:rPr>
              <a:t>centre</a:t>
            </a:r>
            <a:r>
              <a:rPr lang="en-US" sz="3396" b="0" i="0" u="none" strike="noStrike" cap="none" dirty="0">
                <a:solidFill>
                  <a:srgbClr val="FFFFFF"/>
                </a:solidFill>
                <a:latin typeface="Tenor Sans"/>
                <a:ea typeface="Tenor Sans"/>
                <a:cs typeface="Tenor Sans"/>
                <a:sym typeface="Tenor Sans"/>
              </a:rPr>
              <a:t> to the SA1 Campus.</a:t>
            </a:r>
            <a:endParaRPr dirty="0"/>
          </a:p>
        </p:txBody>
      </p:sp>
      <p:sp>
        <p:nvSpPr>
          <p:cNvPr id="147" name="Google Shape;147;p15"/>
          <p:cNvSpPr txBox="1"/>
          <p:nvPr/>
        </p:nvSpPr>
        <p:spPr>
          <a:xfrm>
            <a:off x="7860555" y="3645572"/>
            <a:ext cx="7872012" cy="2795148"/>
          </a:xfrm>
          <a:prstGeom prst="rect">
            <a:avLst/>
          </a:prstGeom>
          <a:noFill/>
          <a:ln>
            <a:noFill/>
          </a:ln>
        </p:spPr>
        <p:txBody>
          <a:bodyPr spcFirstLastPara="1" wrap="square" lIns="0" tIns="0" rIns="0" bIns="0" anchor="t" anchorCtr="0">
            <a:spAutoFit/>
          </a:bodyPr>
          <a:lstStyle/>
          <a:p>
            <a:pPr marL="0" marR="0" lvl="0" indent="0" algn="ctr" rtl="0">
              <a:lnSpc>
                <a:spcPct val="140012"/>
              </a:lnSpc>
              <a:spcBef>
                <a:spcPts val="0"/>
              </a:spcBef>
              <a:spcAft>
                <a:spcPts val="0"/>
              </a:spcAft>
              <a:buNone/>
            </a:pPr>
            <a:r>
              <a:rPr lang="en-US" sz="3204" b="0" i="0" u="none" strike="noStrike" cap="none">
                <a:solidFill>
                  <a:srgbClr val="FFFFFF"/>
                </a:solidFill>
                <a:latin typeface="Tenor Sans"/>
                <a:ea typeface="Tenor Sans"/>
                <a:cs typeface="Tenor Sans"/>
                <a:sym typeface="Tenor Sans"/>
              </a:rPr>
              <a:t>From Swansea Train Station, the closest bus stop, Cape Horner, is still 15 minutes walk away (Google Maps, 2023) from campus.</a:t>
            </a:r>
            <a:endParaRPr/>
          </a:p>
          <a:p>
            <a:pPr marL="0" marR="0" lvl="0" indent="0" algn="ctr" rtl="0">
              <a:lnSpc>
                <a:spcPct val="140012"/>
              </a:lnSpc>
              <a:spcBef>
                <a:spcPts val="0"/>
              </a:spcBef>
              <a:spcAft>
                <a:spcPts val="0"/>
              </a:spcAft>
              <a:buNone/>
            </a:pPr>
            <a:endParaRPr sz="3204" b="0" i="0" u="none" strike="noStrike" cap="none">
              <a:solidFill>
                <a:srgbClr val="FFFFFF"/>
              </a:solidFill>
              <a:latin typeface="Tenor Sans"/>
              <a:ea typeface="Tenor Sans"/>
              <a:cs typeface="Tenor Sans"/>
              <a:sym typeface="Tenor Sa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151"/>
        <p:cNvGrpSpPr/>
        <p:nvPr/>
      </p:nvGrpSpPr>
      <p:grpSpPr>
        <a:xfrm>
          <a:off x="0" y="0"/>
          <a:ext cx="0" cy="0"/>
          <a:chOff x="0" y="0"/>
          <a:chExt cx="0" cy="0"/>
        </a:xfrm>
      </p:grpSpPr>
      <p:sp>
        <p:nvSpPr>
          <p:cNvPr id="152" name="Google Shape;152;p16"/>
          <p:cNvSpPr txBox="1"/>
          <p:nvPr/>
        </p:nvSpPr>
        <p:spPr>
          <a:xfrm>
            <a:off x="1028700" y="570517"/>
            <a:ext cx="9995435" cy="1361441"/>
          </a:xfrm>
          <a:prstGeom prst="rect">
            <a:avLst/>
          </a:prstGeom>
          <a:noFill/>
          <a:ln>
            <a:noFill/>
          </a:ln>
        </p:spPr>
        <p:txBody>
          <a:bodyPr spcFirstLastPara="1" wrap="square" lIns="0" tIns="0" rIns="0" bIns="0" anchor="t" anchorCtr="0">
            <a:spAutoFit/>
          </a:bodyPr>
          <a:lstStyle/>
          <a:p>
            <a:pPr marL="0" marR="0" lvl="0" indent="0" algn="l" rtl="0">
              <a:lnSpc>
                <a:spcPct val="140005"/>
              </a:lnSpc>
              <a:spcBef>
                <a:spcPts val="0"/>
              </a:spcBef>
              <a:spcAft>
                <a:spcPts val="0"/>
              </a:spcAft>
              <a:buNone/>
            </a:pPr>
            <a:r>
              <a:rPr lang="en-US" sz="7899" b="0" i="0" u="none" strike="noStrike" cap="none">
                <a:solidFill>
                  <a:srgbClr val="7DA03C"/>
                </a:solidFill>
                <a:latin typeface="Tenor Sans"/>
                <a:ea typeface="Tenor Sans"/>
                <a:cs typeface="Tenor Sans"/>
                <a:sym typeface="Tenor Sans"/>
              </a:rPr>
              <a:t>Why do we want it?</a:t>
            </a:r>
            <a:endParaRPr/>
          </a:p>
        </p:txBody>
      </p:sp>
      <p:pic>
        <p:nvPicPr>
          <p:cNvPr id="153" name="Google Shape;153;p16"/>
          <p:cNvPicPr preferRelativeResize="0"/>
          <p:nvPr/>
        </p:nvPicPr>
        <p:blipFill rotWithShape="1">
          <a:blip r:embed="rId3">
            <a:alphaModFix/>
          </a:blip>
          <a:srcRect/>
          <a:stretch/>
        </p:blipFill>
        <p:spPr>
          <a:xfrm>
            <a:off x="12041417" y="8110162"/>
            <a:ext cx="2034354" cy="2176838"/>
          </a:xfrm>
          <a:prstGeom prst="rect">
            <a:avLst/>
          </a:prstGeom>
          <a:noFill/>
          <a:ln>
            <a:noFill/>
          </a:ln>
        </p:spPr>
      </p:pic>
      <p:pic>
        <p:nvPicPr>
          <p:cNvPr id="154" name="Google Shape;154;p16"/>
          <p:cNvPicPr preferRelativeResize="0"/>
          <p:nvPr/>
        </p:nvPicPr>
        <p:blipFill rotWithShape="1">
          <a:blip r:embed="rId4">
            <a:alphaModFix/>
          </a:blip>
          <a:srcRect/>
          <a:stretch/>
        </p:blipFill>
        <p:spPr>
          <a:xfrm>
            <a:off x="14075771" y="7501604"/>
            <a:ext cx="2182738" cy="2785396"/>
          </a:xfrm>
          <a:prstGeom prst="rect">
            <a:avLst/>
          </a:prstGeom>
          <a:noFill/>
          <a:ln>
            <a:noFill/>
          </a:ln>
        </p:spPr>
      </p:pic>
      <p:pic>
        <p:nvPicPr>
          <p:cNvPr id="155" name="Google Shape;155;p16"/>
          <p:cNvPicPr preferRelativeResize="0"/>
          <p:nvPr/>
        </p:nvPicPr>
        <p:blipFill rotWithShape="1">
          <a:blip r:embed="rId5">
            <a:alphaModFix/>
          </a:blip>
          <a:srcRect/>
          <a:stretch/>
        </p:blipFill>
        <p:spPr>
          <a:xfrm>
            <a:off x="11930583" y="6029903"/>
            <a:ext cx="2145187" cy="1443126"/>
          </a:xfrm>
          <a:prstGeom prst="rect">
            <a:avLst/>
          </a:prstGeom>
          <a:noFill/>
          <a:ln>
            <a:noFill/>
          </a:ln>
        </p:spPr>
      </p:pic>
      <p:pic>
        <p:nvPicPr>
          <p:cNvPr id="156" name="Google Shape;156;p16"/>
          <p:cNvPicPr preferRelativeResize="0"/>
          <p:nvPr/>
        </p:nvPicPr>
        <p:blipFill rotWithShape="1">
          <a:blip r:embed="rId5">
            <a:alphaModFix/>
          </a:blip>
          <a:srcRect/>
          <a:stretch/>
        </p:blipFill>
        <p:spPr>
          <a:xfrm>
            <a:off x="16142813" y="6440720"/>
            <a:ext cx="2145187" cy="1443126"/>
          </a:xfrm>
          <a:prstGeom prst="rect">
            <a:avLst/>
          </a:prstGeom>
          <a:noFill/>
          <a:ln>
            <a:noFill/>
          </a:ln>
        </p:spPr>
      </p:pic>
      <p:pic>
        <p:nvPicPr>
          <p:cNvPr id="157" name="Google Shape;157;p16"/>
          <p:cNvPicPr preferRelativeResize="0"/>
          <p:nvPr/>
        </p:nvPicPr>
        <p:blipFill rotWithShape="1">
          <a:blip r:embed="rId6">
            <a:alphaModFix/>
          </a:blip>
          <a:srcRect/>
          <a:stretch/>
        </p:blipFill>
        <p:spPr>
          <a:xfrm rot="10800000">
            <a:off x="11911259" y="3679598"/>
            <a:ext cx="2145187" cy="2350305"/>
          </a:xfrm>
          <a:prstGeom prst="rect">
            <a:avLst/>
          </a:prstGeom>
          <a:noFill/>
          <a:ln>
            <a:noFill/>
          </a:ln>
        </p:spPr>
      </p:pic>
      <p:pic>
        <p:nvPicPr>
          <p:cNvPr id="158" name="Google Shape;158;p16"/>
          <p:cNvPicPr preferRelativeResize="0"/>
          <p:nvPr/>
        </p:nvPicPr>
        <p:blipFill rotWithShape="1">
          <a:blip r:embed="rId6">
            <a:alphaModFix/>
          </a:blip>
          <a:srcRect/>
          <a:stretch/>
        </p:blipFill>
        <p:spPr>
          <a:xfrm rot="10800000">
            <a:off x="16142813" y="7883846"/>
            <a:ext cx="2145187" cy="2350305"/>
          </a:xfrm>
          <a:prstGeom prst="rect">
            <a:avLst/>
          </a:prstGeom>
          <a:noFill/>
          <a:ln>
            <a:noFill/>
          </a:ln>
        </p:spPr>
      </p:pic>
      <p:pic>
        <p:nvPicPr>
          <p:cNvPr id="159" name="Google Shape;159;p16"/>
          <p:cNvPicPr preferRelativeResize="0"/>
          <p:nvPr/>
        </p:nvPicPr>
        <p:blipFill rotWithShape="1">
          <a:blip r:embed="rId7">
            <a:alphaModFix/>
          </a:blip>
          <a:srcRect/>
          <a:stretch/>
        </p:blipFill>
        <p:spPr>
          <a:xfrm rot="10800000">
            <a:off x="14141613" y="928001"/>
            <a:ext cx="2071904" cy="3687856"/>
          </a:xfrm>
          <a:prstGeom prst="rect">
            <a:avLst/>
          </a:prstGeom>
          <a:noFill/>
          <a:ln>
            <a:noFill/>
          </a:ln>
        </p:spPr>
      </p:pic>
      <p:pic>
        <p:nvPicPr>
          <p:cNvPr id="160" name="Google Shape;160;p16"/>
          <p:cNvPicPr preferRelativeResize="0"/>
          <p:nvPr/>
        </p:nvPicPr>
        <p:blipFill rotWithShape="1">
          <a:blip r:embed="rId8">
            <a:alphaModFix/>
          </a:blip>
          <a:srcRect/>
          <a:stretch/>
        </p:blipFill>
        <p:spPr>
          <a:xfrm>
            <a:off x="16255771" y="2594439"/>
            <a:ext cx="2007059" cy="3846280"/>
          </a:xfrm>
          <a:prstGeom prst="rect">
            <a:avLst/>
          </a:prstGeom>
          <a:noFill/>
          <a:ln>
            <a:noFill/>
          </a:ln>
        </p:spPr>
      </p:pic>
      <p:pic>
        <p:nvPicPr>
          <p:cNvPr id="161" name="Google Shape;161;p16"/>
          <p:cNvPicPr preferRelativeResize="0"/>
          <p:nvPr/>
        </p:nvPicPr>
        <p:blipFill rotWithShape="1">
          <a:blip r:embed="rId9">
            <a:alphaModFix/>
          </a:blip>
          <a:srcRect/>
          <a:stretch/>
        </p:blipFill>
        <p:spPr>
          <a:xfrm rot="10800000">
            <a:off x="14141613" y="4663482"/>
            <a:ext cx="2001200" cy="1731947"/>
          </a:xfrm>
          <a:prstGeom prst="rect">
            <a:avLst/>
          </a:prstGeom>
          <a:noFill/>
          <a:ln>
            <a:noFill/>
          </a:ln>
        </p:spPr>
      </p:pic>
      <p:pic>
        <p:nvPicPr>
          <p:cNvPr id="162" name="Google Shape;162;p16"/>
          <p:cNvPicPr preferRelativeResize="0"/>
          <p:nvPr/>
        </p:nvPicPr>
        <p:blipFill rotWithShape="1">
          <a:blip r:embed="rId10">
            <a:alphaModFix/>
          </a:blip>
          <a:srcRect/>
          <a:stretch/>
        </p:blipFill>
        <p:spPr>
          <a:xfrm rot="5400000">
            <a:off x="14641913" y="5895129"/>
            <a:ext cx="1000600" cy="2001200"/>
          </a:xfrm>
          <a:prstGeom prst="rect">
            <a:avLst/>
          </a:prstGeom>
          <a:noFill/>
          <a:ln>
            <a:noFill/>
          </a:ln>
        </p:spPr>
      </p:pic>
      <p:pic>
        <p:nvPicPr>
          <p:cNvPr id="163" name="Google Shape;163;p16"/>
          <p:cNvPicPr preferRelativeResize="0"/>
          <p:nvPr/>
        </p:nvPicPr>
        <p:blipFill rotWithShape="1">
          <a:blip r:embed="rId10">
            <a:alphaModFix/>
          </a:blip>
          <a:srcRect/>
          <a:stretch/>
        </p:blipFill>
        <p:spPr>
          <a:xfrm rot="5400000">
            <a:off x="12767390" y="7210400"/>
            <a:ext cx="582407" cy="1164814"/>
          </a:xfrm>
          <a:prstGeom prst="rect">
            <a:avLst/>
          </a:prstGeom>
          <a:noFill/>
          <a:ln>
            <a:noFill/>
          </a:ln>
        </p:spPr>
      </p:pic>
      <p:sp>
        <p:nvSpPr>
          <p:cNvPr id="164" name="Google Shape;164;p16"/>
          <p:cNvSpPr txBox="1"/>
          <p:nvPr/>
        </p:nvSpPr>
        <p:spPr>
          <a:xfrm>
            <a:off x="752940" y="2705254"/>
            <a:ext cx="10515313" cy="6921800"/>
          </a:xfrm>
          <a:prstGeom prst="rect">
            <a:avLst/>
          </a:prstGeom>
          <a:noFill/>
          <a:ln>
            <a:noFill/>
          </a:ln>
        </p:spPr>
        <p:txBody>
          <a:bodyPr spcFirstLastPara="1" wrap="square" lIns="0" tIns="0" rIns="0" bIns="0" anchor="t" anchorCtr="0">
            <a:spAutoFit/>
          </a:bodyPr>
          <a:lstStyle/>
          <a:p>
            <a:pPr marL="753100" marR="0" lvl="1" indent="-376550" algn="l" rtl="0">
              <a:lnSpc>
                <a:spcPct val="139994"/>
              </a:lnSpc>
              <a:spcBef>
                <a:spcPts val="0"/>
              </a:spcBef>
              <a:spcAft>
                <a:spcPts val="0"/>
              </a:spcAft>
              <a:buClr>
                <a:srgbClr val="FFFFFF"/>
              </a:buClr>
              <a:buSzPts val="3488"/>
              <a:buFont typeface="Arial"/>
              <a:buChar char="•"/>
            </a:pPr>
            <a:r>
              <a:rPr lang="en-US" sz="3488" b="0" i="0" u="none" strike="noStrike" cap="none">
                <a:solidFill>
                  <a:srgbClr val="FFFFFF"/>
                </a:solidFill>
                <a:latin typeface="Tenor Sans"/>
                <a:ea typeface="Tenor Sans"/>
                <a:cs typeface="Tenor Sans"/>
                <a:sym typeface="Tenor Sans"/>
              </a:rPr>
              <a:t>Fewer cars cut down noise and air pollution.</a:t>
            </a:r>
            <a:endParaRPr/>
          </a:p>
          <a:p>
            <a:pPr marL="753100" marR="0" lvl="1" indent="-376550" algn="l" rtl="0">
              <a:lnSpc>
                <a:spcPct val="139994"/>
              </a:lnSpc>
              <a:spcBef>
                <a:spcPts val="0"/>
              </a:spcBef>
              <a:spcAft>
                <a:spcPts val="0"/>
              </a:spcAft>
              <a:buClr>
                <a:srgbClr val="FFFFFF"/>
              </a:buClr>
              <a:buSzPts val="3488"/>
              <a:buFont typeface="Arial"/>
              <a:buChar char="•"/>
            </a:pPr>
            <a:r>
              <a:rPr lang="en-US" sz="3488" b="0" i="0" u="none" strike="noStrike" cap="none">
                <a:solidFill>
                  <a:srgbClr val="FFFFFF"/>
                </a:solidFill>
                <a:latin typeface="Tenor Sans"/>
                <a:ea typeface="Tenor Sans"/>
                <a:cs typeface="Tenor Sans"/>
                <a:sym typeface="Tenor Sans"/>
              </a:rPr>
              <a:t>Less traffic also makes the area easier and less dangerous to navigate.</a:t>
            </a:r>
            <a:endParaRPr/>
          </a:p>
          <a:p>
            <a:pPr marL="753100" marR="0" lvl="1" indent="-376550" algn="l" rtl="0">
              <a:lnSpc>
                <a:spcPct val="139994"/>
              </a:lnSpc>
              <a:spcBef>
                <a:spcPts val="0"/>
              </a:spcBef>
              <a:spcAft>
                <a:spcPts val="0"/>
              </a:spcAft>
              <a:buClr>
                <a:srgbClr val="FFFFFF"/>
              </a:buClr>
              <a:buSzPts val="3488"/>
              <a:buFont typeface="Arial"/>
              <a:buChar char="•"/>
            </a:pPr>
            <a:r>
              <a:rPr lang="en-US" sz="3488" b="0" i="0" u="none" strike="noStrike" cap="none">
                <a:solidFill>
                  <a:srgbClr val="FFFFFF"/>
                </a:solidFill>
                <a:latin typeface="Tenor Sans"/>
                <a:ea typeface="Tenor Sans"/>
                <a:cs typeface="Tenor Sans"/>
                <a:sym typeface="Tenor Sans"/>
              </a:rPr>
              <a:t>A bus stop on campus would increase accessibility for everyone, especially people for whom walking is a barrier. </a:t>
            </a:r>
            <a:endParaRPr/>
          </a:p>
          <a:p>
            <a:pPr marL="753100" marR="0" lvl="1" indent="-376550" algn="l" rtl="0">
              <a:lnSpc>
                <a:spcPct val="139994"/>
              </a:lnSpc>
              <a:spcBef>
                <a:spcPts val="0"/>
              </a:spcBef>
              <a:spcAft>
                <a:spcPts val="0"/>
              </a:spcAft>
              <a:buClr>
                <a:srgbClr val="FFFFFF"/>
              </a:buClr>
              <a:buSzPts val="3488"/>
              <a:buFont typeface="Arial"/>
              <a:buChar char="•"/>
            </a:pPr>
            <a:r>
              <a:rPr lang="en-US" sz="3488" b="0" i="0" u="none" strike="noStrike" cap="none">
                <a:solidFill>
                  <a:srgbClr val="FFFFFF"/>
                </a:solidFill>
                <a:latin typeface="Tenor Sans"/>
                <a:ea typeface="Tenor Sans"/>
                <a:cs typeface="Tenor Sans"/>
                <a:sym typeface="Tenor Sans"/>
              </a:rPr>
              <a:t>It would improve community connection. </a:t>
            </a:r>
            <a:endParaRPr/>
          </a:p>
          <a:p>
            <a:pPr marL="753100" marR="0" lvl="1" indent="-376550" algn="l" rtl="0">
              <a:lnSpc>
                <a:spcPct val="139994"/>
              </a:lnSpc>
              <a:spcBef>
                <a:spcPts val="0"/>
              </a:spcBef>
              <a:spcAft>
                <a:spcPts val="0"/>
              </a:spcAft>
              <a:buClr>
                <a:srgbClr val="FFFFFF"/>
              </a:buClr>
              <a:buSzPts val="3488"/>
              <a:buFont typeface="Arial"/>
              <a:buChar char="•"/>
            </a:pPr>
            <a:r>
              <a:rPr lang="en-US" sz="3488" b="0" i="0" u="none" strike="noStrike" cap="none">
                <a:solidFill>
                  <a:srgbClr val="FFFFFF"/>
                </a:solidFill>
                <a:latin typeface="Tenor Sans"/>
                <a:ea typeface="Tenor Sans"/>
                <a:cs typeface="Tenor Sans"/>
                <a:sym typeface="Tenor Sans"/>
              </a:rPr>
              <a:t>Shows commitment to climate change mitigation.</a:t>
            </a:r>
            <a:endParaRPr/>
          </a:p>
          <a:p>
            <a:pPr marL="0" marR="0" lvl="0" indent="0" algn="ctr" rtl="0">
              <a:lnSpc>
                <a:spcPct val="139994"/>
              </a:lnSpc>
              <a:spcBef>
                <a:spcPts val="0"/>
              </a:spcBef>
              <a:spcAft>
                <a:spcPts val="0"/>
              </a:spcAft>
              <a:buNone/>
            </a:pPr>
            <a:endParaRPr sz="3488" b="0" i="0" u="none" strike="noStrike" cap="none">
              <a:solidFill>
                <a:srgbClr val="FFFFFF"/>
              </a:solidFill>
              <a:latin typeface="Tenor Sans"/>
              <a:ea typeface="Tenor Sans"/>
              <a:cs typeface="Tenor Sans"/>
              <a:sym typeface="Tenor Sans"/>
            </a:endParaRPr>
          </a:p>
          <a:p>
            <a:pPr marL="0" marR="0" lvl="0" indent="0" algn="ctr" rtl="0">
              <a:lnSpc>
                <a:spcPct val="139994"/>
              </a:lnSpc>
              <a:spcBef>
                <a:spcPts val="0"/>
              </a:spcBef>
              <a:spcAft>
                <a:spcPts val="0"/>
              </a:spcAft>
              <a:buNone/>
            </a:pPr>
            <a:endParaRPr sz="3488" b="0" i="0" u="none" strike="noStrike" cap="none">
              <a:solidFill>
                <a:srgbClr val="FFFFFF"/>
              </a:solidFill>
              <a:latin typeface="Tenor Sans"/>
              <a:ea typeface="Tenor Sans"/>
              <a:cs typeface="Tenor Sans"/>
              <a:sym typeface="Tenor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168"/>
        <p:cNvGrpSpPr/>
        <p:nvPr/>
      </p:nvGrpSpPr>
      <p:grpSpPr>
        <a:xfrm>
          <a:off x="0" y="0"/>
          <a:ext cx="0" cy="0"/>
          <a:chOff x="0" y="0"/>
          <a:chExt cx="0" cy="0"/>
        </a:xfrm>
      </p:grpSpPr>
      <p:sp>
        <p:nvSpPr>
          <p:cNvPr id="169" name="Google Shape;169;p17"/>
          <p:cNvSpPr txBox="1"/>
          <p:nvPr/>
        </p:nvSpPr>
        <p:spPr>
          <a:xfrm>
            <a:off x="5410321" y="486666"/>
            <a:ext cx="11848979" cy="893424"/>
          </a:xfrm>
          <a:prstGeom prst="rect">
            <a:avLst/>
          </a:prstGeom>
          <a:noFill/>
          <a:ln>
            <a:noFill/>
          </a:ln>
        </p:spPr>
        <p:txBody>
          <a:bodyPr spcFirstLastPara="1" wrap="square" lIns="0" tIns="0" rIns="0" bIns="0" anchor="t" anchorCtr="0">
            <a:spAutoFit/>
          </a:bodyPr>
          <a:lstStyle/>
          <a:p>
            <a:pPr marL="0" marR="0" lvl="0" indent="0" algn="r" rtl="0">
              <a:lnSpc>
                <a:spcPct val="140019"/>
              </a:lnSpc>
              <a:spcBef>
                <a:spcPts val="0"/>
              </a:spcBef>
              <a:spcAft>
                <a:spcPts val="0"/>
              </a:spcAft>
              <a:buNone/>
            </a:pPr>
            <a:r>
              <a:rPr lang="en-US" sz="5195" b="0" i="0" u="none" strike="noStrike" cap="none">
                <a:solidFill>
                  <a:srgbClr val="7DA03C"/>
                </a:solidFill>
                <a:latin typeface="Tenor Sans"/>
                <a:ea typeface="Tenor Sans"/>
                <a:cs typeface="Tenor Sans"/>
                <a:sym typeface="Tenor Sans"/>
              </a:rPr>
              <a:t>Public Transport: The Facts</a:t>
            </a:r>
            <a:endParaRPr/>
          </a:p>
        </p:txBody>
      </p:sp>
      <p:pic>
        <p:nvPicPr>
          <p:cNvPr id="170" name="Google Shape;170;p17"/>
          <p:cNvPicPr preferRelativeResize="0"/>
          <p:nvPr/>
        </p:nvPicPr>
        <p:blipFill rotWithShape="1">
          <a:blip r:embed="rId3">
            <a:alphaModFix/>
          </a:blip>
          <a:srcRect/>
          <a:stretch/>
        </p:blipFill>
        <p:spPr>
          <a:xfrm>
            <a:off x="12041417" y="8110162"/>
            <a:ext cx="2034354" cy="2176838"/>
          </a:xfrm>
          <a:prstGeom prst="rect">
            <a:avLst/>
          </a:prstGeom>
          <a:noFill/>
          <a:ln>
            <a:noFill/>
          </a:ln>
        </p:spPr>
      </p:pic>
      <p:pic>
        <p:nvPicPr>
          <p:cNvPr id="171" name="Google Shape;171;p17"/>
          <p:cNvPicPr preferRelativeResize="0"/>
          <p:nvPr/>
        </p:nvPicPr>
        <p:blipFill rotWithShape="1">
          <a:blip r:embed="rId4">
            <a:alphaModFix/>
          </a:blip>
          <a:srcRect/>
          <a:stretch/>
        </p:blipFill>
        <p:spPr>
          <a:xfrm>
            <a:off x="14075771" y="7501604"/>
            <a:ext cx="2182738" cy="2785396"/>
          </a:xfrm>
          <a:prstGeom prst="rect">
            <a:avLst/>
          </a:prstGeom>
          <a:noFill/>
          <a:ln>
            <a:noFill/>
          </a:ln>
        </p:spPr>
      </p:pic>
      <p:pic>
        <p:nvPicPr>
          <p:cNvPr id="172" name="Google Shape;172;p17"/>
          <p:cNvPicPr preferRelativeResize="0"/>
          <p:nvPr/>
        </p:nvPicPr>
        <p:blipFill rotWithShape="1">
          <a:blip r:embed="rId5">
            <a:alphaModFix/>
          </a:blip>
          <a:srcRect/>
          <a:stretch/>
        </p:blipFill>
        <p:spPr>
          <a:xfrm>
            <a:off x="16142813" y="6440720"/>
            <a:ext cx="2145187" cy="1443126"/>
          </a:xfrm>
          <a:prstGeom prst="rect">
            <a:avLst/>
          </a:prstGeom>
          <a:noFill/>
          <a:ln>
            <a:noFill/>
          </a:ln>
        </p:spPr>
      </p:pic>
      <p:pic>
        <p:nvPicPr>
          <p:cNvPr id="173" name="Google Shape;173;p17"/>
          <p:cNvPicPr preferRelativeResize="0"/>
          <p:nvPr/>
        </p:nvPicPr>
        <p:blipFill rotWithShape="1">
          <a:blip r:embed="rId6">
            <a:alphaModFix/>
          </a:blip>
          <a:srcRect/>
          <a:stretch/>
        </p:blipFill>
        <p:spPr>
          <a:xfrm rot="10800000">
            <a:off x="16142813" y="7883846"/>
            <a:ext cx="2145187" cy="2350305"/>
          </a:xfrm>
          <a:prstGeom prst="rect">
            <a:avLst/>
          </a:prstGeom>
          <a:noFill/>
          <a:ln>
            <a:noFill/>
          </a:ln>
        </p:spPr>
      </p:pic>
      <p:pic>
        <p:nvPicPr>
          <p:cNvPr id="174" name="Google Shape;174;p17"/>
          <p:cNvPicPr preferRelativeResize="0"/>
          <p:nvPr/>
        </p:nvPicPr>
        <p:blipFill rotWithShape="1">
          <a:blip r:embed="rId7">
            <a:alphaModFix/>
          </a:blip>
          <a:srcRect/>
          <a:stretch/>
        </p:blipFill>
        <p:spPr>
          <a:xfrm rot="10800000">
            <a:off x="2189051" y="33544"/>
            <a:ext cx="2001200" cy="1731947"/>
          </a:xfrm>
          <a:prstGeom prst="rect">
            <a:avLst/>
          </a:prstGeom>
          <a:noFill/>
          <a:ln>
            <a:noFill/>
          </a:ln>
        </p:spPr>
      </p:pic>
      <p:grpSp>
        <p:nvGrpSpPr>
          <p:cNvPr id="175" name="Google Shape;175;p17"/>
          <p:cNvGrpSpPr/>
          <p:nvPr/>
        </p:nvGrpSpPr>
        <p:grpSpPr>
          <a:xfrm>
            <a:off x="18775" y="-190033"/>
            <a:ext cx="5598418" cy="3406900"/>
            <a:chOff x="0" y="0"/>
            <a:chExt cx="7464558" cy="4542533"/>
          </a:xfrm>
        </p:grpSpPr>
        <p:pic>
          <p:nvPicPr>
            <p:cNvPr id="176" name="Google Shape;176;p17"/>
            <p:cNvPicPr preferRelativeResize="0"/>
            <p:nvPr/>
          </p:nvPicPr>
          <p:blipFill rotWithShape="1">
            <a:blip r:embed="rId5">
              <a:alphaModFix/>
            </a:blip>
            <a:srcRect/>
            <a:stretch/>
          </p:blipFill>
          <p:spPr>
            <a:xfrm>
              <a:off x="22443" y="2729521"/>
              <a:ext cx="2491308" cy="1675971"/>
            </a:xfrm>
            <a:prstGeom prst="rect">
              <a:avLst/>
            </a:prstGeom>
            <a:noFill/>
            <a:ln>
              <a:noFill/>
            </a:ln>
          </p:spPr>
        </p:pic>
        <p:pic>
          <p:nvPicPr>
            <p:cNvPr id="177" name="Google Shape;177;p17"/>
            <p:cNvPicPr preferRelativeResize="0"/>
            <p:nvPr/>
          </p:nvPicPr>
          <p:blipFill rotWithShape="1">
            <a:blip r:embed="rId6">
              <a:alphaModFix/>
            </a:blip>
            <a:srcRect/>
            <a:stretch/>
          </p:blipFill>
          <p:spPr>
            <a:xfrm rot="10800000">
              <a:off x="0" y="0"/>
              <a:ext cx="2491308" cy="2729521"/>
            </a:xfrm>
            <a:prstGeom prst="rect">
              <a:avLst/>
            </a:prstGeom>
            <a:noFill/>
            <a:ln>
              <a:noFill/>
            </a:ln>
          </p:spPr>
        </p:pic>
        <p:pic>
          <p:nvPicPr>
            <p:cNvPr id="178" name="Google Shape;178;p17"/>
            <p:cNvPicPr preferRelativeResize="0"/>
            <p:nvPr/>
          </p:nvPicPr>
          <p:blipFill rotWithShape="1">
            <a:blip r:embed="rId8">
              <a:alphaModFix/>
            </a:blip>
            <a:srcRect/>
            <a:stretch/>
          </p:blipFill>
          <p:spPr>
            <a:xfrm rot="10800000">
              <a:off x="5058357" y="259651"/>
              <a:ext cx="2406201" cy="4282882"/>
            </a:xfrm>
            <a:prstGeom prst="rect">
              <a:avLst/>
            </a:prstGeom>
            <a:noFill/>
            <a:ln>
              <a:noFill/>
            </a:ln>
          </p:spPr>
        </p:pic>
        <p:pic>
          <p:nvPicPr>
            <p:cNvPr id="179" name="Google Shape;179;p17"/>
            <p:cNvPicPr preferRelativeResize="0"/>
            <p:nvPr/>
          </p:nvPicPr>
          <p:blipFill rotWithShape="1">
            <a:blip r:embed="rId9">
              <a:alphaModFix/>
            </a:blip>
            <a:srcRect/>
            <a:stretch/>
          </p:blipFill>
          <p:spPr>
            <a:xfrm rot="5400000">
              <a:off x="3101466" y="1690021"/>
              <a:ext cx="1162044" cy="2324088"/>
            </a:xfrm>
            <a:prstGeom prst="rect">
              <a:avLst/>
            </a:prstGeom>
            <a:noFill/>
            <a:ln>
              <a:noFill/>
            </a:ln>
          </p:spPr>
        </p:pic>
      </p:grpSp>
      <p:pic>
        <p:nvPicPr>
          <p:cNvPr id="180" name="Google Shape;180;p17"/>
          <p:cNvPicPr preferRelativeResize="0"/>
          <p:nvPr/>
        </p:nvPicPr>
        <p:blipFill rotWithShape="1">
          <a:blip r:embed="rId9">
            <a:alphaModFix/>
          </a:blip>
          <a:srcRect/>
          <a:stretch/>
        </p:blipFill>
        <p:spPr>
          <a:xfrm rot="5400000">
            <a:off x="12767390" y="7210400"/>
            <a:ext cx="582407" cy="1164814"/>
          </a:xfrm>
          <a:prstGeom prst="rect">
            <a:avLst/>
          </a:prstGeom>
          <a:noFill/>
          <a:ln>
            <a:noFill/>
          </a:ln>
        </p:spPr>
      </p:pic>
      <p:pic>
        <p:nvPicPr>
          <p:cNvPr id="181" name="Google Shape;181;p17"/>
          <p:cNvPicPr preferRelativeResize="0"/>
          <p:nvPr/>
        </p:nvPicPr>
        <p:blipFill rotWithShape="1">
          <a:blip r:embed="rId10">
            <a:alphaModFix/>
          </a:blip>
          <a:srcRect t="10645" r="14969"/>
          <a:stretch/>
        </p:blipFill>
        <p:spPr>
          <a:xfrm>
            <a:off x="502446" y="4289537"/>
            <a:ext cx="7541490" cy="5722552"/>
          </a:xfrm>
          <a:prstGeom prst="rect">
            <a:avLst/>
          </a:prstGeom>
          <a:noFill/>
          <a:ln>
            <a:noFill/>
          </a:ln>
        </p:spPr>
      </p:pic>
      <p:sp>
        <p:nvSpPr>
          <p:cNvPr id="182" name="Google Shape;182;p17"/>
          <p:cNvSpPr txBox="1"/>
          <p:nvPr/>
        </p:nvSpPr>
        <p:spPr>
          <a:xfrm>
            <a:off x="6967440" y="1590292"/>
            <a:ext cx="10247966" cy="1715098"/>
          </a:xfrm>
          <a:prstGeom prst="rect">
            <a:avLst/>
          </a:prstGeom>
          <a:noFill/>
          <a:ln>
            <a:noFill/>
          </a:ln>
        </p:spPr>
        <p:txBody>
          <a:bodyPr spcFirstLastPara="1" wrap="square" lIns="0" tIns="0" rIns="0" bIns="0" anchor="t" anchorCtr="0">
            <a:spAutoFit/>
          </a:bodyPr>
          <a:lstStyle/>
          <a:p>
            <a:pPr marL="691931" marR="0" lvl="1" indent="-345965" algn="just" rtl="0">
              <a:lnSpc>
                <a:spcPct val="140012"/>
              </a:lnSpc>
              <a:spcBef>
                <a:spcPts val="0"/>
              </a:spcBef>
              <a:spcAft>
                <a:spcPts val="0"/>
              </a:spcAft>
              <a:buClr>
                <a:srgbClr val="FFFFFF"/>
              </a:buClr>
              <a:buSzPts val="3204"/>
              <a:buFont typeface="Arial"/>
              <a:buChar char="•"/>
            </a:pPr>
            <a:r>
              <a:rPr lang="en-US" sz="3204" b="0" i="0" u="none" strike="noStrike" cap="none">
                <a:solidFill>
                  <a:srgbClr val="FFFFFF"/>
                </a:solidFill>
                <a:latin typeface="Tenor Sans"/>
                <a:ea typeface="Tenor Sans"/>
                <a:cs typeface="Tenor Sans"/>
                <a:sym typeface="Tenor Sans"/>
              </a:rPr>
              <a:t>The pollution from car exhaust is detrimental to human health and contributes to climate change (Abro et al, 2019). </a:t>
            </a:r>
            <a:endParaRPr/>
          </a:p>
        </p:txBody>
      </p:sp>
      <p:sp>
        <p:nvSpPr>
          <p:cNvPr id="183" name="Google Shape;183;p17"/>
          <p:cNvSpPr txBox="1"/>
          <p:nvPr/>
        </p:nvSpPr>
        <p:spPr>
          <a:xfrm>
            <a:off x="8727534" y="3420073"/>
            <a:ext cx="9141808" cy="1728024"/>
          </a:xfrm>
          <a:prstGeom prst="rect">
            <a:avLst/>
          </a:prstGeom>
          <a:noFill/>
          <a:ln>
            <a:noFill/>
          </a:ln>
        </p:spPr>
        <p:txBody>
          <a:bodyPr spcFirstLastPara="1" wrap="square" lIns="0" tIns="0" rIns="0" bIns="0" anchor="t" anchorCtr="0">
            <a:spAutoFit/>
          </a:bodyPr>
          <a:lstStyle/>
          <a:p>
            <a:pPr marL="694671" marR="0" lvl="1" indent="-347336" algn="l" rtl="0">
              <a:lnSpc>
                <a:spcPct val="140049"/>
              </a:lnSpc>
              <a:spcBef>
                <a:spcPts val="0"/>
              </a:spcBef>
              <a:spcAft>
                <a:spcPts val="0"/>
              </a:spcAft>
              <a:buClr>
                <a:srgbClr val="FFFFFF"/>
              </a:buClr>
              <a:buSzPts val="3216"/>
              <a:buFont typeface="Arial"/>
              <a:buChar char="•"/>
            </a:pPr>
            <a:r>
              <a:rPr lang="en-US" sz="3216" b="0" i="0" u="none" strike="noStrike" cap="none">
                <a:solidFill>
                  <a:srgbClr val="FFFFFF"/>
                </a:solidFill>
                <a:latin typeface="Tenor Sans"/>
                <a:ea typeface="Tenor Sans"/>
                <a:cs typeface="Tenor Sans"/>
                <a:sym typeface="Tenor Sans"/>
              </a:rPr>
              <a:t>There are  many different aspects that make public transport "good" (Walker, 2011). </a:t>
            </a:r>
            <a:endParaRPr/>
          </a:p>
        </p:txBody>
      </p:sp>
      <p:sp>
        <p:nvSpPr>
          <p:cNvPr id="184" name="Google Shape;184;p17"/>
          <p:cNvSpPr txBox="1"/>
          <p:nvPr/>
        </p:nvSpPr>
        <p:spPr>
          <a:xfrm>
            <a:off x="8727534" y="5348122"/>
            <a:ext cx="9560466" cy="1728024"/>
          </a:xfrm>
          <a:prstGeom prst="rect">
            <a:avLst/>
          </a:prstGeom>
          <a:noFill/>
          <a:ln>
            <a:noFill/>
          </a:ln>
        </p:spPr>
        <p:txBody>
          <a:bodyPr spcFirstLastPara="1" wrap="square" lIns="0" tIns="0" rIns="0" bIns="0" anchor="t" anchorCtr="0">
            <a:spAutoFit/>
          </a:bodyPr>
          <a:lstStyle/>
          <a:p>
            <a:pPr marL="694671" marR="0" lvl="1" indent="-347336" algn="l" rtl="0">
              <a:lnSpc>
                <a:spcPct val="140049"/>
              </a:lnSpc>
              <a:spcBef>
                <a:spcPts val="0"/>
              </a:spcBef>
              <a:spcAft>
                <a:spcPts val="0"/>
              </a:spcAft>
              <a:buClr>
                <a:srgbClr val="FFFFFF"/>
              </a:buClr>
              <a:buSzPts val="3216"/>
              <a:buFont typeface="Arial"/>
              <a:buChar char="•"/>
            </a:pPr>
            <a:r>
              <a:rPr lang="en-US" sz="3216" b="0" i="0" u="none" strike="noStrike" cap="none">
                <a:solidFill>
                  <a:srgbClr val="FFFFFF"/>
                </a:solidFill>
                <a:latin typeface="Tenor Sans"/>
                <a:ea typeface="Tenor Sans"/>
                <a:cs typeface="Tenor Sans"/>
                <a:sym typeface="Tenor Sans"/>
              </a:rPr>
              <a:t>Finland aims for 30% increase in walking/cycling by 2030 (Tuominen et al, 2022) </a:t>
            </a:r>
            <a:endParaRPr/>
          </a:p>
        </p:txBody>
      </p:sp>
      <p:sp>
        <p:nvSpPr>
          <p:cNvPr id="185" name="Google Shape;185;p17"/>
          <p:cNvSpPr txBox="1"/>
          <p:nvPr/>
        </p:nvSpPr>
        <p:spPr>
          <a:xfrm>
            <a:off x="0" y="3432115"/>
            <a:ext cx="8043936" cy="565974"/>
          </a:xfrm>
          <a:prstGeom prst="rect">
            <a:avLst/>
          </a:prstGeom>
          <a:noFill/>
          <a:ln>
            <a:noFill/>
          </a:ln>
        </p:spPr>
        <p:txBody>
          <a:bodyPr spcFirstLastPara="1" wrap="square" lIns="0" tIns="0" rIns="0" bIns="0" anchor="t" anchorCtr="0">
            <a:spAutoFit/>
          </a:bodyPr>
          <a:lstStyle/>
          <a:p>
            <a:pPr marL="0" marR="0" lvl="0" indent="0" algn="ctr" rtl="0">
              <a:lnSpc>
                <a:spcPct val="140049"/>
              </a:lnSpc>
              <a:spcBef>
                <a:spcPts val="0"/>
              </a:spcBef>
              <a:spcAft>
                <a:spcPts val="0"/>
              </a:spcAft>
              <a:buNone/>
            </a:pPr>
            <a:r>
              <a:rPr lang="en-US" sz="3216" b="0" i="0" u="none" strike="noStrike" cap="none">
                <a:solidFill>
                  <a:srgbClr val="FFFFFF"/>
                </a:solidFill>
                <a:latin typeface="Tenor Sans"/>
                <a:ea typeface="Tenor Sans"/>
                <a:cs typeface="Tenor Sans"/>
                <a:sym typeface="Tenor Sans"/>
              </a:rPr>
              <a:t>Finnish cycle routes (ECF, 2016)</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189"/>
        <p:cNvGrpSpPr/>
        <p:nvPr/>
      </p:nvGrpSpPr>
      <p:grpSpPr>
        <a:xfrm>
          <a:off x="0" y="0"/>
          <a:ext cx="0" cy="0"/>
          <a:chOff x="0" y="0"/>
          <a:chExt cx="0" cy="0"/>
        </a:xfrm>
      </p:grpSpPr>
      <p:sp>
        <p:nvSpPr>
          <p:cNvPr id="190" name="Google Shape;190;p18"/>
          <p:cNvSpPr txBox="1"/>
          <p:nvPr/>
        </p:nvSpPr>
        <p:spPr>
          <a:xfrm>
            <a:off x="4666500" y="6205852"/>
            <a:ext cx="11567400" cy="3872700"/>
          </a:xfrm>
          <a:prstGeom prst="rect">
            <a:avLst/>
          </a:prstGeom>
          <a:noFill/>
          <a:ln>
            <a:noFill/>
          </a:ln>
        </p:spPr>
        <p:txBody>
          <a:bodyPr spcFirstLastPara="1" wrap="square" lIns="0" tIns="0" rIns="0" bIns="0" anchor="t" anchorCtr="0">
            <a:spAutoFit/>
          </a:bodyPr>
          <a:lstStyle/>
          <a:p>
            <a:pPr marL="0" marR="0" lvl="0" indent="0" algn="l" rtl="0">
              <a:lnSpc>
                <a:spcPct val="140005"/>
              </a:lnSpc>
              <a:spcBef>
                <a:spcPts val="0"/>
              </a:spcBef>
              <a:spcAft>
                <a:spcPts val="0"/>
              </a:spcAft>
              <a:buNone/>
            </a:pPr>
            <a:r>
              <a:rPr lang="en-US" sz="3812" b="0" i="0" u="none" strike="noStrike" cap="none">
                <a:solidFill>
                  <a:srgbClr val="FFFFFF"/>
                </a:solidFill>
                <a:latin typeface="Tenor Sans"/>
                <a:ea typeface="Tenor Sans"/>
                <a:cs typeface="Tenor Sans"/>
                <a:sym typeface="Tenor Sans"/>
              </a:rPr>
              <a:t>Many universities around the UK have a bus service including Cambridge, Exeter and Bath.</a:t>
            </a:r>
            <a:endParaRPr/>
          </a:p>
          <a:p>
            <a:pPr marL="0" marR="0" lvl="0" indent="0" algn="l" rtl="0">
              <a:lnSpc>
                <a:spcPct val="140005"/>
              </a:lnSpc>
              <a:spcBef>
                <a:spcPts val="0"/>
              </a:spcBef>
              <a:spcAft>
                <a:spcPts val="0"/>
              </a:spcAft>
              <a:buNone/>
            </a:pPr>
            <a:r>
              <a:rPr lang="en-US" sz="3812" b="0" i="0" u="none" strike="noStrike" cap="none">
                <a:solidFill>
                  <a:srgbClr val="FFFFFF"/>
                </a:solidFill>
                <a:latin typeface="Tenor Sans"/>
                <a:ea typeface="Tenor Sans"/>
                <a:cs typeface="Tenor Sans"/>
                <a:sym typeface="Tenor Sans"/>
              </a:rPr>
              <a:t>Swansea University's service stops at the train station and town centre between campuses (Swansea University, n.d).</a:t>
            </a:r>
            <a:endParaRPr/>
          </a:p>
        </p:txBody>
      </p:sp>
      <p:pic>
        <p:nvPicPr>
          <p:cNvPr id="191" name="Google Shape;191;p18"/>
          <p:cNvPicPr preferRelativeResize="0"/>
          <p:nvPr/>
        </p:nvPicPr>
        <p:blipFill rotWithShape="1">
          <a:blip r:embed="rId3">
            <a:alphaModFix/>
          </a:blip>
          <a:srcRect/>
          <a:stretch/>
        </p:blipFill>
        <p:spPr>
          <a:xfrm>
            <a:off x="2155896" y="8110162"/>
            <a:ext cx="2034354" cy="2176838"/>
          </a:xfrm>
          <a:prstGeom prst="rect">
            <a:avLst/>
          </a:prstGeom>
          <a:noFill/>
          <a:ln>
            <a:noFill/>
          </a:ln>
        </p:spPr>
      </p:pic>
      <p:pic>
        <p:nvPicPr>
          <p:cNvPr id="192" name="Google Shape;192;p18"/>
          <p:cNvPicPr preferRelativeResize="0"/>
          <p:nvPr/>
        </p:nvPicPr>
        <p:blipFill rotWithShape="1">
          <a:blip r:embed="rId4">
            <a:alphaModFix/>
          </a:blip>
          <a:srcRect/>
          <a:stretch/>
        </p:blipFill>
        <p:spPr>
          <a:xfrm>
            <a:off x="0" y="7501604"/>
            <a:ext cx="2182738" cy="2785396"/>
          </a:xfrm>
          <a:prstGeom prst="rect">
            <a:avLst/>
          </a:prstGeom>
          <a:noFill/>
          <a:ln>
            <a:noFill/>
          </a:ln>
        </p:spPr>
      </p:pic>
      <p:pic>
        <p:nvPicPr>
          <p:cNvPr id="193" name="Google Shape;193;p18"/>
          <p:cNvPicPr preferRelativeResize="0"/>
          <p:nvPr/>
        </p:nvPicPr>
        <p:blipFill rotWithShape="1">
          <a:blip r:embed="rId5">
            <a:alphaModFix/>
          </a:blip>
          <a:srcRect/>
          <a:stretch/>
        </p:blipFill>
        <p:spPr>
          <a:xfrm>
            <a:off x="16142813" y="8843874"/>
            <a:ext cx="2145187" cy="1443126"/>
          </a:xfrm>
          <a:prstGeom prst="rect">
            <a:avLst/>
          </a:prstGeom>
          <a:noFill/>
          <a:ln>
            <a:noFill/>
          </a:ln>
        </p:spPr>
      </p:pic>
      <p:pic>
        <p:nvPicPr>
          <p:cNvPr id="194" name="Google Shape;194;p18"/>
          <p:cNvPicPr preferRelativeResize="0"/>
          <p:nvPr/>
        </p:nvPicPr>
        <p:blipFill rotWithShape="1">
          <a:blip r:embed="rId6">
            <a:alphaModFix/>
          </a:blip>
          <a:srcRect/>
          <a:stretch/>
        </p:blipFill>
        <p:spPr>
          <a:xfrm rot="10800000">
            <a:off x="38100" y="3708173"/>
            <a:ext cx="2071904" cy="3687856"/>
          </a:xfrm>
          <a:prstGeom prst="rect">
            <a:avLst/>
          </a:prstGeom>
          <a:noFill/>
          <a:ln>
            <a:noFill/>
          </a:ln>
        </p:spPr>
      </p:pic>
      <p:pic>
        <p:nvPicPr>
          <p:cNvPr id="195" name="Google Shape;195;p18"/>
          <p:cNvPicPr preferRelativeResize="0"/>
          <p:nvPr/>
        </p:nvPicPr>
        <p:blipFill rotWithShape="1">
          <a:blip r:embed="rId7">
            <a:alphaModFix/>
          </a:blip>
          <a:srcRect/>
          <a:stretch/>
        </p:blipFill>
        <p:spPr>
          <a:xfrm>
            <a:off x="2169544" y="3626749"/>
            <a:ext cx="2007059" cy="3846280"/>
          </a:xfrm>
          <a:prstGeom prst="rect">
            <a:avLst/>
          </a:prstGeom>
          <a:noFill/>
          <a:ln>
            <a:noFill/>
          </a:ln>
        </p:spPr>
      </p:pic>
      <p:pic>
        <p:nvPicPr>
          <p:cNvPr id="196" name="Google Shape;196;p18"/>
          <p:cNvPicPr preferRelativeResize="0"/>
          <p:nvPr/>
        </p:nvPicPr>
        <p:blipFill rotWithShape="1">
          <a:blip r:embed="rId8">
            <a:alphaModFix/>
          </a:blip>
          <a:srcRect/>
          <a:stretch/>
        </p:blipFill>
        <p:spPr>
          <a:xfrm rot="5400000">
            <a:off x="2881870" y="7210400"/>
            <a:ext cx="582407" cy="1164814"/>
          </a:xfrm>
          <a:prstGeom prst="rect">
            <a:avLst/>
          </a:prstGeom>
          <a:noFill/>
          <a:ln>
            <a:noFill/>
          </a:ln>
        </p:spPr>
      </p:pic>
      <p:pic>
        <p:nvPicPr>
          <p:cNvPr id="197" name="Google Shape;197;p18"/>
          <p:cNvPicPr preferRelativeResize="0"/>
          <p:nvPr/>
        </p:nvPicPr>
        <p:blipFill rotWithShape="1">
          <a:blip r:embed="rId9">
            <a:alphaModFix/>
          </a:blip>
          <a:srcRect/>
          <a:stretch/>
        </p:blipFill>
        <p:spPr>
          <a:xfrm>
            <a:off x="8040333" y="847015"/>
            <a:ext cx="8193678" cy="5044965"/>
          </a:xfrm>
          <a:prstGeom prst="rect">
            <a:avLst/>
          </a:prstGeom>
          <a:noFill/>
          <a:ln>
            <a:noFill/>
          </a:ln>
        </p:spPr>
      </p:pic>
      <p:sp>
        <p:nvSpPr>
          <p:cNvPr id="198" name="Google Shape;198;p18"/>
          <p:cNvSpPr txBox="1"/>
          <p:nvPr/>
        </p:nvSpPr>
        <p:spPr>
          <a:xfrm>
            <a:off x="789519" y="409204"/>
            <a:ext cx="6774167" cy="250317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7200" b="0" i="0" u="none" strike="noStrike" cap="none">
                <a:solidFill>
                  <a:srgbClr val="7DA03C"/>
                </a:solidFill>
                <a:latin typeface="Tenor Sans"/>
                <a:ea typeface="Tenor Sans"/>
                <a:cs typeface="Tenor Sans"/>
                <a:sym typeface="Tenor Sans"/>
              </a:rPr>
              <a:t>A university bus service? </a:t>
            </a:r>
            <a:endParaRPr/>
          </a:p>
        </p:txBody>
      </p:sp>
      <p:sp>
        <p:nvSpPr>
          <p:cNvPr id="199" name="Google Shape;199;p18"/>
          <p:cNvSpPr txBox="1"/>
          <p:nvPr/>
        </p:nvSpPr>
        <p:spPr>
          <a:xfrm>
            <a:off x="5830776" y="4183006"/>
            <a:ext cx="2008346" cy="1708974"/>
          </a:xfrm>
          <a:prstGeom prst="rect">
            <a:avLst/>
          </a:prstGeom>
          <a:noFill/>
          <a:ln>
            <a:noFill/>
          </a:ln>
        </p:spPr>
        <p:txBody>
          <a:bodyPr spcFirstLastPara="1" wrap="square" lIns="0" tIns="0" rIns="0" bIns="0" anchor="t" anchorCtr="0">
            <a:spAutoFit/>
          </a:bodyPr>
          <a:lstStyle/>
          <a:p>
            <a:pPr marL="0" marR="0" lvl="0" indent="0" algn="ctr" rtl="0">
              <a:lnSpc>
                <a:spcPct val="140049"/>
              </a:lnSpc>
              <a:spcBef>
                <a:spcPts val="0"/>
              </a:spcBef>
              <a:spcAft>
                <a:spcPts val="0"/>
              </a:spcAft>
              <a:buNone/>
            </a:pPr>
            <a:r>
              <a:rPr lang="en-US" sz="3216" b="0" i="0" u="none" strike="noStrike" cap="none">
                <a:solidFill>
                  <a:srgbClr val="FFFFFF"/>
                </a:solidFill>
                <a:latin typeface="Tenor Sans"/>
                <a:ea typeface="Tenor Sans"/>
                <a:cs typeface="Tenor Sans"/>
                <a:sym typeface="Tenor Sans"/>
              </a:rPr>
              <a:t>Buses </a:t>
            </a:r>
            <a:endParaRPr/>
          </a:p>
          <a:p>
            <a:pPr marL="0" marR="0" lvl="0" indent="0" algn="ctr" rtl="0">
              <a:lnSpc>
                <a:spcPct val="140049"/>
              </a:lnSpc>
              <a:spcBef>
                <a:spcPts val="0"/>
              </a:spcBef>
              <a:spcAft>
                <a:spcPts val="0"/>
              </a:spcAft>
              <a:buNone/>
            </a:pPr>
            <a:r>
              <a:rPr lang="en-US" sz="3216" b="0" i="0" u="none" strike="noStrike" cap="none">
                <a:solidFill>
                  <a:srgbClr val="FFFFFF"/>
                </a:solidFill>
                <a:latin typeface="Tenor Sans"/>
                <a:ea typeface="Tenor Sans"/>
                <a:cs typeface="Tenor Sans"/>
                <a:sym typeface="Tenor Sans"/>
              </a:rPr>
              <a:t>Magazine,</a:t>
            </a:r>
            <a:endParaRPr/>
          </a:p>
          <a:p>
            <a:pPr marL="0" marR="0" lvl="0" indent="0" algn="ctr" rtl="0">
              <a:lnSpc>
                <a:spcPct val="140049"/>
              </a:lnSpc>
              <a:spcBef>
                <a:spcPts val="0"/>
              </a:spcBef>
              <a:spcAft>
                <a:spcPts val="0"/>
              </a:spcAft>
              <a:buNone/>
            </a:pPr>
            <a:r>
              <a:rPr lang="en-US" sz="3216" b="0" i="0" u="none" strike="noStrike" cap="none">
                <a:solidFill>
                  <a:srgbClr val="FFFFFF"/>
                </a:solidFill>
                <a:latin typeface="Tenor Sans"/>
                <a:ea typeface="Tenor Sans"/>
                <a:cs typeface="Tenor Sans"/>
                <a:sym typeface="Tenor Sans"/>
              </a:rPr>
              <a:t>2018.</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203"/>
        <p:cNvGrpSpPr/>
        <p:nvPr/>
      </p:nvGrpSpPr>
      <p:grpSpPr>
        <a:xfrm>
          <a:off x="0" y="0"/>
          <a:ext cx="0" cy="0"/>
          <a:chOff x="0" y="0"/>
          <a:chExt cx="0" cy="0"/>
        </a:xfrm>
      </p:grpSpPr>
      <p:grpSp>
        <p:nvGrpSpPr>
          <p:cNvPr id="204" name="Google Shape;204;p19"/>
          <p:cNvGrpSpPr/>
          <p:nvPr/>
        </p:nvGrpSpPr>
        <p:grpSpPr>
          <a:xfrm>
            <a:off x="0" y="2409009"/>
            <a:ext cx="6215396" cy="7877992"/>
            <a:chOff x="0" y="0"/>
            <a:chExt cx="8287194" cy="10503989"/>
          </a:xfrm>
        </p:grpSpPr>
        <p:pic>
          <p:nvPicPr>
            <p:cNvPr id="205" name="Google Shape;205;p19"/>
            <p:cNvPicPr preferRelativeResize="0"/>
            <p:nvPr/>
          </p:nvPicPr>
          <p:blipFill rotWithShape="1">
            <a:blip r:embed="rId3">
              <a:alphaModFix/>
            </a:blip>
            <a:srcRect/>
            <a:stretch/>
          </p:blipFill>
          <p:spPr>
            <a:xfrm>
              <a:off x="2786547" y="7690374"/>
              <a:ext cx="2629451" cy="2813615"/>
            </a:xfrm>
            <a:prstGeom prst="rect">
              <a:avLst/>
            </a:prstGeom>
            <a:noFill/>
            <a:ln>
              <a:noFill/>
            </a:ln>
          </p:spPr>
        </p:pic>
        <p:pic>
          <p:nvPicPr>
            <p:cNvPr id="206" name="Google Shape;206;p19"/>
            <p:cNvPicPr preferRelativeResize="0"/>
            <p:nvPr/>
          </p:nvPicPr>
          <p:blipFill rotWithShape="1">
            <a:blip r:embed="rId4">
              <a:alphaModFix/>
            </a:blip>
            <a:srcRect/>
            <a:stretch/>
          </p:blipFill>
          <p:spPr>
            <a:xfrm>
              <a:off x="0" y="6903798"/>
              <a:ext cx="2821240" cy="3600190"/>
            </a:xfrm>
            <a:prstGeom prst="rect">
              <a:avLst/>
            </a:prstGeom>
            <a:noFill/>
            <a:ln>
              <a:noFill/>
            </a:ln>
          </p:spPr>
        </p:pic>
        <p:pic>
          <p:nvPicPr>
            <p:cNvPr id="207" name="Google Shape;207;p19"/>
            <p:cNvPicPr preferRelativeResize="0"/>
            <p:nvPr/>
          </p:nvPicPr>
          <p:blipFill rotWithShape="1">
            <a:blip r:embed="rId5">
              <a:alphaModFix/>
            </a:blip>
            <a:srcRect/>
            <a:stretch/>
          </p:blipFill>
          <p:spPr>
            <a:xfrm>
              <a:off x="49245" y="0"/>
              <a:ext cx="2772706" cy="1865275"/>
            </a:xfrm>
            <a:prstGeom prst="rect">
              <a:avLst/>
            </a:prstGeom>
            <a:noFill/>
            <a:ln>
              <a:noFill/>
            </a:ln>
          </p:spPr>
        </p:pic>
        <p:pic>
          <p:nvPicPr>
            <p:cNvPr id="208" name="Google Shape;208;p19"/>
            <p:cNvPicPr preferRelativeResize="0"/>
            <p:nvPr/>
          </p:nvPicPr>
          <p:blipFill rotWithShape="1">
            <a:blip r:embed="rId5">
              <a:alphaModFix/>
            </a:blip>
            <a:srcRect/>
            <a:stretch/>
          </p:blipFill>
          <p:spPr>
            <a:xfrm>
              <a:off x="5514488" y="5532580"/>
              <a:ext cx="2772706" cy="1865275"/>
            </a:xfrm>
            <a:prstGeom prst="rect">
              <a:avLst/>
            </a:prstGeom>
            <a:noFill/>
            <a:ln>
              <a:noFill/>
            </a:ln>
          </p:spPr>
        </p:pic>
        <p:pic>
          <p:nvPicPr>
            <p:cNvPr id="209" name="Google Shape;209;p19"/>
            <p:cNvPicPr preferRelativeResize="0"/>
            <p:nvPr/>
          </p:nvPicPr>
          <p:blipFill rotWithShape="1">
            <a:blip r:embed="rId6">
              <a:alphaModFix/>
            </a:blip>
            <a:srcRect/>
            <a:stretch/>
          </p:blipFill>
          <p:spPr>
            <a:xfrm rot="10800000">
              <a:off x="5514488" y="7397855"/>
              <a:ext cx="2772706" cy="3037825"/>
            </a:xfrm>
            <a:prstGeom prst="rect">
              <a:avLst/>
            </a:prstGeom>
            <a:noFill/>
            <a:ln>
              <a:noFill/>
            </a:ln>
          </p:spPr>
        </p:pic>
        <p:pic>
          <p:nvPicPr>
            <p:cNvPr id="210" name="Google Shape;210;p19"/>
            <p:cNvPicPr preferRelativeResize="0"/>
            <p:nvPr/>
          </p:nvPicPr>
          <p:blipFill rotWithShape="1">
            <a:blip r:embed="rId7">
              <a:alphaModFix/>
            </a:blip>
            <a:srcRect/>
            <a:stretch/>
          </p:blipFill>
          <p:spPr>
            <a:xfrm rot="10800000">
              <a:off x="49245" y="2000699"/>
              <a:ext cx="2677985" cy="4766641"/>
            </a:xfrm>
            <a:prstGeom prst="rect">
              <a:avLst/>
            </a:prstGeom>
            <a:noFill/>
            <a:ln>
              <a:noFill/>
            </a:ln>
          </p:spPr>
        </p:pic>
        <p:pic>
          <p:nvPicPr>
            <p:cNvPr id="211" name="Google Shape;211;p19"/>
            <p:cNvPicPr preferRelativeResize="0"/>
            <p:nvPr/>
          </p:nvPicPr>
          <p:blipFill rotWithShape="1">
            <a:blip r:embed="rId8">
              <a:alphaModFix/>
            </a:blip>
            <a:srcRect/>
            <a:stretch/>
          </p:blipFill>
          <p:spPr>
            <a:xfrm>
              <a:off x="5660489" y="561172"/>
              <a:ext cx="2594171" cy="4971408"/>
            </a:xfrm>
            <a:prstGeom prst="rect">
              <a:avLst/>
            </a:prstGeom>
            <a:noFill/>
            <a:ln>
              <a:noFill/>
            </a:ln>
          </p:spPr>
        </p:pic>
        <p:pic>
          <p:nvPicPr>
            <p:cNvPr id="212" name="Google Shape;212;p19"/>
            <p:cNvPicPr preferRelativeResize="0"/>
            <p:nvPr/>
          </p:nvPicPr>
          <p:blipFill rotWithShape="1">
            <a:blip r:embed="rId9">
              <a:alphaModFix/>
            </a:blip>
            <a:srcRect/>
            <a:stretch/>
          </p:blipFill>
          <p:spPr>
            <a:xfrm rot="10800000">
              <a:off x="2829400" y="3334983"/>
              <a:ext cx="2586598" cy="2238583"/>
            </a:xfrm>
            <a:prstGeom prst="rect">
              <a:avLst/>
            </a:prstGeom>
            <a:noFill/>
            <a:ln>
              <a:noFill/>
            </a:ln>
          </p:spPr>
        </p:pic>
        <p:pic>
          <p:nvPicPr>
            <p:cNvPr id="213" name="Google Shape;213;p19"/>
            <p:cNvPicPr preferRelativeResize="0"/>
            <p:nvPr/>
          </p:nvPicPr>
          <p:blipFill rotWithShape="1">
            <a:blip r:embed="rId10">
              <a:alphaModFix/>
            </a:blip>
            <a:srcRect/>
            <a:stretch/>
          </p:blipFill>
          <p:spPr>
            <a:xfrm rot="5400000">
              <a:off x="3476049" y="4926916"/>
              <a:ext cx="1293299" cy="2586598"/>
            </a:xfrm>
            <a:prstGeom prst="rect">
              <a:avLst/>
            </a:prstGeom>
            <a:noFill/>
            <a:ln>
              <a:noFill/>
            </a:ln>
          </p:spPr>
        </p:pic>
        <p:pic>
          <p:nvPicPr>
            <p:cNvPr id="214" name="Google Shape;214;p19"/>
            <p:cNvPicPr preferRelativeResize="0"/>
            <p:nvPr/>
          </p:nvPicPr>
          <p:blipFill rotWithShape="1">
            <a:blip r:embed="rId10">
              <a:alphaModFix/>
            </a:blip>
            <a:srcRect/>
            <a:stretch/>
          </p:blipFill>
          <p:spPr>
            <a:xfrm rot="5400000">
              <a:off x="3724885" y="6527411"/>
              <a:ext cx="752775" cy="1505550"/>
            </a:xfrm>
            <a:prstGeom prst="rect">
              <a:avLst/>
            </a:prstGeom>
            <a:noFill/>
            <a:ln>
              <a:noFill/>
            </a:ln>
          </p:spPr>
        </p:pic>
      </p:grpSp>
      <p:pic>
        <p:nvPicPr>
          <p:cNvPr id="215" name="Google Shape;215;p19"/>
          <p:cNvPicPr preferRelativeResize="0"/>
          <p:nvPr/>
        </p:nvPicPr>
        <p:blipFill rotWithShape="1">
          <a:blip r:embed="rId11">
            <a:alphaModFix/>
          </a:blip>
          <a:srcRect l="22660" t="4094" r="19673"/>
          <a:stretch/>
        </p:blipFill>
        <p:spPr>
          <a:xfrm>
            <a:off x="13755886" y="709099"/>
            <a:ext cx="3836328" cy="3399819"/>
          </a:xfrm>
          <a:prstGeom prst="rect">
            <a:avLst/>
          </a:prstGeom>
          <a:noFill/>
          <a:ln>
            <a:noFill/>
          </a:ln>
        </p:spPr>
      </p:pic>
      <p:sp>
        <p:nvSpPr>
          <p:cNvPr id="216" name="Google Shape;216;p19"/>
          <p:cNvSpPr txBox="1"/>
          <p:nvPr/>
        </p:nvSpPr>
        <p:spPr>
          <a:xfrm>
            <a:off x="596847" y="681606"/>
            <a:ext cx="12346821" cy="879678"/>
          </a:xfrm>
          <a:prstGeom prst="rect">
            <a:avLst/>
          </a:prstGeom>
          <a:noFill/>
          <a:ln>
            <a:noFill/>
          </a:ln>
        </p:spPr>
        <p:txBody>
          <a:bodyPr spcFirstLastPara="1" wrap="square" lIns="0" tIns="0" rIns="0" bIns="0" anchor="t" anchorCtr="0">
            <a:spAutoFit/>
          </a:bodyPr>
          <a:lstStyle/>
          <a:p>
            <a:pPr marL="0" marR="0" lvl="0" indent="0" algn="l" rtl="0">
              <a:lnSpc>
                <a:spcPct val="139984"/>
              </a:lnSpc>
              <a:spcBef>
                <a:spcPts val="0"/>
              </a:spcBef>
              <a:spcAft>
                <a:spcPts val="0"/>
              </a:spcAft>
              <a:buNone/>
            </a:pPr>
            <a:r>
              <a:rPr lang="en-US" sz="5117" b="0" i="0" u="none" strike="noStrike" cap="none">
                <a:solidFill>
                  <a:srgbClr val="7DA03C"/>
                </a:solidFill>
                <a:latin typeface="Tenor Sans"/>
                <a:ea typeface="Tenor Sans"/>
                <a:cs typeface="Tenor Sans"/>
                <a:sym typeface="Tenor Sans"/>
              </a:rPr>
              <a:t>Collective voice: Student Testimonials</a:t>
            </a:r>
            <a:endParaRPr/>
          </a:p>
        </p:txBody>
      </p:sp>
      <p:grpSp>
        <p:nvGrpSpPr>
          <p:cNvPr id="217" name="Google Shape;217;p19"/>
          <p:cNvGrpSpPr/>
          <p:nvPr/>
        </p:nvGrpSpPr>
        <p:grpSpPr>
          <a:xfrm>
            <a:off x="6675494" y="2969187"/>
            <a:ext cx="6268174" cy="3086099"/>
            <a:chOff x="0" y="0"/>
            <a:chExt cx="8357566" cy="4114799"/>
          </a:xfrm>
        </p:grpSpPr>
        <p:grpSp>
          <p:nvGrpSpPr>
            <p:cNvPr id="218" name="Google Shape;218;p19"/>
            <p:cNvGrpSpPr/>
            <p:nvPr/>
          </p:nvGrpSpPr>
          <p:grpSpPr>
            <a:xfrm>
              <a:off x="0" y="0"/>
              <a:ext cx="8357566" cy="4114799"/>
              <a:chOff x="0" y="0"/>
              <a:chExt cx="1650877" cy="812800"/>
            </a:xfrm>
          </p:grpSpPr>
          <p:sp>
            <p:nvSpPr>
              <p:cNvPr id="219" name="Google Shape;219;p19"/>
              <p:cNvSpPr/>
              <p:nvPr/>
            </p:nvSpPr>
            <p:spPr>
              <a:xfrm>
                <a:off x="0" y="0"/>
                <a:ext cx="1650877" cy="692977"/>
              </a:xfrm>
              <a:custGeom>
                <a:avLst/>
                <a:gdLst/>
                <a:ahLst/>
                <a:cxnLst/>
                <a:rect l="l" t="t" r="r" b="b"/>
                <a:pathLst>
                  <a:path w="1650877" h="692977" extrusionOk="0">
                    <a:moveTo>
                      <a:pt x="0" y="0"/>
                    </a:moveTo>
                    <a:lnTo>
                      <a:pt x="1650877" y="0"/>
                    </a:lnTo>
                    <a:lnTo>
                      <a:pt x="1650877" y="692977"/>
                    </a:lnTo>
                    <a:lnTo>
                      <a:pt x="0" y="692977"/>
                    </a:lnTo>
                    <a:close/>
                  </a:path>
                </a:pathLst>
              </a:custGeom>
              <a:solidFill>
                <a:srgbClr val="7DA03C"/>
              </a:solidFill>
              <a:ln>
                <a:noFill/>
              </a:ln>
            </p:spPr>
            <p:txBody>
              <a:bodyPr/>
              <a:lstStyle/>
              <a:p>
                <a:endParaRPr lang="en-GB"/>
              </a:p>
            </p:txBody>
          </p:sp>
          <p:sp>
            <p:nvSpPr>
              <p:cNvPr id="220" name="Google Shape;220;p19"/>
              <p:cNvSpPr txBox="1"/>
              <p:nvPr/>
            </p:nvSpPr>
            <p:spPr>
              <a:xfrm>
                <a:off x="0" y="0"/>
                <a:ext cx="812800" cy="812800"/>
              </a:xfrm>
              <a:prstGeom prst="rect">
                <a:avLst/>
              </a:prstGeom>
              <a:noFill/>
              <a:ln>
                <a:noFill/>
              </a:ln>
            </p:spPr>
            <p:txBody>
              <a:bodyPr spcFirstLastPara="1" wrap="square" lIns="50800" tIns="50800" rIns="50800" bIns="50800" anchor="ctr" anchorCtr="0">
                <a:noAutofit/>
              </a:bodyPr>
              <a:lstStyle/>
              <a:p>
                <a:pPr marL="0" marR="0" lvl="0" indent="0" algn="ctr" rtl="0">
                  <a:lnSpc>
                    <a:spcPct val="145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21" name="Google Shape;221;p19"/>
            <p:cNvSpPr txBox="1"/>
            <p:nvPr/>
          </p:nvSpPr>
          <p:spPr>
            <a:xfrm>
              <a:off x="0" y="324475"/>
              <a:ext cx="8357566" cy="2859244"/>
            </a:xfrm>
            <a:prstGeom prst="rect">
              <a:avLst/>
            </a:prstGeom>
            <a:noFill/>
            <a:ln>
              <a:noFill/>
            </a:ln>
          </p:spPr>
          <p:txBody>
            <a:bodyPr spcFirstLastPara="1" wrap="square" lIns="0" tIns="0" rIns="0" bIns="0" anchor="t" anchorCtr="0">
              <a:spAutoFit/>
            </a:bodyPr>
            <a:lstStyle/>
            <a:p>
              <a:pPr marL="0" marR="0" lvl="0" indent="0" algn="ctr" rtl="0">
                <a:lnSpc>
                  <a:spcPct val="140024"/>
                </a:lnSpc>
                <a:spcBef>
                  <a:spcPts val="0"/>
                </a:spcBef>
                <a:spcAft>
                  <a:spcPts val="0"/>
                </a:spcAft>
                <a:buNone/>
              </a:pPr>
              <a:r>
                <a:rPr lang="en-US" sz="3318" b="0" i="0" u="none" strike="noStrike" cap="none" dirty="0">
                  <a:solidFill>
                    <a:srgbClr val="FFFFFF"/>
                  </a:solidFill>
                  <a:latin typeface="Tenor Sans"/>
                  <a:ea typeface="Tenor Sans"/>
                  <a:cs typeface="Tenor Sans"/>
                  <a:sym typeface="Tenor Sans"/>
                </a:rPr>
                <a:t>Low cost + high accessibility = user satisfaction (</a:t>
              </a:r>
              <a:r>
                <a:rPr lang="en-US" sz="3318" b="0" i="0" u="none" strike="noStrike" cap="none" dirty="0" err="1">
                  <a:solidFill>
                    <a:srgbClr val="FFFFFF"/>
                  </a:solidFill>
                  <a:latin typeface="Tenor Sans"/>
                  <a:ea typeface="Tenor Sans"/>
                  <a:cs typeface="Tenor Sans"/>
                  <a:sym typeface="Tenor Sans"/>
                </a:rPr>
                <a:t>Ingvardson</a:t>
              </a:r>
              <a:r>
                <a:rPr lang="en-US" sz="3318" b="0" i="0" u="none" strike="noStrike" cap="none" dirty="0">
                  <a:solidFill>
                    <a:srgbClr val="FFFFFF"/>
                  </a:solidFill>
                  <a:latin typeface="Tenor Sans"/>
                  <a:ea typeface="Tenor Sans"/>
                  <a:cs typeface="Tenor Sans"/>
                  <a:sym typeface="Tenor Sans"/>
                </a:rPr>
                <a:t>, 2019)</a:t>
              </a:r>
              <a:endParaRPr dirty="0"/>
            </a:p>
          </p:txBody>
        </p:sp>
      </p:grpSp>
      <p:sp>
        <p:nvSpPr>
          <p:cNvPr id="222" name="Google Shape;222;p19"/>
          <p:cNvSpPr txBox="1"/>
          <p:nvPr/>
        </p:nvSpPr>
        <p:spPr>
          <a:xfrm>
            <a:off x="6675494" y="6377271"/>
            <a:ext cx="10583806" cy="2881029"/>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None/>
            </a:pPr>
            <a:r>
              <a:rPr lang="en-US" sz="3262" b="0" i="0" u="none" strike="noStrike" cap="none">
                <a:solidFill>
                  <a:srgbClr val="000000"/>
                </a:solidFill>
                <a:latin typeface="Tenor Sans"/>
                <a:ea typeface="Tenor Sans"/>
                <a:cs typeface="Tenor Sans"/>
                <a:sym typeface="Tenor Sans"/>
              </a:rPr>
              <a:t>"</a:t>
            </a:r>
            <a:r>
              <a:rPr lang="en-US" sz="3262" b="0" i="0" u="none" strike="noStrike" cap="none">
                <a:solidFill>
                  <a:srgbClr val="FFFFFF"/>
                </a:solidFill>
                <a:latin typeface="Tenor Sans"/>
                <a:ea typeface="Tenor Sans"/>
                <a:cs typeface="Tenor Sans"/>
                <a:sym typeface="Tenor Sans"/>
              </a:rPr>
              <a:t>"A bus route or something would make coming into uni easier," said the interviewee, who requested to remain anonymous. "The current setup just isn't enough. What happens if someone breaks their arm or something and can't drive in?"</a:t>
            </a:r>
            <a:endParaRPr/>
          </a:p>
        </p:txBody>
      </p:sp>
      <p:sp>
        <p:nvSpPr>
          <p:cNvPr id="223" name="Google Shape;223;p19"/>
          <p:cNvSpPr txBox="1"/>
          <p:nvPr/>
        </p:nvSpPr>
        <p:spPr>
          <a:xfrm>
            <a:off x="13831521" y="4126562"/>
            <a:ext cx="3685058" cy="1473770"/>
          </a:xfrm>
          <a:prstGeom prst="rect">
            <a:avLst/>
          </a:prstGeom>
          <a:noFill/>
          <a:ln>
            <a:noFill/>
          </a:ln>
        </p:spPr>
        <p:txBody>
          <a:bodyPr spcFirstLastPara="1" wrap="square" lIns="0" tIns="0" rIns="0" bIns="0" anchor="t" anchorCtr="0">
            <a:spAutoFit/>
          </a:bodyPr>
          <a:lstStyle/>
          <a:p>
            <a:pPr marL="0" marR="0" lvl="0" indent="0" algn="ctr" rtl="0">
              <a:lnSpc>
                <a:spcPct val="140007"/>
              </a:lnSpc>
              <a:spcBef>
                <a:spcPts val="0"/>
              </a:spcBef>
              <a:spcAft>
                <a:spcPts val="0"/>
              </a:spcAft>
              <a:buNone/>
            </a:pPr>
            <a:r>
              <a:rPr lang="en-US" sz="2772" b="0" i="0" u="none" strike="noStrike" cap="none">
                <a:solidFill>
                  <a:srgbClr val="FFFFFF"/>
                </a:solidFill>
                <a:latin typeface="Tenor Sans"/>
                <a:ea typeface="Tenor Sans"/>
                <a:cs typeface="Tenor Sans"/>
                <a:sym typeface="Tenor Sans"/>
              </a:rPr>
              <a:t>Transport (European Disability Forum, 2019)</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227"/>
        <p:cNvGrpSpPr/>
        <p:nvPr/>
      </p:nvGrpSpPr>
      <p:grpSpPr>
        <a:xfrm>
          <a:off x="0" y="0"/>
          <a:ext cx="0" cy="0"/>
          <a:chOff x="0" y="0"/>
          <a:chExt cx="0" cy="0"/>
        </a:xfrm>
      </p:grpSpPr>
      <p:sp>
        <p:nvSpPr>
          <p:cNvPr id="228" name="Google Shape;228;p20"/>
          <p:cNvSpPr txBox="1"/>
          <p:nvPr/>
        </p:nvSpPr>
        <p:spPr>
          <a:xfrm>
            <a:off x="3703982" y="322580"/>
            <a:ext cx="9267258" cy="1269365"/>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7400" b="0" i="0" u="none" strike="noStrike" cap="none">
                <a:solidFill>
                  <a:srgbClr val="7DA03C"/>
                </a:solidFill>
                <a:latin typeface="Tenor Sans"/>
                <a:ea typeface="Tenor Sans"/>
                <a:cs typeface="Tenor Sans"/>
                <a:sym typeface="Tenor Sans"/>
              </a:rPr>
              <a:t>Campaign Plan</a:t>
            </a:r>
            <a:endParaRPr/>
          </a:p>
        </p:txBody>
      </p:sp>
      <p:pic>
        <p:nvPicPr>
          <p:cNvPr id="229" name="Google Shape;229;p20"/>
          <p:cNvPicPr preferRelativeResize="0"/>
          <p:nvPr/>
        </p:nvPicPr>
        <p:blipFill rotWithShape="1">
          <a:blip r:embed="rId3">
            <a:alphaModFix/>
          </a:blip>
          <a:srcRect/>
          <a:stretch/>
        </p:blipFill>
        <p:spPr>
          <a:xfrm>
            <a:off x="3184596" y="8110162"/>
            <a:ext cx="2034354" cy="2176838"/>
          </a:xfrm>
          <a:prstGeom prst="rect">
            <a:avLst/>
          </a:prstGeom>
          <a:noFill/>
          <a:ln>
            <a:noFill/>
          </a:ln>
        </p:spPr>
      </p:pic>
      <p:pic>
        <p:nvPicPr>
          <p:cNvPr id="230" name="Google Shape;230;p20"/>
          <p:cNvPicPr preferRelativeResize="0"/>
          <p:nvPr/>
        </p:nvPicPr>
        <p:blipFill rotWithShape="1">
          <a:blip r:embed="rId3">
            <a:alphaModFix/>
          </a:blip>
          <a:srcRect/>
          <a:stretch/>
        </p:blipFill>
        <p:spPr>
          <a:xfrm>
            <a:off x="12041417" y="8110162"/>
            <a:ext cx="2034354" cy="2176838"/>
          </a:xfrm>
          <a:prstGeom prst="rect">
            <a:avLst/>
          </a:prstGeom>
          <a:noFill/>
          <a:ln>
            <a:noFill/>
          </a:ln>
        </p:spPr>
      </p:pic>
      <p:pic>
        <p:nvPicPr>
          <p:cNvPr id="231" name="Google Shape;231;p20"/>
          <p:cNvPicPr preferRelativeResize="0"/>
          <p:nvPr/>
        </p:nvPicPr>
        <p:blipFill rotWithShape="1">
          <a:blip r:embed="rId4">
            <a:alphaModFix/>
          </a:blip>
          <a:srcRect/>
          <a:stretch/>
        </p:blipFill>
        <p:spPr>
          <a:xfrm>
            <a:off x="1028700" y="7501604"/>
            <a:ext cx="2182738" cy="2785396"/>
          </a:xfrm>
          <a:prstGeom prst="rect">
            <a:avLst/>
          </a:prstGeom>
          <a:noFill/>
          <a:ln>
            <a:noFill/>
          </a:ln>
        </p:spPr>
      </p:pic>
      <p:pic>
        <p:nvPicPr>
          <p:cNvPr id="232" name="Google Shape;232;p20"/>
          <p:cNvPicPr preferRelativeResize="0"/>
          <p:nvPr/>
        </p:nvPicPr>
        <p:blipFill rotWithShape="1">
          <a:blip r:embed="rId5">
            <a:alphaModFix/>
          </a:blip>
          <a:srcRect/>
          <a:stretch/>
        </p:blipFill>
        <p:spPr>
          <a:xfrm rot="5400000">
            <a:off x="3910570" y="7210400"/>
            <a:ext cx="582407" cy="1164814"/>
          </a:xfrm>
          <a:prstGeom prst="rect">
            <a:avLst/>
          </a:prstGeom>
          <a:noFill/>
          <a:ln>
            <a:noFill/>
          </a:ln>
        </p:spPr>
      </p:pic>
      <p:grpSp>
        <p:nvGrpSpPr>
          <p:cNvPr id="233" name="Google Shape;233;p20"/>
          <p:cNvGrpSpPr/>
          <p:nvPr/>
        </p:nvGrpSpPr>
        <p:grpSpPr>
          <a:xfrm>
            <a:off x="11368141" y="3938711"/>
            <a:ext cx="6919858" cy="6348289"/>
            <a:chOff x="0" y="0"/>
            <a:chExt cx="9226478" cy="8464385"/>
          </a:xfrm>
        </p:grpSpPr>
        <p:pic>
          <p:nvPicPr>
            <p:cNvPr id="234" name="Google Shape;234;p20"/>
            <p:cNvPicPr preferRelativeResize="0"/>
            <p:nvPr/>
          </p:nvPicPr>
          <p:blipFill rotWithShape="1">
            <a:blip r:embed="rId4">
              <a:alphaModFix/>
            </a:blip>
            <a:srcRect/>
            <a:stretch/>
          </p:blipFill>
          <p:spPr>
            <a:xfrm>
              <a:off x="4591620" y="5399519"/>
              <a:ext cx="2401740" cy="3064866"/>
            </a:xfrm>
            <a:prstGeom prst="rect">
              <a:avLst/>
            </a:prstGeom>
            <a:noFill/>
            <a:ln>
              <a:noFill/>
            </a:ln>
          </p:spPr>
        </p:pic>
        <p:pic>
          <p:nvPicPr>
            <p:cNvPr id="235" name="Google Shape;235;p20"/>
            <p:cNvPicPr preferRelativeResize="0"/>
            <p:nvPr/>
          </p:nvPicPr>
          <p:blipFill rotWithShape="1">
            <a:blip r:embed="rId6">
              <a:alphaModFix/>
            </a:blip>
            <a:srcRect/>
            <a:stretch/>
          </p:blipFill>
          <p:spPr>
            <a:xfrm>
              <a:off x="2231198" y="3780157"/>
              <a:ext cx="2360422" cy="1587921"/>
            </a:xfrm>
            <a:prstGeom prst="rect">
              <a:avLst/>
            </a:prstGeom>
            <a:noFill/>
            <a:ln>
              <a:noFill/>
            </a:ln>
          </p:spPr>
        </p:pic>
        <p:pic>
          <p:nvPicPr>
            <p:cNvPr id="236" name="Google Shape;236;p20"/>
            <p:cNvPicPr preferRelativeResize="0"/>
            <p:nvPr/>
          </p:nvPicPr>
          <p:blipFill rotWithShape="1">
            <a:blip r:embed="rId6">
              <a:alphaModFix/>
            </a:blip>
            <a:srcRect/>
            <a:stretch/>
          </p:blipFill>
          <p:spPr>
            <a:xfrm>
              <a:off x="6866056" y="4232193"/>
              <a:ext cx="2360422" cy="1587921"/>
            </a:xfrm>
            <a:prstGeom prst="rect">
              <a:avLst/>
            </a:prstGeom>
            <a:noFill/>
            <a:ln>
              <a:noFill/>
            </a:ln>
          </p:spPr>
        </p:pic>
        <p:pic>
          <p:nvPicPr>
            <p:cNvPr id="237" name="Google Shape;237;p20"/>
            <p:cNvPicPr preferRelativeResize="0"/>
            <p:nvPr/>
          </p:nvPicPr>
          <p:blipFill rotWithShape="1">
            <a:blip r:embed="rId7">
              <a:alphaModFix/>
            </a:blip>
            <a:srcRect/>
            <a:stretch/>
          </p:blipFill>
          <p:spPr>
            <a:xfrm rot="10800000">
              <a:off x="2209934" y="1194036"/>
              <a:ext cx="2360422" cy="2586120"/>
            </a:xfrm>
            <a:prstGeom prst="rect">
              <a:avLst/>
            </a:prstGeom>
            <a:noFill/>
            <a:ln>
              <a:noFill/>
            </a:ln>
          </p:spPr>
        </p:pic>
        <p:pic>
          <p:nvPicPr>
            <p:cNvPr id="238" name="Google Shape;238;p20"/>
            <p:cNvPicPr preferRelativeResize="0"/>
            <p:nvPr/>
          </p:nvPicPr>
          <p:blipFill rotWithShape="1">
            <a:blip r:embed="rId7">
              <a:alphaModFix/>
            </a:blip>
            <a:srcRect/>
            <a:stretch/>
          </p:blipFill>
          <p:spPr>
            <a:xfrm rot="10800000">
              <a:off x="6866056" y="5820113"/>
              <a:ext cx="2360422" cy="2586120"/>
            </a:xfrm>
            <a:prstGeom prst="rect">
              <a:avLst/>
            </a:prstGeom>
            <a:noFill/>
            <a:ln>
              <a:noFill/>
            </a:ln>
          </p:spPr>
        </p:pic>
        <p:pic>
          <p:nvPicPr>
            <p:cNvPr id="239" name="Google Shape;239;p20"/>
            <p:cNvPicPr preferRelativeResize="0"/>
            <p:nvPr/>
          </p:nvPicPr>
          <p:blipFill rotWithShape="1">
            <a:blip r:embed="rId8">
              <a:alphaModFix/>
            </a:blip>
            <a:srcRect/>
            <a:stretch/>
          </p:blipFill>
          <p:spPr>
            <a:xfrm rot="10800000">
              <a:off x="0" y="4348361"/>
              <a:ext cx="2279787" cy="4057873"/>
            </a:xfrm>
            <a:prstGeom prst="rect">
              <a:avLst/>
            </a:prstGeom>
            <a:noFill/>
            <a:ln>
              <a:noFill/>
            </a:ln>
          </p:spPr>
        </p:pic>
        <p:pic>
          <p:nvPicPr>
            <p:cNvPr id="240" name="Google Shape;240;p20"/>
            <p:cNvPicPr preferRelativeResize="0"/>
            <p:nvPr/>
          </p:nvPicPr>
          <p:blipFill rotWithShape="1">
            <a:blip r:embed="rId9">
              <a:alphaModFix/>
            </a:blip>
            <a:srcRect/>
            <a:stretch/>
          </p:blipFill>
          <p:spPr>
            <a:xfrm>
              <a:off x="6990348" y="0"/>
              <a:ext cx="2208435" cy="4232193"/>
            </a:xfrm>
            <a:prstGeom prst="rect">
              <a:avLst/>
            </a:prstGeom>
            <a:noFill/>
            <a:ln>
              <a:noFill/>
            </a:ln>
          </p:spPr>
        </p:pic>
        <p:pic>
          <p:nvPicPr>
            <p:cNvPr id="241" name="Google Shape;241;p20"/>
            <p:cNvPicPr preferRelativeResize="0"/>
            <p:nvPr/>
          </p:nvPicPr>
          <p:blipFill rotWithShape="1">
            <a:blip r:embed="rId10">
              <a:alphaModFix/>
            </a:blip>
            <a:srcRect/>
            <a:stretch/>
          </p:blipFill>
          <p:spPr>
            <a:xfrm rot="10800000">
              <a:off x="4664069" y="2276637"/>
              <a:ext cx="2201988" cy="1905720"/>
            </a:xfrm>
            <a:prstGeom prst="rect">
              <a:avLst/>
            </a:prstGeom>
            <a:noFill/>
            <a:ln>
              <a:noFill/>
            </a:ln>
          </p:spPr>
        </p:pic>
        <p:pic>
          <p:nvPicPr>
            <p:cNvPr id="242" name="Google Shape;242;p20"/>
            <p:cNvPicPr preferRelativeResize="0"/>
            <p:nvPr/>
          </p:nvPicPr>
          <p:blipFill rotWithShape="1">
            <a:blip r:embed="rId5">
              <a:alphaModFix/>
            </a:blip>
            <a:srcRect/>
            <a:stretch/>
          </p:blipFill>
          <p:spPr>
            <a:xfrm rot="5400000">
              <a:off x="5214566" y="3631860"/>
              <a:ext cx="1100994" cy="2201988"/>
            </a:xfrm>
            <a:prstGeom prst="rect">
              <a:avLst/>
            </a:prstGeom>
            <a:noFill/>
            <a:ln>
              <a:noFill/>
            </a:ln>
          </p:spPr>
        </p:pic>
        <p:pic>
          <p:nvPicPr>
            <p:cNvPr id="243" name="Google Shape;243;p20"/>
            <p:cNvPicPr preferRelativeResize="0"/>
            <p:nvPr/>
          </p:nvPicPr>
          <p:blipFill rotWithShape="1">
            <a:blip r:embed="rId5">
              <a:alphaModFix/>
            </a:blip>
            <a:srcRect/>
            <a:stretch/>
          </p:blipFill>
          <p:spPr>
            <a:xfrm rot="5400000">
              <a:off x="3151965" y="5079098"/>
              <a:ext cx="640842" cy="1281684"/>
            </a:xfrm>
            <a:prstGeom prst="rect">
              <a:avLst/>
            </a:prstGeom>
            <a:noFill/>
            <a:ln>
              <a:noFill/>
            </a:ln>
          </p:spPr>
        </p:pic>
      </p:grpSp>
      <p:sp>
        <p:nvSpPr>
          <p:cNvPr id="244" name="Google Shape;244;p20"/>
          <p:cNvSpPr txBox="1"/>
          <p:nvPr/>
        </p:nvSpPr>
        <p:spPr>
          <a:xfrm>
            <a:off x="1028700" y="1776731"/>
            <a:ext cx="7308900" cy="2727300"/>
          </a:xfrm>
          <a:prstGeom prst="rect">
            <a:avLst/>
          </a:prstGeom>
          <a:noFill/>
          <a:ln>
            <a:noFill/>
          </a:ln>
        </p:spPr>
        <p:txBody>
          <a:bodyPr spcFirstLastPara="1" wrap="square" lIns="0" tIns="0" rIns="0" bIns="0" anchor="t" anchorCtr="0">
            <a:spAutoFit/>
          </a:bodyPr>
          <a:lstStyle/>
          <a:p>
            <a:pPr marL="457200" marR="0" lvl="0" indent="-463486" algn="l" rtl="0">
              <a:lnSpc>
                <a:spcPct val="140010"/>
              </a:lnSpc>
              <a:spcBef>
                <a:spcPts val="0"/>
              </a:spcBef>
              <a:spcAft>
                <a:spcPts val="0"/>
              </a:spcAft>
              <a:buClr>
                <a:srgbClr val="FFFFFF"/>
              </a:buClr>
              <a:buSzPts val="3699"/>
              <a:buFont typeface="Tenor Sans"/>
              <a:buAutoNum type="arabicPeriod"/>
            </a:pPr>
            <a:r>
              <a:rPr lang="en-US" sz="3699" b="0" i="0" u="none" strike="noStrike" cap="none">
                <a:solidFill>
                  <a:srgbClr val="FFFFFF"/>
                </a:solidFill>
                <a:latin typeface="Tenor Sans"/>
                <a:ea typeface="Tenor Sans"/>
                <a:cs typeface="Tenor Sans"/>
                <a:sym typeface="Tenor Sans"/>
              </a:rPr>
              <a:t> Raise Awareness</a:t>
            </a:r>
            <a:endParaRPr/>
          </a:p>
          <a:p>
            <a:pPr marL="712470" marR="0" lvl="1" indent="-356235" algn="l" rtl="0">
              <a:lnSpc>
                <a:spcPct val="140000"/>
              </a:lnSpc>
              <a:spcBef>
                <a:spcPts val="0"/>
              </a:spcBef>
              <a:spcAft>
                <a:spcPts val="0"/>
              </a:spcAft>
              <a:buClr>
                <a:srgbClr val="FFFFFF"/>
              </a:buClr>
              <a:buSzPts val="3300"/>
              <a:buFont typeface="Arial"/>
              <a:buChar char="•"/>
            </a:pPr>
            <a:r>
              <a:rPr lang="en-US" sz="3300" b="0" i="0" u="none" strike="noStrike" cap="none">
                <a:solidFill>
                  <a:srgbClr val="FFFFFF"/>
                </a:solidFill>
                <a:latin typeface="Tenor Sans"/>
                <a:ea typeface="Tenor Sans"/>
                <a:cs typeface="Tenor Sans"/>
                <a:sym typeface="Tenor Sans"/>
              </a:rPr>
              <a:t>Posters on uni noticeboards.</a:t>
            </a:r>
            <a:endParaRPr/>
          </a:p>
          <a:p>
            <a:pPr marL="712470" marR="0" lvl="1" indent="-356235" algn="l" rtl="0">
              <a:lnSpc>
                <a:spcPct val="140000"/>
              </a:lnSpc>
              <a:spcBef>
                <a:spcPts val="0"/>
              </a:spcBef>
              <a:spcAft>
                <a:spcPts val="0"/>
              </a:spcAft>
              <a:buClr>
                <a:srgbClr val="FFFFFF"/>
              </a:buClr>
              <a:buSzPts val="3300"/>
              <a:buFont typeface="Arial"/>
              <a:buChar char="•"/>
            </a:pPr>
            <a:r>
              <a:rPr lang="en-US" sz="3300" b="0" i="0" u="none" strike="noStrike" cap="none">
                <a:solidFill>
                  <a:srgbClr val="FFFFFF"/>
                </a:solidFill>
                <a:latin typeface="Tenor Sans"/>
                <a:ea typeface="Tenor Sans"/>
                <a:cs typeface="Tenor Sans"/>
                <a:sym typeface="Tenor Sans"/>
              </a:rPr>
              <a:t>Social media presence </a:t>
            </a:r>
            <a:endParaRPr/>
          </a:p>
          <a:p>
            <a:pPr marL="712470" marR="0" lvl="1" indent="-356235" algn="l" rtl="0">
              <a:lnSpc>
                <a:spcPct val="140000"/>
              </a:lnSpc>
              <a:spcBef>
                <a:spcPts val="0"/>
              </a:spcBef>
              <a:spcAft>
                <a:spcPts val="0"/>
              </a:spcAft>
              <a:buClr>
                <a:srgbClr val="FFFFFF"/>
              </a:buClr>
              <a:buSzPts val="3300"/>
              <a:buFont typeface="Arial"/>
              <a:buChar char="•"/>
            </a:pPr>
            <a:r>
              <a:rPr lang="en-US" sz="3300" b="0" i="0" u="none" strike="noStrike" cap="none">
                <a:solidFill>
                  <a:srgbClr val="FFFFFF"/>
                </a:solidFill>
                <a:latin typeface="Tenor Sans"/>
                <a:ea typeface="Tenor Sans"/>
                <a:cs typeface="Tenor Sans"/>
                <a:sym typeface="Tenor Sans"/>
              </a:rPr>
              <a:t>Hwb newsletter section</a:t>
            </a:r>
            <a:endParaRPr/>
          </a:p>
        </p:txBody>
      </p:sp>
      <p:sp>
        <p:nvSpPr>
          <p:cNvPr id="245" name="Google Shape;245;p20"/>
          <p:cNvSpPr txBox="1"/>
          <p:nvPr/>
        </p:nvSpPr>
        <p:spPr>
          <a:xfrm>
            <a:off x="1028700" y="4905871"/>
            <a:ext cx="6744300" cy="2016300"/>
          </a:xfrm>
          <a:prstGeom prst="rect">
            <a:avLst/>
          </a:prstGeom>
          <a:noFill/>
          <a:ln>
            <a:noFill/>
          </a:ln>
        </p:spPr>
        <p:txBody>
          <a:bodyPr spcFirstLastPara="1" wrap="square" lIns="0" tIns="0" rIns="0" bIns="0" anchor="t" anchorCtr="0">
            <a:spAutoFit/>
          </a:bodyPr>
          <a:lstStyle/>
          <a:p>
            <a:pPr marL="0" marR="0" lvl="0" indent="0" algn="l" rtl="0">
              <a:lnSpc>
                <a:spcPct val="140010"/>
              </a:lnSpc>
              <a:spcBef>
                <a:spcPts val="0"/>
              </a:spcBef>
              <a:spcAft>
                <a:spcPts val="0"/>
              </a:spcAft>
              <a:buNone/>
            </a:pPr>
            <a:r>
              <a:rPr lang="en-US" sz="3699">
                <a:solidFill>
                  <a:srgbClr val="FFFFFF"/>
                </a:solidFill>
                <a:latin typeface="Tenor Sans"/>
                <a:ea typeface="Tenor Sans"/>
                <a:cs typeface="Tenor Sans"/>
                <a:sym typeface="Tenor Sans"/>
              </a:rPr>
              <a:t>2. </a:t>
            </a:r>
            <a:r>
              <a:rPr lang="en-US" sz="3699" b="0" i="0" u="none" strike="noStrike" cap="none">
                <a:solidFill>
                  <a:srgbClr val="FFFFFF"/>
                </a:solidFill>
                <a:latin typeface="Tenor Sans"/>
                <a:ea typeface="Tenor Sans"/>
                <a:cs typeface="Tenor Sans"/>
                <a:sym typeface="Tenor Sans"/>
              </a:rPr>
              <a:t>Stronger Together</a:t>
            </a:r>
            <a:endParaRPr/>
          </a:p>
          <a:p>
            <a:pPr marL="712470" marR="0" lvl="1" indent="-356235" algn="l" rtl="0">
              <a:lnSpc>
                <a:spcPct val="140000"/>
              </a:lnSpc>
              <a:spcBef>
                <a:spcPts val="0"/>
              </a:spcBef>
              <a:spcAft>
                <a:spcPts val="0"/>
              </a:spcAft>
              <a:buClr>
                <a:srgbClr val="FFFFFF"/>
              </a:buClr>
              <a:buSzPts val="3300"/>
              <a:buFont typeface="Arial"/>
              <a:buChar char="•"/>
            </a:pPr>
            <a:r>
              <a:rPr lang="en-US" sz="3300" b="0" i="0" u="none" strike="noStrike" cap="none">
                <a:solidFill>
                  <a:srgbClr val="FFFFFF"/>
                </a:solidFill>
                <a:latin typeface="Tenor Sans"/>
                <a:ea typeface="Tenor Sans"/>
                <a:cs typeface="Tenor Sans"/>
                <a:sym typeface="Tenor Sans"/>
              </a:rPr>
              <a:t>Get people involved.</a:t>
            </a:r>
            <a:endParaRPr/>
          </a:p>
          <a:p>
            <a:pPr marL="712470" marR="0" lvl="1" indent="-356235" algn="l" rtl="0">
              <a:lnSpc>
                <a:spcPct val="140000"/>
              </a:lnSpc>
              <a:spcBef>
                <a:spcPts val="0"/>
              </a:spcBef>
              <a:spcAft>
                <a:spcPts val="0"/>
              </a:spcAft>
              <a:buClr>
                <a:srgbClr val="FFFFFF"/>
              </a:buClr>
              <a:buSzPts val="3300"/>
              <a:buFont typeface="Arial"/>
              <a:buChar char="•"/>
            </a:pPr>
            <a:r>
              <a:rPr lang="en-US" sz="3300" b="0" i="0" u="none" strike="noStrike" cap="none">
                <a:solidFill>
                  <a:srgbClr val="FFFFFF"/>
                </a:solidFill>
                <a:latin typeface="Tenor Sans"/>
                <a:ea typeface="Tenor Sans"/>
                <a:cs typeface="Tenor Sans"/>
                <a:sym typeface="Tenor Sans"/>
              </a:rPr>
              <a:t>Gather petition signatures.</a:t>
            </a:r>
            <a:endParaRPr/>
          </a:p>
        </p:txBody>
      </p:sp>
      <p:sp>
        <p:nvSpPr>
          <p:cNvPr id="246" name="Google Shape;246;p20"/>
          <p:cNvSpPr txBox="1"/>
          <p:nvPr/>
        </p:nvSpPr>
        <p:spPr>
          <a:xfrm>
            <a:off x="9460295" y="1776738"/>
            <a:ext cx="6428700" cy="2727300"/>
          </a:xfrm>
          <a:prstGeom prst="rect">
            <a:avLst/>
          </a:prstGeom>
          <a:noFill/>
          <a:ln>
            <a:noFill/>
          </a:ln>
        </p:spPr>
        <p:txBody>
          <a:bodyPr spcFirstLastPara="1" wrap="square" lIns="0" tIns="0" rIns="0" bIns="0" anchor="t" anchorCtr="0">
            <a:spAutoFit/>
          </a:bodyPr>
          <a:lstStyle/>
          <a:p>
            <a:pPr marL="0" marR="0" lvl="0" indent="0" algn="l" rtl="0">
              <a:lnSpc>
                <a:spcPct val="140010"/>
              </a:lnSpc>
              <a:spcBef>
                <a:spcPts val="0"/>
              </a:spcBef>
              <a:spcAft>
                <a:spcPts val="0"/>
              </a:spcAft>
              <a:buNone/>
            </a:pPr>
            <a:r>
              <a:rPr lang="en-US" sz="3699">
                <a:solidFill>
                  <a:srgbClr val="FFFFFF"/>
                </a:solidFill>
                <a:latin typeface="Tenor Sans"/>
                <a:ea typeface="Tenor Sans"/>
                <a:cs typeface="Tenor Sans"/>
                <a:sym typeface="Tenor Sans"/>
              </a:rPr>
              <a:t>3. </a:t>
            </a:r>
            <a:r>
              <a:rPr lang="en-US" sz="3699" b="0" i="0" u="none" strike="noStrike" cap="none">
                <a:solidFill>
                  <a:srgbClr val="FFFFFF"/>
                </a:solidFill>
                <a:latin typeface="Tenor Sans"/>
                <a:ea typeface="Tenor Sans"/>
                <a:cs typeface="Tenor Sans"/>
                <a:sym typeface="Tenor Sans"/>
              </a:rPr>
              <a:t>Communication is key</a:t>
            </a:r>
            <a:endParaRPr/>
          </a:p>
          <a:p>
            <a:pPr marL="712470" marR="0" lvl="1" indent="-356235" algn="l" rtl="0">
              <a:lnSpc>
                <a:spcPct val="140000"/>
              </a:lnSpc>
              <a:spcBef>
                <a:spcPts val="0"/>
              </a:spcBef>
              <a:spcAft>
                <a:spcPts val="0"/>
              </a:spcAft>
              <a:buClr>
                <a:srgbClr val="FFFFFF"/>
              </a:buClr>
              <a:buSzPts val="3300"/>
              <a:buFont typeface="Arial"/>
              <a:buChar char="•"/>
            </a:pPr>
            <a:r>
              <a:rPr lang="en-US" sz="3300" b="0" i="0" u="none" strike="noStrike" cap="none">
                <a:solidFill>
                  <a:srgbClr val="FFFFFF"/>
                </a:solidFill>
                <a:latin typeface="Tenor Sans"/>
                <a:ea typeface="Tenor Sans"/>
                <a:cs typeface="Tenor Sans"/>
                <a:sym typeface="Tenor Sans"/>
              </a:rPr>
              <a:t>Contact Student Union</a:t>
            </a:r>
            <a:endParaRPr/>
          </a:p>
          <a:p>
            <a:pPr marL="712470" marR="0" lvl="1" indent="-356235" algn="l" rtl="0">
              <a:lnSpc>
                <a:spcPct val="140000"/>
              </a:lnSpc>
              <a:spcBef>
                <a:spcPts val="0"/>
              </a:spcBef>
              <a:spcAft>
                <a:spcPts val="0"/>
              </a:spcAft>
              <a:buClr>
                <a:srgbClr val="FFFFFF"/>
              </a:buClr>
              <a:buSzPts val="3300"/>
              <a:buFont typeface="Arial"/>
              <a:buChar char="•"/>
            </a:pPr>
            <a:r>
              <a:rPr lang="en-US" sz="3300" b="0" i="0" u="none" strike="noStrike" cap="none">
                <a:solidFill>
                  <a:srgbClr val="FFFFFF"/>
                </a:solidFill>
                <a:latin typeface="Tenor Sans"/>
                <a:ea typeface="Tenor Sans"/>
                <a:cs typeface="Tenor Sans"/>
                <a:sym typeface="Tenor Sans"/>
              </a:rPr>
              <a:t>Contact university staff</a:t>
            </a:r>
            <a:endParaRPr/>
          </a:p>
          <a:p>
            <a:pPr marL="712470" marR="0" lvl="1" indent="-356235" algn="l" rtl="0">
              <a:lnSpc>
                <a:spcPct val="140000"/>
              </a:lnSpc>
              <a:spcBef>
                <a:spcPts val="0"/>
              </a:spcBef>
              <a:spcAft>
                <a:spcPts val="0"/>
              </a:spcAft>
              <a:buClr>
                <a:srgbClr val="FFFFFF"/>
              </a:buClr>
              <a:buSzPts val="3300"/>
              <a:buFont typeface="Arial"/>
              <a:buChar char="•"/>
            </a:pPr>
            <a:r>
              <a:rPr lang="en-US" sz="3300" b="0" i="0" u="none" strike="noStrike" cap="none">
                <a:solidFill>
                  <a:srgbClr val="FFFFFF"/>
                </a:solidFill>
                <a:latin typeface="Tenor Sans"/>
                <a:ea typeface="Tenor Sans"/>
                <a:cs typeface="Tenor Sans"/>
                <a:sym typeface="Tenor Sans"/>
              </a:rPr>
              <a:t>Contact Swansea Council</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250"/>
        <p:cNvGrpSpPr/>
        <p:nvPr/>
      </p:nvGrpSpPr>
      <p:grpSpPr>
        <a:xfrm>
          <a:off x="0" y="0"/>
          <a:ext cx="0" cy="0"/>
          <a:chOff x="0" y="0"/>
          <a:chExt cx="0" cy="0"/>
        </a:xfrm>
      </p:grpSpPr>
      <p:grpSp>
        <p:nvGrpSpPr>
          <p:cNvPr id="251" name="Google Shape;251;p21"/>
          <p:cNvGrpSpPr/>
          <p:nvPr/>
        </p:nvGrpSpPr>
        <p:grpSpPr>
          <a:xfrm>
            <a:off x="11589877" y="0"/>
            <a:ext cx="6302456" cy="3846280"/>
            <a:chOff x="0" y="0"/>
            <a:chExt cx="8403275" cy="5128374"/>
          </a:xfrm>
        </p:grpSpPr>
        <p:pic>
          <p:nvPicPr>
            <p:cNvPr id="252" name="Google Shape;252;p21"/>
            <p:cNvPicPr preferRelativeResize="0"/>
            <p:nvPr/>
          </p:nvPicPr>
          <p:blipFill rotWithShape="1">
            <a:blip r:embed="rId3">
              <a:alphaModFix/>
            </a:blip>
            <a:srcRect/>
            <a:stretch/>
          </p:blipFill>
          <p:spPr>
            <a:xfrm>
              <a:off x="5543025" y="3133740"/>
              <a:ext cx="2860250" cy="1924168"/>
            </a:xfrm>
            <a:prstGeom prst="rect">
              <a:avLst/>
            </a:prstGeom>
            <a:noFill/>
            <a:ln>
              <a:noFill/>
            </a:ln>
          </p:spPr>
        </p:pic>
        <p:pic>
          <p:nvPicPr>
            <p:cNvPr id="253" name="Google Shape;253;p21"/>
            <p:cNvPicPr preferRelativeResize="0"/>
            <p:nvPr/>
          </p:nvPicPr>
          <p:blipFill rotWithShape="1">
            <a:blip r:embed="rId4">
              <a:alphaModFix/>
            </a:blip>
            <a:srcRect/>
            <a:stretch/>
          </p:blipFill>
          <p:spPr>
            <a:xfrm rot="10800000">
              <a:off x="5517259" y="0"/>
              <a:ext cx="2860250" cy="3133740"/>
            </a:xfrm>
            <a:prstGeom prst="rect">
              <a:avLst/>
            </a:prstGeom>
            <a:noFill/>
            <a:ln>
              <a:noFill/>
            </a:ln>
          </p:spPr>
        </p:pic>
        <p:pic>
          <p:nvPicPr>
            <p:cNvPr id="254" name="Google Shape;254;p21"/>
            <p:cNvPicPr preferRelativeResize="0"/>
            <p:nvPr/>
          </p:nvPicPr>
          <p:blipFill rotWithShape="1">
            <a:blip r:embed="rId5">
              <a:alphaModFix/>
            </a:blip>
            <a:srcRect/>
            <a:stretch/>
          </p:blipFill>
          <p:spPr>
            <a:xfrm rot="10800000">
              <a:off x="0" y="0"/>
              <a:ext cx="2762539" cy="4917141"/>
            </a:xfrm>
            <a:prstGeom prst="rect">
              <a:avLst/>
            </a:prstGeom>
            <a:noFill/>
            <a:ln>
              <a:noFill/>
            </a:ln>
          </p:spPr>
        </p:pic>
        <p:pic>
          <p:nvPicPr>
            <p:cNvPr id="255" name="Google Shape;255;p21"/>
            <p:cNvPicPr preferRelativeResize="0"/>
            <p:nvPr/>
          </p:nvPicPr>
          <p:blipFill rotWithShape="1">
            <a:blip r:embed="rId6">
              <a:alphaModFix/>
            </a:blip>
            <a:srcRect/>
            <a:stretch/>
          </p:blipFill>
          <p:spPr>
            <a:xfrm>
              <a:off x="2762539" y="0"/>
              <a:ext cx="2676079" cy="5128374"/>
            </a:xfrm>
            <a:prstGeom prst="rect">
              <a:avLst/>
            </a:prstGeom>
            <a:noFill/>
            <a:ln>
              <a:noFill/>
            </a:ln>
          </p:spPr>
        </p:pic>
      </p:grpSp>
      <p:pic>
        <p:nvPicPr>
          <p:cNvPr id="256" name="Google Shape;256;p21"/>
          <p:cNvPicPr preferRelativeResize="0"/>
          <p:nvPr/>
        </p:nvPicPr>
        <p:blipFill rotWithShape="1">
          <a:blip r:embed="rId7">
            <a:alphaModFix/>
          </a:blip>
          <a:srcRect/>
          <a:stretch/>
        </p:blipFill>
        <p:spPr>
          <a:xfrm>
            <a:off x="9215111" y="4211616"/>
            <a:ext cx="8677222" cy="2517322"/>
          </a:xfrm>
          <a:prstGeom prst="rect">
            <a:avLst/>
          </a:prstGeom>
          <a:noFill/>
          <a:ln>
            <a:noFill/>
          </a:ln>
        </p:spPr>
      </p:pic>
      <p:pic>
        <p:nvPicPr>
          <p:cNvPr id="257" name="Google Shape;257;p21"/>
          <p:cNvPicPr preferRelativeResize="0"/>
          <p:nvPr/>
        </p:nvPicPr>
        <p:blipFill rotWithShape="1">
          <a:blip r:embed="rId8">
            <a:alphaModFix/>
          </a:blip>
          <a:srcRect/>
          <a:stretch/>
        </p:blipFill>
        <p:spPr>
          <a:xfrm>
            <a:off x="9215111" y="7094274"/>
            <a:ext cx="8677222" cy="1468453"/>
          </a:xfrm>
          <a:prstGeom prst="rect">
            <a:avLst/>
          </a:prstGeom>
          <a:noFill/>
          <a:ln>
            <a:noFill/>
          </a:ln>
        </p:spPr>
      </p:pic>
      <p:pic>
        <p:nvPicPr>
          <p:cNvPr id="258" name="Google Shape;258;p21"/>
          <p:cNvPicPr preferRelativeResize="0"/>
          <p:nvPr/>
        </p:nvPicPr>
        <p:blipFill rotWithShape="1">
          <a:blip r:embed="rId9">
            <a:alphaModFix/>
          </a:blip>
          <a:srcRect/>
          <a:stretch/>
        </p:blipFill>
        <p:spPr>
          <a:xfrm>
            <a:off x="1506577" y="1923140"/>
            <a:ext cx="5317294" cy="7521943"/>
          </a:xfrm>
          <a:prstGeom prst="rect">
            <a:avLst/>
          </a:prstGeom>
          <a:noFill/>
          <a:ln>
            <a:noFill/>
          </a:ln>
        </p:spPr>
      </p:pic>
      <p:sp>
        <p:nvSpPr>
          <p:cNvPr id="259" name="Google Shape;259;p21"/>
          <p:cNvSpPr txBox="1"/>
          <p:nvPr/>
        </p:nvSpPr>
        <p:spPr>
          <a:xfrm>
            <a:off x="626436" y="460373"/>
            <a:ext cx="7392590" cy="1012830"/>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None/>
            </a:pPr>
            <a:r>
              <a:rPr lang="en-US" sz="5874" b="0" i="0" u="none" strike="noStrike" cap="none">
                <a:solidFill>
                  <a:srgbClr val="7DA03C"/>
                </a:solidFill>
                <a:latin typeface="Tenor Sans"/>
                <a:ea typeface="Tenor Sans"/>
                <a:cs typeface="Tenor Sans"/>
                <a:sym typeface="Tenor Sans"/>
              </a:rPr>
              <a:t>Campaign Progress</a:t>
            </a:r>
            <a:endParaRPr/>
          </a:p>
        </p:txBody>
      </p:sp>
      <p:sp>
        <p:nvSpPr>
          <p:cNvPr id="260" name="Google Shape;260;p21"/>
          <p:cNvSpPr txBox="1"/>
          <p:nvPr/>
        </p:nvSpPr>
        <p:spPr>
          <a:xfrm>
            <a:off x="9614817" y="8924677"/>
            <a:ext cx="7877810" cy="764652"/>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4395" b="0" i="0" u="sng" strike="noStrike" cap="none">
                <a:solidFill>
                  <a:srgbClr val="FFFFFF"/>
                </a:solidFill>
                <a:latin typeface="Tenor Sans"/>
                <a:ea typeface="Tenor Sans"/>
                <a:cs typeface="Tenor Sans"/>
                <a:sym typeface="Tenor Sans"/>
                <a:hlinkClick r:id="rId10">
                  <a:extLst>
                    <a:ext uri="{A12FA001-AC4F-418D-AE19-62706E023703}">
                      <ahyp:hlinkClr xmlns:ahyp="http://schemas.microsoft.com/office/drawing/2018/hyperlinkcolor" val="tx"/>
                    </a:ext>
                  </a:extLst>
                </a:hlinkClick>
              </a:rPr>
              <a:t>https://tinyurl.com/ym5vxka8</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264"/>
        <p:cNvGrpSpPr/>
        <p:nvPr/>
      </p:nvGrpSpPr>
      <p:grpSpPr>
        <a:xfrm>
          <a:off x="0" y="0"/>
          <a:ext cx="0" cy="0"/>
          <a:chOff x="0" y="0"/>
          <a:chExt cx="0" cy="0"/>
        </a:xfrm>
      </p:grpSpPr>
      <p:pic>
        <p:nvPicPr>
          <p:cNvPr id="265" name="Google Shape;265;p22"/>
          <p:cNvPicPr preferRelativeResize="0"/>
          <p:nvPr/>
        </p:nvPicPr>
        <p:blipFill rotWithShape="1">
          <a:blip r:embed="rId3">
            <a:alphaModFix/>
          </a:blip>
          <a:srcRect/>
          <a:stretch/>
        </p:blipFill>
        <p:spPr>
          <a:xfrm>
            <a:off x="71170" y="7971592"/>
            <a:ext cx="2257962" cy="2416107"/>
          </a:xfrm>
          <a:prstGeom prst="rect">
            <a:avLst/>
          </a:prstGeom>
          <a:noFill/>
          <a:ln>
            <a:noFill/>
          </a:ln>
        </p:spPr>
      </p:pic>
      <p:pic>
        <p:nvPicPr>
          <p:cNvPr id="266" name="Google Shape;266;p22"/>
          <p:cNvPicPr preferRelativeResize="0"/>
          <p:nvPr/>
        </p:nvPicPr>
        <p:blipFill rotWithShape="1">
          <a:blip r:embed="rId4">
            <a:alphaModFix/>
          </a:blip>
          <a:srcRect/>
          <a:stretch/>
        </p:blipFill>
        <p:spPr>
          <a:xfrm>
            <a:off x="2401364" y="7296145"/>
            <a:ext cx="2422655" cy="3091555"/>
          </a:xfrm>
          <a:prstGeom prst="rect">
            <a:avLst/>
          </a:prstGeom>
          <a:noFill/>
          <a:ln>
            <a:noFill/>
          </a:ln>
        </p:spPr>
      </p:pic>
      <p:pic>
        <p:nvPicPr>
          <p:cNvPr id="267" name="Google Shape;267;p22"/>
          <p:cNvPicPr preferRelativeResize="0"/>
          <p:nvPr/>
        </p:nvPicPr>
        <p:blipFill rotWithShape="1">
          <a:blip r:embed="rId5">
            <a:alphaModFix/>
          </a:blip>
          <a:srcRect/>
          <a:stretch/>
        </p:blipFill>
        <p:spPr>
          <a:xfrm>
            <a:off x="9662" y="5662681"/>
            <a:ext cx="2380977" cy="1601748"/>
          </a:xfrm>
          <a:prstGeom prst="rect">
            <a:avLst/>
          </a:prstGeom>
          <a:noFill/>
          <a:ln>
            <a:noFill/>
          </a:ln>
        </p:spPr>
      </p:pic>
      <p:pic>
        <p:nvPicPr>
          <p:cNvPr id="268" name="Google Shape;268;p22"/>
          <p:cNvPicPr preferRelativeResize="0"/>
          <p:nvPr/>
        </p:nvPicPr>
        <p:blipFill rotWithShape="1">
          <a:blip r:embed="rId5">
            <a:alphaModFix/>
          </a:blip>
          <a:srcRect/>
          <a:stretch/>
        </p:blipFill>
        <p:spPr>
          <a:xfrm>
            <a:off x="4695606" y="6118653"/>
            <a:ext cx="2380977" cy="1601748"/>
          </a:xfrm>
          <a:prstGeom prst="rect">
            <a:avLst/>
          </a:prstGeom>
          <a:noFill/>
          <a:ln>
            <a:noFill/>
          </a:ln>
        </p:spPr>
      </p:pic>
      <p:pic>
        <p:nvPicPr>
          <p:cNvPr id="269" name="Google Shape;269;p22"/>
          <p:cNvPicPr preferRelativeResize="0"/>
          <p:nvPr/>
        </p:nvPicPr>
        <p:blipFill rotWithShape="1">
          <a:blip r:embed="rId6">
            <a:alphaModFix/>
          </a:blip>
          <a:srcRect/>
          <a:stretch/>
        </p:blipFill>
        <p:spPr>
          <a:xfrm rot="10800000">
            <a:off x="9662" y="3054040"/>
            <a:ext cx="2380977" cy="2608640"/>
          </a:xfrm>
          <a:prstGeom prst="rect">
            <a:avLst/>
          </a:prstGeom>
          <a:noFill/>
          <a:ln>
            <a:noFill/>
          </a:ln>
        </p:spPr>
      </p:pic>
      <p:pic>
        <p:nvPicPr>
          <p:cNvPr id="270" name="Google Shape;270;p22"/>
          <p:cNvPicPr preferRelativeResize="0"/>
          <p:nvPr/>
        </p:nvPicPr>
        <p:blipFill rotWithShape="1">
          <a:blip r:embed="rId6">
            <a:alphaModFix/>
          </a:blip>
          <a:srcRect/>
          <a:stretch/>
        </p:blipFill>
        <p:spPr>
          <a:xfrm rot="10800000">
            <a:off x="4695606" y="7720401"/>
            <a:ext cx="2380977" cy="2608640"/>
          </a:xfrm>
          <a:prstGeom prst="rect">
            <a:avLst/>
          </a:prstGeom>
          <a:noFill/>
          <a:ln>
            <a:noFill/>
          </a:ln>
        </p:spPr>
      </p:pic>
      <p:pic>
        <p:nvPicPr>
          <p:cNvPr id="271" name="Google Shape;271;p22"/>
          <p:cNvPicPr preferRelativeResize="0"/>
          <p:nvPr/>
        </p:nvPicPr>
        <p:blipFill rotWithShape="1">
          <a:blip r:embed="rId7">
            <a:alphaModFix/>
          </a:blip>
          <a:srcRect/>
          <a:stretch/>
        </p:blipFill>
        <p:spPr>
          <a:xfrm rot="10800000">
            <a:off x="2474443" y="0"/>
            <a:ext cx="2299639" cy="4093209"/>
          </a:xfrm>
          <a:prstGeom prst="rect">
            <a:avLst/>
          </a:prstGeom>
          <a:noFill/>
          <a:ln>
            <a:noFill/>
          </a:ln>
        </p:spPr>
      </p:pic>
      <p:pic>
        <p:nvPicPr>
          <p:cNvPr id="272" name="Google Shape;272;p22"/>
          <p:cNvPicPr preferRelativeResize="0"/>
          <p:nvPr/>
        </p:nvPicPr>
        <p:blipFill rotWithShape="1">
          <a:blip r:embed="rId7">
            <a:alphaModFix/>
          </a:blip>
          <a:srcRect/>
          <a:stretch/>
        </p:blipFill>
        <p:spPr>
          <a:xfrm rot="10800000">
            <a:off x="7705233" y="6118867"/>
            <a:ext cx="2299639" cy="4093209"/>
          </a:xfrm>
          <a:prstGeom prst="rect">
            <a:avLst/>
          </a:prstGeom>
          <a:noFill/>
          <a:ln>
            <a:noFill/>
          </a:ln>
        </p:spPr>
      </p:pic>
      <p:pic>
        <p:nvPicPr>
          <p:cNvPr id="273" name="Google Shape;273;p22"/>
          <p:cNvPicPr preferRelativeResize="0"/>
          <p:nvPr/>
        </p:nvPicPr>
        <p:blipFill rotWithShape="1">
          <a:blip r:embed="rId8">
            <a:alphaModFix/>
          </a:blip>
          <a:srcRect/>
          <a:stretch/>
        </p:blipFill>
        <p:spPr>
          <a:xfrm>
            <a:off x="4820980" y="1849606"/>
            <a:ext cx="2227666" cy="4269046"/>
          </a:xfrm>
          <a:prstGeom prst="rect">
            <a:avLst/>
          </a:prstGeom>
          <a:noFill/>
          <a:ln>
            <a:noFill/>
          </a:ln>
        </p:spPr>
      </p:pic>
      <p:pic>
        <p:nvPicPr>
          <p:cNvPr id="274" name="Google Shape;274;p22"/>
          <p:cNvPicPr preferRelativeResize="0"/>
          <p:nvPr/>
        </p:nvPicPr>
        <p:blipFill rotWithShape="1">
          <a:blip r:embed="rId9">
            <a:alphaModFix/>
          </a:blip>
          <a:srcRect/>
          <a:stretch/>
        </p:blipFill>
        <p:spPr>
          <a:xfrm rot="10800000">
            <a:off x="2474443" y="4146068"/>
            <a:ext cx="2221163" cy="1922315"/>
          </a:xfrm>
          <a:prstGeom prst="rect">
            <a:avLst/>
          </a:prstGeom>
          <a:noFill/>
          <a:ln>
            <a:noFill/>
          </a:ln>
        </p:spPr>
      </p:pic>
      <p:pic>
        <p:nvPicPr>
          <p:cNvPr id="275" name="Google Shape;275;p22"/>
          <p:cNvPicPr preferRelativeResize="0"/>
          <p:nvPr/>
        </p:nvPicPr>
        <p:blipFill rotWithShape="1">
          <a:blip r:embed="rId10">
            <a:alphaModFix/>
          </a:blip>
          <a:srcRect/>
          <a:stretch/>
        </p:blipFill>
        <p:spPr>
          <a:xfrm rot="5400000">
            <a:off x="3029734" y="5513093"/>
            <a:ext cx="1110581" cy="2221163"/>
          </a:xfrm>
          <a:prstGeom prst="rect">
            <a:avLst/>
          </a:prstGeom>
          <a:noFill/>
          <a:ln>
            <a:noFill/>
          </a:ln>
        </p:spPr>
      </p:pic>
      <p:pic>
        <p:nvPicPr>
          <p:cNvPr id="276" name="Google Shape;276;p22"/>
          <p:cNvPicPr preferRelativeResize="0"/>
          <p:nvPr/>
        </p:nvPicPr>
        <p:blipFill rotWithShape="1">
          <a:blip r:embed="rId10">
            <a:alphaModFix/>
          </a:blip>
          <a:srcRect/>
          <a:stretch/>
        </p:blipFill>
        <p:spPr>
          <a:xfrm rot="5400000">
            <a:off x="876940" y="6972933"/>
            <a:ext cx="646423" cy="1292845"/>
          </a:xfrm>
          <a:prstGeom prst="rect">
            <a:avLst/>
          </a:prstGeom>
          <a:noFill/>
          <a:ln>
            <a:noFill/>
          </a:ln>
        </p:spPr>
      </p:pic>
      <p:pic>
        <p:nvPicPr>
          <p:cNvPr id="277" name="Google Shape;277;p22"/>
          <p:cNvPicPr preferRelativeResize="0"/>
          <p:nvPr/>
        </p:nvPicPr>
        <p:blipFill rotWithShape="1">
          <a:blip r:embed="rId11">
            <a:alphaModFix/>
          </a:blip>
          <a:srcRect/>
          <a:stretch/>
        </p:blipFill>
        <p:spPr>
          <a:xfrm>
            <a:off x="12593389" y="5491026"/>
            <a:ext cx="4665911" cy="4665911"/>
          </a:xfrm>
          <a:prstGeom prst="rect">
            <a:avLst/>
          </a:prstGeom>
          <a:noFill/>
          <a:ln>
            <a:noFill/>
          </a:ln>
        </p:spPr>
      </p:pic>
      <p:sp>
        <p:nvSpPr>
          <p:cNvPr id="278" name="Google Shape;278;p22"/>
          <p:cNvSpPr txBox="1"/>
          <p:nvPr/>
        </p:nvSpPr>
        <p:spPr>
          <a:xfrm>
            <a:off x="7373682" y="1782931"/>
            <a:ext cx="10251000" cy="4233000"/>
          </a:xfrm>
          <a:prstGeom prst="rect">
            <a:avLst/>
          </a:prstGeom>
          <a:noFill/>
          <a:ln>
            <a:noFill/>
          </a:ln>
        </p:spPr>
        <p:txBody>
          <a:bodyPr spcFirstLastPara="1" wrap="square" lIns="0" tIns="0" rIns="0" bIns="0" anchor="t" anchorCtr="0">
            <a:spAutoFit/>
          </a:bodyPr>
          <a:lstStyle/>
          <a:p>
            <a:pPr marL="631675" marR="0" lvl="1" indent="-315837" algn="l" rtl="0">
              <a:lnSpc>
                <a:spcPct val="140034"/>
              </a:lnSpc>
              <a:spcBef>
                <a:spcPts val="0"/>
              </a:spcBef>
              <a:spcAft>
                <a:spcPts val="0"/>
              </a:spcAft>
              <a:buClr>
                <a:srgbClr val="FFFFFF"/>
              </a:buClr>
              <a:buSzPts val="2925"/>
              <a:buFont typeface="Arial"/>
              <a:buChar char="•"/>
            </a:pPr>
            <a:r>
              <a:rPr lang="en-US" sz="2925" b="0" i="0" u="none" strike="noStrike" cap="none">
                <a:solidFill>
                  <a:srgbClr val="FFFFFF"/>
                </a:solidFill>
                <a:latin typeface="Tenor Sans"/>
                <a:ea typeface="Tenor Sans"/>
                <a:cs typeface="Tenor Sans"/>
                <a:sym typeface="Tenor Sans"/>
              </a:rPr>
              <a:t>Taking talks with the council and university forward. </a:t>
            </a:r>
            <a:endParaRPr/>
          </a:p>
          <a:p>
            <a:pPr marL="631675" marR="0" lvl="1" indent="-315837" algn="l" rtl="0">
              <a:lnSpc>
                <a:spcPct val="140034"/>
              </a:lnSpc>
              <a:spcBef>
                <a:spcPts val="0"/>
              </a:spcBef>
              <a:spcAft>
                <a:spcPts val="0"/>
              </a:spcAft>
              <a:buClr>
                <a:srgbClr val="FFFFFF"/>
              </a:buClr>
              <a:buSzPts val="2925"/>
              <a:buFont typeface="Arial"/>
              <a:buChar char="•"/>
            </a:pPr>
            <a:r>
              <a:rPr lang="en-US" sz="2925" b="0" i="0" u="none" strike="noStrike" cap="none">
                <a:solidFill>
                  <a:srgbClr val="FFFFFF"/>
                </a:solidFill>
                <a:latin typeface="Tenor Sans"/>
                <a:ea typeface="Tenor Sans"/>
                <a:cs typeface="Tenor Sans"/>
                <a:sym typeface="Tenor Sans"/>
              </a:rPr>
              <a:t>Increasing student awareness with continued social media presence and posters on campus.</a:t>
            </a:r>
            <a:endParaRPr/>
          </a:p>
          <a:p>
            <a:pPr marL="631675" marR="0" lvl="1" indent="-315837" algn="l" rtl="0">
              <a:lnSpc>
                <a:spcPct val="140034"/>
              </a:lnSpc>
              <a:spcBef>
                <a:spcPts val="0"/>
              </a:spcBef>
              <a:spcAft>
                <a:spcPts val="0"/>
              </a:spcAft>
              <a:buClr>
                <a:srgbClr val="FFFFFF"/>
              </a:buClr>
              <a:buSzPts val="2925"/>
              <a:buFont typeface="Arial"/>
              <a:buChar char="•"/>
            </a:pPr>
            <a:r>
              <a:rPr lang="en-US" sz="2925" b="0" i="0" u="none" strike="noStrike" cap="none">
                <a:solidFill>
                  <a:srgbClr val="FFFFFF"/>
                </a:solidFill>
                <a:latin typeface="Tenor Sans"/>
                <a:ea typeface="Tenor Sans"/>
                <a:cs typeface="Tenor Sans"/>
                <a:sym typeface="Tenor Sans"/>
              </a:rPr>
              <a:t>Reaching communities outside of students who may also benefit from bus route.</a:t>
            </a:r>
            <a:endParaRPr/>
          </a:p>
          <a:p>
            <a:pPr marL="631675" marR="0" lvl="1" indent="-315837" algn="l" rtl="0">
              <a:lnSpc>
                <a:spcPct val="140034"/>
              </a:lnSpc>
              <a:spcBef>
                <a:spcPts val="0"/>
              </a:spcBef>
              <a:spcAft>
                <a:spcPts val="0"/>
              </a:spcAft>
              <a:buClr>
                <a:srgbClr val="FFFFFF"/>
              </a:buClr>
              <a:buSzPts val="2925"/>
              <a:buFont typeface="Arial"/>
              <a:buChar char="•"/>
            </a:pPr>
            <a:r>
              <a:rPr lang="en-US" sz="2925" b="0" i="0" u="none" strike="noStrike" cap="none">
                <a:solidFill>
                  <a:srgbClr val="FFFFFF"/>
                </a:solidFill>
                <a:latin typeface="Tenor Sans"/>
                <a:ea typeface="Tenor Sans"/>
                <a:cs typeface="Tenor Sans"/>
                <a:sym typeface="Tenor Sans"/>
              </a:rPr>
              <a:t>Decisions about route operator, exact stop location, and student bus passes.</a:t>
            </a:r>
            <a:endParaRPr/>
          </a:p>
        </p:txBody>
      </p:sp>
      <p:sp>
        <p:nvSpPr>
          <p:cNvPr id="279" name="Google Shape;279;p22"/>
          <p:cNvSpPr txBox="1"/>
          <p:nvPr/>
        </p:nvSpPr>
        <p:spPr>
          <a:xfrm>
            <a:off x="5181855" y="364551"/>
            <a:ext cx="11770393" cy="1097609"/>
          </a:xfrm>
          <a:prstGeom prst="rect">
            <a:avLst/>
          </a:prstGeom>
          <a:noFill/>
          <a:ln>
            <a:noFill/>
          </a:ln>
        </p:spPr>
        <p:txBody>
          <a:bodyPr spcFirstLastPara="1" wrap="square" lIns="0" tIns="0" rIns="0" bIns="0" anchor="t" anchorCtr="0">
            <a:spAutoFit/>
          </a:bodyPr>
          <a:lstStyle/>
          <a:p>
            <a:pPr marL="0" marR="0" lvl="0" indent="0" algn="r" rtl="0">
              <a:lnSpc>
                <a:spcPct val="139987"/>
              </a:lnSpc>
              <a:spcBef>
                <a:spcPts val="0"/>
              </a:spcBef>
              <a:spcAft>
                <a:spcPts val="0"/>
              </a:spcAft>
              <a:buNone/>
            </a:pPr>
            <a:r>
              <a:rPr lang="en-US" sz="6287" b="0" i="0" u="none" strike="noStrike" cap="none">
                <a:solidFill>
                  <a:srgbClr val="7DA03C"/>
                </a:solidFill>
                <a:latin typeface="Tenor Sans"/>
                <a:ea typeface="Tenor Sans"/>
                <a:cs typeface="Tenor Sans"/>
                <a:sym typeface="Tenor Sans"/>
              </a:rPr>
              <a:t>Conclusion: Looking Forward</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283"/>
        <p:cNvGrpSpPr/>
        <p:nvPr/>
      </p:nvGrpSpPr>
      <p:grpSpPr>
        <a:xfrm>
          <a:off x="0" y="0"/>
          <a:ext cx="0" cy="0"/>
          <a:chOff x="0" y="0"/>
          <a:chExt cx="0" cy="0"/>
        </a:xfrm>
      </p:grpSpPr>
      <p:pic>
        <p:nvPicPr>
          <p:cNvPr id="284" name="Google Shape;284;p23"/>
          <p:cNvPicPr preferRelativeResize="0"/>
          <p:nvPr/>
        </p:nvPicPr>
        <p:blipFill rotWithShape="1">
          <a:blip r:embed="rId3">
            <a:alphaModFix/>
          </a:blip>
          <a:srcRect/>
          <a:stretch/>
        </p:blipFill>
        <p:spPr>
          <a:xfrm>
            <a:off x="1568741" y="513967"/>
            <a:ext cx="1384891" cy="931654"/>
          </a:xfrm>
          <a:prstGeom prst="rect">
            <a:avLst/>
          </a:prstGeom>
          <a:noFill/>
          <a:ln>
            <a:noFill/>
          </a:ln>
        </p:spPr>
      </p:pic>
      <p:pic>
        <p:nvPicPr>
          <p:cNvPr id="285" name="Google Shape;285;p23"/>
          <p:cNvPicPr preferRelativeResize="0"/>
          <p:nvPr/>
        </p:nvPicPr>
        <p:blipFill rotWithShape="1">
          <a:blip r:embed="rId3">
            <a:alphaModFix/>
          </a:blip>
          <a:srcRect/>
          <a:stretch/>
        </p:blipFill>
        <p:spPr>
          <a:xfrm>
            <a:off x="15336349" y="562873"/>
            <a:ext cx="1312193" cy="882748"/>
          </a:xfrm>
          <a:prstGeom prst="rect">
            <a:avLst/>
          </a:prstGeom>
          <a:noFill/>
          <a:ln>
            <a:noFill/>
          </a:ln>
        </p:spPr>
      </p:pic>
      <p:sp>
        <p:nvSpPr>
          <p:cNvPr id="286" name="Google Shape;286;p23"/>
          <p:cNvSpPr txBox="1"/>
          <p:nvPr/>
        </p:nvSpPr>
        <p:spPr>
          <a:xfrm>
            <a:off x="7049382" y="429523"/>
            <a:ext cx="4189235" cy="1065004"/>
          </a:xfrm>
          <a:prstGeom prst="rect">
            <a:avLst/>
          </a:prstGeom>
          <a:noFill/>
          <a:ln>
            <a:noFill/>
          </a:ln>
        </p:spPr>
        <p:txBody>
          <a:bodyPr spcFirstLastPara="1" wrap="square" lIns="0" tIns="0" rIns="0" bIns="0" anchor="t" anchorCtr="0">
            <a:spAutoFit/>
          </a:bodyPr>
          <a:lstStyle/>
          <a:p>
            <a:pPr marL="0" marR="0" lvl="0" indent="0" algn="ctr" rtl="0">
              <a:lnSpc>
                <a:spcPct val="140006"/>
              </a:lnSpc>
              <a:spcBef>
                <a:spcPts val="0"/>
              </a:spcBef>
              <a:spcAft>
                <a:spcPts val="0"/>
              </a:spcAft>
              <a:buNone/>
            </a:pPr>
            <a:r>
              <a:rPr lang="en-US" sz="6149" b="0" i="0" u="none" strike="noStrike" cap="none">
                <a:solidFill>
                  <a:srgbClr val="7DA03C"/>
                </a:solidFill>
                <a:latin typeface="Tenor Sans"/>
                <a:ea typeface="Tenor Sans"/>
                <a:cs typeface="Tenor Sans"/>
                <a:sym typeface="Tenor Sans"/>
              </a:rPr>
              <a:t>References</a:t>
            </a:r>
            <a:endParaRPr/>
          </a:p>
        </p:txBody>
      </p:sp>
      <p:sp>
        <p:nvSpPr>
          <p:cNvPr id="287" name="Google Shape;287;p23"/>
          <p:cNvSpPr txBox="1"/>
          <p:nvPr/>
        </p:nvSpPr>
        <p:spPr>
          <a:xfrm>
            <a:off x="452725" y="1896745"/>
            <a:ext cx="8691300" cy="8244300"/>
          </a:xfrm>
          <a:prstGeom prst="rect">
            <a:avLst/>
          </a:prstGeom>
          <a:noFill/>
          <a:ln>
            <a:noFill/>
          </a:ln>
        </p:spPr>
        <p:txBody>
          <a:bodyPr spcFirstLastPara="1" wrap="square" lIns="0" tIns="0" rIns="0" bIns="0" anchor="t" anchorCtr="0">
            <a:spAutoFit/>
          </a:bodyPr>
          <a:lstStyle/>
          <a:p>
            <a:pPr marL="561341" marR="0" lvl="1" indent="-280669" algn="l" rtl="0">
              <a:lnSpc>
                <a:spcPct val="140000"/>
              </a:lnSpc>
              <a:spcBef>
                <a:spcPts val="0"/>
              </a:spcBef>
              <a:spcAft>
                <a:spcPts val="0"/>
              </a:spcAft>
              <a:buClr>
                <a:srgbClr val="7DA03C"/>
              </a:buClr>
              <a:buSzPts val="2600"/>
              <a:buFont typeface="Arial"/>
              <a:buChar char="•"/>
            </a:pPr>
            <a:r>
              <a:rPr lang="en-US" sz="2600" b="0" i="0" u="none" strike="noStrike" cap="none">
                <a:solidFill>
                  <a:srgbClr val="7DA03C"/>
                </a:solidFill>
                <a:latin typeface="Tenor Sans"/>
                <a:ea typeface="Tenor Sans"/>
                <a:cs typeface="Tenor Sans"/>
                <a:sym typeface="Tenor Sans"/>
              </a:rPr>
              <a:t>Abro, S; Chandio, A; Alaboodi, A. &amp; Channa, I. (2019) 'Role of Automotive Industry in Global Warming', Pakistan Journal of Scientific and Industrial Research Series A: Physical Sciences, 62(3), [Online]. Available at: </a:t>
            </a:r>
            <a:r>
              <a:rPr lang="en-US" sz="2600" b="0" i="0" u="sng" strike="noStrike" cap="none">
                <a:solidFill>
                  <a:schemeClr val="hlink"/>
                </a:solidFill>
                <a:latin typeface="Tenor Sans"/>
                <a:ea typeface="Tenor Sans"/>
                <a:cs typeface="Tenor Sans"/>
                <a:sym typeface="Tenor Sans"/>
                <a:hlinkClick r:id="rId4"/>
              </a:rPr>
              <a:t>https://doi.org/10.52763/PJSIR.PHYS.SCI.62.3.2019.197.201</a:t>
            </a:r>
            <a:r>
              <a:rPr lang="en-US" sz="2600" b="0" i="0" u="none" strike="noStrike" cap="none">
                <a:solidFill>
                  <a:srgbClr val="7DA03C"/>
                </a:solidFill>
                <a:latin typeface="Tenor Sans"/>
                <a:ea typeface="Tenor Sans"/>
                <a:cs typeface="Tenor Sans"/>
                <a:sym typeface="Tenor Sans"/>
              </a:rPr>
              <a:t> (Accessed: 7th of May 2023).</a:t>
            </a:r>
            <a:endParaRPr/>
          </a:p>
          <a:p>
            <a:pPr marL="561341" marR="0" lvl="1" indent="-280669" algn="l" rtl="0">
              <a:lnSpc>
                <a:spcPct val="140000"/>
              </a:lnSpc>
              <a:spcBef>
                <a:spcPts val="0"/>
              </a:spcBef>
              <a:spcAft>
                <a:spcPts val="0"/>
              </a:spcAft>
              <a:buClr>
                <a:srgbClr val="7DA03C"/>
              </a:buClr>
              <a:buSzPts val="2600"/>
              <a:buFont typeface="Arial"/>
              <a:buChar char="•"/>
            </a:pPr>
            <a:r>
              <a:rPr lang="en-US" sz="2600" b="0" i="0" u="none" strike="noStrike" cap="none">
                <a:solidFill>
                  <a:srgbClr val="7DA03C"/>
                </a:solidFill>
                <a:latin typeface="Tenor Sans"/>
                <a:ea typeface="Tenor Sans"/>
                <a:cs typeface="Tenor Sans"/>
                <a:sym typeface="Tenor Sans"/>
              </a:rPr>
              <a:t>Buses Magazine (2018) SWANSEA REDISCOVERS TWO DECKS, Available at: </a:t>
            </a:r>
            <a:r>
              <a:rPr lang="en-US" sz="2600" b="0" i="0" u="sng" strike="noStrike" cap="none">
                <a:solidFill>
                  <a:schemeClr val="hlink"/>
                </a:solidFill>
                <a:latin typeface="Tenor Sans"/>
                <a:ea typeface="Tenor Sans"/>
                <a:cs typeface="Tenor Sans"/>
                <a:sym typeface="Tenor Sans"/>
                <a:hlinkClick r:id="rId5"/>
              </a:rPr>
              <a:t>https://www.keybuses.com/article/swansea-rediscovers-two-decks</a:t>
            </a:r>
            <a:r>
              <a:rPr lang="en-US" sz="2600" b="0" i="0" u="none" strike="noStrike" cap="none">
                <a:solidFill>
                  <a:srgbClr val="7DA03C"/>
                </a:solidFill>
                <a:latin typeface="Tenor Sans"/>
                <a:ea typeface="Tenor Sans"/>
                <a:cs typeface="Tenor Sans"/>
                <a:sym typeface="Tenor Sans"/>
              </a:rPr>
              <a:t> (Accessed: 7th of May 2023).</a:t>
            </a:r>
            <a:endParaRPr/>
          </a:p>
          <a:p>
            <a:pPr marL="561341" marR="0" lvl="1" indent="-280669" algn="l" rtl="0">
              <a:lnSpc>
                <a:spcPct val="140000"/>
              </a:lnSpc>
              <a:spcBef>
                <a:spcPts val="0"/>
              </a:spcBef>
              <a:spcAft>
                <a:spcPts val="0"/>
              </a:spcAft>
              <a:buClr>
                <a:srgbClr val="7DA03C"/>
              </a:buClr>
              <a:buSzPts val="2600"/>
              <a:buFont typeface="Arial"/>
              <a:buChar char="•"/>
            </a:pPr>
            <a:r>
              <a:rPr lang="en-US" sz="2600" b="0" i="0" u="none" strike="noStrike" cap="none">
                <a:solidFill>
                  <a:srgbClr val="7DA03C"/>
                </a:solidFill>
                <a:latin typeface="Tenor Sans"/>
                <a:ea typeface="Tenor Sans"/>
                <a:cs typeface="Tenor Sans"/>
                <a:sym typeface="Tenor Sans"/>
              </a:rPr>
              <a:t>Corgi (2023) GS82337 London Bus Rainbow, Available at: </a:t>
            </a:r>
            <a:r>
              <a:rPr lang="en-US" sz="2600" b="0" i="0" u="sng" strike="noStrike" cap="none">
                <a:solidFill>
                  <a:schemeClr val="hlink"/>
                </a:solidFill>
                <a:latin typeface="Tenor Sans"/>
                <a:ea typeface="Tenor Sans"/>
                <a:cs typeface="Tenor Sans"/>
                <a:sym typeface="Tenor Sans"/>
                <a:hlinkClick r:id="rId6"/>
              </a:rPr>
              <a:t>https://uk.corgi.co.uk/products/london-bus-rainbow-gs82337 </a:t>
            </a:r>
            <a:r>
              <a:rPr lang="en-US" sz="2600" b="0" i="0" u="none" strike="noStrike" cap="none">
                <a:solidFill>
                  <a:srgbClr val="7DA03C"/>
                </a:solidFill>
                <a:latin typeface="Tenor Sans"/>
                <a:ea typeface="Tenor Sans"/>
                <a:cs typeface="Tenor Sans"/>
                <a:sym typeface="Tenor Sans"/>
              </a:rPr>
              <a:t>(Accessed: 5th of May 2023).</a:t>
            </a:r>
            <a:endParaRPr/>
          </a:p>
        </p:txBody>
      </p:sp>
      <p:sp>
        <p:nvSpPr>
          <p:cNvPr id="288" name="Google Shape;288;p23"/>
          <p:cNvSpPr txBox="1"/>
          <p:nvPr/>
        </p:nvSpPr>
        <p:spPr>
          <a:xfrm>
            <a:off x="9144000" y="1852065"/>
            <a:ext cx="8465100" cy="6563400"/>
          </a:xfrm>
          <a:prstGeom prst="rect">
            <a:avLst/>
          </a:prstGeom>
          <a:noFill/>
          <a:ln>
            <a:noFill/>
          </a:ln>
        </p:spPr>
        <p:txBody>
          <a:bodyPr spcFirstLastPara="1" wrap="square" lIns="0" tIns="0" rIns="0" bIns="0" anchor="t" anchorCtr="0">
            <a:spAutoFit/>
          </a:bodyPr>
          <a:lstStyle/>
          <a:p>
            <a:pPr marL="561341" marR="0" lvl="1" indent="-280669" algn="l" rtl="0">
              <a:lnSpc>
                <a:spcPct val="140000"/>
              </a:lnSpc>
              <a:spcBef>
                <a:spcPts val="0"/>
              </a:spcBef>
              <a:spcAft>
                <a:spcPts val="0"/>
              </a:spcAft>
              <a:buClr>
                <a:srgbClr val="7DA03C"/>
              </a:buClr>
              <a:buSzPts val="2600"/>
              <a:buFont typeface="Arial"/>
              <a:buChar char="•"/>
            </a:pPr>
            <a:r>
              <a:rPr lang="en-US" sz="2600" b="0" i="0" u="none" strike="noStrike" cap="none">
                <a:solidFill>
                  <a:srgbClr val="7DA03C"/>
                </a:solidFill>
                <a:latin typeface="Tenor Sans"/>
                <a:ea typeface="Tenor Sans"/>
                <a:cs typeface="Tenor Sans"/>
                <a:sym typeface="Tenor Sans"/>
              </a:rPr>
              <a:t>European Cyclists' Federation (2016) Helsinki, cyclists' capital in the North, Available at: </a:t>
            </a:r>
            <a:r>
              <a:rPr lang="en-US" sz="2600" b="0" i="0" u="sng" strike="noStrike" cap="none">
                <a:solidFill>
                  <a:schemeClr val="hlink"/>
                </a:solidFill>
                <a:latin typeface="Tenor Sans"/>
                <a:ea typeface="Tenor Sans"/>
                <a:cs typeface="Tenor Sans"/>
                <a:sym typeface="Tenor Sans"/>
                <a:hlinkClick r:id="rId7"/>
              </a:rPr>
              <a:t>https://ecf.com/news-and-events/news/helsinki-cyclists-capital-north </a:t>
            </a:r>
            <a:r>
              <a:rPr lang="en-US" sz="2600" b="0" i="0" u="none" strike="noStrike" cap="none">
                <a:solidFill>
                  <a:srgbClr val="7DA03C"/>
                </a:solidFill>
                <a:latin typeface="Tenor Sans"/>
                <a:ea typeface="Tenor Sans"/>
                <a:cs typeface="Tenor Sans"/>
                <a:sym typeface="Tenor Sans"/>
              </a:rPr>
              <a:t>(Accessed: 7th of May 2023).</a:t>
            </a:r>
            <a:endParaRPr/>
          </a:p>
          <a:p>
            <a:pPr marL="561341" marR="0" lvl="1" indent="-280669" algn="l" rtl="0">
              <a:lnSpc>
                <a:spcPct val="140000"/>
              </a:lnSpc>
              <a:spcBef>
                <a:spcPts val="0"/>
              </a:spcBef>
              <a:spcAft>
                <a:spcPts val="0"/>
              </a:spcAft>
              <a:buClr>
                <a:srgbClr val="7DA03C"/>
              </a:buClr>
              <a:buSzPts val="2600"/>
              <a:buFont typeface="Arial"/>
              <a:buChar char="•"/>
            </a:pPr>
            <a:r>
              <a:rPr lang="en-US" sz="2600" b="0" i="0" u="none" strike="noStrike" cap="none">
                <a:solidFill>
                  <a:srgbClr val="7DA03C"/>
                </a:solidFill>
                <a:latin typeface="Tenor Sans"/>
                <a:ea typeface="Tenor Sans"/>
                <a:cs typeface="Tenor Sans"/>
                <a:sym typeface="Tenor Sans"/>
              </a:rPr>
              <a:t>European Disability Forum (2021) The new Urban Mobility Framework. How we can make public transport more accessible for persons with disabilities, Available at: </a:t>
            </a:r>
            <a:r>
              <a:rPr lang="en-US" sz="2600" b="0" i="0" u="sng" strike="noStrike" cap="none">
                <a:solidFill>
                  <a:schemeClr val="hlink"/>
                </a:solidFill>
                <a:latin typeface="Tenor Sans"/>
                <a:ea typeface="Tenor Sans"/>
                <a:cs typeface="Tenor Sans"/>
                <a:sym typeface="Tenor Sans"/>
                <a:hlinkClick r:id="rId8"/>
              </a:rPr>
              <a:t>https://www.edf-feph.org/the-new-urban-mobility-framework-how-we-can-make-public-transport-more-accessible-for-persons-with-disabilities/ </a:t>
            </a:r>
            <a:r>
              <a:rPr lang="en-US" sz="2600" b="0" i="0" u="none" strike="noStrike" cap="none">
                <a:solidFill>
                  <a:srgbClr val="7DA03C"/>
                </a:solidFill>
                <a:latin typeface="Tenor Sans"/>
                <a:ea typeface="Tenor Sans"/>
                <a:cs typeface="Tenor Sans"/>
                <a:sym typeface="Tenor Sans"/>
              </a:rPr>
              <a:t>(Accessed: 11th of May 2023).</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E2714"/>
        </a:solidFill>
        <a:effectLst/>
      </p:bgPr>
    </p:bg>
    <p:spTree>
      <p:nvGrpSpPr>
        <p:cNvPr id="1" name="Shape 292"/>
        <p:cNvGrpSpPr/>
        <p:nvPr/>
      </p:nvGrpSpPr>
      <p:grpSpPr>
        <a:xfrm>
          <a:off x="0" y="0"/>
          <a:ext cx="0" cy="0"/>
          <a:chOff x="0" y="0"/>
          <a:chExt cx="0" cy="0"/>
        </a:xfrm>
      </p:grpSpPr>
      <p:pic>
        <p:nvPicPr>
          <p:cNvPr id="293" name="Google Shape;293;p24"/>
          <p:cNvPicPr preferRelativeResize="0"/>
          <p:nvPr/>
        </p:nvPicPr>
        <p:blipFill rotWithShape="1">
          <a:blip r:embed="rId3">
            <a:alphaModFix/>
          </a:blip>
          <a:srcRect/>
          <a:stretch/>
        </p:blipFill>
        <p:spPr>
          <a:xfrm>
            <a:off x="1568741" y="538420"/>
            <a:ext cx="1384891" cy="931654"/>
          </a:xfrm>
          <a:prstGeom prst="rect">
            <a:avLst/>
          </a:prstGeom>
          <a:noFill/>
          <a:ln>
            <a:noFill/>
          </a:ln>
        </p:spPr>
      </p:pic>
      <p:pic>
        <p:nvPicPr>
          <p:cNvPr id="294" name="Google Shape;294;p24"/>
          <p:cNvPicPr preferRelativeResize="0"/>
          <p:nvPr/>
        </p:nvPicPr>
        <p:blipFill rotWithShape="1">
          <a:blip r:embed="rId3">
            <a:alphaModFix/>
          </a:blip>
          <a:srcRect/>
          <a:stretch/>
        </p:blipFill>
        <p:spPr>
          <a:xfrm>
            <a:off x="15336349" y="587326"/>
            <a:ext cx="1312193" cy="882748"/>
          </a:xfrm>
          <a:prstGeom prst="rect">
            <a:avLst/>
          </a:prstGeom>
          <a:noFill/>
          <a:ln>
            <a:noFill/>
          </a:ln>
        </p:spPr>
      </p:pic>
      <p:sp>
        <p:nvSpPr>
          <p:cNvPr id="295" name="Google Shape;295;p24"/>
          <p:cNvSpPr txBox="1"/>
          <p:nvPr/>
        </p:nvSpPr>
        <p:spPr>
          <a:xfrm>
            <a:off x="7049382" y="405070"/>
            <a:ext cx="4189235" cy="1065004"/>
          </a:xfrm>
          <a:prstGeom prst="rect">
            <a:avLst/>
          </a:prstGeom>
          <a:noFill/>
          <a:ln>
            <a:noFill/>
          </a:ln>
        </p:spPr>
        <p:txBody>
          <a:bodyPr spcFirstLastPara="1" wrap="square" lIns="0" tIns="0" rIns="0" bIns="0" anchor="t" anchorCtr="0">
            <a:spAutoFit/>
          </a:bodyPr>
          <a:lstStyle/>
          <a:p>
            <a:pPr marL="0" marR="0" lvl="0" indent="0" algn="ctr" rtl="0">
              <a:lnSpc>
                <a:spcPct val="140006"/>
              </a:lnSpc>
              <a:spcBef>
                <a:spcPts val="0"/>
              </a:spcBef>
              <a:spcAft>
                <a:spcPts val="0"/>
              </a:spcAft>
              <a:buNone/>
            </a:pPr>
            <a:r>
              <a:rPr lang="en-US" sz="6149" b="0" i="0" u="none" strike="noStrike" cap="none">
                <a:solidFill>
                  <a:srgbClr val="7DA03C"/>
                </a:solidFill>
                <a:latin typeface="Tenor Sans"/>
                <a:ea typeface="Tenor Sans"/>
                <a:cs typeface="Tenor Sans"/>
                <a:sym typeface="Tenor Sans"/>
              </a:rPr>
              <a:t>References</a:t>
            </a:r>
            <a:endParaRPr/>
          </a:p>
        </p:txBody>
      </p:sp>
      <p:sp>
        <p:nvSpPr>
          <p:cNvPr id="296" name="Google Shape;296;p24"/>
          <p:cNvSpPr txBox="1"/>
          <p:nvPr/>
        </p:nvSpPr>
        <p:spPr>
          <a:xfrm>
            <a:off x="342925" y="1761075"/>
            <a:ext cx="8763000" cy="8804400"/>
          </a:xfrm>
          <a:prstGeom prst="rect">
            <a:avLst/>
          </a:prstGeom>
          <a:noFill/>
          <a:ln>
            <a:noFill/>
          </a:ln>
        </p:spPr>
        <p:txBody>
          <a:bodyPr spcFirstLastPara="1" wrap="square" lIns="0" tIns="0" rIns="0" bIns="0" anchor="t" anchorCtr="0">
            <a:spAutoFit/>
          </a:bodyPr>
          <a:lstStyle/>
          <a:p>
            <a:pPr marL="561341" marR="0" lvl="1" indent="-280669" algn="l" rtl="0">
              <a:lnSpc>
                <a:spcPct val="140000"/>
              </a:lnSpc>
              <a:spcBef>
                <a:spcPts val="0"/>
              </a:spcBef>
              <a:spcAft>
                <a:spcPts val="0"/>
              </a:spcAft>
              <a:buClr>
                <a:srgbClr val="7DA03C"/>
              </a:buClr>
              <a:buSzPts val="2600"/>
              <a:buFont typeface="Arial"/>
              <a:buChar char="•"/>
            </a:pPr>
            <a:r>
              <a:rPr lang="en-US" sz="2600" b="0" i="0" u="none" strike="noStrike" cap="none">
                <a:solidFill>
                  <a:srgbClr val="7DA03C"/>
                </a:solidFill>
                <a:latin typeface="Tenor Sans"/>
                <a:ea typeface="Tenor Sans"/>
                <a:cs typeface="Tenor Sans"/>
                <a:sym typeface="Tenor Sans"/>
              </a:rPr>
              <a:t>Ingvardson, J. &amp; Nielsen, O. (2019) 'The relationship between norms, satisfaction and public transport use: A comparison across six European cities using structural equation modelling', Transportation Research Part A: Policy and Practice, 126, pp. 37-57 [Online]. Available at: </a:t>
            </a:r>
            <a:r>
              <a:rPr lang="en-US" sz="2600" b="0" i="0" u="sng" strike="noStrike" cap="none">
                <a:solidFill>
                  <a:schemeClr val="hlink"/>
                </a:solidFill>
                <a:latin typeface="Tenor Sans"/>
                <a:ea typeface="Tenor Sans"/>
                <a:cs typeface="Tenor Sans"/>
                <a:sym typeface="Tenor Sans"/>
                <a:hlinkClick r:id="rId4"/>
              </a:rPr>
              <a:t>https://doi.org/10.1016/j.tra.2019.05.016</a:t>
            </a:r>
            <a:r>
              <a:rPr lang="en-US" sz="2600" b="0" i="0" u="none" strike="noStrike" cap="none">
                <a:solidFill>
                  <a:srgbClr val="7DA03C"/>
                </a:solidFill>
                <a:latin typeface="Tenor Sans"/>
                <a:ea typeface="Tenor Sans"/>
                <a:cs typeface="Tenor Sans"/>
                <a:sym typeface="Tenor Sans"/>
              </a:rPr>
              <a:t> (Accessed: 11th of May 2023).</a:t>
            </a:r>
            <a:endParaRPr/>
          </a:p>
          <a:p>
            <a:pPr marL="561341" marR="0" lvl="1" indent="-280669" algn="l" rtl="0">
              <a:lnSpc>
                <a:spcPct val="140000"/>
              </a:lnSpc>
              <a:spcBef>
                <a:spcPts val="0"/>
              </a:spcBef>
              <a:spcAft>
                <a:spcPts val="0"/>
              </a:spcAft>
              <a:buClr>
                <a:srgbClr val="7DA03C"/>
              </a:buClr>
              <a:buSzPts val="2600"/>
              <a:buFont typeface="Arial"/>
              <a:buChar char="•"/>
            </a:pPr>
            <a:r>
              <a:rPr lang="en-US" sz="2600" b="0" i="0" u="none" strike="noStrike" cap="none">
                <a:solidFill>
                  <a:srgbClr val="7DA03C"/>
                </a:solidFill>
                <a:latin typeface="Tenor Sans"/>
                <a:ea typeface="Tenor Sans"/>
                <a:cs typeface="Tenor Sans"/>
                <a:sym typeface="Tenor Sans"/>
              </a:rPr>
              <a:t>Swansea Council (2022) Frequently asked questions about bus and community transport services, Available at: </a:t>
            </a:r>
            <a:r>
              <a:rPr lang="en-US" sz="2600" u="sng">
                <a:solidFill>
                  <a:schemeClr val="hlink"/>
                </a:solidFill>
                <a:latin typeface="Tenor Sans"/>
                <a:ea typeface="Tenor Sans"/>
                <a:cs typeface="Tenor Sans"/>
                <a:sym typeface="Tenor Sans"/>
                <a:hlinkClick r:id="rId5"/>
              </a:rPr>
              <a:t>https://tinyurl.com/ytyb8rr5 </a:t>
            </a:r>
            <a:r>
              <a:rPr lang="en-US" sz="2600" b="0" i="0" u="none" strike="noStrike" cap="none">
                <a:solidFill>
                  <a:srgbClr val="7DA03C"/>
                </a:solidFill>
                <a:latin typeface="Tenor Sans"/>
                <a:ea typeface="Tenor Sans"/>
                <a:cs typeface="Tenor Sans"/>
                <a:sym typeface="Tenor Sans"/>
              </a:rPr>
              <a:t>(Accessed: 5th of May 2023).</a:t>
            </a:r>
            <a:endParaRPr/>
          </a:p>
          <a:p>
            <a:pPr marL="561341" marR="0" lvl="1" indent="-280669" algn="l" rtl="0">
              <a:lnSpc>
                <a:spcPct val="140000"/>
              </a:lnSpc>
              <a:spcBef>
                <a:spcPts val="0"/>
              </a:spcBef>
              <a:spcAft>
                <a:spcPts val="0"/>
              </a:spcAft>
              <a:buClr>
                <a:srgbClr val="7DA03C"/>
              </a:buClr>
              <a:buSzPts val="2600"/>
              <a:buFont typeface="Arial"/>
              <a:buChar char="•"/>
            </a:pPr>
            <a:r>
              <a:rPr lang="en-US" sz="2600" b="0" i="0" u="none" strike="noStrike" cap="none">
                <a:solidFill>
                  <a:srgbClr val="7DA03C"/>
                </a:solidFill>
                <a:latin typeface="Tenor Sans"/>
                <a:ea typeface="Tenor Sans"/>
                <a:cs typeface="Tenor Sans"/>
                <a:sym typeface="Tenor Sans"/>
              </a:rPr>
              <a:t>Swansea University (n.d) Public Transport, Available at: </a:t>
            </a:r>
            <a:r>
              <a:rPr lang="en-US" sz="2600" b="0" i="0" u="sng" strike="noStrike" cap="none">
                <a:solidFill>
                  <a:schemeClr val="hlink"/>
                </a:solidFill>
                <a:latin typeface="Tenor Sans"/>
                <a:ea typeface="Tenor Sans"/>
                <a:cs typeface="Tenor Sans"/>
                <a:sym typeface="Tenor Sans"/>
                <a:hlinkClick r:id="rId6"/>
              </a:rPr>
              <a:t>https://tinyurl.com/mwf2ruu2 </a:t>
            </a:r>
            <a:r>
              <a:rPr lang="en-US" sz="2600" b="0" i="0" u="none" strike="noStrike" cap="none">
                <a:solidFill>
                  <a:srgbClr val="7DA03C"/>
                </a:solidFill>
                <a:latin typeface="Tenor Sans"/>
                <a:ea typeface="Tenor Sans"/>
                <a:cs typeface="Tenor Sans"/>
                <a:sym typeface="Tenor Sans"/>
              </a:rPr>
              <a:t>(Accessed: 7th of May 2023).</a:t>
            </a:r>
            <a:endParaRPr/>
          </a:p>
          <a:p>
            <a:pPr marL="0" marR="0" lvl="0" indent="0" algn="ctr" rtl="0">
              <a:lnSpc>
                <a:spcPct val="131615"/>
              </a:lnSpc>
              <a:spcBef>
                <a:spcPts val="0"/>
              </a:spcBef>
              <a:spcAft>
                <a:spcPts val="0"/>
              </a:spcAft>
              <a:buNone/>
            </a:pPr>
            <a:endParaRPr sz="2600" b="0" i="0" u="none" strike="noStrike" cap="none">
              <a:solidFill>
                <a:srgbClr val="7DA03C"/>
              </a:solidFill>
              <a:latin typeface="Tenor Sans"/>
              <a:ea typeface="Tenor Sans"/>
              <a:cs typeface="Tenor Sans"/>
              <a:sym typeface="Tenor Sans"/>
            </a:endParaRPr>
          </a:p>
        </p:txBody>
      </p:sp>
      <p:sp>
        <p:nvSpPr>
          <p:cNvPr id="297" name="Google Shape;297;p24"/>
          <p:cNvSpPr txBox="1"/>
          <p:nvPr/>
        </p:nvSpPr>
        <p:spPr>
          <a:xfrm>
            <a:off x="8917637" y="2110710"/>
            <a:ext cx="8088000" cy="6563400"/>
          </a:xfrm>
          <a:prstGeom prst="rect">
            <a:avLst/>
          </a:prstGeom>
          <a:noFill/>
          <a:ln>
            <a:noFill/>
          </a:ln>
        </p:spPr>
        <p:txBody>
          <a:bodyPr spcFirstLastPara="1" wrap="square" lIns="0" tIns="0" rIns="0" bIns="0" anchor="t" anchorCtr="0">
            <a:spAutoFit/>
          </a:bodyPr>
          <a:lstStyle/>
          <a:p>
            <a:pPr marL="561341" marR="0" lvl="1" indent="-280669" algn="l" rtl="0">
              <a:lnSpc>
                <a:spcPct val="140000"/>
              </a:lnSpc>
              <a:spcBef>
                <a:spcPts val="0"/>
              </a:spcBef>
              <a:spcAft>
                <a:spcPts val="0"/>
              </a:spcAft>
              <a:buClr>
                <a:srgbClr val="7DA03C"/>
              </a:buClr>
              <a:buSzPts val="2600"/>
              <a:buFont typeface="Arial"/>
              <a:buChar char="•"/>
            </a:pPr>
            <a:r>
              <a:rPr lang="en-US" sz="2600" b="0" i="0" u="none" strike="noStrike" cap="none">
                <a:solidFill>
                  <a:srgbClr val="7DA03C"/>
                </a:solidFill>
                <a:latin typeface="Tenor Sans"/>
                <a:ea typeface="Tenor Sans"/>
                <a:cs typeface="Tenor Sans"/>
                <a:sym typeface="Tenor Sans"/>
              </a:rPr>
              <a:t>Tuominen, A; Sundqvust-Andberg, H; Aittasalo, M; Silonsaari, J; Kiviluoto, K. &amp; Tapio. P. (2022) 'Building transformative capacity towards active sustainable transport in urban areas: Experiences from local actions in Finland', Case Studies on Transport Policy, 10(2), pp. 1034-1044 [Online]. Available at: </a:t>
            </a:r>
            <a:r>
              <a:rPr lang="en-US" sz="2600" b="0" i="0" u="sng" strike="noStrike" cap="none">
                <a:solidFill>
                  <a:schemeClr val="hlink"/>
                </a:solidFill>
                <a:latin typeface="Tenor Sans"/>
                <a:ea typeface="Tenor Sans"/>
                <a:cs typeface="Tenor Sans"/>
                <a:sym typeface="Tenor Sans"/>
                <a:hlinkClick r:id="rId7"/>
              </a:rPr>
              <a:t>https://doi.org/10.1016/j.cstp.2022.03.015</a:t>
            </a:r>
            <a:r>
              <a:rPr lang="en-US" sz="2600" b="0" i="0" u="none" strike="noStrike" cap="none">
                <a:solidFill>
                  <a:srgbClr val="7DA03C"/>
                </a:solidFill>
                <a:latin typeface="Tenor Sans"/>
                <a:ea typeface="Tenor Sans"/>
                <a:cs typeface="Tenor Sans"/>
                <a:sym typeface="Tenor Sans"/>
              </a:rPr>
              <a:t> (Accessed: 7th of May 2023).</a:t>
            </a:r>
            <a:endParaRPr/>
          </a:p>
          <a:p>
            <a:pPr marL="561341" marR="0" lvl="1" indent="-280669" algn="l" rtl="0">
              <a:lnSpc>
                <a:spcPct val="140000"/>
              </a:lnSpc>
              <a:spcBef>
                <a:spcPts val="0"/>
              </a:spcBef>
              <a:spcAft>
                <a:spcPts val="0"/>
              </a:spcAft>
              <a:buClr>
                <a:srgbClr val="7DA03C"/>
              </a:buClr>
              <a:buSzPts val="2600"/>
              <a:buFont typeface="Arial"/>
              <a:buChar char="•"/>
            </a:pPr>
            <a:r>
              <a:rPr lang="en-US" sz="2600" b="0" i="0" u="none" strike="noStrike" cap="none">
                <a:solidFill>
                  <a:srgbClr val="7DA03C"/>
                </a:solidFill>
                <a:latin typeface="Tenor Sans"/>
                <a:ea typeface="Tenor Sans"/>
                <a:cs typeface="Tenor Sans"/>
                <a:sym typeface="Tenor Sans"/>
              </a:rPr>
              <a:t> Walker, J. (2011) Human Transit</a:t>
            </a:r>
            <a:r>
              <a:rPr lang="en-US" sz="2600">
                <a:solidFill>
                  <a:srgbClr val="7DA03C"/>
                </a:solidFill>
                <a:latin typeface="Tenor Sans"/>
                <a:ea typeface="Tenor Sans"/>
                <a:cs typeface="Tenor Sans"/>
                <a:sym typeface="Tenor Sans"/>
              </a:rPr>
              <a:t>: </a:t>
            </a:r>
            <a:r>
              <a:rPr lang="en-US" sz="2600" b="0" i="0" u="none" strike="noStrike" cap="none">
                <a:solidFill>
                  <a:srgbClr val="7DA03C"/>
                </a:solidFill>
                <a:latin typeface="Tenor Sans"/>
                <a:ea typeface="Tenor Sans"/>
                <a:cs typeface="Tenor Sans"/>
                <a:sym typeface="Tenor Sans"/>
              </a:rPr>
              <a:t>How Clearer Thinking about Public Transit Can Enrich Our Communities and Our Lives, Island Press.</a:t>
            </a: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9AD7A450206914EA940F4A8FF065E64" ma:contentTypeVersion="18" ma:contentTypeDescription="Create a new document." ma:contentTypeScope="" ma:versionID="7ddb3cebc4975ad01ce82d972b5ea154">
  <xsd:schema xmlns:xsd="http://www.w3.org/2001/XMLSchema" xmlns:xs="http://www.w3.org/2001/XMLSchema" xmlns:p="http://schemas.microsoft.com/office/2006/metadata/properties" xmlns:ns3="5742da9b-1350-4580-903c-801f5507efda" xmlns:ns4="c163bc50-f1d5-4751-bce9-4a60908c1a7a" targetNamespace="http://schemas.microsoft.com/office/2006/metadata/properties" ma:root="true" ma:fieldsID="518bed32f9f8a1ae45df341ad303a697" ns3:_="" ns4:_="">
    <xsd:import namespace="5742da9b-1350-4580-903c-801f5507efda"/>
    <xsd:import namespace="c163bc50-f1d5-4751-bce9-4a60908c1a7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LengthInSecond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Location"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42da9b-1350-4580-903c-801f5507ef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17"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163bc50-f1d5-4751-bce9-4a60908c1a7a"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742da9b-1350-4580-903c-801f5507efda" xsi:nil="true"/>
  </documentManagement>
</p:properties>
</file>

<file path=customXml/itemProps1.xml><?xml version="1.0" encoding="utf-8"?>
<ds:datastoreItem xmlns:ds="http://schemas.openxmlformats.org/officeDocument/2006/customXml" ds:itemID="{2941C187-3348-436A-BF52-A5837B2D23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42da9b-1350-4580-903c-801f5507efda"/>
    <ds:schemaRef ds:uri="c163bc50-f1d5-4751-bce9-4a60908c1a7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4D26845-2DAD-4889-A230-85E5B01E9885}">
  <ds:schemaRefs>
    <ds:schemaRef ds:uri="http://schemas.microsoft.com/sharepoint/v3/contenttype/forms"/>
  </ds:schemaRefs>
</ds:datastoreItem>
</file>

<file path=customXml/itemProps3.xml><?xml version="1.0" encoding="utf-8"?>
<ds:datastoreItem xmlns:ds="http://schemas.openxmlformats.org/officeDocument/2006/customXml" ds:itemID="{CEA4121E-493B-4FBD-8E60-9CE829842EB8}">
  <ds:schemaRefs>
    <ds:schemaRef ds:uri="http://purl.org/dc/terms/"/>
    <ds:schemaRef ds:uri="http://schemas.openxmlformats.org/package/2006/metadata/core-properties"/>
    <ds:schemaRef ds:uri="http://schemas.microsoft.com/office/infopath/2007/PartnerControls"/>
    <ds:schemaRef ds:uri="http://purl.org/dc/elements/1.1/"/>
    <ds:schemaRef ds:uri="http://schemas.microsoft.com/office/2006/documentManagement/types"/>
    <ds:schemaRef ds:uri="c163bc50-f1d5-4751-bce9-4a60908c1a7a"/>
    <ds:schemaRef ds:uri="http://purl.org/dc/dcmitype/"/>
    <ds:schemaRef ds:uri="5742da9b-1350-4580-903c-801f5507efda"/>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1086</Words>
  <Application>Microsoft Office PowerPoint</Application>
  <PresentationFormat>Custom</PresentationFormat>
  <Paragraphs>80</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Tenor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Elanor Alun</cp:lastModifiedBy>
  <cp:revision>2</cp:revision>
  <dcterms:modified xsi:type="dcterms:W3CDTF">2025-03-19T14:21:09Z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0x010100B9AD7A450206914EA940F4A8FF065E64</vt:lpwstr>
  </property>
</Properties>
</file>