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template.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82321" autoAdjust="0"/>
  </p:normalViewPr>
  <p:slideViewPr>
    <p:cSldViewPr snapToGrid="0">
      <p:cViewPr varScale="1">
        <p:scale>
          <a:sx n="90" d="100"/>
          <a:sy n="90" d="100"/>
        </p:scale>
        <p:origin x="143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1667B9-42C8-490E-9C1B-8AB81FBFEC37}" type="datetimeFigureOut">
              <a:rPr lang="en-IN" smtClean="0"/>
              <a:t>02/12/22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1808FF-1636-4D45-9027-7B636B6F555A}" type="slidenum">
              <a:rPr lang="en-IN" smtClean="0"/>
              <a:t>‹#›</a:t>
            </a:fld>
            <a:endParaRPr lang="en-IN"/>
          </a:p>
        </p:txBody>
      </p:sp>
    </p:spTree>
    <p:extLst>
      <p:ext uri="{BB962C8B-B14F-4D97-AF65-F5344CB8AC3E}">
        <p14:creationId xmlns:p14="http://schemas.microsoft.com/office/powerpoint/2010/main" val="28120608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D1808FF-1636-4D45-9027-7B636B6F555A}" type="slidenum">
              <a:rPr lang="en-IN" smtClean="0"/>
              <a:t>1</a:t>
            </a:fld>
            <a:endParaRPr lang="en-IN"/>
          </a:p>
        </p:txBody>
      </p:sp>
    </p:spTree>
    <p:extLst>
      <p:ext uri="{BB962C8B-B14F-4D97-AF65-F5344CB8AC3E}">
        <p14:creationId xmlns:p14="http://schemas.microsoft.com/office/powerpoint/2010/main" val="34403371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dirty="0">
                <a:latin typeface="Times New Roman" panose="02020603050405020304" pitchFamily="18" charset="0"/>
                <a:cs typeface="Times New Roman" panose="02020603050405020304" pitchFamily="18" charset="0"/>
              </a:rPr>
              <a:t>Staff members who are engaged in their job and invested in the success of the business see their contributions as meaningful and act accordingly. A motivated workforce is in it for more than a salary and may consider their well-being tied to their performance, and hence crucial to their company's success. </a:t>
            </a:r>
            <a:r>
              <a:rPr lang="en-US" dirty="0"/>
              <a:t>Employees who are invested in their work feel a sense of ownership over the company's success and a sense of responsibility for its outcomes.</a:t>
            </a:r>
            <a:endParaRPr lang="en-IN" dirty="0"/>
          </a:p>
        </p:txBody>
      </p:sp>
      <p:sp>
        <p:nvSpPr>
          <p:cNvPr id="4" name="Slide Number Placeholder 3"/>
          <p:cNvSpPr>
            <a:spLocks noGrp="1"/>
          </p:cNvSpPr>
          <p:nvPr>
            <p:ph type="sldNum" sz="quarter" idx="5"/>
          </p:nvPr>
        </p:nvSpPr>
        <p:spPr/>
        <p:txBody>
          <a:bodyPr/>
          <a:lstStyle/>
          <a:p>
            <a:fld id="{3D1808FF-1636-4D45-9027-7B636B6F555A}" type="slidenum">
              <a:rPr lang="en-IN" smtClean="0"/>
              <a:t>2</a:t>
            </a:fld>
            <a:endParaRPr lang="en-IN"/>
          </a:p>
        </p:txBody>
      </p:sp>
    </p:spTree>
    <p:extLst>
      <p:ext uri="{BB962C8B-B14F-4D97-AF65-F5344CB8AC3E}">
        <p14:creationId xmlns:p14="http://schemas.microsoft.com/office/powerpoint/2010/main" val="20529272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 one can give their all on the job if they're neglecting their own health and happiness. Employees are more invested in the company's success when it fosters a culture where they feel secure doing their jobs (free from harassment and discrimination), management treat them with respect, there's enough of time off for vacation and sick days, and so on. </a:t>
            </a:r>
            <a:r>
              <a:rPr lang="en-US" sz="1200" dirty="0">
                <a:latin typeface="Times New Roman" panose="02020603050405020304" pitchFamily="18" charset="0"/>
                <a:cs typeface="Times New Roman" panose="02020603050405020304" pitchFamily="18" charset="0"/>
              </a:rPr>
              <a:t>Each "building block" represents an action that must be taken to increase employee enthusiasm at work.</a:t>
            </a:r>
            <a:endParaRPr lang="en-IN" dirty="0"/>
          </a:p>
        </p:txBody>
      </p:sp>
      <p:sp>
        <p:nvSpPr>
          <p:cNvPr id="4" name="Slide Number Placeholder 3"/>
          <p:cNvSpPr>
            <a:spLocks noGrp="1"/>
          </p:cNvSpPr>
          <p:nvPr>
            <p:ph type="sldNum" sz="quarter" idx="5"/>
          </p:nvPr>
        </p:nvSpPr>
        <p:spPr/>
        <p:txBody>
          <a:bodyPr/>
          <a:lstStyle/>
          <a:p>
            <a:fld id="{3D1808FF-1636-4D45-9027-7B636B6F555A}" type="slidenum">
              <a:rPr lang="en-IN" smtClean="0"/>
              <a:t>3</a:t>
            </a:fld>
            <a:endParaRPr lang="en-IN"/>
          </a:p>
        </p:txBody>
      </p:sp>
    </p:spTree>
    <p:extLst>
      <p:ext uri="{BB962C8B-B14F-4D97-AF65-F5344CB8AC3E}">
        <p14:creationId xmlns:p14="http://schemas.microsoft.com/office/powerpoint/2010/main" val="15402059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Goals should be simple, easily understood, and reviewed on a regular basis. If not, there is a high risk of discord and anger between workers and supervisors. </a:t>
            </a:r>
            <a:endParaRPr lang="en-IN" dirty="0"/>
          </a:p>
        </p:txBody>
      </p:sp>
      <p:sp>
        <p:nvSpPr>
          <p:cNvPr id="4" name="Slide Number Placeholder 3"/>
          <p:cNvSpPr>
            <a:spLocks noGrp="1"/>
          </p:cNvSpPr>
          <p:nvPr>
            <p:ph type="sldNum" sz="quarter" idx="5"/>
          </p:nvPr>
        </p:nvSpPr>
        <p:spPr/>
        <p:txBody>
          <a:bodyPr/>
          <a:lstStyle/>
          <a:p>
            <a:fld id="{3D1808FF-1636-4D45-9027-7B636B6F555A}" type="slidenum">
              <a:rPr lang="en-IN" smtClean="0"/>
              <a:t>4</a:t>
            </a:fld>
            <a:endParaRPr lang="en-IN"/>
          </a:p>
        </p:txBody>
      </p:sp>
    </p:spTree>
    <p:extLst>
      <p:ext uri="{BB962C8B-B14F-4D97-AF65-F5344CB8AC3E}">
        <p14:creationId xmlns:p14="http://schemas.microsoft.com/office/powerpoint/2010/main" val="3685868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Growth for both individuals and the firm can't be achieved without thorough onboarding procedures, continuous peer and management assistance, and sufficient training. Ability to attract and retain top talent by providing employees with a clear path for advancement inside the </a:t>
            </a:r>
            <a:r>
              <a:rPr lang="en-US" dirty="0" err="1"/>
              <a:t>organisation</a:t>
            </a:r>
            <a:r>
              <a:rPr lang="en-US" dirty="0"/>
              <a:t> rather than encouraging them to explore elsewhere for better chances. </a:t>
            </a:r>
            <a:endParaRPr lang="en-IN" dirty="0"/>
          </a:p>
        </p:txBody>
      </p:sp>
      <p:sp>
        <p:nvSpPr>
          <p:cNvPr id="4" name="Slide Number Placeholder 3"/>
          <p:cNvSpPr>
            <a:spLocks noGrp="1"/>
          </p:cNvSpPr>
          <p:nvPr>
            <p:ph type="sldNum" sz="quarter" idx="5"/>
          </p:nvPr>
        </p:nvSpPr>
        <p:spPr/>
        <p:txBody>
          <a:bodyPr/>
          <a:lstStyle/>
          <a:p>
            <a:fld id="{3D1808FF-1636-4D45-9027-7B636B6F555A}" type="slidenum">
              <a:rPr lang="en-IN" smtClean="0"/>
              <a:t>5</a:t>
            </a:fld>
            <a:endParaRPr lang="en-IN"/>
          </a:p>
        </p:txBody>
      </p:sp>
    </p:spTree>
    <p:extLst>
      <p:ext uri="{BB962C8B-B14F-4D97-AF65-F5344CB8AC3E}">
        <p14:creationId xmlns:p14="http://schemas.microsoft.com/office/powerpoint/2010/main" val="19550224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Times New Roman" panose="02020603050405020304" pitchFamily="18" charset="0"/>
                <a:cs typeface="Times New Roman" panose="02020603050405020304" pitchFamily="18" charset="0"/>
              </a:rPr>
              <a:t>Alarming </a:t>
            </a:r>
            <a:r>
              <a:rPr lang="en-US" sz="1200" dirty="0">
                <a:latin typeface="Times New Roman" panose="02020603050405020304" pitchFamily="18" charset="0"/>
                <a:cs typeface="Times New Roman" panose="02020603050405020304" pitchFamily="18" charset="0"/>
              </a:rPr>
              <a:t>trends have been seen in the United Kingdom, where employee engagement is at an all-time low of 8% and has been falling steadily over the previous several years.</a:t>
            </a:r>
            <a:endParaRPr lang="en-IN" dirty="0"/>
          </a:p>
        </p:txBody>
      </p:sp>
      <p:sp>
        <p:nvSpPr>
          <p:cNvPr id="4" name="Slide Number Placeholder 3"/>
          <p:cNvSpPr>
            <a:spLocks noGrp="1"/>
          </p:cNvSpPr>
          <p:nvPr>
            <p:ph type="sldNum" sz="quarter" idx="5"/>
          </p:nvPr>
        </p:nvSpPr>
        <p:spPr/>
        <p:txBody>
          <a:bodyPr/>
          <a:lstStyle/>
          <a:p>
            <a:fld id="{3D1808FF-1636-4D45-9027-7B636B6F555A}" type="slidenum">
              <a:rPr lang="en-IN" smtClean="0"/>
              <a:t>6</a:t>
            </a:fld>
            <a:endParaRPr lang="en-IN"/>
          </a:p>
        </p:txBody>
      </p:sp>
    </p:spTree>
    <p:extLst>
      <p:ext uri="{BB962C8B-B14F-4D97-AF65-F5344CB8AC3E}">
        <p14:creationId xmlns:p14="http://schemas.microsoft.com/office/powerpoint/2010/main" val="32353788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1F58E-5FA9-AEFC-409A-F7337017E7A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E7491931-E31D-ED10-A7E4-C2EF1223CCE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1ADE1A80-D396-BBAE-BA91-36DBD0451CA4}"/>
              </a:ext>
            </a:extLst>
          </p:cNvPr>
          <p:cNvSpPr>
            <a:spLocks noGrp="1"/>
          </p:cNvSpPr>
          <p:nvPr>
            <p:ph type="dt" sz="half" idx="10"/>
          </p:nvPr>
        </p:nvSpPr>
        <p:spPr/>
        <p:txBody>
          <a:bodyPr/>
          <a:lstStyle/>
          <a:p>
            <a:fld id="{08E7608D-26AC-415C-910A-F2E95D97ED28}" type="datetimeFigureOut">
              <a:rPr lang="en-IN" smtClean="0"/>
              <a:t>02/12/22</a:t>
            </a:fld>
            <a:endParaRPr lang="en-IN"/>
          </a:p>
        </p:txBody>
      </p:sp>
      <p:sp>
        <p:nvSpPr>
          <p:cNvPr id="5" name="Footer Placeholder 4">
            <a:extLst>
              <a:ext uri="{FF2B5EF4-FFF2-40B4-BE49-F238E27FC236}">
                <a16:creationId xmlns:a16="http://schemas.microsoft.com/office/drawing/2014/main" id="{D8D913A3-AEF4-A59E-5B4F-19FF4A80AA2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6F85BDA-ECE3-0030-6AAC-B59ABA668212}"/>
              </a:ext>
            </a:extLst>
          </p:cNvPr>
          <p:cNvSpPr>
            <a:spLocks noGrp="1"/>
          </p:cNvSpPr>
          <p:nvPr>
            <p:ph type="sldNum" sz="quarter" idx="12"/>
          </p:nvPr>
        </p:nvSpPr>
        <p:spPr/>
        <p:txBody>
          <a:bodyPr/>
          <a:lstStyle/>
          <a:p>
            <a:fld id="{3741C92C-23B2-40B0-A033-6F55D168B0F1}" type="slidenum">
              <a:rPr lang="en-IN" smtClean="0"/>
              <a:t>‹#›</a:t>
            </a:fld>
            <a:endParaRPr lang="en-IN"/>
          </a:p>
        </p:txBody>
      </p:sp>
    </p:spTree>
    <p:extLst>
      <p:ext uri="{BB962C8B-B14F-4D97-AF65-F5344CB8AC3E}">
        <p14:creationId xmlns:p14="http://schemas.microsoft.com/office/powerpoint/2010/main" val="12400277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F5C73-350B-D759-BB03-38785B200D8C}"/>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4EC8275D-8A60-7E77-EBAE-E40256B842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F794D09-7834-8E8C-B6BB-15D0271F4406}"/>
              </a:ext>
            </a:extLst>
          </p:cNvPr>
          <p:cNvSpPr>
            <a:spLocks noGrp="1"/>
          </p:cNvSpPr>
          <p:nvPr>
            <p:ph type="dt" sz="half" idx="10"/>
          </p:nvPr>
        </p:nvSpPr>
        <p:spPr/>
        <p:txBody>
          <a:bodyPr/>
          <a:lstStyle/>
          <a:p>
            <a:fld id="{08E7608D-26AC-415C-910A-F2E95D97ED28}" type="datetimeFigureOut">
              <a:rPr lang="en-IN" smtClean="0"/>
              <a:t>02/12/22</a:t>
            </a:fld>
            <a:endParaRPr lang="en-IN"/>
          </a:p>
        </p:txBody>
      </p:sp>
      <p:sp>
        <p:nvSpPr>
          <p:cNvPr id="5" name="Footer Placeholder 4">
            <a:extLst>
              <a:ext uri="{FF2B5EF4-FFF2-40B4-BE49-F238E27FC236}">
                <a16:creationId xmlns:a16="http://schemas.microsoft.com/office/drawing/2014/main" id="{8968CDB4-BCFA-370F-F7BF-00A40FF4B3F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A4F937B-0948-7DB2-84C1-FCFE69CD03EA}"/>
              </a:ext>
            </a:extLst>
          </p:cNvPr>
          <p:cNvSpPr>
            <a:spLocks noGrp="1"/>
          </p:cNvSpPr>
          <p:nvPr>
            <p:ph type="sldNum" sz="quarter" idx="12"/>
          </p:nvPr>
        </p:nvSpPr>
        <p:spPr/>
        <p:txBody>
          <a:bodyPr/>
          <a:lstStyle/>
          <a:p>
            <a:fld id="{3741C92C-23B2-40B0-A033-6F55D168B0F1}" type="slidenum">
              <a:rPr lang="en-IN" smtClean="0"/>
              <a:t>‹#›</a:t>
            </a:fld>
            <a:endParaRPr lang="en-IN"/>
          </a:p>
        </p:txBody>
      </p:sp>
    </p:spTree>
    <p:extLst>
      <p:ext uri="{BB962C8B-B14F-4D97-AF65-F5344CB8AC3E}">
        <p14:creationId xmlns:p14="http://schemas.microsoft.com/office/powerpoint/2010/main" val="30297287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87098-1CBE-EA17-1233-79323DEE529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B8D39F68-D909-10AC-86D7-314665BCFBA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AE43AB2-225C-EA48-0284-78CA4FBE3F10}"/>
              </a:ext>
            </a:extLst>
          </p:cNvPr>
          <p:cNvSpPr>
            <a:spLocks noGrp="1"/>
          </p:cNvSpPr>
          <p:nvPr>
            <p:ph type="dt" sz="half" idx="10"/>
          </p:nvPr>
        </p:nvSpPr>
        <p:spPr/>
        <p:txBody>
          <a:bodyPr/>
          <a:lstStyle/>
          <a:p>
            <a:fld id="{08E7608D-26AC-415C-910A-F2E95D97ED28}" type="datetimeFigureOut">
              <a:rPr lang="en-IN" smtClean="0"/>
              <a:t>02/12/22</a:t>
            </a:fld>
            <a:endParaRPr lang="en-IN"/>
          </a:p>
        </p:txBody>
      </p:sp>
      <p:sp>
        <p:nvSpPr>
          <p:cNvPr id="5" name="Footer Placeholder 4">
            <a:extLst>
              <a:ext uri="{FF2B5EF4-FFF2-40B4-BE49-F238E27FC236}">
                <a16:creationId xmlns:a16="http://schemas.microsoft.com/office/drawing/2014/main" id="{001CA0BB-4342-EE3E-1AB2-650EAD4202A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E77D99C-C486-55FE-2872-9C0F5BFC0716}"/>
              </a:ext>
            </a:extLst>
          </p:cNvPr>
          <p:cNvSpPr>
            <a:spLocks noGrp="1"/>
          </p:cNvSpPr>
          <p:nvPr>
            <p:ph type="sldNum" sz="quarter" idx="12"/>
          </p:nvPr>
        </p:nvSpPr>
        <p:spPr/>
        <p:txBody>
          <a:bodyPr/>
          <a:lstStyle/>
          <a:p>
            <a:fld id="{3741C92C-23B2-40B0-A033-6F55D168B0F1}" type="slidenum">
              <a:rPr lang="en-IN" smtClean="0"/>
              <a:t>‹#›</a:t>
            </a:fld>
            <a:endParaRPr lang="en-IN"/>
          </a:p>
        </p:txBody>
      </p:sp>
    </p:spTree>
    <p:extLst>
      <p:ext uri="{BB962C8B-B14F-4D97-AF65-F5344CB8AC3E}">
        <p14:creationId xmlns:p14="http://schemas.microsoft.com/office/powerpoint/2010/main" val="10432586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9D3B3-48AD-D131-F651-4E17A14C74FB}"/>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2C9CE503-BC3B-9943-54D0-D2F59F1D3D1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46270975-95FC-DE5B-FE66-00329D8FD33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CF883C12-E50E-3AA2-7C13-562AA52D0352}"/>
              </a:ext>
            </a:extLst>
          </p:cNvPr>
          <p:cNvSpPr>
            <a:spLocks noGrp="1"/>
          </p:cNvSpPr>
          <p:nvPr>
            <p:ph type="dt" sz="half" idx="10"/>
          </p:nvPr>
        </p:nvSpPr>
        <p:spPr/>
        <p:txBody>
          <a:bodyPr/>
          <a:lstStyle/>
          <a:p>
            <a:fld id="{08E7608D-26AC-415C-910A-F2E95D97ED28}" type="datetimeFigureOut">
              <a:rPr lang="en-IN" smtClean="0"/>
              <a:t>02/12/22</a:t>
            </a:fld>
            <a:endParaRPr lang="en-IN"/>
          </a:p>
        </p:txBody>
      </p:sp>
      <p:sp>
        <p:nvSpPr>
          <p:cNvPr id="6" name="Footer Placeholder 5">
            <a:extLst>
              <a:ext uri="{FF2B5EF4-FFF2-40B4-BE49-F238E27FC236}">
                <a16:creationId xmlns:a16="http://schemas.microsoft.com/office/drawing/2014/main" id="{72A8FEA0-F963-AD30-247F-88FADEB8A07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558062C-00E8-2866-7CA7-4222F3FBB5F5}"/>
              </a:ext>
            </a:extLst>
          </p:cNvPr>
          <p:cNvSpPr>
            <a:spLocks noGrp="1"/>
          </p:cNvSpPr>
          <p:nvPr>
            <p:ph type="sldNum" sz="quarter" idx="12"/>
          </p:nvPr>
        </p:nvSpPr>
        <p:spPr/>
        <p:txBody>
          <a:bodyPr/>
          <a:lstStyle/>
          <a:p>
            <a:fld id="{3741C92C-23B2-40B0-A033-6F55D168B0F1}" type="slidenum">
              <a:rPr lang="en-IN" smtClean="0"/>
              <a:t>‹#›</a:t>
            </a:fld>
            <a:endParaRPr lang="en-IN"/>
          </a:p>
        </p:txBody>
      </p:sp>
    </p:spTree>
    <p:extLst>
      <p:ext uri="{BB962C8B-B14F-4D97-AF65-F5344CB8AC3E}">
        <p14:creationId xmlns:p14="http://schemas.microsoft.com/office/powerpoint/2010/main" val="14469028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8B235-1E84-B316-D080-A78AA41D5BEB}"/>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2417F628-DC07-B117-F267-5B1C576FD2D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6A6FAFB-7211-3A84-6C6D-9FE0B39D98F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ABEC5D48-2340-F6FF-5AC6-1382241605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2A8FCB4-0C97-C6B5-4DAD-E163F9D730E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D3FB48DB-C6F1-CC1B-E351-8ABC305E65C9}"/>
              </a:ext>
            </a:extLst>
          </p:cNvPr>
          <p:cNvSpPr>
            <a:spLocks noGrp="1"/>
          </p:cNvSpPr>
          <p:nvPr>
            <p:ph type="dt" sz="half" idx="10"/>
          </p:nvPr>
        </p:nvSpPr>
        <p:spPr/>
        <p:txBody>
          <a:bodyPr/>
          <a:lstStyle/>
          <a:p>
            <a:fld id="{08E7608D-26AC-415C-910A-F2E95D97ED28}" type="datetimeFigureOut">
              <a:rPr lang="en-IN" smtClean="0"/>
              <a:t>02/12/22</a:t>
            </a:fld>
            <a:endParaRPr lang="en-IN"/>
          </a:p>
        </p:txBody>
      </p:sp>
      <p:sp>
        <p:nvSpPr>
          <p:cNvPr id="8" name="Footer Placeholder 7">
            <a:extLst>
              <a:ext uri="{FF2B5EF4-FFF2-40B4-BE49-F238E27FC236}">
                <a16:creationId xmlns:a16="http://schemas.microsoft.com/office/drawing/2014/main" id="{BC068CD1-B19B-F1FF-DABA-9A5AD9945BF6}"/>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6E025A0B-4727-B86B-E2B3-3650A6183263}"/>
              </a:ext>
            </a:extLst>
          </p:cNvPr>
          <p:cNvSpPr>
            <a:spLocks noGrp="1"/>
          </p:cNvSpPr>
          <p:nvPr>
            <p:ph type="sldNum" sz="quarter" idx="12"/>
          </p:nvPr>
        </p:nvSpPr>
        <p:spPr/>
        <p:txBody>
          <a:bodyPr/>
          <a:lstStyle/>
          <a:p>
            <a:fld id="{3741C92C-23B2-40B0-A033-6F55D168B0F1}" type="slidenum">
              <a:rPr lang="en-IN" smtClean="0"/>
              <a:t>‹#›</a:t>
            </a:fld>
            <a:endParaRPr lang="en-IN"/>
          </a:p>
        </p:txBody>
      </p:sp>
    </p:spTree>
    <p:extLst>
      <p:ext uri="{BB962C8B-B14F-4D97-AF65-F5344CB8AC3E}">
        <p14:creationId xmlns:p14="http://schemas.microsoft.com/office/powerpoint/2010/main" val="7397030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44B8A-6044-A469-EA31-7EF3D551E780}"/>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22E8F1DE-FD9D-A112-4048-A9C4317F33E3}"/>
              </a:ext>
            </a:extLst>
          </p:cNvPr>
          <p:cNvSpPr>
            <a:spLocks noGrp="1"/>
          </p:cNvSpPr>
          <p:nvPr>
            <p:ph type="dt" sz="half" idx="10"/>
          </p:nvPr>
        </p:nvSpPr>
        <p:spPr/>
        <p:txBody>
          <a:bodyPr/>
          <a:lstStyle/>
          <a:p>
            <a:fld id="{08E7608D-26AC-415C-910A-F2E95D97ED28}" type="datetimeFigureOut">
              <a:rPr lang="en-IN" smtClean="0"/>
              <a:t>02/12/22</a:t>
            </a:fld>
            <a:endParaRPr lang="en-IN"/>
          </a:p>
        </p:txBody>
      </p:sp>
      <p:sp>
        <p:nvSpPr>
          <p:cNvPr id="4" name="Footer Placeholder 3">
            <a:extLst>
              <a:ext uri="{FF2B5EF4-FFF2-40B4-BE49-F238E27FC236}">
                <a16:creationId xmlns:a16="http://schemas.microsoft.com/office/drawing/2014/main" id="{1E2BBB2F-1B56-62EA-81CB-20332AC2AB91}"/>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F520FD3E-1543-D9E0-0286-01497FEA9880}"/>
              </a:ext>
            </a:extLst>
          </p:cNvPr>
          <p:cNvSpPr>
            <a:spLocks noGrp="1"/>
          </p:cNvSpPr>
          <p:nvPr>
            <p:ph type="sldNum" sz="quarter" idx="12"/>
          </p:nvPr>
        </p:nvSpPr>
        <p:spPr/>
        <p:txBody>
          <a:bodyPr/>
          <a:lstStyle/>
          <a:p>
            <a:fld id="{3741C92C-23B2-40B0-A033-6F55D168B0F1}" type="slidenum">
              <a:rPr lang="en-IN" smtClean="0"/>
              <a:t>‹#›</a:t>
            </a:fld>
            <a:endParaRPr lang="en-IN"/>
          </a:p>
        </p:txBody>
      </p:sp>
    </p:spTree>
    <p:extLst>
      <p:ext uri="{BB962C8B-B14F-4D97-AF65-F5344CB8AC3E}">
        <p14:creationId xmlns:p14="http://schemas.microsoft.com/office/powerpoint/2010/main" val="36465275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4E8ADFE-4500-66AB-388D-40F7FE5999D8}"/>
              </a:ext>
            </a:extLst>
          </p:cNvPr>
          <p:cNvSpPr>
            <a:spLocks noGrp="1"/>
          </p:cNvSpPr>
          <p:nvPr>
            <p:ph type="dt" sz="half" idx="10"/>
          </p:nvPr>
        </p:nvSpPr>
        <p:spPr/>
        <p:txBody>
          <a:bodyPr/>
          <a:lstStyle/>
          <a:p>
            <a:fld id="{08E7608D-26AC-415C-910A-F2E95D97ED28}" type="datetimeFigureOut">
              <a:rPr lang="en-IN" smtClean="0"/>
              <a:t>02/12/22</a:t>
            </a:fld>
            <a:endParaRPr lang="en-IN"/>
          </a:p>
        </p:txBody>
      </p:sp>
      <p:sp>
        <p:nvSpPr>
          <p:cNvPr id="3" name="Footer Placeholder 2">
            <a:extLst>
              <a:ext uri="{FF2B5EF4-FFF2-40B4-BE49-F238E27FC236}">
                <a16:creationId xmlns:a16="http://schemas.microsoft.com/office/drawing/2014/main" id="{3ADE9D10-9496-5278-C3CF-5E7623979A90}"/>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88ACBB3C-E665-4DEB-52C6-419FADBBF66E}"/>
              </a:ext>
            </a:extLst>
          </p:cNvPr>
          <p:cNvSpPr>
            <a:spLocks noGrp="1"/>
          </p:cNvSpPr>
          <p:nvPr>
            <p:ph type="sldNum" sz="quarter" idx="12"/>
          </p:nvPr>
        </p:nvSpPr>
        <p:spPr/>
        <p:txBody>
          <a:bodyPr/>
          <a:lstStyle/>
          <a:p>
            <a:fld id="{3741C92C-23B2-40B0-A033-6F55D168B0F1}" type="slidenum">
              <a:rPr lang="en-IN" smtClean="0"/>
              <a:t>‹#›</a:t>
            </a:fld>
            <a:endParaRPr lang="en-IN"/>
          </a:p>
        </p:txBody>
      </p:sp>
    </p:spTree>
    <p:extLst>
      <p:ext uri="{BB962C8B-B14F-4D97-AF65-F5344CB8AC3E}">
        <p14:creationId xmlns:p14="http://schemas.microsoft.com/office/powerpoint/2010/main" val="39476300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3CEB2-C2D9-E039-D1EF-A84D0634CB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767123F4-E315-3E7C-59C2-676E0D17FE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B4538D3A-7B27-7270-0F94-8DED2C1E1C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60A519C-C56B-D1C8-2695-FD0403538878}"/>
              </a:ext>
            </a:extLst>
          </p:cNvPr>
          <p:cNvSpPr>
            <a:spLocks noGrp="1"/>
          </p:cNvSpPr>
          <p:nvPr>
            <p:ph type="dt" sz="half" idx="10"/>
          </p:nvPr>
        </p:nvSpPr>
        <p:spPr/>
        <p:txBody>
          <a:bodyPr/>
          <a:lstStyle/>
          <a:p>
            <a:fld id="{08E7608D-26AC-415C-910A-F2E95D97ED28}" type="datetimeFigureOut">
              <a:rPr lang="en-IN" smtClean="0"/>
              <a:t>02/12/22</a:t>
            </a:fld>
            <a:endParaRPr lang="en-IN"/>
          </a:p>
        </p:txBody>
      </p:sp>
      <p:sp>
        <p:nvSpPr>
          <p:cNvPr id="6" name="Footer Placeholder 5">
            <a:extLst>
              <a:ext uri="{FF2B5EF4-FFF2-40B4-BE49-F238E27FC236}">
                <a16:creationId xmlns:a16="http://schemas.microsoft.com/office/drawing/2014/main" id="{57A7B5AD-7FD6-4286-44D5-90D2E245EDD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2C9008C5-A140-ADA2-47AA-A476C824B2BC}"/>
              </a:ext>
            </a:extLst>
          </p:cNvPr>
          <p:cNvSpPr>
            <a:spLocks noGrp="1"/>
          </p:cNvSpPr>
          <p:nvPr>
            <p:ph type="sldNum" sz="quarter" idx="12"/>
          </p:nvPr>
        </p:nvSpPr>
        <p:spPr/>
        <p:txBody>
          <a:bodyPr/>
          <a:lstStyle/>
          <a:p>
            <a:fld id="{3741C92C-23B2-40B0-A033-6F55D168B0F1}" type="slidenum">
              <a:rPr lang="en-IN" smtClean="0"/>
              <a:t>‹#›</a:t>
            </a:fld>
            <a:endParaRPr lang="en-IN"/>
          </a:p>
        </p:txBody>
      </p:sp>
    </p:spTree>
    <p:extLst>
      <p:ext uri="{BB962C8B-B14F-4D97-AF65-F5344CB8AC3E}">
        <p14:creationId xmlns:p14="http://schemas.microsoft.com/office/powerpoint/2010/main" val="2683662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2E8AE-70FB-573C-FE3B-F9E100C930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DA767414-34E7-D057-0EE6-D20A1E06F5B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C059E5D9-79CE-4635-8A71-66A5B7259C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1FA1C-D1A4-EFCF-7CC5-D0445EAA1768}"/>
              </a:ext>
            </a:extLst>
          </p:cNvPr>
          <p:cNvSpPr>
            <a:spLocks noGrp="1"/>
          </p:cNvSpPr>
          <p:nvPr>
            <p:ph type="dt" sz="half" idx="10"/>
          </p:nvPr>
        </p:nvSpPr>
        <p:spPr/>
        <p:txBody>
          <a:bodyPr/>
          <a:lstStyle/>
          <a:p>
            <a:fld id="{08E7608D-26AC-415C-910A-F2E95D97ED28}" type="datetimeFigureOut">
              <a:rPr lang="en-IN" smtClean="0"/>
              <a:t>02/12/22</a:t>
            </a:fld>
            <a:endParaRPr lang="en-IN"/>
          </a:p>
        </p:txBody>
      </p:sp>
      <p:sp>
        <p:nvSpPr>
          <p:cNvPr id="6" name="Footer Placeholder 5">
            <a:extLst>
              <a:ext uri="{FF2B5EF4-FFF2-40B4-BE49-F238E27FC236}">
                <a16:creationId xmlns:a16="http://schemas.microsoft.com/office/drawing/2014/main" id="{03724088-4D58-1186-A058-9B247B5FAD82}"/>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7BD2D07-AD4F-1F94-2BA7-84DEB9429B4E}"/>
              </a:ext>
            </a:extLst>
          </p:cNvPr>
          <p:cNvSpPr>
            <a:spLocks noGrp="1"/>
          </p:cNvSpPr>
          <p:nvPr>
            <p:ph type="sldNum" sz="quarter" idx="12"/>
          </p:nvPr>
        </p:nvSpPr>
        <p:spPr/>
        <p:txBody>
          <a:bodyPr/>
          <a:lstStyle/>
          <a:p>
            <a:fld id="{3741C92C-23B2-40B0-A033-6F55D168B0F1}" type="slidenum">
              <a:rPr lang="en-IN" smtClean="0"/>
              <a:t>‹#›</a:t>
            </a:fld>
            <a:endParaRPr lang="en-IN"/>
          </a:p>
        </p:txBody>
      </p:sp>
    </p:spTree>
    <p:extLst>
      <p:ext uri="{BB962C8B-B14F-4D97-AF65-F5344CB8AC3E}">
        <p14:creationId xmlns:p14="http://schemas.microsoft.com/office/powerpoint/2010/main" val="37774934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C609A-9DE7-738D-D88B-0A62CC7ADB83}"/>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F73D404B-4038-3D47-1C93-FCA9CD85DAD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ACCCAEF-25F3-A7B3-0C91-7A794422D04E}"/>
              </a:ext>
            </a:extLst>
          </p:cNvPr>
          <p:cNvSpPr>
            <a:spLocks noGrp="1"/>
          </p:cNvSpPr>
          <p:nvPr>
            <p:ph type="dt" sz="half" idx="10"/>
          </p:nvPr>
        </p:nvSpPr>
        <p:spPr/>
        <p:txBody>
          <a:bodyPr/>
          <a:lstStyle/>
          <a:p>
            <a:fld id="{08E7608D-26AC-415C-910A-F2E95D97ED28}" type="datetimeFigureOut">
              <a:rPr lang="en-IN" smtClean="0"/>
              <a:t>02/12/22</a:t>
            </a:fld>
            <a:endParaRPr lang="en-IN"/>
          </a:p>
        </p:txBody>
      </p:sp>
      <p:sp>
        <p:nvSpPr>
          <p:cNvPr id="5" name="Footer Placeholder 4">
            <a:extLst>
              <a:ext uri="{FF2B5EF4-FFF2-40B4-BE49-F238E27FC236}">
                <a16:creationId xmlns:a16="http://schemas.microsoft.com/office/drawing/2014/main" id="{36E4315F-42F8-1C04-A175-DBE26D646FC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7DB7783-9E67-D574-9B09-CD34DE967D64}"/>
              </a:ext>
            </a:extLst>
          </p:cNvPr>
          <p:cNvSpPr>
            <a:spLocks noGrp="1"/>
          </p:cNvSpPr>
          <p:nvPr>
            <p:ph type="sldNum" sz="quarter" idx="12"/>
          </p:nvPr>
        </p:nvSpPr>
        <p:spPr/>
        <p:txBody>
          <a:bodyPr/>
          <a:lstStyle/>
          <a:p>
            <a:fld id="{3741C92C-23B2-40B0-A033-6F55D168B0F1}" type="slidenum">
              <a:rPr lang="en-IN" smtClean="0"/>
              <a:t>‹#›</a:t>
            </a:fld>
            <a:endParaRPr lang="en-IN"/>
          </a:p>
        </p:txBody>
      </p:sp>
    </p:spTree>
    <p:extLst>
      <p:ext uri="{BB962C8B-B14F-4D97-AF65-F5344CB8AC3E}">
        <p14:creationId xmlns:p14="http://schemas.microsoft.com/office/powerpoint/2010/main" val="22124933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DBFAAC-94E5-3D79-2BA8-BBD48DC10A7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5C1395E6-AA0C-8E23-9B10-5B2AB0F86D5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DD2D8DA9-00E5-7112-51BB-01C5D86AD94F}"/>
              </a:ext>
            </a:extLst>
          </p:cNvPr>
          <p:cNvSpPr>
            <a:spLocks noGrp="1"/>
          </p:cNvSpPr>
          <p:nvPr>
            <p:ph type="dt" sz="half" idx="10"/>
          </p:nvPr>
        </p:nvSpPr>
        <p:spPr/>
        <p:txBody>
          <a:bodyPr/>
          <a:lstStyle/>
          <a:p>
            <a:fld id="{08E7608D-26AC-415C-910A-F2E95D97ED28}" type="datetimeFigureOut">
              <a:rPr lang="en-IN" smtClean="0"/>
              <a:t>02/12/22</a:t>
            </a:fld>
            <a:endParaRPr lang="en-IN"/>
          </a:p>
        </p:txBody>
      </p:sp>
      <p:sp>
        <p:nvSpPr>
          <p:cNvPr id="5" name="Footer Placeholder 4">
            <a:extLst>
              <a:ext uri="{FF2B5EF4-FFF2-40B4-BE49-F238E27FC236}">
                <a16:creationId xmlns:a16="http://schemas.microsoft.com/office/drawing/2014/main" id="{8AA8DDDC-8448-FC60-54C5-690E686DCB6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57A6470-B1E4-D3F7-F7B6-D6400DEFC0C8}"/>
              </a:ext>
            </a:extLst>
          </p:cNvPr>
          <p:cNvSpPr>
            <a:spLocks noGrp="1"/>
          </p:cNvSpPr>
          <p:nvPr>
            <p:ph type="sldNum" sz="quarter" idx="12"/>
          </p:nvPr>
        </p:nvSpPr>
        <p:spPr/>
        <p:txBody>
          <a:bodyPr/>
          <a:lstStyle/>
          <a:p>
            <a:fld id="{3741C92C-23B2-40B0-A033-6F55D168B0F1}" type="slidenum">
              <a:rPr lang="en-IN" smtClean="0"/>
              <a:t>‹#›</a:t>
            </a:fld>
            <a:endParaRPr lang="en-IN"/>
          </a:p>
        </p:txBody>
      </p:sp>
    </p:spTree>
    <p:extLst>
      <p:ext uri="{BB962C8B-B14F-4D97-AF65-F5344CB8AC3E}">
        <p14:creationId xmlns:p14="http://schemas.microsoft.com/office/powerpoint/2010/main" val="2211685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0000"/>
            <a:lum/>
          </a:blip>
          <a:srcRect/>
          <a:stretch>
            <a:fillRect t="-3000" b="-3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F740A4-2098-E23D-FFB1-BEDCB724F5E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CDD7559D-DFA3-D3BB-AAA9-670397396B6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C13E0C3-431C-009C-FF69-F6DCD07501C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E7608D-26AC-415C-910A-F2E95D97ED28}" type="datetimeFigureOut">
              <a:rPr lang="en-IN" smtClean="0"/>
              <a:t>02/12/22</a:t>
            </a:fld>
            <a:endParaRPr lang="en-IN"/>
          </a:p>
        </p:txBody>
      </p:sp>
      <p:sp>
        <p:nvSpPr>
          <p:cNvPr id="5" name="Footer Placeholder 4">
            <a:extLst>
              <a:ext uri="{FF2B5EF4-FFF2-40B4-BE49-F238E27FC236}">
                <a16:creationId xmlns:a16="http://schemas.microsoft.com/office/drawing/2014/main" id="{90A42398-F4A2-1781-E2F8-25E9A3C82D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B6A72F6E-C296-10AE-E6D9-09B0D1C168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741C92C-23B2-40B0-A033-6F55D168B0F1}" type="slidenum">
              <a:rPr lang="en-IN" smtClean="0"/>
              <a:t>‹#›</a:t>
            </a:fld>
            <a:endParaRPr lang="en-IN"/>
          </a:p>
        </p:txBody>
      </p:sp>
    </p:spTree>
    <p:extLst>
      <p:ext uri="{BB962C8B-B14F-4D97-AF65-F5344CB8AC3E}">
        <p14:creationId xmlns:p14="http://schemas.microsoft.com/office/powerpoint/2010/main" val="4640957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5D728-60CE-31E4-40DE-422EBDD87F56}"/>
              </a:ext>
            </a:extLst>
          </p:cNvPr>
          <p:cNvSpPr>
            <a:spLocks noGrp="1"/>
          </p:cNvSpPr>
          <p:nvPr>
            <p:ph type="ctrTitle"/>
          </p:nvPr>
        </p:nvSpPr>
        <p:spPr/>
        <p:txBody>
          <a:bodyPr>
            <a:normAutofit fontScale="90000"/>
          </a:bodyPr>
          <a:lstStyle/>
          <a:p>
            <a:r>
              <a:rPr lang="en-IN" dirty="0">
                <a:latin typeface="Algerian" panose="04020705040A02060702" pitchFamily="82" charset="0"/>
              </a:rPr>
              <a:t>Importance of Employee Engagement within the hotel industry</a:t>
            </a:r>
          </a:p>
        </p:txBody>
      </p:sp>
      <p:sp>
        <p:nvSpPr>
          <p:cNvPr id="3" name="Subtitle 2">
            <a:extLst>
              <a:ext uri="{FF2B5EF4-FFF2-40B4-BE49-F238E27FC236}">
                <a16:creationId xmlns:a16="http://schemas.microsoft.com/office/drawing/2014/main" id="{3FA798E1-44E9-2EA2-812D-0E7FC3015F76}"/>
              </a:ext>
            </a:extLst>
          </p:cNvPr>
          <p:cNvSpPr>
            <a:spLocks noGrp="1"/>
          </p:cNvSpPr>
          <p:nvPr>
            <p:ph type="subTitle" idx="1"/>
          </p:nvPr>
        </p:nvSpPr>
        <p:spPr>
          <a:xfrm>
            <a:off x="913904" y="3612967"/>
            <a:ext cx="9144000" cy="1655762"/>
          </a:xfrm>
        </p:spPr>
        <p:txBody>
          <a:bodyPr/>
          <a:lstStyle/>
          <a:p>
            <a:r>
              <a:rPr lang="en-IN" dirty="0"/>
              <a:t>Success Factors of a Hotel</a:t>
            </a:r>
          </a:p>
        </p:txBody>
      </p:sp>
      <p:sp>
        <p:nvSpPr>
          <p:cNvPr id="4" name="TextBox 3">
            <a:extLst>
              <a:ext uri="{FF2B5EF4-FFF2-40B4-BE49-F238E27FC236}">
                <a16:creationId xmlns:a16="http://schemas.microsoft.com/office/drawing/2014/main" id="{030A6DE8-1B04-3967-0B20-7115933A1330}"/>
              </a:ext>
            </a:extLst>
          </p:cNvPr>
          <p:cNvSpPr txBox="1"/>
          <p:nvPr/>
        </p:nvSpPr>
        <p:spPr>
          <a:xfrm>
            <a:off x="4581314" y="4896147"/>
            <a:ext cx="2094932" cy="461665"/>
          </a:xfrm>
          <a:prstGeom prst="rect">
            <a:avLst/>
          </a:prstGeom>
          <a:noFill/>
        </p:spPr>
        <p:txBody>
          <a:bodyPr wrap="none" rtlCol="0">
            <a:spAutoFit/>
          </a:bodyPr>
          <a:lstStyle/>
          <a:p>
            <a:r>
              <a:rPr lang="en-US" sz="2400" dirty="0" err="1"/>
              <a:t>Rukeya</a:t>
            </a:r>
            <a:r>
              <a:rPr lang="en-US" sz="2400" dirty="0"/>
              <a:t> Begum</a:t>
            </a:r>
          </a:p>
        </p:txBody>
      </p:sp>
      <p:sp>
        <p:nvSpPr>
          <p:cNvPr id="7" name="TextBox 6">
            <a:extLst>
              <a:ext uri="{FF2B5EF4-FFF2-40B4-BE49-F238E27FC236}">
                <a16:creationId xmlns:a16="http://schemas.microsoft.com/office/drawing/2014/main" id="{62E25E61-4FD5-99AD-5B7A-4850365FBB59}"/>
              </a:ext>
            </a:extLst>
          </p:cNvPr>
          <p:cNvSpPr txBox="1"/>
          <p:nvPr/>
        </p:nvSpPr>
        <p:spPr>
          <a:xfrm>
            <a:off x="4814888" y="5335220"/>
            <a:ext cx="1342034" cy="461665"/>
          </a:xfrm>
          <a:prstGeom prst="rect">
            <a:avLst/>
          </a:prstGeom>
          <a:noFill/>
        </p:spPr>
        <p:txBody>
          <a:bodyPr wrap="none" rtlCol="0">
            <a:spAutoFit/>
          </a:bodyPr>
          <a:lstStyle/>
          <a:p>
            <a:r>
              <a:rPr lang="en-US" sz="2400" dirty="0"/>
              <a:t>2122589 </a:t>
            </a:r>
          </a:p>
        </p:txBody>
      </p:sp>
      <p:sp>
        <p:nvSpPr>
          <p:cNvPr id="8" name="TextBox 7">
            <a:extLst>
              <a:ext uri="{FF2B5EF4-FFF2-40B4-BE49-F238E27FC236}">
                <a16:creationId xmlns:a16="http://schemas.microsoft.com/office/drawing/2014/main" id="{7998ED21-097A-4FA4-1A8D-6C0D0DB214DD}"/>
              </a:ext>
            </a:extLst>
          </p:cNvPr>
          <p:cNvSpPr txBox="1"/>
          <p:nvPr/>
        </p:nvSpPr>
        <p:spPr>
          <a:xfrm>
            <a:off x="5000625" y="5600700"/>
            <a:ext cx="184731" cy="830997"/>
          </a:xfrm>
          <a:prstGeom prst="rect">
            <a:avLst/>
          </a:prstGeom>
          <a:noFill/>
        </p:spPr>
        <p:txBody>
          <a:bodyPr wrap="none" rtlCol="0">
            <a:spAutoFit/>
          </a:bodyPr>
          <a:lstStyle/>
          <a:p>
            <a:endParaRPr lang="en-US" sz="2400" dirty="0"/>
          </a:p>
          <a:p>
            <a:endParaRPr lang="en-US" sz="2400" dirty="0"/>
          </a:p>
        </p:txBody>
      </p:sp>
      <p:sp>
        <p:nvSpPr>
          <p:cNvPr id="9" name="TextBox 8">
            <a:extLst>
              <a:ext uri="{FF2B5EF4-FFF2-40B4-BE49-F238E27FC236}">
                <a16:creationId xmlns:a16="http://schemas.microsoft.com/office/drawing/2014/main" id="{1D0CBE7E-E639-1093-8B86-28484301E79C}"/>
              </a:ext>
            </a:extLst>
          </p:cNvPr>
          <p:cNvSpPr txBox="1"/>
          <p:nvPr/>
        </p:nvSpPr>
        <p:spPr>
          <a:xfrm>
            <a:off x="4453987" y="6396335"/>
            <a:ext cx="2063835" cy="461665"/>
          </a:xfrm>
          <a:prstGeom prst="rect">
            <a:avLst/>
          </a:prstGeom>
          <a:noFill/>
        </p:spPr>
        <p:txBody>
          <a:bodyPr wrap="none" rtlCol="0">
            <a:spAutoFit/>
          </a:bodyPr>
          <a:lstStyle/>
          <a:p>
            <a:r>
              <a:rPr lang="en-US" sz="2400" dirty="0"/>
              <a:t>Laurence Blake</a:t>
            </a:r>
          </a:p>
        </p:txBody>
      </p:sp>
    </p:spTree>
    <p:extLst>
      <p:ext uri="{BB962C8B-B14F-4D97-AF65-F5344CB8AC3E}">
        <p14:creationId xmlns:p14="http://schemas.microsoft.com/office/powerpoint/2010/main" val="8528658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5684F-CCA5-FBEE-73A7-FCD39E84C2EF}"/>
              </a:ext>
            </a:extLst>
          </p:cNvPr>
          <p:cNvSpPr>
            <a:spLocks noGrp="1"/>
          </p:cNvSpPr>
          <p:nvPr>
            <p:ph type="title"/>
          </p:nvPr>
        </p:nvSpPr>
        <p:spPr/>
        <p:txBody>
          <a:bodyPr/>
          <a:lstStyle/>
          <a:p>
            <a:r>
              <a:rPr lang="en-IN" dirty="0">
                <a:latin typeface="Times New Roman" panose="02020603050405020304" pitchFamily="18" charset="0"/>
                <a:cs typeface="Times New Roman" panose="02020603050405020304" pitchFamily="18" charset="0"/>
              </a:rPr>
              <a:t>Employee Engagement</a:t>
            </a:r>
          </a:p>
        </p:txBody>
      </p:sp>
      <p:sp>
        <p:nvSpPr>
          <p:cNvPr id="3" name="Content Placeholder 2">
            <a:extLst>
              <a:ext uri="{FF2B5EF4-FFF2-40B4-BE49-F238E27FC236}">
                <a16:creationId xmlns:a16="http://schemas.microsoft.com/office/drawing/2014/main" id="{BC18DA82-811F-EBC6-33C9-E2A13B741910}"/>
              </a:ext>
            </a:extLst>
          </p:cNvPr>
          <p:cNvSpPr>
            <a:spLocks noGrp="1"/>
          </p:cNvSpPr>
          <p:nvPr>
            <p:ph idx="1"/>
          </p:nvPr>
        </p:nvSpPr>
        <p:spPr>
          <a:xfrm>
            <a:off x="838200" y="1825625"/>
            <a:ext cx="7052035" cy="4351338"/>
          </a:xfrm>
        </p:spPr>
        <p:txBody>
          <a:bodyPr>
            <a:normAutofit fontScale="92500" lnSpcReduction="10000"/>
          </a:bodyPr>
          <a:lstStyle/>
          <a:p>
            <a:pPr algn="just">
              <a:lnSpc>
                <a:spcPct val="150000"/>
              </a:lnSpc>
            </a:pPr>
            <a:r>
              <a:rPr lang="en-IN" sz="2400" dirty="0">
                <a:latin typeface="Times New Roman" panose="02020603050405020304" pitchFamily="18" charset="0"/>
                <a:cs typeface="Times New Roman" panose="02020603050405020304" pitchFamily="18" charset="0"/>
              </a:rPr>
              <a:t>Definition: </a:t>
            </a:r>
            <a:r>
              <a:rPr lang="en-US" sz="2400" dirty="0">
                <a:latin typeface="Times New Roman" panose="02020603050405020304" pitchFamily="18" charset="0"/>
                <a:cs typeface="Times New Roman" panose="02020603050405020304" pitchFamily="18" charset="0"/>
              </a:rPr>
              <a:t>Human resource (HR) professionals use the term "employee engagement" to define an employee's degree of interest in and commitment to their work. Staff members who are engaged in their job and invested in the success of the business see their contributions as meaningful and act accordingly. A motivated workforce is in it for more than a salary and may consider their well-being tied to their performance, and hence crucial to their company's success.</a:t>
            </a:r>
            <a:endParaRPr lang="en-IN" sz="2400" dirty="0">
              <a:latin typeface="Times New Roman" panose="02020603050405020304" pitchFamily="18" charset="0"/>
              <a:cs typeface="Times New Roman" panose="02020603050405020304" pitchFamily="18" charset="0"/>
            </a:endParaRPr>
          </a:p>
        </p:txBody>
      </p:sp>
      <p:pic>
        <p:nvPicPr>
          <p:cNvPr id="1026" name="Picture 2" descr="Employee Engagement at Work: Definition &amp; Examples">
            <a:extLst>
              <a:ext uri="{FF2B5EF4-FFF2-40B4-BE49-F238E27FC236}">
                <a16:creationId xmlns:a16="http://schemas.microsoft.com/office/drawing/2014/main" id="{88300C5F-CF58-874A-B2BF-923F06B30B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90235" y="1825625"/>
            <a:ext cx="4029622" cy="41615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33858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75704-C44A-A540-ED26-D31F6F56881E}"/>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Theoretical Models of Employee Engagement</a:t>
            </a:r>
          </a:p>
        </p:txBody>
      </p:sp>
      <p:sp>
        <p:nvSpPr>
          <p:cNvPr id="3" name="Content Placeholder 2">
            <a:extLst>
              <a:ext uri="{FF2B5EF4-FFF2-40B4-BE49-F238E27FC236}">
                <a16:creationId xmlns:a16="http://schemas.microsoft.com/office/drawing/2014/main" id="{E930A9B9-A486-C206-775C-F0343185E773}"/>
              </a:ext>
            </a:extLst>
          </p:cNvPr>
          <p:cNvSpPr>
            <a:spLocks noGrp="1"/>
          </p:cNvSpPr>
          <p:nvPr>
            <p:ph idx="1"/>
          </p:nvPr>
        </p:nvSpPr>
        <p:spPr>
          <a:xfrm>
            <a:off x="838201" y="1825625"/>
            <a:ext cx="6183086" cy="4248604"/>
          </a:xfrm>
        </p:spPr>
        <p:txBody>
          <a:bodyPr>
            <a:normAutofit/>
          </a:bodyPr>
          <a:lstStyle/>
          <a:p>
            <a:pPr algn="just">
              <a:lnSpc>
                <a:spcPct val="150000"/>
              </a:lnSpc>
            </a:pPr>
            <a:r>
              <a:rPr lang="en-IN" sz="2000" dirty="0">
                <a:latin typeface="Times New Roman" panose="02020603050405020304" pitchFamily="18" charset="0"/>
                <a:cs typeface="Times New Roman" panose="02020603050405020304" pitchFamily="18" charset="0"/>
              </a:rPr>
              <a:t>The Zinger Model:</a:t>
            </a:r>
          </a:p>
          <a:p>
            <a:pPr algn="just">
              <a:lnSpc>
                <a:spcPct val="150000"/>
              </a:lnSpc>
            </a:pPr>
            <a:r>
              <a:rPr lang="en-US" sz="2000" dirty="0">
                <a:latin typeface="Times New Roman" panose="02020603050405020304" pitchFamily="18" charset="0"/>
                <a:cs typeface="Times New Roman" panose="02020603050405020304" pitchFamily="18" charset="0"/>
              </a:rPr>
              <a:t>In David Zinger's employee engagement model. Motivating employees to put forth their best effort requires attending to their needs—things like happiness and finding purpose in one's work—before expecting any tangible outcomes. </a:t>
            </a:r>
            <a:endParaRPr lang="en-IN" sz="2000" dirty="0">
              <a:latin typeface="Times New Roman" panose="02020603050405020304" pitchFamily="18" charset="0"/>
              <a:cs typeface="Times New Roman" panose="02020603050405020304" pitchFamily="18" charset="0"/>
            </a:endParaRPr>
          </a:p>
        </p:txBody>
      </p:sp>
      <p:pic>
        <p:nvPicPr>
          <p:cNvPr id="2050" name="Picture 2" descr="employee engagement pyramid">
            <a:extLst>
              <a:ext uri="{FF2B5EF4-FFF2-40B4-BE49-F238E27FC236}">
                <a16:creationId xmlns:a16="http://schemas.microsoft.com/office/drawing/2014/main" id="{3A9927B2-29C3-9921-EC5F-3C6DC57FC7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36972" y="1825626"/>
            <a:ext cx="4386942" cy="40853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25112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492D4-F89C-BEB1-0992-EEE5103CE5C6}"/>
              </a:ext>
            </a:extLst>
          </p:cNvPr>
          <p:cNvSpPr>
            <a:spLocks noGrp="1"/>
          </p:cNvSpPr>
          <p:nvPr>
            <p:ph type="title"/>
          </p:nvPr>
        </p:nvSpPr>
        <p:spPr/>
        <p:txBody>
          <a:bodyPr/>
          <a:lstStyle/>
          <a:p>
            <a:r>
              <a:rPr lang="en-IN" dirty="0">
                <a:latin typeface="Times New Roman" panose="02020603050405020304" pitchFamily="18" charset="0"/>
                <a:cs typeface="Times New Roman" panose="02020603050405020304" pitchFamily="18" charset="0"/>
              </a:rPr>
              <a:t>The Deloitte Model</a:t>
            </a:r>
          </a:p>
        </p:txBody>
      </p:sp>
      <p:sp>
        <p:nvSpPr>
          <p:cNvPr id="3" name="Content Placeholder 2">
            <a:extLst>
              <a:ext uri="{FF2B5EF4-FFF2-40B4-BE49-F238E27FC236}">
                <a16:creationId xmlns:a16="http://schemas.microsoft.com/office/drawing/2014/main" id="{8F33923D-D89A-1E52-1ADF-80990F26C9CC}"/>
              </a:ext>
            </a:extLst>
          </p:cNvPr>
          <p:cNvSpPr>
            <a:spLocks noGrp="1"/>
          </p:cNvSpPr>
          <p:nvPr>
            <p:ph idx="1"/>
          </p:nvPr>
        </p:nvSpPr>
        <p:spPr>
          <a:xfrm>
            <a:off x="838200" y="1825625"/>
            <a:ext cx="5442857" cy="4351338"/>
          </a:xfrm>
        </p:spPr>
        <p:txBody>
          <a:bodyPr>
            <a:normAutofit fontScale="92500" lnSpcReduction="20000"/>
          </a:bodyPr>
          <a:lstStyle/>
          <a:p>
            <a:pPr algn="just">
              <a:lnSpc>
                <a:spcPct val="150000"/>
              </a:lnSpc>
            </a:pPr>
            <a:r>
              <a:rPr lang="en-IN" sz="2400" dirty="0">
                <a:latin typeface="Times New Roman" panose="02020603050405020304" pitchFamily="18" charset="0"/>
                <a:cs typeface="Times New Roman" panose="02020603050405020304" pitchFamily="18" charset="0"/>
              </a:rPr>
              <a:t>The Deloitte Model: The model </a:t>
            </a:r>
            <a:r>
              <a:rPr lang="en-US" sz="2400" dirty="0">
                <a:latin typeface="Times New Roman" panose="02020603050405020304" pitchFamily="18" charset="0"/>
                <a:cs typeface="Times New Roman" panose="02020603050405020304" pitchFamily="18" charset="0"/>
              </a:rPr>
              <a:t>creates an environment where workers feel valued, appreciated, and stretched in order to increase their level of commitment.</a:t>
            </a:r>
          </a:p>
          <a:p>
            <a:pPr algn="just">
              <a:lnSpc>
                <a:spcPct val="150000"/>
              </a:lnSpc>
            </a:pPr>
            <a:r>
              <a:rPr lang="en-US" sz="2400" dirty="0">
                <a:latin typeface="Times New Roman" panose="02020603050405020304" pitchFamily="18" charset="0"/>
                <a:cs typeface="Times New Roman" panose="02020603050405020304" pitchFamily="18" charset="0"/>
              </a:rPr>
              <a:t>Culture, says Deloitte, is the key to successfully adopting this strategy. There are five pillars of this culture, and the behaviors associated with them </a:t>
            </a:r>
            <a:r>
              <a:rPr lang="en-US" sz="2600" dirty="0">
                <a:latin typeface="Times New Roman" panose="02020603050405020304" pitchFamily="18" charset="0"/>
                <a:cs typeface="Times New Roman" panose="02020603050405020304" pitchFamily="18" charset="0"/>
              </a:rPr>
              <a:t>(Gallup, </a:t>
            </a:r>
            <a:r>
              <a:rPr lang="en-US" sz="2600" i="1" dirty="0">
                <a:latin typeface="Times New Roman" panose="02020603050405020304" pitchFamily="18" charset="0"/>
                <a:cs typeface="Times New Roman" panose="02020603050405020304" pitchFamily="18" charset="0"/>
              </a:rPr>
              <a:t>State of the global workplace report</a:t>
            </a:r>
            <a:r>
              <a:rPr lang="en-US" sz="2600" dirty="0">
                <a:latin typeface="Times New Roman" panose="02020603050405020304" pitchFamily="18" charset="0"/>
                <a:cs typeface="Times New Roman" panose="02020603050405020304" pitchFamily="18" charset="0"/>
              </a:rPr>
              <a:t> 2022)</a:t>
            </a:r>
            <a:r>
              <a:rPr lang="en-US" sz="2400" dirty="0">
                <a:latin typeface="Times New Roman" panose="02020603050405020304" pitchFamily="18" charset="0"/>
                <a:cs typeface="Times New Roman" panose="02020603050405020304" pitchFamily="18" charset="0"/>
              </a:rPr>
              <a:t>.</a:t>
            </a:r>
            <a:endParaRPr lang="en-IN" sz="2400" dirty="0">
              <a:latin typeface="Times New Roman" panose="02020603050405020304" pitchFamily="18" charset="0"/>
              <a:cs typeface="Times New Roman" panose="02020603050405020304" pitchFamily="18" charset="0"/>
            </a:endParaRPr>
          </a:p>
          <a:p>
            <a:endParaRPr lang="en-IN" dirty="0">
              <a:latin typeface="Times New Roman" panose="02020603050405020304" pitchFamily="18" charset="0"/>
              <a:cs typeface="Times New Roman" panose="02020603050405020304" pitchFamily="18" charset="0"/>
            </a:endParaRPr>
          </a:p>
        </p:txBody>
      </p:sp>
      <p:pic>
        <p:nvPicPr>
          <p:cNvPr id="3074" name="Picture 2" descr="elements of employee engagement">
            <a:extLst>
              <a:ext uri="{FF2B5EF4-FFF2-40B4-BE49-F238E27FC236}">
                <a16:creationId xmlns:a16="http://schemas.microsoft.com/office/drawing/2014/main" id="{013961BA-461F-A5D5-2455-66E42E3A34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1807" y="1690688"/>
            <a:ext cx="5304186" cy="4486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65288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70861-FB74-5674-074E-EF2FF82FE356}"/>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Best practices for Employee ENGAGEMENT</a:t>
            </a:r>
          </a:p>
        </p:txBody>
      </p:sp>
      <p:sp>
        <p:nvSpPr>
          <p:cNvPr id="3" name="Content Placeholder 2">
            <a:extLst>
              <a:ext uri="{FF2B5EF4-FFF2-40B4-BE49-F238E27FC236}">
                <a16:creationId xmlns:a16="http://schemas.microsoft.com/office/drawing/2014/main" id="{8F64AF8B-A0C6-A501-1CB9-7CEF20FEF1B8}"/>
              </a:ext>
            </a:extLst>
          </p:cNvPr>
          <p:cNvSpPr>
            <a:spLocks noGrp="1"/>
          </p:cNvSpPr>
          <p:nvPr>
            <p:ph idx="1"/>
          </p:nvPr>
        </p:nvSpPr>
        <p:spPr>
          <a:xfrm>
            <a:off x="838200" y="1825625"/>
            <a:ext cx="5181600" cy="4351338"/>
          </a:xfrm>
        </p:spPr>
        <p:txBody>
          <a:bodyPr>
            <a:normAutofit/>
          </a:bodyPr>
          <a:lstStyle/>
          <a:p>
            <a:pPr algn="just">
              <a:lnSpc>
                <a:spcPct val="150000"/>
              </a:lnSpc>
            </a:pPr>
            <a:r>
              <a:rPr lang="en-US" sz="2000" dirty="0">
                <a:latin typeface="Times New Roman" panose="02020603050405020304" pitchFamily="18" charset="0"/>
                <a:cs typeface="Times New Roman" panose="02020603050405020304" pitchFamily="18" charset="0"/>
              </a:rPr>
              <a:t>Find out how engaged people are, create a plan to keep them engaged, and make sure they know what to anticipate.</a:t>
            </a:r>
          </a:p>
          <a:p>
            <a:pPr algn="just">
              <a:lnSpc>
                <a:spcPct val="150000"/>
              </a:lnSpc>
            </a:pPr>
            <a:r>
              <a:rPr lang="en-US" sz="2000" dirty="0">
                <a:latin typeface="Times New Roman" panose="02020603050405020304" pitchFamily="18" charset="0"/>
                <a:cs typeface="Times New Roman" panose="02020603050405020304" pitchFamily="18" charset="0"/>
              </a:rPr>
              <a:t>Think about the factors that drive your staff.</a:t>
            </a:r>
          </a:p>
        </p:txBody>
      </p:sp>
      <p:pic>
        <p:nvPicPr>
          <p:cNvPr id="4098" name="Picture 2" descr="Employee engagement survey: Definition and best questions | QuestionPro">
            <a:extLst>
              <a:ext uri="{FF2B5EF4-FFF2-40B4-BE49-F238E27FC236}">
                <a16:creationId xmlns:a16="http://schemas.microsoft.com/office/drawing/2014/main" id="{04D2F9EB-496D-F432-FA8F-56E274ACD7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3714" y="1825624"/>
            <a:ext cx="5312229" cy="4194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3036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5EB03-6DF1-388F-556F-A8E527DFCAC2}"/>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Employee Engagement Statistics and data</a:t>
            </a:r>
          </a:p>
        </p:txBody>
      </p:sp>
      <p:sp>
        <p:nvSpPr>
          <p:cNvPr id="3" name="Content Placeholder 2">
            <a:extLst>
              <a:ext uri="{FF2B5EF4-FFF2-40B4-BE49-F238E27FC236}">
                <a16:creationId xmlns:a16="http://schemas.microsoft.com/office/drawing/2014/main" id="{0A8CC105-6F3E-5B02-6DEF-6A7947624B38}"/>
              </a:ext>
            </a:extLst>
          </p:cNvPr>
          <p:cNvSpPr>
            <a:spLocks noGrp="1"/>
          </p:cNvSpPr>
          <p:nvPr>
            <p:ph idx="1"/>
          </p:nvPr>
        </p:nvSpPr>
        <p:spPr>
          <a:xfrm>
            <a:off x="838200" y="1825625"/>
            <a:ext cx="4909457" cy="4351338"/>
          </a:xfrm>
        </p:spPr>
        <p:txBody>
          <a:bodyPr>
            <a:normAutofit/>
          </a:bodyPr>
          <a:lstStyle/>
          <a:p>
            <a:pPr algn="just">
              <a:lnSpc>
                <a:spcPct val="150000"/>
              </a:lnSpc>
            </a:pPr>
            <a:r>
              <a:rPr lang="en-US" sz="2000" dirty="0">
                <a:latin typeface="Times New Roman" panose="02020603050405020304" pitchFamily="18" charset="0"/>
                <a:cs typeface="Times New Roman" panose="02020603050405020304" pitchFamily="18" charset="0"/>
              </a:rPr>
              <a:t>Only 15% of workers are engaged in their job, according to Gallup's State of the Global Workplace. </a:t>
            </a:r>
          </a:p>
          <a:p>
            <a:pPr algn="just">
              <a:lnSpc>
                <a:spcPct val="150000"/>
              </a:lnSpc>
            </a:pPr>
            <a:r>
              <a:rPr lang="en-US" sz="2000" dirty="0">
                <a:latin typeface="Times New Roman" panose="02020603050405020304" pitchFamily="18" charset="0"/>
                <a:cs typeface="Times New Roman" panose="02020603050405020304" pitchFamily="18" charset="0"/>
              </a:rPr>
              <a:t>This indicates that the vast majority of people in the world's workforce have a bad attitude about their jobs or perform at a subpar level only to get by. </a:t>
            </a:r>
            <a:endParaRPr lang="en-IN" sz="2000" dirty="0">
              <a:latin typeface="Times New Roman" panose="02020603050405020304" pitchFamily="18" charset="0"/>
              <a:cs typeface="Times New Roman" panose="02020603050405020304" pitchFamily="18" charset="0"/>
            </a:endParaRPr>
          </a:p>
        </p:txBody>
      </p:sp>
      <p:pic>
        <p:nvPicPr>
          <p:cNvPr id="5122" name="Picture 2" descr="10 employee engagement statistics you need to know in 2022 | InStride">
            <a:extLst>
              <a:ext uri="{FF2B5EF4-FFF2-40B4-BE49-F238E27FC236}">
                <a16:creationId xmlns:a16="http://schemas.microsoft.com/office/drawing/2014/main" id="{A4C1C004-C2D5-AA19-13F4-A21AD0780B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3857" y="1825625"/>
            <a:ext cx="6248400" cy="38676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17945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1EA5D-E363-D883-706C-7C8DDE0E98DE}"/>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84D1828B-B292-E3A8-0D7D-1C9AB0A151A0}"/>
              </a:ext>
            </a:extLst>
          </p:cNvPr>
          <p:cNvSpPr>
            <a:spLocks noGrp="1"/>
          </p:cNvSpPr>
          <p:nvPr>
            <p:ph idx="1"/>
          </p:nvPr>
        </p:nvSpPr>
        <p:spPr/>
        <p:txBody>
          <a:bodyPr>
            <a:normAutofit fontScale="55000" lnSpcReduction="20000"/>
          </a:bodyPr>
          <a:lstStyle/>
          <a:p>
            <a:pPr marL="514350" indent="-514350" algn="just">
              <a:buFont typeface="+mj-lt"/>
              <a:buAutoNum type="arabicPeriod"/>
            </a:pPr>
            <a:r>
              <a:rPr lang="en-US" dirty="0">
                <a:effectLst/>
                <a:latin typeface="Times New Roman" panose="02020603050405020304" pitchFamily="18" charset="0"/>
                <a:cs typeface="Times New Roman" panose="02020603050405020304" pitchFamily="18" charset="0"/>
              </a:rPr>
              <a:t>Gallup, I. (2022) </a:t>
            </a:r>
            <a:r>
              <a:rPr lang="en-US" i="1" dirty="0">
                <a:effectLst/>
                <a:latin typeface="Times New Roman" panose="02020603050405020304" pitchFamily="18" charset="0"/>
                <a:cs typeface="Times New Roman" panose="02020603050405020304" pitchFamily="18" charset="0"/>
              </a:rPr>
              <a:t>State of the global workplace report</a:t>
            </a:r>
            <a:r>
              <a:rPr lang="en-US" dirty="0">
                <a:effectLst/>
                <a:latin typeface="Times New Roman" panose="02020603050405020304" pitchFamily="18" charset="0"/>
                <a:cs typeface="Times New Roman" panose="02020603050405020304" pitchFamily="18" charset="0"/>
              </a:rPr>
              <a:t>, </a:t>
            </a:r>
            <a:r>
              <a:rPr lang="en-US" i="1" dirty="0">
                <a:effectLst/>
                <a:latin typeface="Times New Roman" panose="02020603050405020304" pitchFamily="18" charset="0"/>
                <a:cs typeface="Times New Roman" panose="02020603050405020304" pitchFamily="18" charset="0"/>
              </a:rPr>
              <a:t>Gallup.com</a:t>
            </a:r>
            <a:r>
              <a:rPr lang="en-US" dirty="0">
                <a:effectLst/>
                <a:latin typeface="Times New Roman" panose="02020603050405020304" pitchFamily="18" charset="0"/>
                <a:cs typeface="Times New Roman" panose="02020603050405020304" pitchFamily="18" charset="0"/>
              </a:rPr>
              <a:t>. Gallup. Available at: https://www.gallup.com/workplace/349484/state-of-the-global-workplace-2022-report.aspx (Accessed: November 28, 2022).</a:t>
            </a:r>
          </a:p>
          <a:p>
            <a:pPr marL="514350" indent="-514350" algn="just">
              <a:buFont typeface="+mj-lt"/>
              <a:buAutoNum type="arabicPeriod"/>
            </a:pPr>
            <a:r>
              <a:rPr lang="en-US" dirty="0">
                <a:effectLst/>
                <a:latin typeface="Times New Roman" panose="02020603050405020304" pitchFamily="18" charset="0"/>
                <a:cs typeface="Times New Roman" panose="02020603050405020304" pitchFamily="18" charset="0"/>
              </a:rPr>
              <a:t> Sun, L. and </a:t>
            </a:r>
            <a:r>
              <a:rPr lang="en-US" dirty="0" err="1">
                <a:effectLst/>
                <a:latin typeface="Times New Roman" panose="02020603050405020304" pitchFamily="18" charset="0"/>
                <a:cs typeface="Times New Roman" panose="02020603050405020304" pitchFamily="18" charset="0"/>
              </a:rPr>
              <a:t>Bunchapattanasakda</a:t>
            </a:r>
            <a:r>
              <a:rPr lang="en-US" dirty="0">
                <a:effectLst/>
                <a:latin typeface="Times New Roman" panose="02020603050405020304" pitchFamily="18" charset="0"/>
                <a:cs typeface="Times New Roman" panose="02020603050405020304" pitchFamily="18" charset="0"/>
              </a:rPr>
              <a:t>, C., 2019. Employee engagement: A literature review. International Journal of Human Resource Studies, 9(1), pp.63-80.</a:t>
            </a:r>
          </a:p>
          <a:p>
            <a:pPr marL="514350" indent="-514350" algn="just">
              <a:buFont typeface="+mj-lt"/>
              <a:buAutoNum type="arabicPeriod"/>
            </a:pPr>
            <a:r>
              <a:rPr lang="en-US" dirty="0">
                <a:effectLst/>
                <a:latin typeface="Times New Roman" panose="02020603050405020304" pitchFamily="18" charset="0"/>
                <a:cs typeface="Times New Roman" panose="02020603050405020304" pitchFamily="18" charset="0"/>
              </a:rPr>
              <a:t>Kwon, K. and Kim, T., 2020. An integrative literature review of employee engagement and innovative behavior: Revisiting the JD-R model. Human Resource Management Review, 30(2), p.100704.</a:t>
            </a:r>
          </a:p>
          <a:p>
            <a:pPr marL="514350" indent="-514350" algn="just">
              <a:buFont typeface="+mj-lt"/>
              <a:buAutoNum type="arabicPeriod"/>
            </a:pPr>
            <a:r>
              <a:rPr lang="en-US" dirty="0">
                <a:effectLst/>
                <a:latin typeface="Times New Roman" panose="02020603050405020304" pitchFamily="18" charset="0"/>
                <a:cs typeface="Times New Roman" panose="02020603050405020304" pitchFamily="18" charset="0"/>
              </a:rPr>
              <a:t>Lee, J.Y., Rocco, T.S. and Shuck, B., 2020. What is a resource: Toward a taxonomy of resources for employee engagement. Human Resource Development Review, 19(1), pp.5-38.</a:t>
            </a:r>
          </a:p>
          <a:p>
            <a:pPr marL="514350" indent="-514350" algn="just">
              <a:buFont typeface="+mj-lt"/>
              <a:buAutoNum type="arabicPeriod"/>
            </a:pPr>
            <a:r>
              <a:rPr lang="en-US" dirty="0" err="1">
                <a:effectLst/>
                <a:latin typeface="Times New Roman" panose="02020603050405020304" pitchFamily="18" charset="0"/>
                <a:cs typeface="Times New Roman" panose="02020603050405020304" pitchFamily="18" charset="0"/>
              </a:rPr>
              <a:t>Chanana</a:t>
            </a:r>
            <a:r>
              <a:rPr lang="en-US" dirty="0">
                <a:effectLst/>
                <a:latin typeface="Times New Roman" panose="02020603050405020304" pitchFamily="18" charset="0"/>
                <a:cs typeface="Times New Roman" panose="02020603050405020304" pitchFamily="18" charset="0"/>
              </a:rPr>
              <a:t>, N., 2021. Employee engagement practices during COVID‐19 lockdown. Journal of public affairs, 21(4), p.e2508.</a:t>
            </a:r>
          </a:p>
          <a:p>
            <a:pPr marL="514350" indent="-514350" algn="just">
              <a:buFont typeface="+mj-lt"/>
              <a:buAutoNum type="arabicPeriod"/>
            </a:pPr>
            <a:r>
              <a:rPr lang="en-US" dirty="0">
                <a:effectLst/>
                <a:latin typeface="Times New Roman" panose="02020603050405020304" pitchFamily="18" charset="0"/>
                <a:cs typeface="Times New Roman" panose="02020603050405020304" pitchFamily="18" charset="0"/>
              </a:rPr>
              <a:t>Saks, A.M., 2022. Caring human resources management and employee engagement. Human Resource Management Review, 32(3), p.100835.</a:t>
            </a:r>
          </a:p>
          <a:p>
            <a:pPr marL="514350" indent="-514350" algn="just">
              <a:buFont typeface="+mj-lt"/>
              <a:buAutoNum type="arabicPeriod"/>
            </a:pPr>
            <a:r>
              <a:rPr lang="en-US" dirty="0">
                <a:effectLst/>
                <a:latin typeface="Times New Roman" panose="02020603050405020304" pitchFamily="18" charset="0"/>
                <a:cs typeface="Times New Roman" panose="02020603050405020304" pitchFamily="18" charset="0"/>
              </a:rPr>
              <a:t>Men, L.R., O’Neil, J. and Ewing, M., 2020. Examining the effects of internal social media usage on employee engagement. Public Relations Review, 46(2), p.101880.</a:t>
            </a:r>
          </a:p>
          <a:p>
            <a:pPr marL="514350" indent="-514350" algn="just">
              <a:buFont typeface="+mj-lt"/>
              <a:buAutoNum type="arabicPeriod"/>
            </a:pPr>
            <a:r>
              <a:rPr lang="en-US" dirty="0">
                <a:effectLst/>
                <a:latin typeface="Times New Roman" panose="02020603050405020304" pitchFamily="18" charset="0"/>
                <a:cs typeface="Times New Roman" panose="02020603050405020304" pitchFamily="18" charset="0"/>
              </a:rPr>
              <a:t>Young, H.R., </a:t>
            </a:r>
            <a:r>
              <a:rPr lang="en-US" dirty="0" err="1">
                <a:effectLst/>
                <a:latin typeface="Times New Roman" panose="02020603050405020304" pitchFamily="18" charset="0"/>
                <a:cs typeface="Times New Roman" panose="02020603050405020304" pitchFamily="18" charset="0"/>
              </a:rPr>
              <a:t>Glerum</a:t>
            </a:r>
            <a:r>
              <a:rPr lang="en-US" dirty="0">
                <a:effectLst/>
                <a:latin typeface="Times New Roman" panose="02020603050405020304" pitchFamily="18" charset="0"/>
                <a:cs typeface="Times New Roman" panose="02020603050405020304" pitchFamily="18" charset="0"/>
              </a:rPr>
              <a:t>, D.R., Wang, W. and Joseph, D.L., 2018. Who are the most engaged at work? A meta‐analysis of personality and employee engagement. Journal of Organizational Behavior, 39(10), pp.1330-1346.</a:t>
            </a:r>
          </a:p>
          <a:p>
            <a:pPr marL="514350" indent="-514350" algn="just">
              <a:buFont typeface="+mj-lt"/>
              <a:buAutoNum type="arabicPeriod"/>
            </a:pPr>
            <a:r>
              <a:rPr lang="en-US" dirty="0" err="1">
                <a:effectLst/>
                <a:latin typeface="Times New Roman" panose="02020603050405020304" pitchFamily="18" charset="0"/>
                <a:cs typeface="Times New Roman" panose="02020603050405020304" pitchFamily="18" charset="0"/>
              </a:rPr>
              <a:t>Ababneh</a:t>
            </a:r>
            <a:r>
              <a:rPr lang="en-US" dirty="0">
                <a:effectLst/>
                <a:latin typeface="Times New Roman" panose="02020603050405020304" pitchFamily="18" charset="0"/>
                <a:cs typeface="Times New Roman" panose="02020603050405020304" pitchFamily="18" charset="0"/>
              </a:rPr>
              <a:t>, O.M.A., 2021. How do green HRM practices affect employees’ green behaviors? The role of employee engagement and personality attributes. Journal of Environmental Planning and Management, 64(7), pp.1204-1226.</a:t>
            </a:r>
          </a:p>
          <a:p>
            <a:pPr marL="514350" indent="-514350" algn="just">
              <a:buFont typeface="+mj-lt"/>
              <a:buAutoNum type="arabicPeriod"/>
            </a:pPr>
            <a:r>
              <a:rPr lang="en-US" dirty="0" err="1">
                <a:effectLst/>
                <a:latin typeface="Times New Roman" panose="02020603050405020304" pitchFamily="18" charset="0"/>
                <a:cs typeface="Times New Roman" panose="02020603050405020304" pitchFamily="18" charset="0"/>
              </a:rPr>
              <a:t>Hussainy</a:t>
            </a:r>
            <a:r>
              <a:rPr lang="en-US" dirty="0">
                <a:effectLst/>
                <a:latin typeface="Times New Roman" panose="02020603050405020304" pitchFamily="18" charset="0"/>
                <a:cs typeface="Times New Roman" panose="02020603050405020304" pitchFamily="18" charset="0"/>
              </a:rPr>
              <a:t>, S.S., 2020. Review on Motivational Theories &amp; Models: Its application for Employees’ Retention in Organizations. International Journal of Business and Applied Social Science, 6(1), pp.40-46.</a:t>
            </a:r>
          </a:p>
          <a:p>
            <a:pPr algn="just"/>
            <a:endParaRPr lang="en-US" dirty="0">
              <a:effectLst/>
              <a:latin typeface="Times New Roman" panose="02020603050405020304" pitchFamily="18" charset="0"/>
              <a:cs typeface="Times New Roman" panose="02020603050405020304" pitchFamily="18" charset="0"/>
            </a:endParaRPr>
          </a:p>
          <a:p>
            <a:pPr algn="just"/>
            <a:endParaRPr lang="en-US" dirty="0">
              <a:effectLst/>
              <a:latin typeface="Times New Roman" panose="02020603050405020304" pitchFamily="18" charset="0"/>
              <a:cs typeface="Times New Roman" panose="02020603050405020304" pitchFamily="18" charset="0"/>
            </a:endParaRPr>
          </a:p>
          <a:p>
            <a:pPr algn="just"/>
            <a:endParaRPr lang="en-IN" dirty="0"/>
          </a:p>
        </p:txBody>
      </p:sp>
    </p:spTree>
    <p:extLst>
      <p:ext uri="{BB962C8B-B14F-4D97-AF65-F5344CB8AC3E}">
        <p14:creationId xmlns:p14="http://schemas.microsoft.com/office/powerpoint/2010/main" val="639417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mloyment engagement presetation" id="{9C4C3BFA-59C9-C141-B014-FB65CFC9E25A}" vid="{314107C3-DA05-AC44-8BF1-B35DCAB46B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118</TotalTime>
  <Words>989</Words>
  <Application>Microsoft Macintosh PowerPoint</Application>
  <PresentationFormat>Widescreen</PresentationFormat>
  <Paragraphs>42</Paragraphs>
  <Slides>7</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Algerian</vt:lpstr>
      <vt:lpstr>Arial</vt:lpstr>
      <vt:lpstr>Calibri</vt:lpstr>
      <vt:lpstr>Calibri Light</vt:lpstr>
      <vt:lpstr>Times New Roman</vt:lpstr>
      <vt:lpstr>Office Theme</vt:lpstr>
      <vt:lpstr>Importance of Employee Engagement within the hotel industry</vt:lpstr>
      <vt:lpstr>Employee Engagement</vt:lpstr>
      <vt:lpstr>Theoretical Models of Employee Engagement</vt:lpstr>
      <vt:lpstr>The Deloitte Model</vt:lpstr>
      <vt:lpstr>Best practices for Employee ENGAGEMENT</vt:lpstr>
      <vt:lpstr>Employee Engagement Statistics and data</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Importance of Employee Engagement within the hotel industry</dc:title>
  <dc:creator>Ankan Mukherjee</dc:creator>
  <cp:lastModifiedBy>Musamoth Khatun (Student)</cp:lastModifiedBy>
  <cp:revision>4</cp:revision>
  <dcterms:created xsi:type="dcterms:W3CDTF">2022-11-28T13:26:00Z</dcterms:created>
  <dcterms:modified xsi:type="dcterms:W3CDTF">2022-12-02T21:56:34Z</dcterms:modified>
</cp:coreProperties>
</file>