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1" d="100"/>
          <a:sy n="71" d="100"/>
        </p:scale>
        <p:origin x="61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FB1F1AF-8CF9-4455-8559-E9896CE478E8}" type="datetimeFigureOut">
              <a:rPr lang="en-GB" smtClean="0"/>
              <a:t>31/01/2016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FEAFDAC1-021C-46C2-A75A-8D02552A2431}" type="slidenum">
              <a:rPr lang="en-GB" smtClean="0"/>
              <a:t>‹#›</a:t>
            </a:fld>
            <a:endParaRPr lang="en-GB"/>
          </a:p>
        </p:txBody>
      </p:sp>
    </p:spTree>
    <p:extLst>
      <p:ext uri="{BB962C8B-B14F-4D97-AF65-F5344CB8AC3E}">
        <p14:creationId xmlns:p14="http://schemas.microsoft.com/office/powerpoint/2010/main" val="37828506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FB1F1AF-8CF9-4455-8559-E9896CE478E8}" type="datetimeFigureOut">
              <a:rPr lang="en-GB" smtClean="0"/>
              <a:t>31/01/2016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EAFDAC1-021C-46C2-A75A-8D02552A2431}" type="slidenum">
              <a:rPr lang="en-GB" smtClean="0"/>
              <a:t>‹#›</a:t>
            </a:fld>
            <a:endParaRPr lang="en-GB"/>
          </a:p>
        </p:txBody>
      </p:sp>
    </p:spTree>
    <p:extLst>
      <p:ext uri="{BB962C8B-B14F-4D97-AF65-F5344CB8AC3E}">
        <p14:creationId xmlns:p14="http://schemas.microsoft.com/office/powerpoint/2010/main" val="1413126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FB1F1AF-8CF9-4455-8559-E9896CE478E8}" type="datetimeFigureOut">
              <a:rPr lang="en-GB" smtClean="0"/>
              <a:t>31/01/2016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EAFDAC1-021C-46C2-A75A-8D02552A2431}" type="slidenum">
              <a:rPr lang="en-GB" smtClean="0"/>
              <a:t>‹#›</a:t>
            </a:fld>
            <a:endParaRPr lang="en-GB"/>
          </a:p>
        </p:txBody>
      </p:sp>
    </p:spTree>
    <p:extLst>
      <p:ext uri="{BB962C8B-B14F-4D97-AF65-F5344CB8AC3E}">
        <p14:creationId xmlns:p14="http://schemas.microsoft.com/office/powerpoint/2010/main" val="14186531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FB1F1AF-8CF9-4455-8559-E9896CE478E8}" type="datetimeFigureOut">
              <a:rPr lang="en-GB" smtClean="0"/>
              <a:t>31/01/2016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FEAFDAC1-021C-46C2-A75A-8D02552A2431}" type="slidenum">
              <a:rPr lang="en-GB" smtClean="0"/>
              <a:t>‹#›</a:t>
            </a:fld>
            <a:endParaRPr lang="en-GB"/>
          </a:p>
        </p:txBody>
      </p:sp>
    </p:spTree>
    <p:extLst>
      <p:ext uri="{BB962C8B-B14F-4D97-AF65-F5344CB8AC3E}">
        <p14:creationId xmlns:p14="http://schemas.microsoft.com/office/powerpoint/2010/main" val="27156163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FB1F1AF-8CF9-4455-8559-E9896CE478E8}" type="datetimeFigureOut">
              <a:rPr lang="en-GB" smtClean="0"/>
              <a:t>31/01/2016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FEAFDAC1-021C-46C2-A75A-8D02552A2431}" type="slidenum">
              <a:rPr lang="en-GB" smtClean="0"/>
              <a:t>‹#›</a:t>
            </a:fld>
            <a:endParaRPr lang="en-GB"/>
          </a:p>
        </p:txBody>
      </p:sp>
    </p:spTree>
    <p:extLst>
      <p:ext uri="{BB962C8B-B14F-4D97-AF65-F5344CB8AC3E}">
        <p14:creationId xmlns:p14="http://schemas.microsoft.com/office/powerpoint/2010/main" val="25673777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FB1F1AF-8CF9-4455-8559-E9896CE478E8}" type="datetimeFigureOut">
              <a:rPr lang="en-GB" smtClean="0"/>
              <a:t>31/01/2016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FEAFDAC1-021C-46C2-A75A-8D02552A2431}" type="slidenum">
              <a:rPr lang="en-GB" smtClean="0"/>
              <a:t>‹#›</a:t>
            </a:fld>
            <a:endParaRPr lang="en-GB"/>
          </a:p>
        </p:txBody>
      </p:sp>
    </p:spTree>
    <p:extLst>
      <p:ext uri="{BB962C8B-B14F-4D97-AF65-F5344CB8AC3E}">
        <p14:creationId xmlns:p14="http://schemas.microsoft.com/office/powerpoint/2010/main" val="761109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B1F1AF-8CF9-4455-8559-E9896CE478E8}" type="datetimeFigureOut">
              <a:rPr lang="en-GB" smtClean="0"/>
              <a:t>31/01/2016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FEAFDAC1-021C-46C2-A75A-8D02552A2431}" type="slidenum">
              <a:rPr lang="en-GB" smtClean="0"/>
              <a:t>‹#›</a:t>
            </a:fld>
            <a:endParaRPr lang="en-GB"/>
          </a:p>
        </p:txBody>
      </p:sp>
    </p:spTree>
    <p:extLst>
      <p:ext uri="{BB962C8B-B14F-4D97-AF65-F5344CB8AC3E}">
        <p14:creationId xmlns:p14="http://schemas.microsoft.com/office/powerpoint/2010/main" val="2557301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FB1F1AF-8CF9-4455-8559-E9896CE478E8}" type="datetimeFigureOut">
              <a:rPr lang="en-GB" smtClean="0"/>
              <a:t>31/01/2016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FEAFDAC1-021C-46C2-A75A-8D02552A2431}" type="slidenum">
              <a:rPr lang="en-GB" smtClean="0"/>
              <a:t>‹#›</a:t>
            </a:fld>
            <a:endParaRPr lang="en-GB"/>
          </a:p>
        </p:txBody>
      </p:sp>
    </p:spTree>
    <p:extLst>
      <p:ext uri="{BB962C8B-B14F-4D97-AF65-F5344CB8AC3E}">
        <p14:creationId xmlns:p14="http://schemas.microsoft.com/office/powerpoint/2010/main" val="16207949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FB1F1AF-8CF9-4455-8559-E9896CE478E8}" type="datetimeFigureOut">
              <a:rPr lang="en-GB" smtClean="0"/>
              <a:t>31/01/2016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EAFDAC1-021C-46C2-A75A-8D02552A2431}" type="slidenum">
              <a:rPr lang="en-GB" smtClean="0"/>
              <a:t>‹#›</a:t>
            </a:fld>
            <a:endParaRPr lang="en-GB"/>
          </a:p>
        </p:txBody>
      </p:sp>
    </p:spTree>
    <p:extLst>
      <p:ext uri="{BB962C8B-B14F-4D97-AF65-F5344CB8AC3E}">
        <p14:creationId xmlns:p14="http://schemas.microsoft.com/office/powerpoint/2010/main" val="16620069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FB1F1AF-8CF9-4455-8559-E9896CE478E8}" type="datetimeFigureOut">
              <a:rPr lang="en-GB" smtClean="0"/>
              <a:t>31/01/2016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EAFDAC1-021C-46C2-A75A-8D02552A2431}" type="slidenum">
              <a:rPr lang="en-GB" smtClean="0"/>
              <a:t>‹#›</a:t>
            </a:fld>
            <a:endParaRPr lang="en-GB"/>
          </a:p>
        </p:txBody>
      </p:sp>
    </p:spTree>
    <p:extLst>
      <p:ext uri="{BB962C8B-B14F-4D97-AF65-F5344CB8AC3E}">
        <p14:creationId xmlns:p14="http://schemas.microsoft.com/office/powerpoint/2010/main" val="20023409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FB1F1AF-8CF9-4455-8559-E9896CE478E8}" type="datetimeFigureOut">
              <a:rPr lang="en-GB" smtClean="0"/>
              <a:t>31/01/2016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EAFDAC1-021C-46C2-A75A-8D02552A2431}"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280337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FB1F1AF-8CF9-4455-8559-E9896CE478E8}" type="datetimeFigureOut">
              <a:rPr lang="en-GB" smtClean="0"/>
              <a:t>31/01/2016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EAFDAC1-021C-46C2-A75A-8D02552A2431}" type="slidenum">
              <a:rPr lang="en-GB" smtClean="0"/>
              <a:t>‹#›</a:t>
            </a:fld>
            <a:endParaRPr lang="en-GB"/>
          </a:p>
        </p:txBody>
      </p:sp>
    </p:spTree>
    <p:extLst>
      <p:ext uri="{BB962C8B-B14F-4D97-AF65-F5344CB8AC3E}">
        <p14:creationId xmlns:p14="http://schemas.microsoft.com/office/powerpoint/2010/main" val="18627998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FB1F1AF-8CF9-4455-8559-E9896CE478E8}" type="datetimeFigureOut">
              <a:rPr lang="en-GB" smtClean="0"/>
              <a:t>31/01/2016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EAFDAC1-021C-46C2-A75A-8D02552A2431}"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303471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FB1F1AF-8CF9-4455-8559-E9896CE478E8}" type="datetimeFigureOut">
              <a:rPr lang="en-GB" smtClean="0"/>
              <a:t>31/01/2016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EAFDAC1-021C-46C2-A75A-8D02552A2431}" type="slidenum">
              <a:rPr lang="en-GB" smtClean="0"/>
              <a:t>‹#›</a:t>
            </a:fld>
            <a:endParaRPr lang="en-GB"/>
          </a:p>
        </p:txBody>
      </p:sp>
    </p:spTree>
    <p:extLst>
      <p:ext uri="{BB962C8B-B14F-4D97-AF65-F5344CB8AC3E}">
        <p14:creationId xmlns:p14="http://schemas.microsoft.com/office/powerpoint/2010/main" val="33419057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FB1F1AF-8CF9-4455-8559-E9896CE478E8}" type="datetimeFigureOut">
              <a:rPr lang="en-GB" smtClean="0"/>
              <a:t>31/01/2016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EAFDAC1-021C-46C2-A75A-8D02552A2431}" type="slidenum">
              <a:rPr lang="en-GB" smtClean="0"/>
              <a:t>‹#›</a:t>
            </a:fld>
            <a:endParaRPr lang="en-GB"/>
          </a:p>
        </p:txBody>
      </p:sp>
    </p:spTree>
    <p:extLst>
      <p:ext uri="{BB962C8B-B14F-4D97-AF65-F5344CB8AC3E}">
        <p14:creationId xmlns:p14="http://schemas.microsoft.com/office/powerpoint/2010/main" val="28976665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FB1F1AF-8CF9-4455-8559-E9896CE478E8}" type="datetimeFigureOut">
              <a:rPr lang="en-GB" smtClean="0"/>
              <a:t>31/01/2016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EAFDAC1-021C-46C2-A75A-8D02552A2431}" type="slidenum">
              <a:rPr lang="en-GB" smtClean="0"/>
              <a:t>‹#›</a:t>
            </a:fld>
            <a:endParaRPr lang="en-GB"/>
          </a:p>
        </p:txBody>
      </p:sp>
    </p:spTree>
    <p:extLst>
      <p:ext uri="{BB962C8B-B14F-4D97-AF65-F5344CB8AC3E}">
        <p14:creationId xmlns:p14="http://schemas.microsoft.com/office/powerpoint/2010/main" val="19952956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FB1F1AF-8CF9-4455-8559-E9896CE478E8}" type="datetimeFigureOut">
              <a:rPr lang="en-GB" smtClean="0"/>
              <a:t>31/01/2016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FEAFDAC1-021C-46C2-A75A-8D02552A2431}" type="slidenum">
              <a:rPr lang="en-GB" smtClean="0"/>
              <a:t>‹#›</a:t>
            </a:fld>
            <a:endParaRPr lang="en-GB"/>
          </a:p>
        </p:txBody>
      </p:sp>
    </p:spTree>
    <p:extLst>
      <p:ext uri="{BB962C8B-B14F-4D97-AF65-F5344CB8AC3E}">
        <p14:creationId xmlns:p14="http://schemas.microsoft.com/office/powerpoint/2010/main" val="37133570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investorsinpeople.co.uk/Needs/BusinessPriorities/EffectiveManagement/Pages/Inspirational.aspx"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www.investorsinpeople.co.uk/Needs/BusinessPriorities/EffectiveManagement/Pages/Inspirational.aspx"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inspirational-leadership.org/"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thepeakperformancecenter.com/wp-content/uploads/2013/09/Maslow-new-Pyramid.jpg"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cipd.co.uk/hr-resources/research/soft-skills-business-case.aspx"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thelearningweb.net/emotional-intelligence.html"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psychology.about.com/od/personalitydevelopment/a/emotionalintell.ht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businessballs.com/howardgardnermultipleintelligences.htm"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psychology.about.com/od/personalitydevelopment/a/emotionalintell.ht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dailyom.com/articles/2005/491.html"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investigacion-psicopedagogica.org/revista/articulos/15/english/Art_15_256.pdf" TargetMode="External"/><Relationship Id="rId2" Type="http://schemas.openxmlformats.org/officeDocument/2006/relationships/hyperlink" Target="http://www.highlandschools-virtualib.org.uk/ltt/whole_learner/emotional.htm"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investigacion-psicopedagogica.org/revista/articulos/15/english/Art_15_256.pdf" TargetMode="External"/><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_rels/slide16.xml.rels><?xml version="1.0" encoding="UTF-8" standalone="yes"?>
<Relationships xmlns="http://schemas.openxmlformats.org/package/2006/relationships"><Relationship Id="rId3" Type="http://schemas.openxmlformats.org/officeDocument/2006/relationships/hyperlink" Target="http://www.heartmath.com/"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youtube.com/watch?v=A021KzYOWQo" TargetMode="External"/><Relationship Id="rId2" Type="http://schemas.openxmlformats.org/officeDocument/2006/relationships/hyperlink" Target="http://www.youtube.com/watch?v=rZTHHzA1IAU" TargetMode="External"/><Relationship Id="rId1" Type="http://schemas.openxmlformats.org/officeDocument/2006/relationships/slideLayout" Target="../slideLayouts/slideLayout2.xml"/><Relationship Id="rId4" Type="http://schemas.openxmlformats.org/officeDocument/2006/relationships/hyperlink" Target="http://www.youtube.com/watch?v=pp-r_f8-qz8&amp;feature=related" TargetMode="External"/></Relationships>
</file>

<file path=ppt/slides/_rels/slide18.xml.rels><?xml version="1.0" encoding="UTF-8" standalone="yes"?>
<Relationships xmlns="http://schemas.openxmlformats.org/package/2006/relationships"><Relationship Id="rId2" Type="http://schemas.openxmlformats.org/officeDocument/2006/relationships/hyperlink" Target="http://resistancetraining.wordpress.com/2007/01/04/your-intuitive-intelligence/"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www.amazon.co.uk/Mindfulness-practical-guide-finding-frantic/dp/074995308X"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en.wikipedia.org/wiki/Compassion" TargetMode="External"/><Relationship Id="rId2" Type="http://schemas.openxmlformats.org/officeDocument/2006/relationships/hyperlink" Target="http://en.wikipedia.org/wiki/Sympathy"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cipd.co.uk/NR/rdonlyres/18616949-CF66-47F8-A088-7C8FF2D864E0/0/HeadandheartguideFINAL.pdf" TargetMode="External"/><Relationship Id="rId2" Type="http://schemas.openxmlformats.org/officeDocument/2006/relationships/hyperlink" Target="http://psychology.about.com/library/quiz/bl_eq_quiz.htm" TargetMode="External"/><Relationship Id="rId1" Type="http://schemas.openxmlformats.org/officeDocument/2006/relationships/slideLayout" Target="../slideLayouts/slideLayout2.xml"/><Relationship Id="rId5" Type="http://schemas.openxmlformats.org/officeDocument/2006/relationships/hyperlink" Target="http://www.businessballs.com/love.htm" TargetMode="External"/><Relationship Id="rId4" Type="http://schemas.openxmlformats.org/officeDocument/2006/relationships/hyperlink" Target="http://www.ibe.unesco.org/fileadmin/user_upload/archive/publications/EducationalPracticesSeriesPdf/prac11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2207568" y="2348881"/>
            <a:ext cx="7772400" cy="1829761"/>
          </a:xfrm>
        </p:spPr>
        <p:txBody>
          <a:bodyPr>
            <a:normAutofit fontScale="90000"/>
          </a:bodyPr>
          <a:lstStyle/>
          <a:p>
            <a:pPr algn="ctr">
              <a:defRPr/>
            </a:pPr>
            <a:r>
              <a:rPr lang="en-GB" u="sng" kern="0" dirty="0"/>
              <a:t>Contemporary </a:t>
            </a:r>
            <a:br>
              <a:rPr lang="en-GB" u="sng" kern="0" dirty="0"/>
            </a:br>
            <a:r>
              <a:rPr lang="en-GB" u="sng" kern="0" dirty="0"/>
              <a:t>Leadership &amp; Management</a:t>
            </a:r>
            <a:r>
              <a:rPr lang="en-GB" dirty="0" smtClean="0"/>
              <a:t/>
            </a:r>
            <a:br>
              <a:rPr lang="en-GB" dirty="0" smtClean="0"/>
            </a:br>
            <a:r>
              <a:rPr lang="en-GB" dirty="0" smtClean="0"/>
              <a:t>* Supporting slides *</a:t>
            </a:r>
            <a:r>
              <a:rPr lang="en-GB" kern="0" dirty="0"/>
              <a:t/>
            </a:r>
            <a:br>
              <a:rPr lang="en-GB" kern="0" dirty="0"/>
            </a:br>
            <a:endParaRPr lang="en-GB" dirty="0"/>
          </a:p>
        </p:txBody>
      </p:sp>
    </p:spTree>
    <p:extLst>
      <p:ext uri="{BB962C8B-B14F-4D97-AF65-F5344CB8AC3E}">
        <p14:creationId xmlns:p14="http://schemas.microsoft.com/office/powerpoint/2010/main" val="971319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4298"/>
            <a:ext cx="8229600" cy="1143000"/>
          </a:xfrm>
        </p:spPr>
        <p:txBody>
          <a:bodyPr>
            <a:normAutofit/>
          </a:bodyPr>
          <a:lstStyle/>
          <a:p>
            <a:r>
              <a:rPr lang="en-GB" u="sng" dirty="0" smtClean="0"/>
              <a:t>Inspirational Leadership</a:t>
            </a:r>
            <a:endParaRPr lang="en-GB" u="sng" dirty="0"/>
          </a:p>
        </p:txBody>
      </p:sp>
      <p:sp>
        <p:nvSpPr>
          <p:cNvPr id="3" name="Content Placeholder 2"/>
          <p:cNvSpPr>
            <a:spLocks noGrp="1"/>
          </p:cNvSpPr>
          <p:nvPr>
            <p:ph idx="1"/>
          </p:nvPr>
        </p:nvSpPr>
        <p:spPr>
          <a:xfrm>
            <a:off x="2166910" y="1285861"/>
            <a:ext cx="7858148" cy="3429023"/>
          </a:xfrm>
        </p:spPr>
        <p:txBody>
          <a:bodyPr>
            <a:noAutofit/>
          </a:bodyPr>
          <a:lstStyle/>
          <a:p>
            <a:pPr>
              <a:buNone/>
            </a:pPr>
            <a:r>
              <a:rPr lang="en-GB" sz="2400" dirty="0"/>
              <a:t>According to IIP Investors in People:</a:t>
            </a:r>
          </a:p>
          <a:p>
            <a:r>
              <a:rPr lang="en-GB" sz="2400" dirty="0"/>
              <a:t>In an effective organisation, managers and leaders have a key role in influencing the culture and climate of the organisation. </a:t>
            </a:r>
          </a:p>
          <a:p>
            <a:r>
              <a:rPr lang="en-GB" sz="2400" dirty="0"/>
              <a:t>According to The Council for Excellence in Management and Leadership, an inspirational leader should:</a:t>
            </a:r>
          </a:p>
          <a:p>
            <a:pPr lvl="1"/>
            <a:r>
              <a:rPr lang="en-GB" sz="2000" dirty="0"/>
              <a:t>Create a sense of vision.</a:t>
            </a:r>
          </a:p>
          <a:p>
            <a:pPr lvl="1"/>
            <a:r>
              <a:rPr lang="en-GB" sz="2000" dirty="0"/>
              <a:t>Motivate people and lead them through change.</a:t>
            </a:r>
          </a:p>
          <a:p>
            <a:pPr lvl="1"/>
            <a:r>
              <a:rPr lang="en-GB" sz="2000" dirty="0"/>
              <a:t>Be innovative in products and services and ways of working. </a:t>
            </a:r>
          </a:p>
          <a:p>
            <a:endParaRPr lang="en-GB" sz="2400" dirty="0"/>
          </a:p>
        </p:txBody>
      </p:sp>
      <p:sp>
        <p:nvSpPr>
          <p:cNvPr id="4" name="TextBox 3"/>
          <p:cNvSpPr txBox="1"/>
          <p:nvPr/>
        </p:nvSpPr>
        <p:spPr>
          <a:xfrm>
            <a:off x="1523968" y="6540366"/>
            <a:ext cx="8358246" cy="246221"/>
          </a:xfrm>
          <a:prstGeom prst="rect">
            <a:avLst/>
          </a:prstGeom>
          <a:noFill/>
        </p:spPr>
        <p:txBody>
          <a:bodyPr wrap="square" rtlCol="0">
            <a:spAutoFit/>
          </a:bodyPr>
          <a:lstStyle/>
          <a:p>
            <a:r>
              <a:rPr lang="en-GB" sz="1000" dirty="0">
                <a:hlinkClick r:id="rId2"/>
              </a:rPr>
              <a:t>http://www.investorsinpeople.co.uk/Needs/BusinessPriorities/EffectiveManagement/Pages/Inspirational.aspx</a:t>
            </a:r>
            <a:r>
              <a:rPr lang="en-GB" sz="1000" dirty="0"/>
              <a:t> </a:t>
            </a:r>
            <a:endParaRPr lang="en-GB" sz="1000" dirty="0"/>
          </a:p>
        </p:txBody>
      </p:sp>
    </p:spTree>
    <p:extLst>
      <p:ext uri="{BB962C8B-B14F-4D97-AF65-F5344CB8AC3E}">
        <p14:creationId xmlns:p14="http://schemas.microsoft.com/office/powerpoint/2010/main" val="209957465"/>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6632"/>
            <a:ext cx="8229600" cy="1143000"/>
          </a:xfrm>
        </p:spPr>
        <p:txBody>
          <a:bodyPr/>
          <a:lstStyle/>
          <a:p>
            <a:r>
              <a:rPr lang="en-GB" u="sng" dirty="0" smtClean="0"/>
              <a:t>Inspirational Leadership</a:t>
            </a:r>
            <a:endParaRPr lang="en-GB" dirty="0"/>
          </a:p>
        </p:txBody>
      </p:sp>
      <p:sp>
        <p:nvSpPr>
          <p:cNvPr id="3" name="Content Placeholder 2"/>
          <p:cNvSpPr>
            <a:spLocks noGrp="1"/>
          </p:cNvSpPr>
          <p:nvPr>
            <p:ph idx="1"/>
          </p:nvPr>
        </p:nvSpPr>
        <p:spPr>
          <a:xfrm>
            <a:off x="1703512" y="1135286"/>
            <a:ext cx="8712968" cy="4525963"/>
          </a:xfrm>
        </p:spPr>
        <p:txBody>
          <a:bodyPr>
            <a:noAutofit/>
          </a:bodyPr>
          <a:lstStyle/>
          <a:p>
            <a:r>
              <a:rPr lang="en-GB" sz="2000" dirty="0"/>
              <a:t>From a wide ranging review of previous studies, and their own research, the </a:t>
            </a:r>
            <a:r>
              <a:rPr lang="en-GB" sz="2000" b="1" dirty="0"/>
              <a:t>DTI</a:t>
            </a:r>
            <a:r>
              <a:rPr lang="en-GB" sz="2000" dirty="0"/>
              <a:t> and </a:t>
            </a:r>
            <a:r>
              <a:rPr lang="en-GB" sz="2000" b="1" dirty="0"/>
              <a:t>Chartered Management Institute </a:t>
            </a:r>
            <a:r>
              <a:rPr lang="en-GB" sz="2000" dirty="0"/>
              <a:t>identify six recurring features of inspirational leaders:(1)</a:t>
            </a:r>
          </a:p>
          <a:p>
            <a:pPr marL="566928" indent="-457200">
              <a:buFont typeface="+mj-lt"/>
              <a:buAutoNum type="arabicPeriod"/>
            </a:pPr>
            <a:r>
              <a:rPr lang="en-GB" sz="2000" b="1" dirty="0"/>
              <a:t>They genuinely care</a:t>
            </a:r>
            <a:r>
              <a:rPr lang="en-GB" sz="2000" dirty="0"/>
              <a:t>: they approach work and their colleagues with openness and honesty and both inspire, and invest trust.</a:t>
            </a:r>
          </a:p>
          <a:p>
            <a:pPr marL="566928" indent="-457200">
              <a:buFont typeface="+mj-lt"/>
              <a:buAutoNum type="arabicPeriod"/>
            </a:pPr>
            <a:r>
              <a:rPr lang="en-GB" sz="2000" b="1" dirty="0"/>
              <a:t>They involve everybody</a:t>
            </a:r>
            <a:r>
              <a:rPr lang="en-GB" sz="2000" dirty="0"/>
              <a:t>: offering people both the support they need to be effective, and the freedom to put it into practice.</a:t>
            </a:r>
          </a:p>
          <a:p>
            <a:pPr marL="566928" indent="-457200">
              <a:buFont typeface="+mj-lt"/>
              <a:buAutoNum type="arabicPeriod"/>
            </a:pPr>
            <a:r>
              <a:rPr lang="en-GB" sz="2000" b="1" dirty="0"/>
              <a:t>They listen a lot</a:t>
            </a:r>
            <a:r>
              <a:rPr lang="en-GB" sz="2000" dirty="0"/>
              <a:t>: to peers, subordinates and customers.</a:t>
            </a:r>
          </a:p>
          <a:p>
            <a:pPr marL="566928" indent="-457200">
              <a:buFont typeface="+mj-lt"/>
              <a:buAutoNum type="arabicPeriod"/>
            </a:pPr>
            <a:r>
              <a:rPr lang="en-GB" sz="2000" b="1" dirty="0"/>
              <a:t>They show lots of appreciation</a:t>
            </a:r>
            <a:r>
              <a:rPr lang="en-GB" sz="2000" dirty="0"/>
              <a:t>: including small gestures.</a:t>
            </a:r>
          </a:p>
          <a:p>
            <a:pPr marL="566928" indent="-457200">
              <a:buFont typeface="+mj-lt"/>
              <a:buAutoNum type="arabicPeriod"/>
            </a:pPr>
            <a:r>
              <a:rPr lang="en-GB" sz="2000" b="1" dirty="0"/>
              <a:t>They ensure work is fun</a:t>
            </a:r>
            <a:r>
              <a:rPr lang="en-GB" sz="2000" dirty="0"/>
              <a:t>: by celebrating achievement and using lively social events to reward effort and commitment.</a:t>
            </a:r>
          </a:p>
          <a:p>
            <a:pPr marL="566928" indent="-457200">
              <a:buFont typeface="+mj-lt"/>
              <a:buAutoNum type="arabicPeriod"/>
            </a:pPr>
            <a:r>
              <a:rPr lang="en-GB" sz="2000" b="1" dirty="0"/>
              <a:t>Along with their people, they are deeply committed</a:t>
            </a:r>
            <a:r>
              <a:rPr lang="en-GB" sz="2000" dirty="0"/>
              <a:t>: they are passionate about the organisation and its work, and always looking for opportunities to improve.</a:t>
            </a:r>
          </a:p>
          <a:p>
            <a:r>
              <a:rPr lang="en-GB" sz="2000" b="1" dirty="0"/>
              <a:t>IIP Investors in People </a:t>
            </a:r>
            <a:r>
              <a:rPr lang="en-GB" sz="2000" dirty="0"/>
              <a:t>challenges top managers to become role models for others. </a:t>
            </a:r>
          </a:p>
          <a:p>
            <a:endParaRPr lang="en-GB" sz="2000" dirty="0"/>
          </a:p>
        </p:txBody>
      </p:sp>
      <p:sp>
        <p:nvSpPr>
          <p:cNvPr id="4" name="TextBox 3"/>
          <p:cNvSpPr txBox="1"/>
          <p:nvPr/>
        </p:nvSpPr>
        <p:spPr>
          <a:xfrm>
            <a:off x="1523968" y="6597353"/>
            <a:ext cx="8358246" cy="246221"/>
          </a:xfrm>
          <a:prstGeom prst="rect">
            <a:avLst/>
          </a:prstGeom>
          <a:noFill/>
        </p:spPr>
        <p:txBody>
          <a:bodyPr wrap="square" rtlCol="0">
            <a:spAutoFit/>
          </a:bodyPr>
          <a:lstStyle/>
          <a:p>
            <a:r>
              <a:rPr lang="en-GB" sz="1000" dirty="0"/>
              <a:t>(1) </a:t>
            </a:r>
            <a:r>
              <a:rPr lang="en-GB" sz="1000" dirty="0">
                <a:hlinkClick r:id="rId2"/>
              </a:rPr>
              <a:t>www.investorsinpeople.co.uk/Needs/BusinessPriorities/EffectiveManagement/Pages/Inspirational.aspx</a:t>
            </a:r>
            <a:r>
              <a:rPr lang="en-GB" sz="1000" dirty="0"/>
              <a:t> </a:t>
            </a:r>
            <a:endParaRPr lang="en-GB" sz="1000" dirty="0"/>
          </a:p>
        </p:txBody>
      </p:sp>
    </p:spTree>
    <p:extLst>
      <p:ext uri="{BB962C8B-B14F-4D97-AF65-F5344CB8AC3E}">
        <p14:creationId xmlns:p14="http://schemas.microsoft.com/office/powerpoint/2010/main" val="3982853011"/>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71414"/>
            <a:ext cx="8229600" cy="1143000"/>
          </a:xfrm>
        </p:spPr>
        <p:txBody>
          <a:bodyPr>
            <a:normAutofit fontScale="90000"/>
          </a:bodyPr>
          <a:lstStyle/>
          <a:p>
            <a:pPr algn="ctr"/>
            <a:r>
              <a:rPr lang="en-GB" u="sng" dirty="0"/>
              <a:t>Transformational and Inspirational </a:t>
            </a:r>
            <a:r>
              <a:rPr lang="en-GB" u="sng" dirty="0"/>
              <a:t>leadership</a:t>
            </a:r>
            <a:endParaRPr lang="en-GB" u="sng" dirty="0"/>
          </a:p>
        </p:txBody>
      </p:sp>
      <p:sp>
        <p:nvSpPr>
          <p:cNvPr id="3" name="Content Placeholder 2"/>
          <p:cNvSpPr>
            <a:spLocks noGrp="1"/>
          </p:cNvSpPr>
          <p:nvPr>
            <p:ph idx="1"/>
          </p:nvPr>
        </p:nvSpPr>
        <p:spPr>
          <a:xfrm>
            <a:off x="1524000" y="1135286"/>
            <a:ext cx="9144000" cy="4525963"/>
          </a:xfrm>
        </p:spPr>
        <p:txBody>
          <a:bodyPr>
            <a:noAutofit/>
          </a:bodyPr>
          <a:lstStyle/>
          <a:p>
            <a:r>
              <a:rPr lang="en-GB" sz="2100" dirty="0"/>
              <a:t>Transformational and Inspirational leadership can inspire others to develop and grow. </a:t>
            </a:r>
          </a:p>
          <a:p>
            <a:r>
              <a:rPr lang="en-GB" sz="2100" dirty="0"/>
              <a:t>The theories of </a:t>
            </a:r>
            <a:r>
              <a:rPr lang="en-GB" sz="2100" b="1" dirty="0"/>
              <a:t>Transformational Leadership </a:t>
            </a:r>
            <a:r>
              <a:rPr lang="en-GB" sz="2100" dirty="0"/>
              <a:t>and </a:t>
            </a:r>
            <a:r>
              <a:rPr lang="en-GB" sz="2100" b="1" dirty="0"/>
              <a:t>Inspirational leadership </a:t>
            </a:r>
            <a:r>
              <a:rPr lang="en-GB" sz="2100" dirty="0"/>
              <a:t>have several characteristics in common. </a:t>
            </a:r>
          </a:p>
          <a:p>
            <a:r>
              <a:rPr lang="en-GB" sz="2100" dirty="0"/>
              <a:t>Inspirational leaders are people that literally inspire those around them to achieve their goals.</a:t>
            </a:r>
          </a:p>
          <a:p>
            <a:r>
              <a:rPr lang="en-GB" sz="2100" dirty="0"/>
              <a:t>Inspirational leaders are to be found in every kind of environment.</a:t>
            </a:r>
          </a:p>
          <a:p>
            <a:r>
              <a:rPr lang="en-GB" sz="2100" dirty="0"/>
              <a:t>During time of change Inspirational Leaders have the capacity and resilience to remain Positive and as a result they have very positive effect on the people and culture around them.</a:t>
            </a:r>
          </a:p>
          <a:p>
            <a:r>
              <a:rPr lang="en-GB" sz="2100" dirty="0"/>
              <a:t>As a result Inspirational Leaders empower themselves and other people to ride the waves of change in a pro-active and positive manner.</a:t>
            </a:r>
          </a:p>
          <a:p>
            <a:endParaRPr lang="en-GB" sz="2100" dirty="0"/>
          </a:p>
        </p:txBody>
      </p:sp>
      <p:sp>
        <p:nvSpPr>
          <p:cNvPr id="4" name="TextBox 3"/>
          <p:cNvSpPr txBox="1"/>
          <p:nvPr/>
        </p:nvSpPr>
        <p:spPr>
          <a:xfrm>
            <a:off x="1523968" y="6572273"/>
            <a:ext cx="6215106" cy="246221"/>
          </a:xfrm>
          <a:prstGeom prst="rect">
            <a:avLst/>
          </a:prstGeom>
          <a:noFill/>
        </p:spPr>
        <p:txBody>
          <a:bodyPr wrap="square" rtlCol="0">
            <a:spAutoFit/>
          </a:bodyPr>
          <a:lstStyle/>
          <a:p>
            <a:r>
              <a:rPr lang="en-GB" sz="1000" dirty="0">
                <a:hlinkClick r:id="rId2"/>
              </a:rPr>
              <a:t>http://www.inspirational-leadership.org/</a:t>
            </a:r>
            <a:r>
              <a:rPr lang="en-GB" sz="1000" dirty="0"/>
              <a:t> </a:t>
            </a:r>
            <a:endParaRPr lang="en-GB" sz="1000" dirty="0"/>
          </a:p>
        </p:txBody>
      </p:sp>
    </p:spTree>
    <p:extLst>
      <p:ext uri="{BB962C8B-B14F-4D97-AF65-F5344CB8AC3E}">
        <p14:creationId xmlns:p14="http://schemas.microsoft.com/office/powerpoint/2010/main" val="1540253594"/>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Maslow’s Extended Model:</a:t>
            </a:r>
            <a:endParaRPr lang="en-GB" dirty="0"/>
          </a:p>
        </p:txBody>
      </p:sp>
      <p:pic>
        <p:nvPicPr>
          <p:cNvPr id="4" name="Picture 2" descr="http://thepeakperformancecenter.com/wp-content/uploads/2013/09/Maslow-new-Pyramid.jpg"/>
          <p:cNvPicPr>
            <a:picLocks noChangeAspect="1" noChangeArrowheads="1"/>
          </p:cNvPicPr>
          <p:nvPr/>
        </p:nvPicPr>
        <p:blipFill>
          <a:blip r:embed="rId2" cstate="print"/>
          <a:srcRect t="8669"/>
          <a:stretch>
            <a:fillRect/>
          </a:stretch>
        </p:blipFill>
        <p:spPr bwMode="auto">
          <a:xfrm>
            <a:off x="5087889" y="1556792"/>
            <a:ext cx="5310903" cy="4509120"/>
          </a:xfrm>
          <a:prstGeom prst="rect">
            <a:avLst/>
          </a:prstGeom>
          <a:noFill/>
        </p:spPr>
      </p:pic>
      <p:sp>
        <p:nvSpPr>
          <p:cNvPr id="5" name="TextBox 4"/>
          <p:cNvSpPr txBox="1"/>
          <p:nvPr/>
        </p:nvSpPr>
        <p:spPr>
          <a:xfrm>
            <a:off x="1559496" y="6597932"/>
            <a:ext cx="7416824" cy="215444"/>
          </a:xfrm>
          <a:prstGeom prst="rect">
            <a:avLst/>
          </a:prstGeom>
          <a:noFill/>
        </p:spPr>
        <p:txBody>
          <a:bodyPr wrap="square" rtlCol="0">
            <a:spAutoFit/>
          </a:bodyPr>
          <a:lstStyle/>
          <a:p>
            <a:pPr marL="342900" indent="-342900">
              <a:buAutoNum type="arabicParenBoth"/>
            </a:pPr>
            <a:r>
              <a:rPr lang="en-GB" sz="800" dirty="0">
                <a:hlinkClick r:id="rId3"/>
              </a:rPr>
              <a:t>http://thepeakperformancecenter.com/wp-content/uploads/2013/09/Maslow-new-Pyramid.jpg</a:t>
            </a:r>
            <a:r>
              <a:rPr lang="en-GB" sz="800" dirty="0"/>
              <a:t> </a:t>
            </a:r>
            <a:endParaRPr lang="en-GB" sz="800" dirty="0"/>
          </a:p>
        </p:txBody>
      </p:sp>
      <p:sp>
        <p:nvSpPr>
          <p:cNvPr id="6" name="TextBox 5"/>
          <p:cNvSpPr txBox="1"/>
          <p:nvPr/>
        </p:nvSpPr>
        <p:spPr>
          <a:xfrm>
            <a:off x="1775520" y="1556792"/>
            <a:ext cx="4320480" cy="2308324"/>
          </a:xfrm>
          <a:prstGeom prst="rect">
            <a:avLst/>
          </a:prstGeom>
          <a:noFill/>
        </p:spPr>
        <p:txBody>
          <a:bodyPr wrap="square" rtlCol="0">
            <a:spAutoFit/>
          </a:bodyPr>
          <a:lstStyle/>
          <a:p>
            <a:pPr>
              <a:buFont typeface="Arial" pitchFamily="34" charset="0"/>
              <a:buChar char="•"/>
            </a:pPr>
            <a:r>
              <a:rPr lang="en-GB" dirty="0"/>
              <a:t>This is a Win/Win relationship and the new Employee-Organisation relationship emerging today.</a:t>
            </a:r>
          </a:p>
          <a:p>
            <a:pPr>
              <a:buFont typeface="Arial" pitchFamily="34" charset="0"/>
              <a:buChar char="•"/>
            </a:pPr>
            <a:endParaRPr lang="en-GB" dirty="0"/>
          </a:p>
          <a:p>
            <a:pPr>
              <a:buFont typeface="Arial" pitchFamily="34" charset="0"/>
              <a:buChar char="•"/>
            </a:pPr>
            <a:r>
              <a:rPr lang="en-GB" dirty="0"/>
              <a:t> To create an Organisation that can reach it’s full-potential we need a more Self-Actualised work-force.</a:t>
            </a:r>
          </a:p>
          <a:p>
            <a:endParaRPr lang="en-GB" dirty="0"/>
          </a:p>
        </p:txBody>
      </p:sp>
    </p:spTree>
    <p:extLst>
      <p:ext uri="{BB962C8B-B14F-4D97-AF65-F5344CB8AC3E}">
        <p14:creationId xmlns:p14="http://schemas.microsoft.com/office/powerpoint/2010/main" val="29703126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31504" y="188640"/>
            <a:ext cx="8229600" cy="850106"/>
          </a:xfrm>
        </p:spPr>
        <p:txBody>
          <a:bodyPr/>
          <a:lstStyle/>
          <a:p>
            <a:r>
              <a:rPr lang="en-GB" dirty="0" smtClean="0"/>
              <a:t>Intelligence</a:t>
            </a:r>
            <a:endParaRPr lang="en-GB" dirty="0"/>
          </a:p>
        </p:txBody>
      </p:sp>
      <p:sp>
        <p:nvSpPr>
          <p:cNvPr id="2" name="Content Placeholder 1"/>
          <p:cNvSpPr>
            <a:spLocks noGrp="1"/>
          </p:cNvSpPr>
          <p:nvPr>
            <p:ph idx="1"/>
          </p:nvPr>
        </p:nvSpPr>
        <p:spPr>
          <a:xfrm>
            <a:off x="1524000" y="1124744"/>
            <a:ext cx="9144000" cy="4104456"/>
          </a:xfrm>
        </p:spPr>
        <p:txBody>
          <a:bodyPr>
            <a:normAutofit/>
          </a:bodyPr>
          <a:lstStyle/>
          <a:p>
            <a:pPr>
              <a:buNone/>
            </a:pPr>
            <a:r>
              <a:rPr lang="en-GB" dirty="0" smtClean="0"/>
              <a:t>I</a:t>
            </a:r>
            <a:r>
              <a:rPr lang="en-GB" b="1" dirty="0" smtClean="0"/>
              <a:t>ntelligence</a:t>
            </a:r>
            <a:r>
              <a:rPr lang="en-GB" dirty="0" smtClean="0"/>
              <a:t> has been defined in many different e.g.</a:t>
            </a:r>
          </a:p>
          <a:p>
            <a:r>
              <a:rPr lang="en-GB" dirty="0" smtClean="0"/>
              <a:t>Understanding</a:t>
            </a:r>
          </a:p>
          <a:p>
            <a:r>
              <a:rPr lang="en-GB" dirty="0" smtClean="0"/>
              <a:t>Self-awareness</a:t>
            </a:r>
          </a:p>
          <a:p>
            <a:r>
              <a:rPr lang="en-GB" dirty="0" smtClean="0"/>
              <a:t>Communication</a:t>
            </a:r>
          </a:p>
          <a:p>
            <a:r>
              <a:rPr lang="en-GB" dirty="0" smtClean="0"/>
              <a:t>Reasoning</a:t>
            </a:r>
          </a:p>
          <a:p>
            <a:r>
              <a:rPr lang="en-GB" dirty="0" smtClean="0"/>
              <a:t>Learning</a:t>
            </a:r>
          </a:p>
          <a:p>
            <a:r>
              <a:rPr lang="en-GB" dirty="0" smtClean="0"/>
              <a:t>Emotional  understanding</a:t>
            </a:r>
          </a:p>
          <a:p>
            <a:r>
              <a:rPr lang="en-GB" dirty="0" smtClean="0"/>
              <a:t>Planning</a:t>
            </a:r>
          </a:p>
          <a:p>
            <a:r>
              <a:rPr lang="en-GB" dirty="0" smtClean="0"/>
              <a:t>Problem solving.</a:t>
            </a:r>
          </a:p>
        </p:txBody>
      </p:sp>
      <p:sp>
        <p:nvSpPr>
          <p:cNvPr id="4" name="TextBox 3"/>
          <p:cNvSpPr txBox="1"/>
          <p:nvPr/>
        </p:nvSpPr>
        <p:spPr>
          <a:xfrm>
            <a:off x="1487488" y="6669940"/>
            <a:ext cx="6012160" cy="215444"/>
          </a:xfrm>
          <a:prstGeom prst="rect">
            <a:avLst/>
          </a:prstGeom>
          <a:noFill/>
        </p:spPr>
        <p:txBody>
          <a:bodyPr wrap="square" rtlCol="0">
            <a:spAutoFit/>
          </a:bodyPr>
          <a:lstStyle/>
          <a:p>
            <a:r>
              <a:rPr lang="en-GB" sz="800" dirty="0">
                <a:hlinkClick r:id="rId2"/>
              </a:rPr>
              <a:t>http://www.cipd.co.uk/hr-resources/research/soft-skills-business-case.aspx</a:t>
            </a:r>
            <a:endParaRPr lang="en-GB" sz="800" dirty="0"/>
          </a:p>
        </p:txBody>
      </p:sp>
    </p:spTree>
    <p:extLst>
      <p:ext uri="{BB962C8B-B14F-4D97-AF65-F5344CB8AC3E}">
        <p14:creationId xmlns:p14="http://schemas.microsoft.com/office/powerpoint/2010/main" val="2588406669"/>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Intelligence</a:t>
            </a:r>
            <a:endParaRPr lang="en-GB" u="sng" dirty="0"/>
          </a:p>
        </p:txBody>
      </p:sp>
      <p:sp>
        <p:nvSpPr>
          <p:cNvPr id="3" name="Content Placeholder 2"/>
          <p:cNvSpPr>
            <a:spLocks noGrp="1"/>
          </p:cNvSpPr>
          <p:nvPr>
            <p:ph idx="1"/>
          </p:nvPr>
        </p:nvSpPr>
        <p:spPr>
          <a:xfrm>
            <a:off x="1775520" y="1340768"/>
            <a:ext cx="8712968" cy="5040560"/>
          </a:xfrm>
        </p:spPr>
        <p:txBody>
          <a:bodyPr>
            <a:normAutofit fontScale="92500" lnSpcReduction="10000"/>
          </a:bodyPr>
          <a:lstStyle/>
          <a:p>
            <a:r>
              <a:rPr lang="en-GB" sz="2400" dirty="0"/>
              <a:t>For years particularly in the 20</a:t>
            </a:r>
            <a:r>
              <a:rPr lang="en-GB" sz="2400" baseline="30000" dirty="0"/>
              <a:t>th</a:t>
            </a:r>
            <a:r>
              <a:rPr lang="en-GB" sz="2400" dirty="0"/>
              <a:t> century ‘intelligence’ was seen solely as the ability to solve problems logically.</a:t>
            </a:r>
          </a:p>
          <a:p>
            <a:endParaRPr lang="en-GB" sz="2400" dirty="0"/>
          </a:p>
          <a:p>
            <a:r>
              <a:rPr lang="en-GB" sz="2400" dirty="0"/>
              <a:t>But more and more research today show that humans can develop and possess many other forms of intelligence.</a:t>
            </a:r>
          </a:p>
          <a:p>
            <a:endParaRPr lang="en-GB" sz="2400" dirty="0"/>
          </a:p>
          <a:p>
            <a:r>
              <a:rPr lang="en-GB" sz="2400" dirty="0"/>
              <a:t>These other forms of intelligence such as ‘emotional intelligence’ are of great importance in the workplace, education, for personal development and Change Management.</a:t>
            </a:r>
          </a:p>
          <a:p>
            <a:r>
              <a:rPr lang="en-GB" sz="2400" dirty="0"/>
              <a:t>In 1983 </a:t>
            </a:r>
            <a:r>
              <a:rPr lang="en-GB" sz="2400" b="1" u="sng" dirty="0"/>
              <a:t>Howard Gardner</a:t>
            </a:r>
            <a:r>
              <a:rPr lang="en-GB" sz="2400" b="1" dirty="0"/>
              <a:t> </a:t>
            </a:r>
            <a:r>
              <a:rPr lang="en-GB" sz="2400" dirty="0"/>
              <a:t>challenged the assumptions of the IQ-only model in his book </a:t>
            </a:r>
            <a:r>
              <a:rPr lang="en-GB" sz="2400" u="sng" dirty="0"/>
              <a:t>Frames of Mind</a:t>
            </a:r>
            <a:r>
              <a:rPr lang="en-GB" sz="2400" dirty="0"/>
              <a:t>, setting out his research on "multiple intelligences“.</a:t>
            </a:r>
          </a:p>
          <a:p>
            <a:endParaRPr lang="en-GB" sz="2400" dirty="0"/>
          </a:p>
        </p:txBody>
      </p:sp>
      <p:sp>
        <p:nvSpPr>
          <p:cNvPr id="4" name="TextBox 3"/>
          <p:cNvSpPr txBox="1"/>
          <p:nvPr/>
        </p:nvSpPr>
        <p:spPr>
          <a:xfrm>
            <a:off x="1524000" y="6669940"/>
            <a:ext cx="6156176" cy="215444"/>
          </a:xfrm>
          <a:prstGeom prst="rect">
            <a:avLst/>
          </a:prstGeom>
          <a:noFill/>
        </p:spPr>
        <p:txBody>
          <a:bodyPr wrap="square" rtlCol="0">
            <a:spAutoFit/>
          </a:bodyPr>
          <a:lstStyle/>
          <a:p>
            <a:r>
              <a:rPr lang="en-GB" sz="800" dirty="0"/>
              <a:t>Ref: </a:t>
            </a:r>
            <a:r>
              <a:rPr lang="en-GB" sz="800" dirty="0">
                <a:hlinkClick r:id="rId2"/>
              </a:rPr>
              <a:t>http://www.thelearningweb.net/emotional-intelligence.html</a:t>
            </a:r>
            <a:r>
              <a:rPr lang="en-GB" sz="800" dirty="0"/>
              <a:t> </a:t>
            </a:r>
            <a:endParaRPr lang="en-GB" sz="800" dirty="0"/>
          </a:p>
        </p:txBody>
      </p:sp>
    </p:spTree>
    <p:extLst>
      <p:ext uri="{BB962C8B-B14F-4D97-AF65-F5344CB8AC3E}">
        <p14:creationId xmlns:p14="http://schemas.microsoft.com/office/powerpoint/2010/main" val="2197119072"/>
      </p:ext>
    </p:ext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u="sng" dirty="0" smtClean="0"/>
              <a:t>Gardner and EQ</a:t>
            </a:r>
            <a:endParaRPr lang="en-GB" u="sng" dirty="0"/>
          </a:p>
        </p:txBody>
      </p:sp>
      <p:sp>
        <p:nvSpPr>
          <p:cNvPr id="2" name="Content Placeholder 1"/>
          <p:cNvSpPr>
            <a:spLocks noGrp="1"/>
          </p:cNvSpPr>
          <p:nvPr>
            <p:ph idx="1"/>
          </p:nvPr>
        </p:nvSpPr>
        <p:spPr/>
        <p:txBody>
          <a:bodyPr/>
          <a:lstStyle/>
          <a:p>
            <a:r>
              <a:rPr lang="en-GB" dirty="0" smtClean="0"/>
              <a:t>Gardner’s Intelligence Model included ‘emotional intelligence’ in intelligence types 6 and 7 interpersonal and intrapersonal intelligence (Self Awareness).</a:t>
            </a:r>
          </a:p>
          <a:p>
            <a:endParaRPr lang="en-GB" dirty="0" smtClean="0"/>
          </a:p>
          <a:p>
            <a:r>
              <a:rPr lang="en-GB" sz="1600" dirty="0"/>
              <a:t>There are also much earlier pioneer’s and theorists that introduce EQ. </a:t>
            </a:r>
          </a:p>
          <a:p>
            <a:r>
              <a:rPr lang="en-GB" sz="1600" dirty="0"/>
              <a:t>For a brief history of ‘Emotional intelligence’ please click </a:t>
            </a:r>
            <a:r>
              <a:rPr lang="en-GB" sz="1600" dirty="0">
                <a:hlinkClick r:id="rId2"/>
              </a:rPr>
              <a:t>here</a:t>
            </a:r>
            <a:r>
              <a:rPr lang="en-GB" sz="1600" dirty="0"/>
              <a:t>.</a:t>
            </a:r>
          </a:p>
          <a:p>
            <a:endParaRPr lang="en-GB" sz="1600" dirty="0"/>
          </a:p>
          <a:p>
            <a:endParaRPr lang="en-GB" sz="1600" dirty="0"/>
          </a:p>
          <a:p>
            <a:endParaRPr lang="en-GB" dirty="0"/>
          </a:p>
        </p:txBody>
      </p:sp>
    </p:spTree>
    <p:extLst>
      <p:ext uri="{BB962C8B-B14F-4D97-AF65-F5344CB8AC3E}">
        <p14:creationId xmlns:p14="http://schemas.microsoft.com/office/powerpoint/2010/main" val="3295139323"/>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24000" y="274638"/>
            <a:ext cx="9144000" cy="1143000"/>
          </a:xfrm>
        </p:spPr>
        <p:txBody>
          <a:bodyPr>
            <a:normAutofit/>
          </a:bodyPr>
          <a:lstStyle/>
          <a:p>
            <a:pPr algn="ctr"/>
            <a:r>
              <a:rPr lang="en-GB" dirty="0" smtClean="0"/>
              <a:t>Howard Gardiner’s Multiple intelligences</a:t>
            </a:r>
            <a:endParaRPr lang="en-GB" dirty="0"/>
          </a:p>
        </p:txBody>
      </p:sp>
      <p:pic>
        <p:nvPicPr>
          <p:cNvPr id="4" name="Content Placeholder 3" descr="mi.png"/>
          <p:cNvPicPr>
            <a:picLocks noGrp="1" noChangeAspect="1"/>
          </p:cNvPicPr>
          <p:nvPr>
            <p:ph idx="1"/>
          </p:nvPr>
        </p:nvPicPr>
        <p:blipFill>
          <a:blip r:embed="rId2" cstate="print"/>
          <a:stretch>
            <a:fillRect/>
          </a:stretch>
        </p:blipFill>
        <p:spPr>
          <a:xfrm>
            <a:off x="2927648" y="1412776"/>
            <a:ext cx="6579662" cy="4104456"/>
          </a:xfrm>
        </p:spPr>
      </p:pic>
      <p:sp>
        <p:nvSpPr>
          <p:cNvPr id="5" name="TextBox 4"/>
          <p:cNvSpPr txBox="1"/>
          <p:nvPr/>
        </p:nvSpPr>
        <p:spPr>
          <a:xfrm>
            <a:off x="2495600" y="5661248"/>
            <a:ext cx="7488832" cy="738664"/>
          </a:xfrm>
          <a:prstGeom prst="rect">
            <a:avLst/>
          </a:prstGeom>
          <a:noFill/>
        </p:spPr>
        <p:txBody>
          <a:bodyPr wrap="square" rtlCol="0">
            <a:spAutoFit/>
          </a:bodyPr>
          <a:lstStyle/>
          <a:p>
            <a:r>
              <a:rPr lang="en-GB" sz="1400" dirty="0"/>
              <a:t>To take the test please click here: </a:t>
            </a:r>
            <a:r>
              <a:rPr lang="en-GB" sz="1400" dirty="0">
                <a:hlinkClick r:id="rId3"/>
              </a:rPr>
              <a:t>multiple intelligences tests</a:t>
            </a:r>
            <a:r>
              <a:rPr lang="en-GB" sz="1400" dirty="0"/>
              <a:t>. For more information please read ‘</a:t>
            </a:r>
            <a:r>
              <a:rPr lang="en-GB" sz="1400" b="1" dirty="0" err="1"/>
              <a:t>gardner's</a:t>
            </a:r>
            <a:r>
              <a:rPr lang="en-GB" sz="1400" b="1" dirty="0"/>
              <a:t> multiple intelligences - principles and interpretation</a:t>
            </a:r>
            <a:r>
              <a:rPr lang="en-GB" sz="1400" dirty="0"/>
              <a:t>’ </a:t>
            </a:r>
            <a:r>
              <a:rPr lang="en-GB" sz="1400" dirty="0">
                <a:hlinkClick r:id="rId3"/>
              </a:rPr>
              <a:t>here</a:t>
            </a:r>
            <a:r>
              <a:rPr lang="en-GB" sz="1400" dirty="0"/>
              <a:t>.</a:t>
            </a:r>
            <a:endParaRPr lang="en-GB" sz="1400" b="1" dirty="0"/>
          </a:p>
          <a:p>
            <a:endParaRPr lang="en-GB" sz="1400" dirty="0"/>
          </a:p>
        </p:txBody>
      </p:sp>
    </p:spTree>
    <p:extLst>
      <p:ext uri="{BB962C8B-B14F-4D97-AF65-F5344CB8AC3E}">
        <p14:creationId xmlns:p14="http://schemas.microsoft.com/office/powerpoint/2010/main" val="3983845037"/>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u="sng" dirty="0" smtClean="0"/>
              <a:t>Emotional intelligence</a:t>
            </a:r>
            <a:endParaRPr lang="en-GB" dirty="0"/>
          </a:p>
        </p:txBody>
      </p:sp>
      <p:sp>
        <p:nvSpPr>
          <p:cNvPr id="2" name="Content Placeholder 1"/>
          <p:cNvSpPr>
            <a:spLocks noGrp="1"/>
          </p:cNvSpPr>
          <p:nvPr>
            <p:ph idx="1"/>
          </p:nvPr>
        </p:nvSpPr>
        <p:spPr/>
        <p:txBody>
          <a:bodyPr>
            <a:normAutofit/>
          </a:bodyPr>
          <a:lstStyle/>
          <a:p>
            <a:r>
              <a:rPr lang="en-GB" dirty="0" smtClean="0"/>
              <a:t>Emotional intelligence (EI or EQ) refers to the ability to </a:t>
            </a:r>
            <a:r>
              <a:rPr lang="en-GB" b="1" dirty="0" smtClean="0"/>
              <a:t>perceive</a:t>
            </a:r>
            <a:r>
              <a:rPr lang="en-GB" dirty="0" smtClean="0"/>
              <a:t>, </a:t>
            </a:r>
            <a:r>
              <a:rPr lang="en-GB" b="1" dirty="0" smtClean="0"/>
              <a:t>control</a:t>
            </a:r>
            <a:r>
              <a:rPr lang="en-GB" dirty="0" smtClean="0"/>
              <a:t> and </a:t>
            </a:r>
            <a:r>
              <a:rPr lang="en-GB" b="1" dirty="0" smtClean="0"/>
              <a:t>evaluate</a:t>
            </a:r>
            <a:r>
              <a:rPr lang="en-GB" dirty="0" smtClean="0"/>
              <a:t> emotions. </a:t>
            </a:r>
          </a:p>
          <a:p>
            <a:r>
              <a:rPr lang="en-GB" dirty="0" smtClean="0"/>
              <a:t>Some researchers suggest that EI can be learned and strengthened.</a:t>
            </a:r>
          </a:p>
          <a:p>
            <a:r>
              <a:rPr lang="en-GB" dirty="0" smtClean="0"/>
              <a:t>Since 1990, Peter </a:t>
            </a:r>
            <a:r>
              <a:rPr lang="en-GB" dirty="0" err="1" smtClean="0"/>
              <a:t>Salovey</a:t>
            </a:r>
            <a:r>
              <a:rPr lang="en-GB" dirty="0" smtClean="0"/>
              <a:t> and John D. Mayer have been the leading researchers on emotional intelligence. In their influential article "Emotional Intelligence," they defined emotional intelligence as, "the subset of social intelligence that involves the ability to monitor one's own and others' feelings and emotions, to discriminate among them and to use this information to guide one's thinking and actions" (1990).</a:t>
            </a:r>
          </a:p>
          <a:p>
            <a:r>
              <a:rPr lang="en-GB" dirty="0"/>
              <a:t>Researchers Dryden and </a:t>
            </a:r>
            <a:r>
              <a:rPr lang="en-GB" dirty="0" err="1"/>
              <a:t>Vos</a:t>
            </a:r>
            <a:r>
              <a:rPr lang="en-GB" dirty="0"/>
              <a:t> in the world's biggest-selling book for 1999, The Learning Revolution, expand on this concept and describe emotion as the key to unlock the door to learning and development.</a:t>
            </a:r>
            <a:endParaRPr lang="en-GB" dirty="0" smtClean="0"/>
          </a:p>
          <a:p>
            <a:endParaRPr lang="en-GB" dirty="0"/>
          </a:p>
        </p:txBody>
      </p:sp>
      <p:sp>
        <p:nvSpPr>
          <p:cNvPr id="4" name="TextBox 3"/>
          <p:cNvSpPr txBox="1"/>
          <p:nvPr/>
        </p:nvSpPr>
        <p:spPr>
          <a:xfrm>
            <a:off x="2279576" y="6309320"/>
            <a:ext cx="504056" cy="216024"/>
          </a:xfrm>
          <a:prstGeom prst="rect">
            <a:avLst/>
          </a:prstGeom>
          <a:noFill/>
        </p:spPr>
        <p:txBody>
          <a:bodyPr wrap="square" rtlCol="0">
            <a:spAutoFit/>
          </a:bodyPr>
          <a:lstStyle/>
          <a:p>
            <a:r>
              <a:rPr lang="en-GB" sz="800" dirty="0">
                <a:hlinkClick r:id="rId2"/>
              </a:rPr>
              <a:t>ref</a:t>
            </a:r>
            <a:endParaRPr lang="en-GB" sz="800" dirty="0"/>
          </a:p>
        </p:txBody>
      </p:sp>
    </p:spTree>
    <p:extLst>
      <p:ext uri="{BB962C8B-B14F-4D97-AF65-F5344CB8AC3E}">
        <p14:creationId xmlns:p14="http://schemas.microsoft.com/office/powerpoint/2010/main" val="2474418136"/>
      </p:ext>
    </p:ext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u="sng" dirty="0" smtClean="0"/>
              <a:t>The Four Branches of Emotional Intelligence</a:t>
            </a:r>
            <a:endParaRPr lang="en-GB" u="sng" dirty="0"/>
          </a:p>
        </p:txBody>
      </p:sp>
      <p:sp>
        <p:nvSpPr>
          <p:cNvPr id="2" name="Content Placeholder 1"/>
          <p:cNvSpPr>
            <a:spLocks noGrp="1"/>
          </p:cNvSpPr>
          <p:nvPr>
            <p:ph idx="1"/>
          </p:nvPr>
        </p:nvSpPr>
        <p:spPr>
          <a:xfrm>
            <a:off x="2026242" y="1905000"/>
            <a:ext cx="8784976" cy="4525963"/>
          </a:xfrm>
        </p:spPr>
        <p:txBody>
          <a:bodyPr>
            <a:noAutofit/>
          </a:bodyPr>
          <a:lstStyle/>
          <a:p>
            <a:r>
              <a:rPr lang="en-GB" sz="2000" dirty="0" err="1"/>
              <a:t>Salovey</a:t>
            </a:r>
            <a:r>
              <a:rPr lang="en-GB" sz="2000" dirty="0"/>
              <a:t> and Mayer proposed a model that identified four different factors of emotional intelligence: the </a:t>
            </a:r>
            <a:r>
              <a:rPr lang="en-GB" sz="2000" b="1" dirty="0"/>
              <a:t>perception</a:t>
            </a:r>
            <a:r>
              <a:rPr lang="en-GB" sz="2000" dirty="0"/>
              <a:t> of emotion, the ability to </a:t>
            </a:r>
            <a:r>
              <a:rPr lang="en-GB" sz="2000" b="1" dirty="0"/>
              <a:t>reason</a:t>
            </a:r>
            <a:r>
              <a:rPr lang="en-GB" sz="2000" dirty="0"/>
              <a:t> using emotions, the ability to </a:t>
            </a:r>
            <a:r>
              <a:rPr lang="en-GB" sz="2000" b="1" dirty="0"/>
              <a:t>understand</a:t>
            </a:r>
            <a:r>
              <a:rPr lang="en-GB" sz="2000" dirty="0"/>
              <a:t> emotion and the ability to </a:t>
            </a:r>
            <a:r>
              <a:rPr lang="en-GB" sz="2000" b="1" dirty="0"/>
              <a:t>manage</a:t>
            </a:r>
            <a:r>
              <a:rPr lang="en-GB" sz="2000" dirty="0"/>
              <a:t> emotions. </a:t>
            </a:r>
            <a:br>
              <a:rPr lang="en-GB" sz="2000" dirty="0"/>
            </a:br>
            <a:r>
              <a:rPr lang="en-GB" sz="2000" dirty="0"/>
              <a:t>BG: For further information a description of each is located below:</a:t>
            </a:r>
          </a:p>
          <a:p>
            <a:r>
              <a:rPr lang="en-GB" sz="1200" b="1" dirty="0"/>
              <a:t>Perceiving Emotions:</a:t>
            </a:r>
            <a:r>
              <a:rPr lang="en-GB" sz="1200" dirty="0"/>
              <a:t> The first step in understanding emotions is to accurately perceive them.</a:t>
            </a:r>
          </a:p>
          <a:p>
            <a:r>
              <a:rPr lang="en-GB" sz="1200" b="1" dirty="0"/>
              <a:t>Reasoning With Emotions:</a:t>
            </a:r>
            <a:r>
              <a:rPr lang="en-GB" sz="1200" dirty="0"/>
              <a:t> The next step involves using emotions to promote thinking and cognitive activity.</a:t>
            </a:r>
          </a:p>
          <a:p>
            <a:r>
              <a:rPr lang="en-GB" sz="1200" b="1" dirty="0"/>
              <a:t>Understanding Emotions:</a:t>
            </a:r>
            <a:r>
              <a:rPr lang="en-GB" sz="1200" dirty="0"/>
              <a:t> The emotions that we perceive can carry a wide variety of meanings. If someone is expressing angry emotions, the observer must interpret the cause of their anger and what it might mean. For example, if your boss is acting angry, it might mean that s/he is dissatisfied with work; or it could be because s/he got a speeding ticket on her/his way to work that morning or that s/he's been fighting with their partner.</a:t>
            </a:r>
          </a:p>
          <a:p>
            <a:r>
              <a:rPr lang="en-GB" sz="1200" b="1" dirty="0"/>
              <a:t>Managing Emotions:</a:t>
            </a:r>
            <a:r>
              <a:rPr lang="en-GB" sz="1200" dirty="0"/>
              <a:t> The ability to manage emotions effectively is a key part of emotional intelligence. Regulating emotions, responding appropriately and responding to the emotions of others are all important aspect of emotional management.</a:t>
            </a:r>
          </a:p>
          <a:p>
            <a:r>
              <a:rPr lang="en-GB" sz="1200" dirty="0"/>
              <a:t>According to </a:t>
            </a:r>
            <a:r>
              <a:rPr lang="en-GB" sz="1200" dirty="0" err="1"/>
              <a:t>Salovey</a:t>
            </a:r>
            <a:r>
              <a:rPr lang="en-GB" sz="1200" dirty="0"/>
              <a:t> and Mayer, the four branches of their model are, "arranged from more basic psychological processes to higher, more psychologically integrated processes. For example, the lowest level branch concerns the (relatively) simple abilities of perceiving and expressing emotion. In contrast, the highest level branch concerns the conscious, reflective regulation of emotion" (1997).</a:t>
            </a:r>
          </a:p>
          <a:p>
            <a:endParaRPr lang="en-GB" sz="2000" dirty="0"/>
          </a:p>
        </p:txBody>
      </p:sp>
    </p:spTree>
    <p:extLst>
      <p:ext uri="{BB962C8B-B14F-4D97-AF65-F5344CB8AC3E}">
        <p14:creationId xmlns:p14="http://schemas.microsoft.com/office/powerpoint/2010/main" val="41838564"/>
      </p:ext>
    </p:extLst>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1" y="592311"/>
            <a:ext cx="8911687" cy="1280890"/>
          </a:xfrm>
        </p:spPr>
        <p:txBody>
          <a:bodyPr/>
          <a:lstStyle/>
          <a:p>
            <a:pPr algn="ctr"/>
            <a:r>
              <a:rPr lang="en-GB" sz="2800" dirty="0"/>
              <a:t>Bg: </a:t>
            </a:r>
            <a:r>
              <a:rPr lang="en-GB" u="sng" dirty="0" smtClean="0"/>
              <a:t>EQ Leadership &amp; Culture</a:t>
            </a:r>
            <a:endParaRPr lang="en-GB" u="sng" dirty="0"/>
          </a:p>
        </p:txBody>
      </p:sp>
      <p:sp>
        <p:nvSpPr>
          <p:cNvPr id="3" name="Content Placeholder 2"/>
          <p:cNvSpPr>
            <a:spLocks noGrp="1"/>
          </p:cNvSpPr>
          <p:nvPr>
            <p:ph idx="1"/>
          </p:nvPr>
        </p:nvSpPr>
        <p:spPr>
          <a:xfrm>
            <a:off x="1703512" y="1412776"/>
            <a:ext cx="8712968" cy="4824536"/>
          </a:xfrm>
        </p:spPr>
        <p:txBody>
          <a:bodyPr>
            <a:normAutofit/>
          </a:bodyPr>
          <a:lstStyle/>
          <a:p>
            <a:r>
              <a:rPr lang="en-GB" sz="2400" dirty="0"/>
              <a:t>According to CEO Bruce </a:t>
            </a:r>
            <a:r>
              <a:rPr lang="en-GB" sz="2400" dirty="0" err="1"/>
              <a:t>Cryer</a:t>
            </a:r>
            <a:r>
              <a:rPr lang="en-GB" sz="2400" dirty="0"/>
              <a:t> “Simply </a:t>
            </a:r>
            <a:r>
              <a:rPr lang="en-GB" sz="2400" dirty="0"/>
              <a:t>put, the level of the emotional intelligence possessed by the </a:t>
            </a:r>
            <a:r>
              <a:rPr lang="en-GB" sz="2400" dirty="0"/>
              <a:t>Leader of an Organization largely </a:t>
            </a:r>
            <a:r>
              <a:rPr lang="en-GB" sz="2400" dirty="0"/>
              <a:t>determines the emotional environment within the organization. </a:t>
            </a:r>
            <a:endParaRPr lang="en-GB" sz="2400" dirty="0"/>
          </a:p>
          <a:p>
            <a:r>
              <a:rPr lang="en-GB" sz="2400" dirty="0"/>
              <a:t>Thus</a:t>
            </a:r>
            <a:r>
              <a:rPr lang="en-GB" sz="2400" dirty="0"/>
              <a:t>, it is critically important that </a:t>
            </a:r>
            <a:r>
              <a:rPr lang="en-GB" sz="2400" dirty="0"/>
              <a:t>Leaders </a:t>
            </a:r>
            <a:r>
              <a:rPr lang="en-GB" sz="2400" dirty="0"/>
              <a:t>develop skills to manage their </a:t>
            </a:r>
            <a:r>
              <a:rPr lang="en-GB" sz="2400" dirty="0"/>
              <a:t>emotions as </a:t>
            </a:r>
            <a:r>
              <a:rPr lang="en-GB" sz="2400" dirty="0"/>
              <a:t>these drastically impact the energy, vitality, perspective, and overall effectiveness of a </a:t>
            </a:r>
            <a:r>
              <a:rPr lang="en-GB" sz="2400" dirty="0"/>
              <a:t>workforce.”</a:t>
            </a:r>
          </a:p>
        </p:txBody>
      </p:sp>
      <p:sp>
        <p:nvSpPr>
          <p:cNvPr id="4" name="TextBox 3"/>
          <p:cNvSpPr txBox="1"/>
          <p:nvPr/>
        </p:nvSpPr>
        <p:spPr>
          <a:xfrm>
            <a:off x="1524001" y="6597353"/>
            <a:ext cx="3788217" cy="246221"/>
          </a:xfrm>
          <a:prstGeom prst="rect">
            <a:avLst/>
          </a:prstGeom>
          <a:noFill/>
        </p:spPr>
        <p:txBody>
          <a:bodyPr wrap="none" rtlCol="0">
            <a:spAutoFit/>
          </a:bodyPr>
          <a:lstStyle/>
          <a:p>
            <a:r>
              <a:rPr lang="en-GB" sz="1000" dirty="0"/>
              <a:t>ref: The Heart of Success, by Bruce </a:t>
            </a:r>
            <a:r>
              <a:rPr lang="en-GB" sz="1000" dirty="0" err="1"/>
              <a:t>Cryer</a:t>
            </a:r>
            <a:r>
              <a:rPr lang="en-GB" sz="1000" dirty="0"/>
              <a:t>, CEO/President, HeartMath,</a:t>
            </a:r>
            <a:endParaRPr lang="en-GB" sz="1000" dirty="0"/>
          </a:p>
        </p:txBody>
      </p:sp>
    </p:spTree>
    <p:extLst>
      <p:ext uri="{BB962C8B-B14F-4D97-AF65-F5344CB8AC3E}">
        <p14:creationId xmlns:p14="http://schemas.microsoft.com/office/powerpoint/2010/main" val="4220938889"/>
      </p:ext>
    </p:extLst>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083205" y="430950"/>
            <a:ext cx="8686800" cy="940966"/>
          </a:xfrm>
        </p:spPr>
        <p:txBody>
          <a:bodyPr>
            <a:normAutofit/>
          </a:bodyPr>
          <a:lstStyle/>
          <a:p>
            <a:r>
              <a:rPr lang="en-GB" b="0" dirty="0" smtClean="0"/>
              <a:t>Emotional vs. Intellectual Intelligence</a:t>
            </a:r>
            <a:endParaRPr lang="en-GB" dirty="0"/>
          </a:p>
        </p:txBody>
      </p:sp>
      <p:sp>
        <p:nvSpPr>
          <p:cNvPr id="2" name="Content Placeholder 1"/>
          <p:cNvSpPr>
            <a:spLocks noGrp="1"/>
          </p:cNvSpPr>
          <p:nvPr>
            <p:ph idx="1"/>
          </p:nvPr>
        </p:nvSpPr>
        <p:spPr>
          <a:xfrm>
            <a:off x="1626005" y="1371916"/>
            <a:ext cx="9144000" cy="5098571"/>
          </a:xfrm>
        </p:spPr>
        <p:txBody>
          <a:bodyPr>
            <a:normAutofit/>
          </a:bodyPr>
          <a:lstStyle/>
          <a:p>
            <a:r>
              <a:rPr lang="en-GB" dirty="0" smtClean="0"/>
              <a:t>Not many years ago, the intelligence quotient, or IQ, was seen as a strong indicator of the level of success one could attain in life. </a:t>
            </a:r>
          </a:p>
          <a:p>
            <a:r>
              <a:rPr lang="en-GB" dirty="0" smtClean="0"/>
              <a:t>The standard IQ test measured raw intelligence, including abilities such as logic and reasoning skills, reading, writing, and analyzing. </a:t>
            </a:r>
          </a:p>
          <a:p>
            <a:r>
              <a:rPr lang="en-GB" dirty="0" smtClean="0"/>
              <a:t>Research, however, soon proved that the IQ could not predict academic and professional performance as once had been thought. There was another element involved: emotional intelligence, also known as the EQ. </a:t>
            </a:r>
          </a:p>
          <a:p>
            <a:r>
              <a:rPr lang="en-GB" dirty="0" smtClean="0"/>
              <a:t>Emotional intelligence measures one's understanding of emotions, the ability to empathize and work with others, and manage under stress. </a:t>
            </a:r>
          </a:p>
          <a:p>
            <a:r>
              <a:rPr lang="en-GB" dirty="0" smtClean="0"/>
              <a:t>IQ seldom changes while EQ can change through self-discipline or a profound experience. </a:t>
            </a:r>
          </a:p>
          <a:p>
            <a:r>
              <a:rPr lang="en-GB" dirty="0" smtClean="0"/>
              <a:t>Nonetheless, they function in tandem and are both important to personal development and success. </a:t>
            </a:r>
            <a:endParaRPr lang="en-GB" dirty="0"/>
          </a:p>
        </p:txBody>
      </p:sp>
      <p:sp>
        <p:nvSpPr>
          <p:cNvPr id="4" name="TextBox 3"/>
          <p:cNvSpPr txBox="1"/>
          <p:nvPr/>
        </p:nvSpPr>
        <p:spPr>
          <a:xfrm>
            <a:off x="1524000" y="6669940"/>
            <a:ext cx="2771800" cy="215444"/>
          </a:xfrm>
          <a:prstGeom prst="rect">
            <a:avLst/>
          </a:prstGeom>
          <a:noFill/>
        </p:spPr>
        <p:txBody>
          <a:bodyPr wrap="square" rtlCol="0">
            <a:spAutoFit/>
          </a:bodyPr>
          <a:lstStyle/>
          <a:p>
            <a:r>
              <a:rPr lang="en-GB" sz="800" dirty="0">
                <a:hlinkClick r:id="rId2"/>
              </a:rPr>
              <a:t>http://www.dailyom.com/articles/2005/491.html</a:t>
            </a:r>
            <a:endParaRPr lang="en-GB" sz="800" dirty="0"/>
          </a:p>
        </p:txBody>
      </p:sp>
    </p:spTree>
    <p:extLst>
      <p:ext uri="{BB962C8B-B14F-4D97-AF65-F5344CB8AC3E}">
        <p14:creationId xmlns:p14="http://schemas.microsoft.com/office/powerpoint/2010/main" val="1014958484"/>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smtClean="0"/>
              <a:t>EI &amp; Education</a:t>
            </a:r>
            <a:endParaRPr lang="en-GB" u="sng" dirty="0"/>
          </a:p>
        </p:txBody>
      </p:sp>
      <p:sp>
        <p:nvSpPr>
          <p:cNvPr id="3" name="Content Placeholder 2"/>
          <p:cNvSpPr>
            <a:spLocks noGrp="1"/>
          </p:cNvSpPr>
          <p:nvPr>
            <p:ph idx="1"/>
          </p:nvPr>
        </p:nvSpPr>
        <p:spPr>
          <a:xfrm>
            <a:off x="1981200" y="1495326"/>
            <a:ext cx="8229600" cy="4525963"/>
          </a:xfrm>
        </p:spPr>
        <p:txBody>
          <a:bodyPr>
            <a:normAutofit/>
          </a:bodyPr>
          <a:lstStyle/>
          <a:p>
            <a:r>
              <a:rPr lang="en-GB" dirty="0" smtClean="0"/>
              <a:t>There is widespread concern about many young people’s lack of Emotional Intelligence</a:t>
            </a:r>
          </a:p>
          <a:p>
            <a:r>
              <a:rPr lang="en-GB" dirty="0" smtClean="0"/>
              <a:t>Research reports suggest that schools can play a greater role in people EI education.</a:t>
            </a:r>
          </a:p>
          <a:p>
            <a:r>
              <a:rPr lang="en-GB" dirty="0" smtClean="0"/>
              <a:t>Schools are now including taking on a role in building Emotional Literacy.</a:t>
            </a:r>
          </a:p>
          <a:p>
            <a:r>
              <a:rPr lang="en-GB" dirty="0" smtClean="0"/>
              <a:t>Teaching Emotional Literacy will improve pupils’ learning working and future parenting skills.</a:t>
            </a:r>
          </a:p>
          <a:p>
            <a:r>
              <a:rPr lang="en-GB" dirty="0" smtClean="0"/>
              <a:t>Emotionally healthy children are happier, more cooperative and learn more effectively.</a:t>
            </a:r>
          </a:p>
          <a:p>
            <a:endParaRPr lang="en-GB" dirty="0"/>
          </a:p>
        </p:txBody>
      </p:sp>
      <p:sp>
        <p:nvSpPr>
          <p:cNvPr id="5" name="TextBox 4"/>
          <p:cNvSpPr txBox="1"/>
          <p:nvPr/>
        </p:nvSpPr>
        <p:spPr>
          <a:xfrm>
            <a:off x="1524000" y="6381908"/>
            <a:ext cx="6804248" cy="338554"/>
          </a:xfrm>
          <a:prstGeom prst="rect">
            <a:avLst/>
          </a:prstGeom>
          <a:noFill/>
        </p:spPr>
        <p:txBody>
          <a:bodyPr wrap="square" rtlCol="0">
            <a:spAutoFit/>
          </a:bodyPr>
          <a:lstStyle/>
          <a:p>
            <a:r>
              <a:rPr lang="en-GB" sz="800" dirty="0">
                <a:hlinkClick r:id="rId2"/>
              </a:rPr>
              <a:t>http://www.highlandschools-virtualib.org.uk/ltt/whole_learner/emotional.htm</a:t>
            </a:r>
            <a:endParaRPr lang="en-GB" sz="800" dirty="0">
              <a:hlinkClick r:id="rId3"/>
            </a:endParaRPr>
          </a:p>
          <a:p>
            <a:r>
              <a:rPr lang="en-GB" sz="800" dirty="0">
                <a:hlinkClick r:id="rId3"/>
              </a:rPr>
              <a:t>http://www.investigacion-psicopedagogica.org/revista/articulos/15/english/Art_15_256.pdf</a:t>
            </a:r>
            <a:endParaRPr lang="en-GB" sz="800" dirty="0"/>
          </a:p>
        </p:txBody>
      </p:sp>
    </p:spTree>
    <p:extLst>
      <p:ext uri="{BB962C8B-B14F-4D97-AF65-F5344CB8AC3E}">
        <p14:creationId xmlns:p14="http://schemas.microsoft.com/office/powerpoint/2010/main" val="2885950949"/>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descr="ref.jpg"/>
          <p:cNvPicPr>
            <a:picLocks noGrp="1" noChangeAspect="1"/>
          </p:cNvPicPr>
          <p:nvPr>
            <p:ph idx="1"/>
          </p:nvPr>
        </p:nvPicPr>
        <p:blipFill>
          <a:blip r:embed="rId2" cstate="print"/>
          <a:stretch>
            <a:fillRect/>
          </a:stretch>
        </p:blipFill>
        <p:spPr>
          <a:xfrm>
            <a:off x="1559497" y="6525344"/>
            <a:ext cx="4791075" cy="209550"/>
          </a:xfrm>
        </p:spPr>
      </p:pic>
      <p:sp>
        <p:nvSpPr>
          <p:cNvPr id="5" name="TextBox 4"/>
          <p:cNvSpPr txBox="1"/>
          <p:nvPr/>
        </p:nvSpPr>
        <p:spPr>
          <a:xfrm>
            <a:off x="1524000" y="6546830"/>
            <a:ext cx="6804248" cy="338554"/>
          </a:xfrm>
          <a:prstGeom prst="rect">
            <a:avLst/>
          </a:prstGeom>
          <a:noFill/>
        </p:spPr>
        <p:txBody>
          <a:bodyPr wrap="square" rtlCol="0">
            <a:spAutoFit/>
          </a:bodyPr>
          <a:lstStyle/>
          <a:p>
            <a:endParaRPr lang="en-GB" sz="800" dirty="0">
              <a:hlinkClick r:id="rId3"/>
            </a:endParaRPr>
          </a:p>
          <a:p>
            <a:r>
              <a:rPr lang="en-GB" sz="800" dirty="0">
                <a:hlinkClick r:id="rId3"/>
              </a:rPr>
              <a:t>http://www.investigacion-psicopedagogica.org/revista/articulos/15/english/Art_15_256.pdf</a:t>
            </a:r>
            <a:endParaRPr lang="en-GB" sz="800" dirty="0"/>
          </a:p>
        </p:txBody>
      </p:sp>
      <p:pic>
        <p:nvPicPr>
          <p:cNvPr id="10" name="Picture 9" descr="ref2.jpg"/>
          <p:cNvPicPr>
            <a:picLocks noChangeAspect="1"/>
          </p:cNvPicPr>
          <p:nvPr/>
        </p:nvPicPr>
        <p:blipFill>
          <a:blip r:embed="rId4" cstate="print"/>
          <a:stretch>
            <a:fillRect/>
          </a:stretch>
        </p:blipFill>
        <p:spPr>
          <a:xfrm>
            <a:off x="1919537" y="476673"/>
            <a:ext cx="7992888" cy="1327809"/>
          </a:xfrm>
          <a:prstGeom prst="rect">
            <a:avLst/>
          </a:prstGeom>
        </p:spPr>
      </p:pic>
      <p:pic>
        <p:nvPicPr>
          <p:cNvPr id="11" name="Picture 10" descr="ref3.jpg"/>
          <p:cNvPicPr>
            <a:picLocks noChangeAspect="1"/>
          </p:cNvPicPr>
          <p:nvPr/>
        </p:nvPicPr>
        <p:blipFill>
          <a:blip r:embed="rId5" cstate="print"/>
          <a:stretch>
            <a:fillRect/>
          </a:stretch>
        </p:blipFill>
        <p:spPr>
          <a:xfrm>
            <a:off x="1919537" y="2132856"/>
            <a:ext cx="8064897" cy="4307388"/>
          </a:xfrm>
          <a:prstGeom prst="rect">
            <a:avLst/>
          </a:prstGeom>
        </p:spPr>
      </p:pic>
    </p:spTree>
    <p:extLst>
      <p:ext uri="{BB962C8B-B14F-4D97-AF65-F5344CB8AC3E}">
        <p14:creationId xmlns:p14="http://schemas.microsoft.com/office/powerpoint/2010/main" val="2106434257"/>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6008" y="520044"/>
            <a:ext cx="9144000" cy="1039815"/>
          </a:xfrm>
        </p:spPr>
        <p:txBody>
          <a:bodyPr>
            <a:normAutofit/>
          </a:bodyPr>
          <a:lstStyle/>
          <a:p>
            <a:pPr algn="ctr"/>
            <a:r>
              <a:rPr lang="en-GB" b="1" u="sng" dirty="0" smtClean="0"/>
              <a:t>Personal Coherence</a:t>
            </a:r>
            <a:endParaRPr lang="en-GB" b="1" u="sng" dirty="0"/>
          </a:p>
        </p:txBody>
      </p:sp>
      <p:pic>
        <p:nvPicPr>
          <p:cNvPr id="4" name="Content Placeholder 3" descr="coreHeart.jpg"/>
          <p:cNvPicPr>
            <a:picLocks noGrp="1" noChangeAspect="1"/>
          </p:cNvPicPr>
          <p:nvPr>
            <p:ph idx="1"/>
          </p:nvPr>
        </p:nvPicPr>
        <p:blipFill>
          <a:blip r:embed="rId2" cstate="print"/>
          <a:stretch>
            <a:fillRect/>
          </a:stretch>
        </p:blipFill>
        <p:spPr>
          <a:xfrm>
            <a:off x="2783632" y="1340769"/>
            <a:ext cx="6768752" cy="5211939"/>
          </a:xfrm>
        </p:spPr>
      </p:pic>
      <p:sp>
        <p:nvSpPr>
          <p:cNvPr id="6" name="TextBox 5"/>
          <p:cNvSpPr txBox="1"/>
          <p:nvPr/>
        </p:nvSpPr>
        <p:spPr>
          <a:xfrm>
            <a:off x="1524000" y="6597353"/>
            <a:ext cx="5724128" cy="246221"/>
          </a:xfrm>
          <a:prstGeom prst="rect">
            <a:avLst/>
          </a:prstGeom>
          <a:noFill/>
        </p:spPr>
        <p:txBody>
          <a:bodyPr wrap="square" rtlCol="0">
            <a:spAutoFit/>
          </a:bodyPr>
          <a:lstStyle/>
          <a:p>
            <a:r>
              <a:rPr lang="en-GB" sz="1000" dirty="0"/>
              <a:t>Ref: </a:t>
            </a:r>
            <a:r>
              <a:rPr lang="en-GB" sz="1000" dirty="0">
                <a:hlinkClick r:id="rId3"/>
              </a:rPr>
              <a:t>http://www.heartmath.com</a:t>
            </a:r>
            <a:endParaRPr lang="en-GB" sz="1000" dirty="0"/>
          </a:p>
        </p:txBody>
      </p:sp>
    </p:spTree>
    <p:extLst>
      <p:ext uri="{BB962C8B-B14F-4D97-AF65-F5344CB8AC3E}">
        <p14:creationId xmlns:p14="http://schemas.microsoft.com/office/powerpoint/2010/main" val="3591619649"/>
      </p:ext>
    </p:extLst>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3624" y="390346"/>
            <a:ext cx="8229600" cy="1143000"/>
          </a:xfrm>
        </p:spPr>
        <p:txBody>
          <a:bodyPr/>
          <a:lstStyle/>
          <a:p>
            <a:r>
              <a:rPr lang="en-GB" b="1" dirty="0" smtClean="0"/>
              <a:t>IHM: Institute of HeartMath</a:t>
            </a:r>
            <a:endParaRPr lang="en-GB" b="1" dirty="0"/>
          </a:p>
        </p:txBody>
      </p:sp>
      <p:sp>
        <p:nvSpPr>
          <p:cNvPr id="3" name="Content Placeholder 2"/>
          <p:cNvSpPr>
            <a:spLocks noGrp="1"/>
          </p:cNvSpPr>
          <p:nvPr>
            <p:ph idx="1"/>
          </p:nvPr>
        </p:nvSpPr>
        <p:spPr>
          <a:xfrm>
            <a:off x="1524000" y="1340768"/>
            <a:ext cx="9144000" cy="5040560"/>
          </a:xfrm>
        </p:spPr>
        <p:txBody>
          <a:bodyPr>
            <a:normAutofit/>
          </a:bodyPr>
          <a:lstStyle/>
          <a:p>
            <a:r>
              <a:rPr lang="en-GB" b="1" dirty="0" smtClean="0"/>
              <a:t>Reduce </a:t>
            </a:r>
            <a:r>
              <a:rPr lang="en-GB" b="1" dirty="0"/>
              <a:t>Stress Increase Creativity &amp; Productivity: </a:t>
            </a:r>
            <a:endParaRPr lang="en-GB" b="1" dirty="0" smtClean="0"/>
          </a:p>
          <a:p>
            <a:r>
              <a:rPr lang="en-GB" dirty="0" smtClean="0">
                <a:hlinkClick r:id="rId2"/>
              </a:rPr>
              <a:t>http</a:t>
            </a:r>
            <a:r>
              <a:rPr lang="en-GB" dirty="0">
                <a:hlinkClick r:id="rId2"/>
              </a:rPr>
              <a:t>://www.youtube.com/watch?v=rZTHHzA1IAU</a:t>
            </a:r>
            <a:endParaRPr lang="en-GB" dirty="0"/>
          </a:p>
          <a:p>
            <a:endParaRPr lang="en-GB" dirty="0" smtClean="0"/>
          </a:p>
          <a:p>
            <a:r>
              <a:rPr lang="en-GB" b="1" dirty="0" smtClean="0"/>
              <a:t>Using </a:t>
            </a:r>
            <a:r>
              <a:rPr lang="en-GB" b="1" dirty="0"/>
              <a:t>Technology for Stress Reduction</a:t>
            </a:r>
            <a:r>
              <a:rPr lang="en-GB" b="1" dirty="0" smtClean="0"/>
              <a:t>:</a:t>
            </a:r>
          </a:p>
          <a:p>
            <a:r>
              <a:rPr lang="en-GB" dirty="0" smtClean="0">
                <a:hlinkClick r:id="rId3"/>
              </a:rPr>
              <a:t>http</a:t>
            </a:r>
            <a:r>
              <a:rPr lang="en-GB" dirty="0">
                <a:hlinkClick r:id="rId3"/>
              </a:rPr>
              <a:t>://www.youtube.com/watch?v=A021KzYOWQo</a:t>
            </a:r>
            <a:endParaRPr lang="en-GB" dirty="0"/>
          </a:p>
          <a:p>
            <a:endParaRPr lang="en-GB" dirty="0" smtClean="0"/>
          </a:p>
          <a:p>
            <a:r>
              <a:rPr lang="en-GB" b="1" dirty="0" smtClean="0"/>
              <a:t>Science </a:t>
            </a:r>
            <a:r>
              <a:rPr lang="en-GB" b="1" dirty="0"/>
              <a:t>of the Heart</a:t>
            </a:r>
            <a:r>
              <a:rPr lang="en-GB" b="1" dirty="0" smtClean="0"/>
              <a:t>:</a:t>
            </a:r>
          </a:p>
          <a:p>
            <a:r>
              <a:rPr lang="en-GB" dirty="0" smtClean="0">
                <a:hlinkClick r:id="rId4"/>
              </a:rPr>
              <a:t>http</a:t>
            </a:r>
            <a:r>
              <a:rPr lang="en-GB" dirty="0">
                <a:hlinkClick r:id="rId4"/>
              </a:rPr>
              <a:t>://www.youtube.com/watch?v=pp-r_f8-qz8&amp;feature=related</a:t>
            </a:r>
            <a:endParaRPr lang="en-GB" dirty="0"/>
          </a:p>
          <a:p>
            <a:pPr>
              <a:buNone/>
            </a:pPr>
            <a:endParaRPr lang="en-GB" dirty="0"/>
          </a:p>
          <a:p>
            <a:pPr>
              <a:buNone/>
            </a:pPr>
            <a:endParaRPr lang="en-GB" dirty="0"/>
          </a:p>
        </p:txBody>
      </p:sp>
    </p:spTree>
    <p:extLst>
      <p:ext uri="{BB962C8B-B14F-4D97-AF65-F5344CB8AC3E}">
        <p14:creationId xmlns:p14="http://schemas.microsoft.com/office/powerpoint/2010/main" val="794728911"/>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u="sng" dirty="0" smtClean="0"/>
              <a:t>Intuition</a:t>
            </a:r>
            <a:endParaRPr lang="en-GB" b="1" u="sng" dirty="0"/>
          </a:p>
        </p:txBody>
      </p:sp>
      <p:sp>
        <p:nvSpPr>
          <p:cNvPr id="3" name="Content Placeholder 2"/>
          <p:cNvSpPr>
            <a:spLocks noGrp="1"/>
          </p:cNvSpPr>
          <p:nvPr>
            <p:ph idx="1"/>
          </p:nvPr>
        </p:nvSpPr>
        <p:spPr/>
        <p:txBody>
          <a:bodyPr>
            <a:normAutofit/>
          </a:bodyPr>
          <a:lstStyle/>
          <a:p>
            <a:r>
              <a:rPr lang="en-GB" b="1" dirty="0"/>
              <a:t>Intuition</a:t>
            </a:r>
            <a:r>
              <a:rPr lang="en-GB" dirty="0"/>
              <a:t> is the ability to acquire knowledge without inference or the use of reason.</a:t>
            </a:r>
            <a:r>
              <a:rPr lang="en-GB" baseline="30000" dirty="0"/>
              <a:t>[1</a:t>
            </a:r>
            <a:r>
              <a:rPr lang="en-GB" baseline="30000" dirty="0" smtClean="0"/>
              <a:t>]</a:t>
            </a:r>
            <a:endParaRPr lang="en-GB" dirty="0" smtClean="0"/>
          </a:p>
          <a:p>
            <a:r>
              <a:rPr lang="en-GB" dirty="0" smtClean="0"/>
              <a:t>"</a:t>
            </a:r>
            <a:r>
              <a:rPr lang="en-GB" dirty="0"/>
              <a:t>The word 'intuition' comes from the Latin word '</a:t>
            </a:r>
            <a:r>
              <a:rPr lang="en-GB" dirty="0" err="1"/>
              <a:t>intueri</a:t>
            </a:r>
            <a:r>
              <a:rPr lang="en-GB" dirty="0"/>
              <a:t>', which is often roughly translated as meaning 'to look inside'’ or 'to contemplate'."</a:t>
            </a:r>
            <a:r>
              <a:rPr lang="en-GB" baseline="30000" dirty="0"/>
              <a:t>[2</a:t>
            </a:r>
            <a:r>
              <a:rPr lang="en-GB" baseline="30000" dirty="0" smtClean="0"/>
              <a:t>]</a:t>
            </a:r>
          </a:p>
          <a:p>
            <a:r>
              <a:rPr lang="en-GB" dirty="0" smtClean="0"/>
              <a:t>Or to “look </a:t>
            </a:r>
            <a:r>
              <a:rPr lang="en-GB" dirty="0"/>
              <a:t>within.” Webster defines it as “the power or facility of attaining direct knowledge …without </a:t>
            </a:r>
            <a:r>
              <a:rPr lang="en-GB" dirty="0" smtClean="0"/>
              <a:t>rational </a:t>
            </a:r>
            <a:r>
              <a:rPr lang="en-GB" dirty="0"/>
              <a:t>thought</a:t>
            </a:r>
            <a:r>
              <a:rPr lang="en-GB" dirty="0" smtClean="0"/>
              <a:t>. "</a:t>
            </a:r>
            <a:r>
              <a:rPr lang="en-GB" baseline="30000" dirty="0" smtClean="0"/>
              <a:t>[3]</a:t>
            </a:r>
            <a:endParaRPr lang="en-GB" dirty="0"/>
          </a:p>
        </p:txBody>
      </p:sp>
      <p:sp>
        <p:nvSpPr>
          <p:cNvPr id="4" name="TextBox 3"/>
          <p:cNvSpPr txBox="1"/>
          <p:nvPr/>
        </p:nvSpPr>
        <p:spPr>
          <a:xfrm>
            <a:off x="1559496" y="6237312"/>
            <a:ext cx="8604448" cy="553998"/>
          </a:xfrm>
          <a:prstGeom prst="rect">
            <a:avLst/>
          </a:prstGeom>
          <a:noFill/>
        </p:spPr>
        <p:txBody>
          <a:bodyPr wrap="square" rtlCol="0">
            <a:spAutoFit/>
          </a:bodyPr>
          <a:lstStyle/>
          <a:p>
            <a:r>
              <a:rPr lang="en-GB" sz="1000" dirty="0"/>
              <a:t>[1] Oxford English Dictionary</a:t>
            </a:r>
          </a:p>
          <a:p>
            <a:r>
              <a:rPr lang="en-GB" sz="1000" dirty="0"/>
              <a:t>[2] Carlin Flora. "Gut Almighty". Psychology Today. </a:t>
            </a:r>
            <a:r>
              <a:rPr lang="en-GB" sz="1000" dirty="0" err="1"/>
              <a:t>Vol</a:t>
            </a:r>
            <a:r>
              <a:rPr lang="en-GB" sz="1000" dirty="0"/>
              <a:t> 40. Issue 3:68-75,2007.</a:t>
            </a:r>
          </a:p>
          <a:p>
            <a:r>
              <a:rPr lang="en-GB" sz="1000" dirty="0"/>
              <a:t>[3] </a:t>
            </a:r>
            <a:r>
              <a:rPr lang="en-GB" sz="1000" dirty="0">
                <a:hlinkClick r:id="rId2"/>
              </a:rPr>
              <a:t>http://resistancetraining.wordpress.com/2007/01/04/your-intuitive-intelligence/</a:t>
            </a:r>
            <a:r>
              <a:rPr lang="en-GB" sz="1000" dirty="0"/>
              <a:t> </a:t>
            </a:r>
            <a:endParaRPr lang="en-GB" sz="1000" dirty="0"/>
          </a:p>
        </p:txBody>
      </p:sp>
    </p:spTree>
    <p:extLst>
      <p:ext uri="{BB962C8B-B14F-4D97-AF65-F5344CB8AC3E}">
        <p14:creationId xmlns:p14="http://schemas.microsoft.com/office/powerpoint/2010/main" val="2438238107"/>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75520" y="700323"/>
            <a:ext cx="8911687" cy="1280890"/>
          </a:xfrm>
        </p:spPr>
        <p:txBody>
          <a:bodyPr/>
          <a:lstStyle/>
          <a:p>
            <a:r>
              <a:rPr lang="en-GB" u="sng" dirty="0" smtClean="0"/>
              <a:t>Intuition</a:t>
            </a:r>
            <a:endParaRPr lang="en-GB" u="sng" dirty="0"/>
          </a:p>
        </p:txBody>
      </p:sp>
      <p:sp>
        <p:nvSpPr>
          <p:cNvPr id="2" name="Content Placeholder 1"/>
          <p:cNvSpPr>
            <a:spLocks noGrp="1"/>
          </p:cNvSpPr>
          <p:nvPr>
            <p:ph idx="1"/>
          </p:nvPr>
        </p:nvSpPr>
        <p:spPr>
          <a:xfrm>
            <a:off x="1775520" y="1340768"/>
            <a:ext cx="8712968" cy="4827992"/>
          </a:xfrm>
        </p:spPr>
        <p:txBody>
          <a:bodyPr>
            <a:normAutofit/>
          </a:bodyPr>
          <a:lstStyle/>
          <a:p>
            <a:r>
              <a:rPr lang="en-GB" dirty="0" smtClean="0"/>
              <a:t>Research by the Institute of HeartMath</a:t>
            </a:r>
            <a:r>
              <a:rPr lang="en-GB" b="1" dirty="0" smtClean="0"/>
              <a:t> </a:t>
            </a:r>
            <a:r>
              <a:rPr lang="en-GB" dirty="0" smtClean="0"/>
              <a:t>is uncovering the important role of the heart's </a:t>
            </a:r>
            <a:r>
              <a:rPr lang="en-GB" b="1" dirty="0" smtClean="0"/>
              <a:t>intuition </a:t>
            </a:r>
            <a:r>
              <a:rPr lang="en-GB" dirty="0" smtClean="0"/>
              <a:t>in balancing and managing our mental and emotional energy.</a:t>
            </a:r>
            <a:r>
              <a:rPr lang="en-GB" b="1" dirty="0" smtClean="0"/>
              <a:t> </a:t>
            </a:r>
          </a:p>
          <a:p>
            <a:r>
              <a:rPr lang="en-GB" b="1" dirty="0" smtClean="0"/>
              <a:t>Intuitive Intelligence</a:t>
            </a:r>
            <a:r>
              <a:rPr lang="en-GB" dirty="0" smtClean="0"/>
              <a:t> is the ability to tune into the </a:t>
            </a:r>
            <a:r>
              <a:rPr lang="en-GB" b="1" dirty="0" smtClean="0"/>
              <a:t>inspiration</a:t>
            </a:r>
            <a:r>
              <a:rPr lang="en-GB" dirty="0" smtClean="0"/>
              <a:t> and guiding force within us. </a:t>
            </a:r>
          </a:p>
          <a:p>
            <a:r>
              <a:rPr lang="en-GB" dirty="0" smtClean="0"/>
              <a:t>According to HEC Paris International Business school Intuitive intelligence is the ability to combine our analytical mind with our intuitive aptitude to solve problems in an innovative way and succeed in the new economy. </a:t>
            </a:r>
          </a:p>
          <a:p>
            <a:r>
              <a:rPr lang="en-GB" dirty="0" smtClean="0"/>
              <a:t>Today intuition is being touted by management consultants as “essential.” </a:t>
            </a:r>
          </a:p>
          <a:p>
            <a:r>
              <a:rPr lang="en-GB" dirty="0" smtClean="0"/>
              <a:t>In a study of 13,000 business executives by Harvard researcher </a:t>
            </a:r>
            <a:r>
              <a:rPr lang="en-GB" dirty="0" err="1" smtClean="0"/>
              <a:t>Jagdish</a:t>
            </a:r>
            <a:r>
              <a:rPr lang="en-GB" dirty="0" smtClean="0"/>
              <a:t> Parikh, the executives credited 80 percent of their business success to relying on their intuition. </a:t>
            </a:r>
          </a:p>
          <a:p>
            <a:endParaRPr lang="en-GB" dirty="0"/>
          </a:p>
        </p:txBody>
      </p:sp>
    </p:spTree>
    <p:extLst>
      <p:ext uri="{BB962C8B-B14F-4D97-AF65-F5344CB8AC3E}">
        <p14:creationId xmlns:p14="http://schemas.microsoft.com/office/powerpoint/2010/main" val="1821543932"/>
      </p:ext>
    </p:extLst>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03512" y="637557"/>
            <a:ext cx="8911687" cy="1280890"/>
          </a:xfrm>
        </p:spPr>
        <p:txBody>
          <a:bodyPr>
            <a:normAutofit/>
          </a:bodyPr>
          <a:lstStyle/>
          <a:p>
            <a:pPr algn="ctr"/>
            <a:r>
              <a:rPr lang="en-GB" sz="2200" dirty="0"/>
              <a:t>Bg: </a:t>
            </a:r>
            <a:r>
              <a:rPr lang="en-GB" u="sng" dirty="0" smtClean="0"/>
              <a:t>Origins of Mindfulness and Overview</a:t>
            </a:r>
            <a:endParaRPr lang="en-GB" u="sng" dirty="0"/>
          </a:p>
        </p:txBody>
      </p:sp>
      <p:sp>
        <p:nvSpPr>
          <p:cNvPr id="2" name="Content Placeholder 1"/>
          <p:cNvSpPr>
            <a:spLocks noGrp="1"/>
          </p:cNvSpPr>
          <p:nvPr>
            <p:ph idx="1"/>
          </p:nvPr>
        </p:nvSpPr>
        <p:spPr>
          <a:xfrm>
            <a:off x="1703512" y="1481328"/>
            <a:ext cx="8964488" cy="4900000"/>
          </a:xfrm>
        </p:spPr>
        <p:txBody>
          <a:bodyPr>
            <a:normAutofit fontScale="92500" lnSpcReduction="20000"/>
          </a:bodyPr>
          <a:lstStyle/>
          <a:p>
            <a:r>
              <a:rPr lang="en-GB" dirty="0" smtClean="0"/>
              <a:t>Mindfulness originates from Buddhist meditation. The Buddha advocated that one should establish mindfulness in one's day-to-day life maintaining as much as possible a calm awareness of one's body, feelings and mind. The practice of mindfulness supports the arising of wisdom and enlightenment.</a:t>
            </a:r>
          </a:p>
          <a:p>
            <a:r>
              <a:rPr lang="en-GB" dirty="0" smtClean="0"/>
              <a:t>Psychology and psychiatry since the 1970s have developed a number of therapeutic applications based on mindfulness for helping people suffering from a variety of psychological conditions, and research has found therapy based on mindfulness to be effective, particularly for reducing anxiety, depression, and stress. In 1979 </a:t>
            </a:r>
            <a:r>
              <a:rPr lang="en-GB" b="1" dirty="0" smtClean="0"/>
              <a:t>Jon </a:t>
            </a:r>
            <a:r>
              <a:rPr lang="en-GB" b="1" dirty="0" err="1" smtClean="0"/>
              <a:t>Kabat-Zinn</a:t>
            </a:r>
            <a:r>
              <a:rPr lang="en-GB" dirty="0" smtClean="0"/>
              <a:t> founded the Mindfulness-Based Stress Reduction program at the </a:t>
            </a:r>
            <a:r>
              <a:rPr lang="en-GB" b="1" dirty="0" smtClean="0"/>
              <a:t>University of Massachusetts</a:t>
            </a:r>
            <a:r>
              <a:rPr lang="en-GB" dirty="0" smtClean="0"/>
              <a:t> which sparked a growing interest and application of mindfulness ideas and practices in the world for the treatment of a variety of conditions in people. Much of this was inspired by teachings from the East, and particularly from the Buddhist traditions. Although originally from Buddhism, there is nothing inherently religious about mindfulness, and it is today used in both traditional education and industry.</a:t>
            </a:r>
          </a:p>
          <a:p>
            <a:r>
              <a:rPr lang="en-GB" dirty="0" smtClean="0"/>
              <a:t>A comprehensive 2013 meta-analysis of mindfulness-based therapy concluded that it was "an effective treatment for a variety of psychological problems, and is especially effective for reducing anxiety, depression, and stress." </a:t>
            </a:r>
          </a:p>
          <a:p>
            <a:r>
              <a:rPr lang="en-GB" dirty="0" smtClean="0"/>
              <a:t>Practicing mindfulness can help people to begin to recognise their habitual patterns of mind, which have developed over time and this allows practitioners to respond in new rather than habitual ways to their life.</a:t>
            </a:r>
          </a:p>
          <a:p>
            <a:endParaRPr lang="en-GB" dirty="0"/>
          </a:p>
        </p:txBody>
      </p:sp>
    </p:spTree>
    <p:extLst>
      <p:ext uri="{BB962C8B-B14F-4D97-AF65-F5344CB8AC3E}">
        <p14:creationId xmlns:p14="http://schemas.microsoft.com/office/powerpoint/2010/main" val="3473979902"/>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3200" dirty="0" err="1"/>
              <a:t>Bg</a:t>
            </a:r>
            <a:r>
              <a:rPr lang="en-GB" sz="3200" dirty="0"/>
              <a:t>: </a:t>
            </a:r>
            <a:r>
              <a:rPr lang="en-GB" sz="3200" u="sng" dirty="0"/>
              <a:t>Mindfulness: by Prof. Mark Williams</a:t>
            </a:r>
            <a:endParaRPr lang="en-GB" sz="3200" u="sng" dirty="0"/>
          </a:p>
        </p:txBody>
      </p:sp>
      <p:sp>
        <p:nvSpPr>
          <p:cNvPr id="2" name="Content Placeholder 1"/>
          <p:cNvSpPr>
            <a:spLocks noGrp="1"/>
          </p:cNvSpPr>
          <p:nvPr>
            <p:ph idx="1"/>
          </p:nvPr>
        </p:nvSpPr>
        <p:spPr>
          <a:xfrm>
            <a:off x="1775520" y="1481329"/>
            <a:ext cx="8435280" cy="4525963"/>
          </a:xfrm>
        </p:spPr>
        <p:txBody>
          <a:bodyPr>
            <a:normAutofit fontScale="92500" lnSpcReduction="20000"/>
          </a:bodyPr>
          <a:lstStyle/>
          <a:p>
            <a:r>
              <a:rPr lang="en-GB" dirty="0" smtClean="0"/>
              <a:t>Mindfulness meditation teaches you to recognise memories and damaging thoughts as they arise. It reminds you that they are memories. They are like propaganda, they are not real. They are not you. You can learn to observe negative thoughts as they arise, let them stay a while and then simply watch them evaporate before your eyes. And when this occurs, an extraordinary thing can happen: a profound sense of happiness and peace fills the void.</a:t>
            </a:r>
          </a:p>
          <a:p>
            <a:r>
              <a:rPr lang="en-GB" dirty="0" smtClean="0"/>
              <a:t>Mindfulness meditation does this by harnessing an alternative way in which our minds can relate to the world. Most of us know only the analytical side of the mind; the process of thinking, judging, planning and trawling through past memories while searching for solutions. But the mind is also aware. We do not just think about things, we are also aware...</a:t>
            </a:r>
          </a:p>
          <a:p>
            <a:r>
              <a:rPr lang="en-GB" dirty="0" smtClean="0"/>
              <a:t>We are capable of directly sensing things like sounds of birds, the scent of beautiful flowers and the sigh of a loved one’s smile. And we know with the heart as well as the head. Thinking is not all there is to conscious experience.</a:t>
            </a:r>
          </a:p>
          <a:p>
            <a:r>
              <a:rPr lang="en-GB" dirty="0" smtClean="0"/>
              <a:t>Meditation creates greater mental clarity; seeing things with pure open-hearted awareness ... [with] Our inner-self – </a:t>
            </a:r>
            <a:r>
              <a:rPr lang="en-GB" b="1" dirty="0" smtClean="0"/>
              <a:t>the part that is innately happy and at peace.</a:t>
            </a:r>
            <a:endParaRPr lang="en-GB" b="1" dirty="0"/>
          </a:p>
        </p:txBody>
      </p:sp>
    </p:spTree>
    <p:extLst>
      <p:ext uri="{BB962C8B-B14F-4D97-AF65-F5344CB8AC3E}">
        <p14:creationId xmlns:p14="http://schemas.microsoft.com/office/powerpoint/2010/main" val="3109775848"/>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u="sng" dirty="0" smtClean="0"/>
              <a:t>Mindfulness: A Practical Guide</a:t>
            </a:r>
            <a:endParaRPr lang="en-GB" u="sng" dirty="0"/>
          </a:p>
        </p:txBody>
      </p:sp>
      <p:sp>
        <p:nvSpPr>
          <p:cNvPr id="2" name="Content Placeholder 1"/>
          <p:cNvSpPr>
            <a:spLocks noGrp="1"/>
          </p:cNvSpPr>
          <p:nvPr>
            <p:ph idx="1"/>
          </p:nvPr>
        </p:nvSpPr>
        <p:spPr>
          <a:xfrm>
            <a:off x="1981200" y="1340769"/>
            <a:ext cx="8229600" cy="4248472"/>
          </a:xfrm>
        </p:spPr>
        <p:txBody>
          <a:bodyPr/>
          <a:lstStyle/>
          <a:p>
            <a:r>
              <a:rPr lang="en-GB" dirty="0" smtClean="0"/>
              <a:t>For more information:</a:t>
            </a:r>
            <a:endParaRPr lang="en-GB" dirty="0"/>
          </a:p>
        </p:txBody>
      </p:sp>
      <p:pic>
        <p:nvPicPr>
          <p:cNvPr id="1026" name="Picture 2" descr="http://ecx.images-amazon.com/images/I/512GJeXEBSL._BO2,204,203,200_PIsitb-sticker-arrow-click,TopRight,35,-76_SX385_SY500_CR,0,0,385,500_SH20_OU02_.jpg">
            <a:hlinkClick r:id="rId2"/>
          </p:cNvPr>
          <p:cNvPicPr>
            <a:picLocks noChangeAspect="1" noChangeArrowheads="1"/>
          </p:cNvPicPr>
          <p:nvPr/>
        </p:nvPicPr>
        <p:blipFill>
          <a:blip r:embed="rId3" cstate="print"/>
          <a:srcRect l="7854" t="12305" r="9674"/>
          <a:stretch>
            <a:fillRect/>
          </a:stretch>
        </p:blipFill>
        <p:spPr bwMode="auto">
          <a:xfrm>
            <a:off x="4223792" y="1772816"/>
            <a:ext cx="3312368" cy="4574222"/>
          </a:xfrm>
          <a:prstGeom prst="rect">
            <a:avLst/>
          </a:prstGeom>
          <a:noFill/>
        </p:spPr>
      </p:pic>
    </p:spTree>
    <p:extLst>
      <p:ext uri="{BB962C8B-B14F-4D97-AF65-F5344CB8AC3E}">
        <p14:creationId xmlns:p14="http://schemas.microsoft.com/office/powerpoint/2010/main" val="2512387747"/>
      </p:ext>
    </p:extLst>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u="sng" dirty="0" smtClean="0"/>
              <a:t>Related topics</a:t>
            </a:r>
            <a:endParaRPr lang="en-GB" u="sng" dirty="0"/>
          </a:p>
        </p:txBody>
      </p:sp>
      <p:sp>
        <p:nvSpPr>
          <p:cNvPr id="2" name="Content Placeholder 1"/>
          <p:cNvSpPr>
            <a:spLocks noGrp="1"/>
          </p:cNvSpPr>
          <p:nvPr>
            <p:ph idx="1"/>
          </p:nvPr>
        </p:nvSpPr>
        <p:spPr>
          <a:xfrm>
            <a:off x="1775520" y="1481329"/>
            <a:ext cx="8640960" cy="4525963"/>
          </a:xfrm>
        </p:spPr>
        <p:txBody>
          <a:bodyPr>
            <a:normAutofit/>
          </a:bodyPr>
          <a:lstStyle/>
          <a:p>
            <a:r>
              <a:rPr lang="en-GB" dirty="0" smtClean="0"/>
              <a:t>Emotional Intelligence embraces and draws from numerous other branches of behavioural, emotional and communications theories, such as:</a:t>
            </a:r>
          </a:p>
          <a:p>
            <a:r>
              <a:rPr lang="en-GB" b="1" dirty="0" smtClean="0"/>
              <a:t>NLP (</a:t>
            </a:r>
            <a:r>
              <a:rPr lang="en-GB" b="1" dirty="0" err="1" smtClean="0"/>
              <a:t>Neuro</a:t>
            </a:r>
            <a:r>
              <a:rPr lang="en-GB" b="1" dirty="0" smtClean="0"/>
              <a:t>-Linguistic Programming): </a:t>
            </a:r>
            <a:r>
              <a:rPr lang="en-GB" dirty="0" smtClean="0"/>
              <a:t>Positively re-framing our life experiences resulting in positive thoughts emotions and actions.</a:t>
            </a:r>
          </a:p>
          <a:p>
            <a:r>
              <a:rPr lang="en-GB" b="1" dirty="0" smtClean="0"/>
              <a:t>Transactional Analysis: </a:t>
            </a:r>
            <a:r>
              <a:rPr lang="en-GB" dirty="0" smtClean="0"/>
              <a:t>To Accept Appreciate and Understand our emotions in order to guide ourselves forward in life.</a:t>
            </a:r>
          </a:p>
          <a:p>
            <a:r>
              <a:rPr lang="en-GB" b="1" dirty="0" smtClean="0"/>
              <a:t>Empathy</a:t>
            </a:r>
            <a:r>
              <a:rPr lang="en-GB" dirty="0" smtClean="0"/>
              <a:t>: Empathy is the capacity to recognize emotions that are being experienced by another being. One may need to have a certain amount of life and emotional experience before being able to experience accurate </a:t>
            </a:r>
            <a:r>
              <a:rPr lang="en-GB" dirty="0" smtClean="0">
                <a:hlinkClick r:id="rId2" tooltip="Sympathy"/>
              </a:rPr>
              <a:t>sympathy</a:t>
            </a:r>
            <a:r>
              <a:rPr lang="en-GB" dirty="0" smtClean="0"/>
              <a:t> or </a:t>
            </a:r>
            <a:r>
              <a:rPr lang="en-GB" dirty="0" smtClean="0">
                <a:hlinkClick r:id="rId3" tooltip="Compassion"/>
              </a:rPr>
              <a:t>compassion</a:t>
            </a:r>
            <a:r>
              <a:rPr lang="en-GB" dirty="0" smtClean="0"/>
              <a:t> for others.</a:t>
            </a:r>
            <a:endParaRPr lang="en-GB" dirty="0"/>
          </a:p>
        </p:txBody>
      </p:sp>
    </p:spTree>
    <p:extLst>
      <p:ext uri="{BB962C8B-B14F-4D97-AF65-F5344CB8AC3E}">
        <p14:creationId xmlns:p14="http://schemas.microsoft.com/office/powerpoint/2010/main" val="267446166"/>
      </p:ext>
    </p:extLst>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606372" y="431101"/>
            <a:ext cx="8911687" cy="1280890"/>
          </a:xfrm>
        </p:spPr>
        <p:txBody>
          <a:bodyPr>
            <a:normAutofit/>
          </a:bodyPr>
          <a:lstStyle/>
          <a:p>
            <a:r>
              <a:rPr lang="en-GB" dirty="0" smtClean="0"/>
              <a:t>EQ &amp; Map of Consciousness</a:t>
            </a:r>
            <a:endParaRPr lang="en-GB" dirty="0"/>
          </a:p>
        </p:txBody>
      </p:sp>
      <p:pic>
        <p:nvPicPr>
          <p:cNvPr id="5" name="Picture 4" descr="Map_of_Consciousness.jpg"/>
          <p:cNvPicPr>
            <a:picLocks noChangeAspect="1"/>
          </p:cNvPicPr>
          <p:nvPr/>
        </p:nvPicPr>
        <p:blipFill>
          <a:blip r:embed="rId2" cstate="print"/>
          <a:stretch>
            <a:fillRect/>
          </a:stretch>
        </p:blipFill>
        <p:spPr>
          <a:xfrm>
            <a:off x="2238348" y="1071546"/>
            <a:ext cx="7643834" cy="5732876"/>
          </a:xfrm>
          <a:prstGeom prst="rect">
            <a:avLst/>
          </a:prstGeom>
        </p:spPr>
      </p:pic>
    </p:spTree>
    <p:extLst>
      <p:ext uri="{BB962C8B-B14F-4D97-AF65-F5344CB8AC3E}">
        <p14:creationId xmlns:p14="http://schemas.microsoft.com/office/powerpoint/2010/main" val="19011810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More information</a:t>
            </a:r>
            <a:endParaRPr lang="en-GB" dirty="0"/>
          </a:p>
        </p:txBody>
      </p:sp>
      <p:sp>
        <p:nvSpPr>
          <p:cNvPr id="3" name="Content Placeholder 2"/>
          <p:cNvSpPr>
            <a:spLocks noGrp="1"/>
          </p:cNvSpPr>
          <p:nvPr>
            <p:ph idx="1"/>
          </p:nvPr>
        </p:nvSpPr>
        <p:spPr/>
        <p:txBody>
          <a:bodyPr>
            <a:normAutofit/>
          </a:bodyPr>
          <a:lstStyle/>
          <a:p>
            <a:r>
              <a:rPr lang="en-GB" dirty="0" smtClean="0"/>
              <a:t>In your own time you may like to take the EQ Quiz test </a:t>
            </a:r>
            <a:r>
              <a:rPr lang="en-GB" dirty="0" smtClean="0">
                <a:hlinkClick r:id="rId2"/>
              </a:rPr>
              <a:t>click-here</a:t>
            </a:r>
            <a:r>
              <a:rPr lang="en-GB" dirty="0" smtClean="0"/>
              <a:t>.</a:t>
            </a:r>
          </a:p>
          <a:p>
            <a:endParaRPr lang="en-GB" dirty="0" smtClean="0">
              <a:hlinkClick r:id="rId3"/>
            </a:endParaRPr>
          </a:p>
          <a:p>
            <a:r>
              <a:rPr lang="en-GB" dirty="0" smtClean="0">
                <a:hlinkClick r:id="rId3"/>
              </a:rPr>
              <a:t>CIPD Report: Using the Head and Heart at Work</a:t>
            </a:r>
            <a:endParaRPr lang="en-GB" dirty="0" smtClean="0"/>
          </a:p>
          <a:p>
            <a:endParaRPr lang="en-GB" dirty="0" smtClean="0"/>
          </a:p>
          <a:p>
            <a:r>
              <a:rPr lang="en-GB" dirty="0" smtClean="0">
                <a:hlinkClick r:id="rId4"/>
              </a:rPr>
              <a:t>International Academy of Education: Academic and Social Emotional learning</a:t>
            </a:r>
            <a:endParaRPr lang="en-GB" dirty="0" smtClean="0"/>
          </a:p>
          <a:p>
            <a:endParaRPr lang="en-GB" dirty="0" smtClean="0">
              <a:hlinkClick r:id="rId5"/>
            </a:endParaRPr>
          </a:p>
          <a:p>
            <a:r>
              <a:rPr lang="en-GB" dirty="0" smtClean="0">
                <a:hlinkClick r:id="rId5"/>
              </a:rPr>
              <a:t>Love and Spirituality in management and business</a:t>
            </a:r>
            <a:endParaRPr lang="en-GB" dirty="0" smtClean="0"/>
          </a:p>
          <a:p>
            <a:endParaRPr lang="en-GB" dirty="0"/>
          </a:p>
        </p:txBody>
      </p:sp>
    </p:spTree>
    <p:extLst>
      <p:ext uri="{BB962C8B-B14F-4D97-AF65-F5344CB8AC3E}">
        <p14:creationId xmlns:p14="http://schemas.microsoft.com/office/powerpoint/2010/main" val="3055260993"/>
      </p:ext>
    </p:extLst>
  </p:cSld>
  <p:clrMapOvr>
    <a:masterClrMapping/>
  </p:clrMapOvr>
  <p:transition/>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2</TotalTime>
  <Words>1593</Words>
  <Application>Microsoft Office PowerPoint</Application>
  <PresentationFormat>Widescreen</PresentationFormat>
  <Paragraphs>144</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Century Gothic</vt:lpstr>
      <vt:lpstr>Wingdings 3</vt:lpstr>
      <vt:lpstr>Wisp</vt:lpstr>
      <vt:lpstr>Contemporary  Leadership &amp; Management * Supporting slides * </vt:lpstr>
      <vt:lpstr>Inspirational Leadership</vt:lpstr>
      <vt:lpstr>Inspirational Leadership</vt:lpstr>
      <vt:lpstr>Transformational and Inspirational leadership</vt:lpstr>
      <vt:lpstr>Maslow’s Extended Model:</vt:lpstr>
      <vt:lpstr>Intelligence</vt:lpstr>
      <vt:lpstr>Intelligence</vt:lpstr>
      <vt:lpstr>Gardner and EQ</vt:lpstr>
      <vt:lpstr>Howard Gardiner’s Multiple intelligences</vt:lpstr>
      <vt:lpstr>Emotional intelligence</vt:lpstr>
      <vt:lpstr>The Four Branches of Emotional Intelligence</vt:lpstr>
      <vt:lpstr>Bg: EQ Leadership &amp; Culture</vt:lpstr>
      <vt:lpstr>Emotional vs. Intellectual Intelligence</vt:lpstr>
      <vt:lpstr>EI &amp; Education</vt:lpstr>
      <vt:lpstr>PowerPoint Presentation</vt:lpstr>
      <vt:lpstr>Personal Coherence</vt:lpstr>
      <vt:lpstr>IHM: Institute of HeartMath</vt:lpstr>
      <vt:lpstr>Intuition</vt:lpstr>
      <vt:lpstr>Intuition</vt:lpstr>
      <vt:lpstr>Bg: Origins of Mindfulness and Overview</vt:lpstr>
      <vt:lpstr>Bg: Mindfulness: by Prof. Mark Williams</vt:lpstr>
      <vt:lpstr>Mindfulness: A Practical Guide</vt:lpstr>
      <vt:lpstr>Related topics</vt:lpstr>
      <vt:lpstr>EQ &amp; Map of Consciousness</vt:lpstr>
      <vt:lpstr>More information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Leadership &amp; Management * Supporting slides * </dc:title>
  <dc:creator>jamesharmer</dc:creator>
  <cp:lastModifiedBy>jamesharmer</cp:lastModifiedBy>
  <cp:revision>1</cp:revision>
  <dcterms:created xsi:type="dcterms:W3CDTF">2016-01-31T17:22:08Z</dcterms:created>
  <dcterms:modified xsi:type="dcterms:W3CDTF">2016-01-31T17:24:19Z</dcterms:modified>
</cp:coreProperties>
</file>