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sldIdLst>
    <p:sldId id="256" r:id="rId2"/>
    <p:sldId id="257" r:id="rId3"/>
    <p:sldId id="258" r:id="rId4"/>
    <p:sldId id="259" r:id="rId5"/>
  </p:sldIdLst>
  <p:sldSz cx="12599988" cy="7199313"/>
  <p:notesSz cx="6858000" cy="9144000"/>
  <p:defaultTextStyle>
    <a:defPPr>
      <a:defRPr lang="en-US"/>
    </a:defPPr>
    <a:lvl1pPr marL="0" algn="l" defTabSz="457174" rtl="0" eaLnBrk="1" latinLnBrk="0" hangingPunct="1">
      <a:defRPr sz="1800" kern="1200">
        <a:solidFill>
          <a:schemeClr val="tx1"/>
        </a:solidFill>
        <a:latin typeface="+mn-lt"/>
        <a:ea typeface="+mn-ea"/>
        <a:cs typeface="+mn-cs"/>
      </a:defRPr>
    </a:lvl1pPr>
    <a:lvl2pPr marL="457174" algn="l" defTabSz="457174" rtl="0" eaLnBrk="1" latinLnBrk="0" hangingPunct="1">
      <a:defRPr sz="1800" kern="1200">
        <a:solidFill>
          <a:schemeClr val="tx1"/>
        </a:solidFill>
        <a:latin typeface="+mn-lt"/>
        <a:ea typeface="+mn-ea"/>
        <a:cs typeface="+mn-cs"/>
      </a:defRPr>
    </a:lvl2pPr>
    <a:lvl3pPr marL="914348" algn="l" defTabSz="457174" rtl="0" eaLnBrk="1" latinLnBrk="0" hangingPunct="1">
      <a:defRPr sz="1800" kern="1200">
        <a:solidFill>
          <a:schemeClr val="tx1"/>
        </a:solidFill>
        <a:latin typeface="+mn-lt"/>
        <a:ea typeface="+mn-ea"/>
        <a:cs typeface="+mn-cs"/>
      </a:defRPr>
    </a:lvl3pPr>
    <a:lvl4pPr marL="1371522" algn="l" defTabSz="457174" rtl="0" eaLnBrk="1" latinLnBrk="0" hangingPunct="1">
      <a:defRPr sz="1800" kern="1200">
        <a:solidFill>
          <a:schemeClr val="tx1"/>
        </a:solidFill>
        <a:latin typeface="+mn-lt"/>
        <a:ea typeface="+mn-ea"/>
        <a:cs typeface="+mn-cs"/>
      </a:defRPr>
    </a:lvl4pPr>
    <a:lvl5pPr marL="1828696" algn="l" defTabSz="457174" rtl="0" eaLnBrk="1" latinLnBrk="0" hangingPunct="1">
      <a:defRPr sz="1800" kern="1200">
        <a:solidFill>
          <a:schemeClr val="tx1"/>
        </a:solidFill>
        <a:latin typeface="+mn-lt"/>
        <a:ea typeface="+mn-ea"/>
        <a:cs typeface="+mn-cs"/>
      </a:defRPr>
    </a:lvl5pPr>
    <a:lvl6pPr marL="2285871" algn="l" defTabSz="457174" rtl="0" eaLnBrk="1" latinLnBrk="0" hangingPunct="1">
      <a:defRPr sz="1800" kern="1200">
        <a:solidFill>
          <a:schemeClr val="tx1"/>
        </a:solidFill>
        <a:latin typeface="+mn-lt"/>
        <a:ea typeface="+mn-ea"/>
        <a:cs typeface="+mn-cs"/>
      </a:defRPr>
    </a:lvl6pPr>
    <a:lvl7pPr marL="2743045" algn="l" defTabSz="457174" rtl="0" eaLnBrk="1" latinLnBrk="0" hangingPunct="1">
      <a:defRPr sz="1800" kern="1200">
        <a:solidFill>
          <a:schemeClr val="tx1"/>
        </a:solidFill>
        <a:latin typeface="+mn-lt"/>
        <a:ea typeface="+mn-ea"/>
        <a:cs typeface="+mn-cs"/>
      </a:defRPr>
    </a:lvl7pPr>
    <a:lvl8pPr marL="3200219" algn="l" defTabSz="457174" rtl="0" eaLnBrk="1" latinLnBrk="0" hangingPunct="1">
      <a:defRPr sz="1800" kern="1200">
        <a:solidFill>
          <a:schemeClr val="tx1"/>
        </a:solidFill>
        <a:latin typeface="+mn-lt"/>
        <a:ea typeface="+mn-ea"/>
        <a:cs typeface="+mn-cs"/>
      </a:defRPr>
    </a:lvl8pPr>
    <a:lvl9pPr marL="3657393" algn="l" defTabSz="457174"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4A2E55-A0C4-47A8-A936-D7ADA0DFF1FA}" v="1" dt="2025-11-27T23:18:57.3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792" autoAdjust="0"/>
  </p:normalViewPr>
  <p:slideViewPr>
    <p:cSldViewPr snapToGrid="0">
      <p:cViewPr varScale="1">
        <p:scale>
          <a:sx n="68" d="100"/>
          <a:sy n="68" d="100"/>
        </p:scale>
        <p:origin x="50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yly Okita (2211984)" userId="f98f85af-1a6e-45b9-90db-73c7735ee9d3" providerId="ADAL" clId="{FD46D432-393F-48AC-9226-88D8FD721AA5}"/>
    <pc:docChg chg="modSld">
      <pc:chgData name="Lyly Okita (2211984)" userId="f98f85af-1a6e-45b9-90db-73c7735ee9d3" providerId="ADAL" clId="{FD46D432-393F-48AC-9226-88D8FD721AA5}" dt="2025-11-27T23:18:57.288" v="0"/>
      <pc:docMkLst>
        <pc:docMk/>
      </pc:docMkLst>
      <pc:sldChg chg="addSp modSp">
        <pc:chgData name="Lyly Okita (2211984)" userId="f98f85af-1a6e-45b9-90db-73c7735ee9d3" providerId="ADAL" clId="{FD46D432-393F-48AC-9226-88D8FD721AA5}" dt="2025-11-27T23:18:57.288" v="0"/>
        <pc:sldMkLst>
          <pc:docMk/>
          <pc:sldMk cId="3306242194" sldId="256"/>
        </pc:sldMkLst>
        <pc:picChg chg="add mod">
          <ac:chgData name="Lyly Okita (2211984)" userId="f98f85af-1a6e-45b9-90db-73c7735ee9d3" providerId="ADAL" clId="{FD46D432-393F-48AC-9226-88D8FD721AA5}" dt="2025-11-27T23:18:57.288" v="0"/>
          <ac:picMkLst>
            <pc:docMk/>
            <pc:sldMk cId="3306242194" sldId="256"/>
            <ac:picMk id="6" creationId="{AD9B19E2-C9A3-40EF-F59B-F24FB8583F5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E4D935-0F5D-444E-9D4A-1333F2841E88}" type="datetimeFigureOut">
              <a:rPr lang="en-IN" smtClean="0"/>
              <a:t>27-11-2025</a:t>
            </a:fld>
            <a:endParaRPr lang="en-IN"/>
          </a:p>
        </p:txBody>
      </p:sp>
      <p:sp>
        <p:nvSpPr>
          <p:cNvPr id="4" name="Slide Image Placeholder 3"/>
          <p:cNvSpPr>
            <a:spLocks noGrp="1" noRot="1" noChangeAspect="1"/>
          </p:cNvSpPr>
          <p:nvPr>
            <p:ph type="sldImg" idx="2"/>
          </p:nvPr>
        </p:nvSpPr>
        <p:spPr>
          <a:xfrm>
            <a:off x="728663" y="1143000"/>
            <a:ext cx="5400675"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7CE52F-3742-4880-AA42-8600C0778359}" type="slidenum">
              <a:rPr lang="en-IN" smtClean="0"/>
              <a:t>‹#›</a:t>
            </a:fld>
            <a:endParaRPr lang="en-IN"/>
          </a:p>
        </p:txBody>
      </p:sp>
    </p:spTree>
    <p:extLst>
      <p:ext uri="{BB962C8B-B14F-4D97-AF65-F5344CB8AC3E}">
        <p14:creationId xmlns:p14="http://schemas.microsoft.com/office/powerpoint/2010/main" val="4108975158"/>
      </p:ext>
    </p:extLst>
  </p:cSld>
  <p:clrMap bg1="lt1" tx1="dk1" bg2="lt2" tx2="dk2" accent1="accent1" accent2="accent2" accent3="accent3" accent4="accent4" accent5="accent5" accent6="accent6" hlink="hlink" folHlink="folHlink"/>
  <p:notesStyle>
    <a:lvl1pPr marL="0" algn="l" defTabSz="950283" rtl="0" eaLnBrk="1" latinLnBrk="0" hangingPunct="1">
      <a:defRPr sz="1247" kern="1200">
        <a:solidFill>
          <a:schemeClr val="tx1"/>
        </a:solidFill>
        <a:latin typeface="+mn-lt"/>
        <a:ea typeface="+mn-ea"/>
        <a:cs typeface="+mn-cs"/>
      </a:defRPr>
    </a:lvl1pPr>
    <a:lvl2pPr marL="475141" algn="l" defTabSz="950283" rtl="0" eaLnBrk="1" latinLnBrk="0" hangingPunct="1">
      <a:defRPr sz="1247" kern="1200">
        <a:solidFill>
          <a:schemeClr val="tx1"/>
        </a:solidFill>
        <a:latin typeface="+mn-lt"/>
        <a:ea typeface="+mn-ea"/>
        <a:cs typeface="+mn-cs"/>
      </a:defRPr>
    </a:lvl2pPr>
    <a:lvl3pPr marL="950283" algn="l" defTabSz="950283" rtl="0" eaLnBrk="1" latinLnBrk="0" hangingPunct="1">
      <a:defRPr sz="1247" kern="1200">
        <a:solidFill>
          <a:schemeClr val="tx1"/>
        </a:solidFill>
        <a:latin typeface="+mn-lt"/>
        <a:ea typeface="+mn-ea"/>
        <a:cs typeface="+mn-cs"/>
      </a:defRPr>
    </a:lvl3pPr>
    <a:lvl4pPr marL="1425423" algn="l" defTabSz="950283" rtl="0" eaLnBrk="1" latinLnBrk="0" hangingPunct="1">
      <a:defRPr sz="1247" kern="1200">
        <a:solidFill>
          <a:schemeClr val="tx1"/>
        </a:solidFill>
        <a:latin typeface="+mn-lt"/>
        <a:ea typeface="+mn-ea"/>
        <a:cs typeface="+mn-cs"/>
      </a:defRPr>
    </a:lvl4pPr>
    <a:lvl5pPr marL="1900564" algn="l" defTabSz="950283" rtl="0" eaLnBrk="1" latinLnBrk="0" hangingPunct="1">
      <a:defRPr sz="1247" kern="1200">
        <a:solidFill>
          <a:schemeClr val="tx1"/>
        </a:solidFill>
        <a:latin typeface="+mn-lt"/>
        <a:ea typeface="+mn-ea"/>
        <a:cs typeface="+mn-cs"/>
      </a:defRPr>
    </a:lvl5pPr>
    <a:lvl6pPr marL="2375706" algn="l" defTabSz="950283" rtl="0" eaLnBrk="1" latinLnBrk="0" hangingPunct="1">
      <a:defRPr sz="1247" kern="1200">
        <a:solidFill>
          <a:schemeClr val="tx1"/>
        </a:solidFill>
        <a:latin typeface="+mn-lt"/>
        <a:ea typeface="+mn-ea"/>
        <a:cs typeface="+mn-cs"/>
      </a:defRPr>
    </a:lvl6pPr>
    <a:lvl7pPr marL="2850847" algn="l" defTabSz="950283" rtl="0" eaLnBrk="1" latinLnBrk="0" hangingPunct="1">
      <a:defRPr sz="1247" kern="1200">
        <a:solidFill>
          <a:schemeClr val="tx1"/>
        </a:solidFill>
        <a:latin typeface="+mn-lt"/>
        <a:ea typeface="+mn-ea"/>
        <a:cs typeface="+mn-cs"/>
      </a:defRPr>
    </a:lvl7pPr>
    <a:lvl8pPr marL="3325988" algn="l" defTabSz="950283" rtl="0" eaLnBrk="1" latinLnBrk="0" hangingPunct="1">
      <a:defRPr sz="1247" kern="1200">
        <a:solidFill>
          <a:schemeClr val="tx1"/>
        </a:solidFill>
        <a:latin typeface="+mn-lt"/>
        <a:ea typeface="+mn-ea"/>
        <a:cs typeface="+mn-cs"/>
      </a:defRPr>
    </a:lvl8pPr>
    <a:lvl9pPr marL="3801129" algn="l" defTabSz="950283" rtl="0" eaLnBrk="1" latinLnBrk="0" hangingPunct="1">
      <a:defRPr sz="1247"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47" b="1" kern="1200" dirty="0">
                <a:solidFill>
                  <a:schemeClr val="tx1"/>
                </a:solidFill>
                <a:effectLst/>
                <a:latin typeface="Times New Roman" panose="02020603050405020304" pitchFamily="18" charset="0"/>
                <a:ea typeface="+mn-ea"/>
                <a:cs typeface="Times New Roman" panose="02020603050405020304" pitchFamily="18" charset="0"/>
              </a:rPr>
              <a:t>Introduction</a:t>
            </a:r>
          </a:p>
          <a:p>
            <a:pPr algn="just"/>
            <a:r>
              <a:rPr lang="en-IN" sz="1247" kern="1200" dirty="0">
                <a:solidFill>
                  <a:schemeClr val="tx1"/>
                </a:solidFill>
                <a:effectLst/>
                <a:latin typeface="Times New Roman" panose="02020603050405020304" pitchFamily="18" charset="0"/>
                <a:ea typeface="+mn-ea"/>
                <a:cs typeface="Times New Roman" panose="02020603050405020304" pitchFamily="18" charset="0"/>
              </a:rPr>
              <a:t>In the UK, people who are 65 and above are considered to be older adults. There are currently more than 10 million people aged 65 and over which makes up 18% of the population (ageing-better.org.uk, 2023). In today's era when most people live longer, more attention is needed on independence, support, and care that meets their needs. This poster presentation will </a:t>
            </a:r>
            <a:r>
              <a:rPr lang="en-IN" sz="1247" kern="1200" dirty="0" err="1">
                <a:solidFill>
                  <a:schemeClr val="tx1"/>
                </a:solidFill>
                <a:effectLst/>
                <a:latin typeface="Times New Roman" panose="02020603050405020304" pitchFamily="18" charset="0"/>
                <a:ea typeface="+mn-ea"/>
                <a:cs typeface="Times New Roman" panose="02020603050405020304" pitchFamily="18" charset="0"/>
              </a:rPr>
              <a:t>analyze</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 how older adults in the UK are supported and cared for, evaluate the results of current services, and show how new technologies are being put to use for their support.</a:t>
            </a:r>
          </a:p>
          <a:p>
            <a:pPr algn="just"/>
            <a:r>
              <a:rPr lang="en-IN" sz="1247" b="1" kern="1200" dirty="0">
                <a:solidFill>
                  <a:schemeClr val="tx1"/>
                </a:solidFill>
                <a:effectLst/>
                <a:latin typeface="Times New Roman" panose="02020603050405020304" pitchFamily="18" charset="0"/>
                <a:ea typeface="+mn-ea"/>
                <a:cs typeface="Times New Roman" panose="02020603050405020304" pitchFamily="18" charset="0"/>
              </a:rPr>
              <a:t>Critical evaluation of Needs</a:t>
            </a:r>
          </a:p>
          <a:p>
            <a:pPr algn="just"/>
            <a:r>
              <a:rPr lang="en-IN" sz="1247" b="1" kern="1200" dirty="0">
                <a:solidFill>
                  <a:schemeClr val="tx1"/>
                </a:solidFill>
                <a:effectLst/>
                <a:latin typeface="Times New Roman" panose="02020603050405020304" pitchFamily="18" charset="0"/>
                <a:ea typeface="+mn-ea"/>
                <a:cs typeface="Times New Roman" panose="02020603050405020304" pitchFamily="18" charset="0"/>
              </a:rPr>
              <a:t>Functional Ability:</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 Older adults must have functional abilities like rolling in their wheelchairs and getting dressed on their own to live independently. Less mobility and activity over time may cause someone to depend on others more and not enjoy life as much (</a:t>
            </a:r>
            <a:r>
              <a:rPr lang="en-IN" sz="1247" kern="1200" dirty="0" err="1">
                <a:solidFill>
                  <a:schemeClr val="tx1"/>
                </a:solidFill>
                <a:effectLst/>
                <a:latin typeface="Times New Roman" panose="02020603050405020304" pitchFamily="18" charset="0"/>
                <a:ea typeface="+mn-ea"/>
                <a:cs typeface="Times New Roman" panose="02020603050405020304" pitchFamily="18" charset="0"/>
              </a:rPr>
              <a:t>Predebon</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 </a:t>
            </a:r>
            <a:r>
              <a:rPr lang="en-IN" sz="1247" i="1" kern="1200" dirty="0">
                <a:solidFill>
                  <a:schemeClr val="tx1"/>
                </a:solidFill>
                <a:effectLst/>
                <a:latin typeface="Times New Roman" panose="02020603050405020304" pitchFamily="18" charset="0"/>
                <a:ea typeface="+mn-ea"/>
                <a:cs typeface="Times New Roman" panose="02020603050405020304" pitchFamily="18" charset="0"/>
              </a:rPr>
              <a:t>et al.,</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 2021). Putting someone on physical therapy and providing them with assistive devices may help them keep their functions.</a:t>
            </a:r>
          </a:p>
          <a:p>
            <a:pPr algn="just"/>
            <a:r>
              <a:rPr lang="en-IN" sz="1247" b="1" kern="1200" dirty="0">
                <a:solidFill>
                  <a:schemeClr val="tx1"/>
                </a:solidFill>
                <a:effectLst/>
                <a:latin typeface="Times New Roman" panose="02020603050405020304" pitchFamily="18" charset="0"/>
                <a:ea typeface="+mn-ea"/>
                <a:cs typeface="Times New Roman" panose="02020603050405020304" pitchFamily="18" charset="0"/>
              </a:rPr>
              <a:t>Mental and emotional well-being:</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 With age, people might face mental health challenges such as depression and loneliness. Isolation in society and the loss of important people can make these problems worse. Giving people access to mental health help and community involvement is necessary for good mental health.</a:t>
            </a:r>
          </a:p>
          <a:p>
            <a:pPr algn="just"/>
            <a:r>
              <a:rPr lang="en-IN" sz="1247" b="1" kern="1200" dirty="0">
                <a:solidFill>
                  <a:schemeClr val="tx1"/>
                </a:solidFill>
                <a:effectLst/>
                <a:latin typeface="Times New Roman" panose="02020603050405020304" pitchFamily="18" charset="0"/>
                <a:ea typeface="+mn-ea"/>
                <a:cs typeface="Times New Roman" panose="02020603050405020304" pitchFamily="18" charset="0"/>
              </a:rPr>
              <a:t>Independence and choice:</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 Giving older people control over their healthcare boosts their sense of independence and values their opinions (Torossian, 2021). Supporting independence depends on using approaches that value all people's opinions and choices.</a:t>
            </a:r>
          </a:p>
          <a:p>
            <a:pPr algn="just"/>
            <a:r>
              <a:rPr lang="en-IN" sz="1247" b="1" kern="1200" dirty="0">
                <a:solidFill>
                  <a:schemeClr val="tx1"/>
                </a:solidFill>
                <a:effectLst/>
                <a:latin typeface="Times New Roman" panose="02020603050405020304" pitchFamily="18" charset="0"/>
                <a:ea typeface="+mn-ea"/>
                <a:cs typeface="Times New Roman" panose="02020603050405020304" pitchFamily="18" charset="0"/>
              </a:rPr>
              <a:t>Empowerment:</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 Older adults should be included in care planning so that both their voices and their needs are recognized. When patients are involved, they often feel more in charge which may result in better health results.</a:t>
            </a:r>
          </a:p>
          <a:p>
            <a:pPr algn="just"/>
            <a:r>
              <a:rPr lang="en-IN" sz="1247" b="1" kern="1200" dirty="0">
                <a:solidFill>
                  <a:schemeClr val="tx1"/>
                </a:solidFill>
                <a:effectLst/>
                <a:latin typeface="Times New Roman" panose="02020603050405020304" pitchFamily="18" charset="0"/>
                <a:ea typeface="+mn-ea"/>
                <a:cs typeface="Times New Roman" panose="02020603050405020304" pitchFamily="18" charset="0"/>
              </a:rPr>
              <a:t>Support Needs:</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 A good plan for older people should include looking after their body health, and state of mind and interacting socially. Services that interact and share information can more suitably address the issues faced by this group.</a:t>
            </a:r>
          </a:p>
          <a:p>
            <a:pPr algn="just"/>
            <a:r>
              <a:rPr lang="en-IN" sz="1247" b="1" kern="1200" dirty="0">
                <a:solidFill>
                  <a:schemeClr val="tx1"/>
                </a:solidFill>
                <a:effectLst/>
                <a:latin typeface="Times New Roman" panose="02020603050405020304" pitchFamily="18" charset="0"/>
                <a:ea typeface="+mn-ea"/>
                <a:cs typeface="Times New Roman" panose="02020603050405020304" pitchFamily="18" charset="0"/>
              </a:rPr>
              <a:t>Current Challenges:</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 Despite the services offered, many older adults do not receive what they require, mainly because of illness and difficulty getting access to care. Resolving these shortcomings calls for direct action and the backing of policies.</a:t>
            </a:r>
          </a:p>
          <a:p>
            <a:pPr algn="just"/>
            <a:r>
              <a:rPr lang="en-IN" sz="1247" b="1" kern="1200" dirty="0">
                <a:solidFill>
                  <a:schemeClr val="tx1"/>
                </a:solidFill>
                <a:effectLst/>
                <a:latin typeface="Times New Roman" panose="02020603050405020304" pitchFamily="18" charset="0"/>
                <a:ea typeface="+mn-ea"/>
                <a:cs typeface="Times New Roman" panose="02020603050405020304" pitchFamily="18" charset="0"/>
              </a:rPr>
              <a:t>Evaluation of Approaches and interventions</a:t>
            </a:r>
          </a:p>
          <a:p>
            <a:pPr algn="just"/>
            <a:r>
              <a:rPr lang="en-IN" sz="1247" b="1" kern="1200" dirty="0">
                <a:solidFill>
                  <a:schemeClr val="tx1"/>
                </a:solidFill>
                <a:effectLst/>
                <a:latin typeface="Times New Roman" panose="02020603050405020304" pitchFamily="18" charset="0"/>
                <a:ea typeface="+mn-ea"/>
                <a:cs typeface="Times New Roman" panose="02020603050405020304" pitchFamily="18" charset="0"/>
              </a:rPr>
              <a:t>NHS and Adult Social Care</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 The NHS works with adult social care services to give comprehensive care to older adults (Burton </a:t>
            </a:r>
            <a:r>
              <a:rPr lang="en-IN" sz="1247" i="1" kern="1200" dirty="0">
                <a:solidFill>
                  <a:schemeClr val="tx1"/>
                </a:solidFill>
                <a:effectLst/>
                <a:latin typeface="Times New Roman" panose="02020603050405020304" pitchFamily="18" charset="0"/>
                <a:ea typeface="+mn-ea"/>
                <a:cs typeface="Times New Roman" panose="02020603050405020304" pitchFamily="18" charset="0"/>
              </a:rPr>
              <a:t>et al</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 2021). With this system in place, health and social services can look after clients' needs in their entirety for better well-being.</a:t>
            </a:r>
          </a:p>
          <a:p>
            <a:pPr algn="just"/>
            <a:r>
              <a:rPr lang="en-IN" sz="1247" b="1" kern="1200" dirty="0">
                <a:solidFill>
                  <a:schemeClr val="tx1"/>
                </a:solidFill>
                <a:effectLst/>
                <a:latin typeface="Times New Roman" panose="02020603050405020304" pitchFamily="18" charset="0"/>
                <a:ea typeface="+mn-ea"/>
                <a:cs typeface="Times New Roman" panose="02020603050405020304" pitchFamily="18" charset="0"/>
              </a:rPr>
              <a:t>Person-</a:t>
            </a:r>
            <a:r>
              <a:rPr lang="en-IN" sz="1247" b="1" kern="1200" dirty="0" err="1">
                <a:solidFill>
                  <a:schemeClr val="tx1"/>
                </a:solidFill>
                <a:effectLst/>
                <a:latin typeface="Times New Roman" panose="02020603050405020304" pitchFamily="18" charset="0"/>
                <a:ea typeface="+mn-ea"/>
                <a:cs typeface="Times New Roman" panose="02020603050405020304" pitchFamily="18" charset="0"/>
              </a:rPr>
              <a:t>centered</a:t>
            </a:r>
            <a:r>
              <a:rPr lang="en-IN" sz="1247" b="1" kern="1200" dirty="0">
                <a:solidFill>
                  <a:schemeClr val="tx1"/>
                </a:solidFill>
                <a:effectLst/>
                <a:latin typeface="Times New Roman" panose="02020603050405020304" pitchFamily="18" charset="0"/>
                <a:ea typeface="+mn-ea"/>
                <a:cs typeface="Times New Roman" panose="02020603050405020304" pitchFamily="18" charset="0"/>
              </a:rPr>
              <a:t>: </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This way, care is personalized for each person, allowing seniors to be involved in their decisions. According to person-</a:t>
            </a:r>
            <a:r>
              <a:rPr lang="en-IN" sz="1247" kern="1200" dirty="0" err="1">
                <a:solidFill>
                  <a:schemeClr val="tx1"/>
                </a:solidFill>
                <a:effectLst/>
                <a:latin typeface="Times New Roman" panose="02020603050405020304" pitchFamily="18" charset="0"/>
                <a:ea typeface="+mn-ea"/>
                <a:cs typeface="Times New Roman" panose="02020603050405020304" pitchFamily="18" charset="0"/>
              </a:rPr>
              <a:t>centered</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 care, meeting an individual's needs and values improves their satisfaction and results</a:t>
            </a:r>
            <a:r>
              <a:rPr lang="en-IN" sz="1247" b="1" kern="1200" dirty="0">
                <a:solidFill>
                  <a:schemeClr val="tx1"/>
                </a:solidFill>
                <a:effectLst/>
                <a:latin typeface="Times New Roman" panose="02020603050405020304" pitchFamily="18" charset="0"/>
                <a:ea typeface="+mn-ea"/>
                <a:cs typeface="Times New Roman" panose="02020603050405020304" pitchFamily="18" charset="0"/>
              </a:rPr>
              <a:t>.</a:t>
            </a:r>
            <a:endParaRPr lang="en-IN" sz="1247"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IN" sz="1247" b="1" kern="1200" dirty="0">
                <a:solidFill>
                  <a:schemeClr val="tx1"/>
                </a:solidFill>
                <a:effectLst/>
                <a:latin typeface="Times New Roman" panose="02020603050405020304" pitchFamily="18" charset="0"/>
                <a:ea typeface="+mn-ea"/>
                <a:cs typeface="Times New Roman" panose="02020603050405020304" pitchFamily="18" charset="0"/>
              </a:rPr>
              <a:t>Home care service: </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Staying at home gives older adults the opportunity to be comfortable and independent while getting professional assistance (Mah </a:t>
            </a:r>
            <a:r>
              <a:rPr lang="en-IN" sz="1247" i="1" kern="1200" dirty="0">
                <a:solidFill>
                  <a:schemeClr val="tx1"/>
                </a:solidFill>
                <a:effectLst/>
                <a:latin typeface="Times New Roman" panose="02020603050405020304" pitchFamily="18" charset="0"/>
                <a:ea typeface="+mn-ea"/>
                <a:cs typeface="Times New Roman" panose="02020603050405020304" pitchFamily="18" charset="0"/>
              </a:rPr>
              <a:t>et al</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 2021). The services offered might be daily help, health care, and companionship, adding to a better quality of life.</a:t>
            </a:r>
          </a:p>
          <a:p>
            <a:pPr algn="just"/>
            <a:r>
              <a:rPr lang="en-IN" sz="1247" b="1" kern="1200" dirty="0">
                <a:solidFill>
                  <a:schemeClr val="tx1"/>
                </a:solidFill>
                <a:effectLst/>
                <a:latin typeface="Times New Roman" panose="02020603050405020304" pitchFamily="18" charset="0"/>
                <a:ea typeface="+mn-ea"/>
                <a:cs typeface="Times New Roman" panose="02020603050405020304" pitchFamily="18" charset="0"/>
              </a:rPr>
              <a:t>Residential care home: </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Residents who always need help will find 24/7 assistance in the residential care homes they live in. In these facilities, the environment is safe and healthcare professionals are accessible, so all complex needs are properly managed.</a:t>
            </a:r>
          </a:p>
          <a:p>
            <a:pPr algn="just"/>
            <a:r>
              <a:rPr lang="en-IN" sz="1247" b="1" kern="1200" dirty="0">
                <a:solidFill>
                  <a:schemeClr val="tx1"/>
                </a:solidFill>
                <a:effectLst/>
                <a:latin typeface="Times New Roman" panose="02020603050405020304" pitchFamily="18" charset="0"/>
                <a:ea typeface="+mn-ea"/>
                <a:cs typeface="Times New Roman" panose="02020603050405020304" pitchFamily="18" charset="0"/>
              </a:rPr>
              <a:t>Care Act 2014: </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This law played a major role in moving the UK towards more personalized healthcare services (Matthew </a:t>
            </a:r>
            <a:r>
              <a:rPr lang="en-IN" sz="1247" i="1" kern="1200" dirty="0">
                <a:solidFill>
                  <a:schemeClr val="tx1"/>
                </a:solidFill>
                <a:effectLst/>
                <a:latin typeface="Times New Roman" panose="02020603050405020304" pitchFamily="18" charset="0"/>
                <a:ea typeface="+mn-ea"/>
                <a:cs typeface="Times New Roman" panose="02020603050405020304" pitchFamily="18" charset="0"/>
              </a:rPr>
              <a:t>et al</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 2023). It underlines how important it is for everyone to look after their well-being and calls for specialized services that are designed just for each person, to maintain independence and respect.</a:t>
            </a:r>
          </a:p>
          <a:p>
            <a:pPr algn="just"/>
            <a:r>
              <a:rPr lang="en-IN" sz="1247" b="1" kern="1200" dirty="0">
                <a:solidFill>
                  <a:schemeClr val="tx1"/>
                </a:solidFill>
                <a:effectLst/>
                <a:latin typeface="Times New Roman" panose="02020603050405020304" pitchFamily="18" charset="0"/>
                <a:ea typeface="+mn-ea"/>
                <a:cs typeface="Times New Roman" panose="02020603050405020304" pitchFamily="18" charset="0"/>
              </a:rPr>
              <a:t>NICE Guidelines</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 NICE gives evidence-based recommendations to support quality service in healthcare. These guidelines give healthcare professionals direction on the decisions that follow best practices.</a:t>
            </a:r>
          </a:p>
          <a:p>
            <a:pPr algn="just"/>
            <a:r>
              <a:rPr lang="en-IN" sz="1247" b="1" kern="1200" dirty="0">
                <a:solidFill>
                  <a:schemeClr val="tx1"/>
                </a:solidFill>
                <a:effectLst/>
                <a:latin typeface="Times New Roman" panose="02020603050405020304" pitchFamily="18" charset="0"/>
                <a:ea typeface="+mn-ea"/>
                <a:cs typeface="Times New Roman" panose="02020603050405020304" pitchFamily="18" charset="0"/>
              </a:rPr>
              <a:t>Technological Provision and Innovation </a:t>
            </a:r>
          </a:p>
          <a:p>
            <a:pPr algn="just"/>
            <a:r>
              <a:rPr lang="en-IN" sz="1247" b="1" kern="1200" dirty="0">
                <a:solidFill>
                  <a:schemeClr val="tx1"/>
                </a:solidFill>
                <a:effectLst/>
                <a:latin typeface="Times New Roman" panose="02020603050405020304" pitchFamily="18" charset="0"/>
                <a:ea typeface="+mn-ea"/>
                <a:cs typeface="Times New Roman" panose="02020603050405020304" pitchFamily="18" charset="0"/>
              </a:rPr>
              <a:t>Telehealth and Remote Monitoring: </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Telehealth services have become much more popular due to the COVID-19 pandemic. During the time period from November 2020 to January 2023, nearly 487,000 people in the UK were monitored and assisted at home by using digital care and up-to-date technology (NHS Transformation Directorate, 2020). As a result, seniors have their health checked regularly which means fewer visits to the hospital, and care can be given at home.</a:t>
            </a:r>
          </a:p>
          <a:p>
            <a:pPr algn="just"/>
            <a:r>
              <a:rPr lang="en-IN" sz="1247" b="1" kern="1200" dirty="0">
                <a:solidFill>
                  <a:schemeClr val="tx1"/>
                </a:solidFill>
                <a:effectLst/>
                <a:latin typeface="Times New Roman" panose="02020603050405020304" pitchFamily="18" charset="0"/>
                <a:ea typeface="+mn-ea"/>
                <a:cs typeface="Times New Roman" panose="02020603050405020304" pitchFamily="18" charset="0"/>
              </a:rPr>
              <a:t>Smart Home Device: </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Such devices as Age Co Personal Alarms and fall detectors are important for the safety of seniors (Age UK, 2025). In case of a fall, these devices will send out an alarm to emergency services, giving everyone more peace of mind.</a:t>
            </a:r>
          </a:p>
          <a:p>
            <a:pPr algn="just"/>
            <a:r>
              <a:rPr lang="en-IN" sz="1247" b="1" kern="1200" dirty="0">
                <a:solidFill>
                  <a:schemeClr val="tx1"/>
                </a:solidFill>
                <a:effectLst/>
                <a:latin typeface="Times New Roman" panose="02020603050405020304" pitchFamily="18" charset="0"/>
                <a:ea typeface="+mn-ea"/>
                <a:cs typeface="Times New Roman" panose="02020603050405020304" pitchFamily="18" charset="0"/>
              </a:rPr>
              <a:t>Medication and social apps: </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The </a:t>
            </a:r>
            <a:r>
              <a:rPr lang="en-IN" sz="1247" kern="1200" dirty="0" err="1">
                <a:solidFill>
                  <a:schemeClr val="tx1"/>
                </a:solidFill>
                <a:effectLst/>
                <a:latin typeface="Times New Roman" panose="02020603050405020304" pitchFamily="18" charset="0"/>
                <a:ea typeface="+mn-ea"/>
                <a:cs typeface="Times New Roman" panose="02020603050405020304" pitchFamily="18" charset="0"/>
              </a:rPr>
              <a:t>GrandPad</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 is made for seniors and comes with options to track medications, have video calls, and enjoy games and music (Grandpad.net, 2025). With the help of this friendly device, older individuals are better able to reduce their loneliness and keep in touch with relatives.</a:t>
            </a:r>
          </a:p>
          <a:p>
            <a:pPr algn="just"/>
            <a:r>
              <a:rPr lang="en-IN" sz="1247" b="1" kern="1200" dirty="0">
                <a:solidFill>
                  <a:schemeClr val="tx1"/>
                </a:solidFill>
                <a:effectLst/>
                <a:latin typeface="Times New Roman" panose="02020603050405020304" pitchFamily="18" charset="0"/>
                <a:ea typeface="+mn-ea"/>
                <a:cs typeface="Times New Roman" panose="02020603050405020304" pitchFamily="18" charset="0"/>
              </a:rPr>
              <a:t>Emerging Trends: </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AI-related technologies are being used in elder care more widely. Care robots are being used to support daily life and check for health changes to early detect and address any possible health concerns.</a:t>
            </a:r>
          </a:p>
          <a:p>
            <a:pPr algn="just"/>
            <a:r>
              <a:rPr lang="en-IN" sz="1247" b="1" kern="1200" dirty="0">
                <a:solidFill>
                  <a:schemeClr val="tx1"/>
                </a:solidFill>
                <a:effectLst/>
                <a:latin typeface="Times New Roman" panose="02020603050405020304" pitchFamily="18" charset="0"/>
                <a:ea typeface="+mn-ea"/>
                <a:cs typeface="Times New Roman" panose="02020603050405020304" pitchFamily="18" charset="0"/>
              </a:rPr>
              <a:t>Challenges to independence and Functional ability </a:t>
            </a:r>
          </a:p>
          <a:p>
            <a:pPr algn="just"/>
            <a:r>
              <a:rPr lang="en-IN" sz="1247" kern="1200" dirty="0">
                <a:solidFill>
                  <a:schemeClr val="tx1"/>
                </a:solidFill>
                <a:effectLst/>
                <a:latin typeface="Times New Roman" panose="02020603050405020304" pitchFamily="18" charset="0"/>
                <a:ea typeface="+mn-ea"/>
                <a:cs typeface="Times New Roman" panose="02020603050405020304" pitchFamily="18" charset="0"/>
              </a:rPr>
              <a:t>Many factors prevent older adults from functioning independently as they should. Problems such as </a:t>
            </a:r>
            <a:r>
              <a:rPr lang="en-IN" sz="1247" b="1" kern="1200" dirty="0">
                <a:solidFill>
                  <a:schemeClr val="tx1"/>
                </a:solidFill>
                <a:effectLst/>
                <a:latin typeface="Times New Roman" panose="02020603050405020304" pitchFamily="18" charset="0"/>
                <a:ea typeface="+mn-ea"/>
                <a:cs typeface="Times New Roman" panose="02020603050405020304" pitchFamily="18" charset="0"/>
              </a:rPr>
              <a:t>dementia</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 and </a:t>
            </a:r>
            <a:r>
              <a:rPr lang="en-IN" sz="1247" b="1" kern="1200" dirty="0">
                <a:solidFill>
                  <a:schemeClr val="tx1"/>
                </a:solidFill>
                <a:effectLst/>
                <a:latin typeface="Times New Roman" panose="02020603050405020304" pitchFamily="18" charset="0"/>
                <a:ea typeface="+mn-ea"/>
                <a:cs typeface="Times New Roman" panose="02020603050405020304" pitchFamily="18" charset="0"/>
              </a:rPr>
              <a:t>arthritis</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 which often come with age, can greatly limit someone's daily activity. Feeling </a:t>
            </a:r>
            <a:r>
              <a:rPr lang="en-IN" sz="1247" b="1" kern="1200" dirty="0">
                <a:solidFill>
                  <a:schemeClr val="tx1"/>
                </a:solidFill>
                <a:effectLst/>
                <a:latin typeface="Times New Roman" panose="02020603050405020304" pitchFamily="18" charset="0"/>
                <a:ea typeface="+mn-ea"/>
                <a:cs typeface="Times New Roman" panose="02020603050405020304" pitchFamily="18" charset="0"/>
              </a:rPr>
              <a:t>isolated and lonely</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 is common and it often causes mental health problems (</a:t>
            </a:r>
            <a:r>
              <a:rPr lang="en-IN" sz="1247" kern="1200" dirty="0" err="1">
                <a:solidFill>
                  <a:schemeClr val="tx1"/>
                </a:solidFill>
                <a:effectLst/>
                <a:latin typeface="Times New Roman" panose="02020603050405020304" pitchFamily="18" charset="0"/>
                <a:ea typeface="+mn-ea"/>
                <a:cs typeface="Times New Roman" panose="02020603050405020304" pitchFamily="18" charset="0"/>
              </a:rPr>
              <a:t>Tragantzopoulou</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 and Giannouli, 2021). Many aging adults feel more secluded because they are often excluded from technology use. The </a:t>
            </a:r>
            <a:r>
              <a:rPr lang="en-IN" sz="1247" b="1" kern="1200" dirty="0">
                <a:solidFill>
                  <a:schemeClr val="tx1"/>
                </a:solidFill>
                <a:effectLst/>
                <a:latin typeface="Times New Roman" panose="02020603050405020304" pitchFamily="18" charset="0"/>
                <a:ea typeface="+mn-ea"/>
                <a:cs typeface="Times New Roman" panose="02020603050405020304" pitchFamily="18" charset="0"/>
              </a:rPr>
              <a:t>inability to pay</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 for care and having not enough workers on the team leads to problems with support. All these factors together result in older people losing control over their own lives and well-being. Overcoming these difficulties plays a major role in boosting their quality of life.</a:t>
            </a:r>
          </a:p>
          <a:p>
            <a:pPr algn="just"/>
            <a:r>
              <a:rPr lang="en-IN" sz="1247" b="1" kern="1200" dirty="0">
                <a:solidFill>
                  <a:schemeClr val="tx1"/>
                </a:solidFill>
                <a:effectLst/>
                <a:latin typeface="Times New Roman" panose="02020603050405020304" pitchFamily="18" charset="0"/>
                <a:ea typeface="+mn-ea"/>
                <a:cs typeface="Times New Roman" panose="02020603050405020304" pitchFamily="18" charset="0"/>
              </a:rPr>
              <a:t>Recommendations for Development  </a:t>
            </a:r>
          </a:p>
          <a:p>
            <a:pPr algn="just"/>
            <a:r>
              <a:rPr lang="en-IN" sz="1247" kern="1200" dirty="0">
                <a:solidFill>
                  <a:schemeClr val="tx1"/>
                </a:solidFill>
                <a:effectLst/>
                <a:latin typeface="Times New Roman" panose="02020603050405020304" pitchFamily="18" charset="0"/>
                <a:ea typeface="+mn-ea"/>
                <a:cs typeface="Times New Roman" panose="02020603050405020304" pitchFamily="18" charset="0"/>
              </a:rPr>
              <a:t>Implementing integrated health and social services is very important for the well-being of older people. When elderly people have care at home or in their community, they stay independent and are close to comforting surroundings (England.nhs.uk, 2025). Programs that help increase digital literacy in seniors give them a chance to benefit from modern technology. To recognize caregivers, it is important to give them support, for example through respite programs and financial aid (Jong </a:t>
            </a:r>
            <a:r>
              <a:rPr lang="en-IN" sz="1247" i="1" kern="1200" dirty="0">
                <a:solidFill>
                  <a:schemeClr val="tx1"/>
                </a:solidFill>
                <a:effectLst/>
                <a:latin typeface="Times New Roman" panose="02020603050405020304" pitchFamily="18" charset="0"/>
                <a:ea typeface="+mn-ea"/>
                <a:cs typeface="Times New Roman" panose="02020603050405020304" pitchFamily="18" charset="0"/>
              </a:rPr>
              <a:t>et al</a:t>
            </a:r>
            <a:r>
              <a:rPr lang="en-IN" sz="1247" kern="1200" dirty="0">
                <a:solidFill>
                  <a:schemeClr val="tx1"/>
                </a:solidFill>
                <a:effectLst/>
                <a:latin typeface="Times New Roman" panose="02020603050405020304" pitchFamily="18" charset="0"/>
                <a:ea typeface="+mn-ea"/>
                <a:cs typeface="Times New Roman" panose="02020603050405020304" pitchFamily="18" charset="0"/>
              </a:rPr>
              <a:t>., 2021).</a:t>
            </a:r>
          </a:p>
          <a:p>
            <a:pPr algn="just"/>
            <a:r>
              <a:rPr lang="en-IN" sz="1247" b="1" kern="1200" dirty="0">
                <a:solidFill>
                  <a:schemeClr val="tx1"/>
                </a:solidFill>
                <a:effectLst/>
                <a:latin typeface="Times New Roman" panose="02020603050405020304" pitchFamily="18" charset="0"/>
                <a:ea typeface="+mn-ea"/>
                <a:cs typeface="Times New Roman" panose="02020603050405020304" pitchFamily="18" charset="0"/>
              </a:rPr>
              <a:t>Conclusion  </a:t>
            </a:r>
          </a:p>
          <a:p>
            <a:pPr algn="just"/>
            <a:r>
              <a:rPr lang="en-IN" sz="1247" kern="1200" dirty="0">
                <a:solidFill>
                  <a:schemeClr val="tx1"/>
                </a:solidFill>
                <a:effectLst/>
                <a:latin typeface="Times New Roman" panose="02020603050405020304" pitchFamily="18" charset="0"/>
                <a:ea typeface="+mn-ea"/>
                <a:cs typeface="Times New Roman" panose="02020603050405020304" pitchFamily="18" charset="0"/>
              </a:rPr>
              <a:t>This presentation highlighted the many needs faced by Britain's older population. Advances in integrated care, along with new technology, did improve the situation, but chronic illness, social isolation, financial troubles, and shortages of staff had kept empowerment from remaining strong. Helping people to form home-supported, tech-assisted, personal, and carer-involved care was very important.</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57CE52F-3742-4880-AA42-8600C0778359}" type="slidenum">
              <a:rPr lang="en-IN" smtClean="0"/>
              <a:t>2</a:t>
            </a:fld>
            <a:endParaRPr lang="en-IN"/>
          </a:p>
        </p:txBody>
      </p:sp>
    </p:spTree>
    <p:extLst>
      <p:ext uri="{BB962C8B-B14F-4D97-AF65-F5344CB8AC3E}">
        <p14:creationId xmlns:p14="http://schemas.microsoft.com/office/powerpoint/2010/main" val="11818068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57CE52F-3742-4880-AA42-8600C0778359}" type="slidenum">
              <a:rPr lang="en-IN" smtClean="0"/>
              <a:t>3</a:t>
            </a:fld>
            <a:endParaRPr lang="en-IN"/>
          </a:p>
        </p:txBody>
      </p:sp>
    </p:spTree>
    <p:extLst>
      <p:ext uri="{BB962C8B-B14F-4D97-AF65-F5344CB8AC3E}">
        <p14:creationId xmlns:p14="http://schemas.microsoft.com/office/powerpoint/2010/main" val="1989021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75001" y="1178227"/>
            <a:ext cx="9449992" cy="2506427"/>
          </a:xfrm>
        </p:spPr>
        <p:txBody>
          <a:bodyPr anchor="b"/>
          <a:lstStyle>
            <a:lvl1pPr algn="ctr">
              <a:defRPr sz="6200"/>
            </a:lvl1pPr>
          </a:lstStyle>
          <a:p>
            <a:r>
              <a:rPr lang="en-US"/>
              <a:t>Click to edit Master title style</a:t>
            </a:r>
            <a:endParaRPr lang="en-US" dirty="0"/>
          </a:p>
        </p:txBody>
      </p:sp>
      <p:sp>
        <p:nvSpPr>
          <p:cNvPr id="3" name="Subtitle 2"/>
          <p:cNvSpPr>
            <a:spLocks noGrp="1"/>
          </p:cNvSpPr>
          <p:nvPr>
            <p:ph type="subTitle" idx="1"/>
          </p:nvPr>
        </p:nvSpPr>
        <p:spPr>
          <a:xfrm>
            <a:off x="1575001" y="3781311"/>
            <a:ext cx="9449992" cy="1738167"/>
          </a:xfrm>
        </p:spPr>
        <p:txBody>
          <a:bodyPr/>
          <a:lstStyle>
            <a:lvl1pPr marL="0" indent="0" algn="ctr">
              <a:buNone/>
              <a:defRPr sz="2480"/>
            </a:lvl1pPr>
            <a:lvl2pPr marL="472501" indent="0" algn="ctr">
              <a:buNone/>
              <a:defRPr sz="2066"/>
            </a:lvl2pPr>
            <a:lvl3pPr marL="945001" indent="0" algn="ctr">
              <a:buNone/>
              <a:defRPr sz="1860"/>
            </a:lvl3pPr>
            <a:lvl4pPr marL="1417503" indent="0" algn="ctr">
              <a:buNone/>
              <a:defRPr sz="1654"/>
            </a:lvl4pPr>
            <a:lvl5pPr marL="1890003" indent="0" algn="ctr">
              <a:buNone/>
              <a:defRPr sz="1654"/>
            </a:lvl5pPr>
            <a:lvl6pPr marL="2362503" indent="0" algn="ctr">
              <a:buNone/>
              <a:defRPr sz="1654"/>
            </a:lvl6pPr>
            <a:lvl7pPr marL="2835003" indent="0" algn="ctr">
              <a:buNone/>
              <a:defRPr sz="1654"/>
            </a:lvl7pPr>
            <a:lvl8pPr marL="3307504" indent="0" algn="ctr">
              <a:buNone/>
              <a:defRPr sz="1654"/>
            </a:lvl8pPr>
            <a:lvl9pPr marL="3780005" indent="0" algn="ctr">
              <a:buNone/>
              <a:defRPr sz="165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D9B8593-EC16-406F-9AB6-8828893803C6}" type="datetimeFigureOut">
              <a:rPr lang="en-IN" smtClean="0"/>
              <a:t>27-11-2025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A4EB57-C3FB-429D-9129-F1F158E1E7B0}" type="slidenum">
              <a:rPr lang="en-IN" smtClean="0"/>
              <a:t>‹#›</a:t>
            </a:fld>
            <a:endParaRPr lang="en-IN"/>
          </a:p>
        </p:txBody>
      </p:sp>
    </p:spTree>
    <p:extLst>
      <p:ext uri="{BB962C8B-B14F-4D97-AF65-F5344CB8AC3E}">
        <p14:creationId xmlns:p14="http://schemas.microsoft.com/office/powerpoint/2010/main" val="39124063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9B8593-EC16-406F-9AB6-8828893803C6}" type="datetimeFigureOut">
              <a:rPr lang="en-IN" smtClean="0"/>
              <a:t>27-11-2025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A4EB57-C3FB-429D-9129-F1F158E1E7B0}" type="slidenum">
              <a:rPr lang="en-IN" smtClean="0"/>
              <a:t>‹#›</a:t>
            </a:fld>
            <a:endParaRPr lang="en-IN"/>
          </a:p>
        </p:txBody>
      </p:sp>
    </p:spTree>
    <p:extLst>
      <p:ext uri="{BB962C8B-B14F-4D97-AF65-F5344CB8AC3E}">
        <p14:creationId xmlns:p14="http://schemas.microsoft.com/office/powerpoint/2010/main" val="11840083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9688" y="1794831"/>
            <a:ext cx="10867490" cy="2994714"/>
          </a:xfrm>
        </p:spPr>
        <p:txBody>
          <a:bodyPr anchor="b"/>
          <a:lstStyle>
            <a:lvl1pPr>
              <a:defRPr sz="6200"/>
            </a:lvl1pPr>
          </a:lstStyle>
          <a:p>
            <a:r>
              <a:rPr lang="en-US"/>
              <a:t>Click to edit Master title style</a:t>
            </a:r>
            <a:endParaRPr lang="en-US" dirty="0"/>
          </a:p>
        </p:txBody>
      </p:sp>
      <p:sp>
        <p:nvSpPr>
          <p:cNvPr id="3" name="Text Placeholder 2"/>
          <p:cNvSpPr>
            <a:spLocks noGrp="1"/>
          </p:cNvSpPr>
          <p:nvPr>
            <p:ph type="body" idx="1"/>
          </p:nvPr>
        </p:nvSpPr>
        <p:spPr>
          <a:xfrm>
            <a:off x="859688" y="4817879"/>
            <a:ext cx="10867490" cy="1574849"/>
          </a:xfrm>
        </p:spPr>
        <p:txBody>
          <a:bodyPr/>
          <a:lstStyle>
            <a:lvl1pPr marL="0" indent="0">
              <a:buNone/>
              <a:defRPr sz="2480">
                <a:solidFill>
                  <a:schemeClr val="tx1">
                    <a:tint val="75000"/>
                  </a:schemeClr>
                </a:solidFill>
              </a:defRPr>
            </a:lvl1pPr>
            <a:lvl2pPr marL="472501" indent="0">
              <a:buNone/>
              <a:defRPr sz="2066">
                <a:solidFill>
                  <a:schemeClr val="tx1">
                    <a:tint val="75000"/>
                  </a:schemeClr>
                </a:solidFill>
              </a:defRPr>
            </a:lvl2pPr>
            <a:lvl3pPr marL="945001" indent="0">
              <a:buNone/>
              <a:defRPr sz="1860">
                <a:solidFill>
                  <a:schemeClr val="tx1">
                    <a:tint val="75000"/>
                  </a:schemeClr>
                </a:solidFill>
              </a:defRPr>
            </a:lvl3pPr>
            <a:lvl4pPr marL="1417503" indent="0">
              <a:buNone/>
              <a:defRPr sz="1654">
                <a:solidFill>
                  <a:schemeClr val="tx1">
                    <a:tint val="75000"/>
                  </a:schemeClr>
                </a:solidFill>
              </a:defRPr>
            </a:lvl4pPr>
            <a:lvl5pPr marL="1890003" indent="0">
              <a:buNone/>
              <a:defRPr sz="1654">
                <a:solidFill>
                  <a:schemeClr val="tx1">
                    <a:tint val="75000"/>
                  </a:schemeClr>
                </a:solidFill>
              </a:defRPr>
            </a:lvl5pPr>
            <a:lvl6pPr marL="2362503" indent="0">
              <a:buNone/>
              <a:defRPr sz="1654">
                <a:solidFill>
                  <a:schemeClr val="tx1">
                    <a:tint val="75000"/>
                  </a:schemeClr>
                </a:solidFill>
              </a:defRPr>
            </a:lvl6pPr>
            <a:lvl7pPr marL="2835003" indent="0">
              <a:buNone/>
              <a:defRPr sz="1654">
                <a:solidFill>
                  <a:schemeClr val="tx1">
                    <a:tint val="75000"/>
                  </a:schemeClr>
                </a:solidFill>
              </a:defRPr>
            </a:lvl7pPr>
            <a:lvl8pPr marL="3307504" indent="0">
              <a:buNone/>
              <a:defRPr sz="1654">
                <a:solidFill>
                  <a:schemeClr val="tx1">
                    <a:tint val="75000"/>
                  </a:schemeClr>
                </a:solidFill>
              </a:defRPr>
            </a:lvl8pPr>
            <a:lvl9pPr marL="3780005" indent="0">
              <a:buNone/>
              <a:defRPr sz="165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9B8593-EC16-406F-9AB6-8828893803C6}" type="datetimeFigureOut">
              <a:rPr lang="en-IN" smtClean="0"/>
              <a:t>27-11-2025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A4EB57-C3FB-429D-9129-F1F158E1E7B0}" type="slidenum">
              <a:rPr lang="en-IN" smtClean="0"/>
              <a:t>‹#›</a:t>
            </a:fld>
            <a:endParaRPr lang="en-IN"/>
          </a:p>
        </p:txBody>
      </p:sp>
    </p:spTree>
    <p:extLst>
      <p:ext uri="{BB962C8B-B14F-4D97-AF65-F5344CB8AC3E}">
        <p14:creationId xmlns:p14="http://schemas.microsoft.com/office/powerpoint/2010/main" val="31414507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66252" y="1916484"/>
            <a:ext cx="5354995" cy="456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8747" y="1916484"/>
            <a:ext cx="5354995" cy="456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D9B8593-EC16-406F-9AB6-8828893803C6}" type="datetimeFigureOut">
              <a:rPr lang="en-IN" smtClean="0"/>
              <a:t>27-11-2025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BA4EB57-C3FB-429D-9129-F1F158E1E7B0}" type="slidenum">
              <a:rPr lang="en-IN" smtClean="0"/>
              <a:t>‹#›</a:t>
            </a:fld>
            <a:endParaRPr lang="en-IN"/>
          </a:p>
        </p:txBody>
      </p:sp>
    </p:spTree>
    <p:extLst>
      <p:ext uri="{BB962C8B-B14F-4D97-AF65-F5344CB8AC3E}">
        <p14:creationId xmlns:p14="http://schemas.microsoft.com/office/powerpoint/2010/main" val="28363342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67891" y="383297"/>
            <a:ext cx="10867490" cy="1391534"/>
          </a:xfrm>
        </p:spPr>
        <p:txBody>
          <a:bodyPr/>
          <a:lstStyle/>
          <a:p>
            <a:r>
              <a:rPr lang="en-US"/>
              <a:t>Click to edit Master title style</a:t>
            </a:r>
            <a:endParaRPr lang="en-US" dirty="0"/>
          </a:p>
        </p:txBody>
      </p:sp>
      <p:sp>
        <p:nvSpPr>
          <p:cNvPr id="3" name="Text Placeholder 2"/>
          <p:cNvSpPr>
            <a:spLocks noGrp="1"/>
          </p:cNvSpPr>
          <p:nvPr>
            <p:ph type="body" idx="1"/>
          </p:nvPr>
        </p:nvSpPr>
        <p:spPr>
          <a:xfrm>
            <a:off x="867893" y="1764837"/>
            <a:ext cx="5330385" cy="864917"/>
          </a:xfrm>
        </p:spPr>
        <p:txBody>
          <a:bodyPr anchor="b"/>
          <a:lstStyle>
            <a:lvl1pPr marL="0" indent="0">
              <a:buNone/>
              <a:defRPr sz="2480" b="1"/>
            </a:lvl1pPr>
            <a:lvl2pPr marL="472501" indent="0">
              <a:buNone/>
              <a:defRPr sz="2066" b="1"/>
            </a:lvl2pPr>
            <a:lvl3pPr marL="945001" indent="0">
              <a:buNone/>
              <a:defRPr sz="1860" b="1"/>
            </a:lvl3pPr>
            <a:lvl4pPr marL="1417503" indent="0">
              <a:buNone/>
              <a:defRPr sz="1654" b="1"/>
            </a:lvl4pPr>
            <a:lvl5pPr marL="1890003" indent="0">
              <a:buNone/>
              <a:defRPr sz="1654" b="1"/>
            </a:lvl5pPr>
            <a:lvl6pPr marL="2362503" indent="0">
              <a:buNone/>
              <a:defRPr sz="1654" b="1"/>
            </a:lvl6pPr>
            <a:lvl7pPr marL="2835003" indent="0">
              <a:buNone/>
              <a:defRPr sz="1654" b="1"/>
            </a:lvl7pPr>
            <a:lvl8pPr marL="3307504" indent="0">
              <a:buNone/>
              <a:defRPr sz="1654" b="1"/>
            </a:lvl8pPr>
            <a:lvl9pPr marL="3780005" indent="0">
              <a:buNone/>
              <a:defRPr sz="1654" b="1"/>
            </a:lvl9pPr>
          </a:lstStyle>
          <a:p>
            <a:pPr lvl="0"/>
            <a:r>
              <a:rPr lang="en-US"/>
              <a:t>Click to edit Master text styles</a:t>
            </a:r>
          </a:p>
        </p:txBody>
      </p:sp>
      <p:sp>
        <p:nvSpPr>
          <p:cNvPr id="4" name="Content Placeholder 3"/>
          <p:cNvSpPr>
            <a:spLocks noGrp="1"/>
          </p:cNvSpPr>
          <p:nvPr>
            <p:ph sz="half" idx="2"/>
          </p:nvPr>
        </p:nvSpPr>
        <p:spPr>
          <a:xfrm>
            <a:off x="867893" y="2629754"/>
            <a:ext cx="5330385" cy="38679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8744" y="1764837"/>
            <a:ext cx="5356636" cy="864917"/>
          </a:xfrm>
        </p:spPr>
        <p:txBody>
          <a:bodyPr anchor="b"/>
          <a:lstStyle>
            <a:lvl1pPr marL="0" indent="0">
              <a:buNone/>
              <a:defRPr sz="2480" b="1"/>
            </a:lvl1pPr>
            <a:lvl2pPr marL="472501" indent="0">
              <a:buNone/>
              <a:defRPr sz="2066" b="1"/>
            </a:lvl2pPr>
            <a:lvl3pPr marL="945001" indent="0">
              <a:buNone/>
              <a:defRPr sz="1860" b="1"/>
            </a:lvl3pPr>
            <a:lvl4pPr marL="1417503" indent="0">
              <a:buNone/>
              <a:defRPr sz="1654" b="1"/>
            </a:lvl4pPr>
            <a:lvl5pPr marL="1890003" indent="0">
              <a:buNone/>
              <a:defRPr sz="1654" b="1"/>
            </a:lvl5pPr>
            <a:lvl6pPr marL="2362503" indent="0">
              <a:buNone/>
              <a:defRPr sz="1654" b="1"/>
            </a:lvl6pPr>
            <a:lvl7pPr marL="2835003" indent="0">
              <a:buNone/>
              <a:defRPr sz="1654" b="1"/>
            </a:lvl7pPr>
            <a:lvl8pPr marL="3307504" indent="0">
              <a:buNone/>
              <a:defRPr sz="1654" b="1"/>
            </a:lvl8pPr>
            <a:lvl9pPr marL="3780005" indent="0">
              <a:buNone/>
              <a:defRPr sz="1654" b="1"/>
            </a:lvl9pPr>
          </a:lstStyle>
          <a:p>
            <a:pPr lvl="0"/>
            <a:r>
              <a:rPr lang="en-US"/>
              <a:t>Click to edit Master text styles</a:t>
            </a:r>
          </a:p>
        </p:txBody>
      </p:sp>
      <p:sp>
        <p:nvSpPr>
          <p:cNvPr id="6" name="Content Placeholder 5"/>
          <p:cNvSpPr>
            <a:spLocks noGrp="1"/>
          </p:cNvSpPr>
          <p:nvPr>
            <p:ph sz="quarter" idx="4"/>
          </p:nvPr>
        </p:nvSpPr>
        <p:spPr>
          <a:xfrm>
            <a:off x="6378744" y="2629754"/>
            <a:ext cx="5356636" cy="38679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D9B8593-EC16-406F-9AB6-8828893803C6}" type="datetimeFigureOut">
              <a:rPr lang="en-IN" smtClean="0"/>
              <a:t>27-11-2025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BA4EB57-C3FB-429D-9129-F1F158E1E7B0}" type="slidenum">
              <a:rPr lang="en-IN" smtClean="0"/>
              <a:t>‹#›</a:t>
            </a:fld>
            <a:endParaRPr lang="en-IN"/>
          </a:p>
        </p:txBody>
      </p:sp>
    </p:spTree>
    <p:extLst>
      <p:ext uri="{BB962C8B-B14F-4D97-AF65-F5344CB8AC3E}">
        <p14:creationId xmlns:p14="http://schemas.microsoft.com/office/powerpoint/2010/main" val="3634790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D9B8593-EC16-406F-9AB6-8828893803C6}" type="datetimeFigureOut">
              <a:rPr lang="en-IN" smtClean="0"/>
              <a:t>27-11-2025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BA4EB57-C3FB-429D-9129-F1F158E1E7B0}" type="slidenum">
              <a:rPr lang="en-IN" smtClean="0"/>
              <a:t>‹#›</a:t>
            </a:fld>
            <a:endParaRPr lang="en-IN"/>
          </a:p>
        </p:txBody>
      </p:sp>
    </p:spTree>
    <p:extLst>
      <p:ext uri="{BB962C8B-B14F-4D97-AF65-F5344CB8AC3E}">
        <p14:creationId xmlns:p14="http://schemas.microsoft.com/office/powerpoint/2010/main" val="36581377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9B8593-EC16-406F-9AB6-8828893803C6}" type="datetimeFigureOut">
              <a:rPr lang="en-IN" smtClean="0"/>
              <a:t>27-11-2025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BA4EB57-C3FB-429D-9129-F1F158E1E7B0}" type="slidenum">
              <a:rPr lang="en-IN" smtClean="0"/>
              <a:t>‹#›</a:t>
            </a:fld>
            <a:endParaRPr lang="en-IN"/>
          </a:p>
        </p:txBody>
      </p:sp>
    </p:spTree>
    <p:extLst>
      <p:ext uri="{BB962C8B-B14F-4D97-AF65-F5344CB8AC3E}">
        <p14:creationId xmlns:p14="http://schemas.microsoft.com/office/powerpoint/2010/main" val="906136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7892" y="479954"/>
            <a:ext cx="4063824" cy="1679840"/>
          </a:xfrm>
        </p:spPr>
        <p:txBody>
          <a:bodyPr anchor="b"/>
          <a:lstStyle>
            <a:lvl1pPr>
              <a:defRPr sz="3307"/>
            </a:lvl1pPr>
          </a:lstStyle>
          <a:p>
            <a:r>
              <a:rPr lang="en-US"/>
              <a:t>Click to edit Master title style</a:t>
            </a:r>
            <a:endParaRPr lang="en-US" dirty="0"/>
          </a:p>
        </p:txBody>
      </p:sp>
      <p:sp>
        <p:nvSpPr>
          <p:cNvPr id="3" name="Content Placeholder 2"/>
          <p:cNvSpPr>
            <a:spLocks noGrp="1"/>
          </p:cNvSpPr>
          <p:nvPr>
            <p:ph idx="1"/>
          </p:nvPr>
        </p:nvSpPr>
        <p:spPr>
          <a:xfrm>
            <a:off x="5356636" y="1036570"/>
            <a:ext cx="6378744" cy="5116178"/>
          </a:xfrm>
        </p:spPr>
        <p:txBody>
          <a:bodyPr/>
          <a:lstStyle>
            <a:lvl1pPr>
              <a:defRPr sz="3307"/>
            </a:lvl1pPr>
            <a:lvl2pPr>
              <a:defRPr sz="2893"/>
            </a:lvl2pPr>
            <a:lvl3pPr>
              <a:defRPr sz="2480"/>
            </a:lvl3pPr>
            <a:lvl4pPr>
              <a:defRPr sz="2066"/>
            </a:lvl4pPr>
            <a:lvl5pPr>
              <a:defRPr sz="2066"/>
            </a:lvl5pPr>
            <a:lvl6pPr>
              <a:defRPr sz="2066"/>
            </a:lvl6pPr>
            <a:lvl7pPr>
              <a:defRPr sz="2066"/>
            </a:lvl7pPr>
            <a:lvl8pPr>
              <a:defRPr sz="2066"/>
            </a:lvl8pPr>
            <a:lvl9pPr>
              <a:defRPr sz="206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7892" y="2159797"/>
            <a:ext cx="4063824" cy="4001285"/>
          </a:xfrm>
        </p:spPr>
        <p:txBody>
          <a:bodyPr/>
          <a:lstStyle>
            <a:lvl1pPr marL="0" indent="0">
              <a:buNone/>
              <a:defRPr sz="1654"/>
            </a:lvl1pPr>
            <a:lvl2pPr marL="472501" indent="0">
              <a:buNone/>
              <a:defRPr sz="1447"/>
            </a:lvl2pPr>
            <a:lvl3pPr marL="945001" indent="0">
              <a:buNone/>
              <a:defRPr sz="1239"/>
            </a:lvl3pPr>
            <a:lvl4pPr marL="1417503" indent="0">
              <a:buNone/>
              <a:defRPr sz="1034"/>
            </a:lvl4pPr>
            <a:lvl5pPr marL="1890003" indent="0">
              <a:buNone/>
              <a:defRPr sz="1034"/>
            </a:lvl5pPr>
            <a:lvl6pPr marL="2362503" indent="0">
              <a:buNone/>
              <a:defRPr sz="1034"/>
            </a:lvl6pPr>
            <a:lvl7pPr marL="2835003" indent="0">
              <a:buNone/>
              <a:defRPr sz="1034"/>
            </a:lvl7pPr>
            <a:lvl8pPr marL="3307504" indent="0">
              <a:buNone/>
              <a:defRPr sz="1034"/>
            </a:lvl8pPr>
            <a:lvl9pPr marL="3780005" indent="0">
              <a:buNone/>
              <a:defRPr sz="1034"/>
            </a:lvl9pPr>
          </a:lstStyle>
          <a:p>
            <a:pPr lvl="0"/>
            <a:r>
              <a:rPr lang="en-US"/>
              <a:t>Click to edit Master text styles</a:t>
            </a:r>
          </a:p>
        </p:txBody>
      </p:sp>
      <p:sp>
        <p:nvSpPr>
          <p:cNvPr id="5" name="Date Placeholder 4"/>
          <p:cNvSpPr>
            <a:spLocks noGrp="1"/>
          </p:cNvSpPr>
          <p:nvPr>
            <p:ph type="dt" sz="half" idx="10"/>
          </p:nvPr>
        </p:nvSpPr>
        <p:spPr/>
        <p:txBody>
          <a:bodyPr/>
          <a:lstStyle/>
          <a:p>
            <a:fld id="{ED9B8593-EC16-406F-9AB6-8828893803C6}" type="datetimeFigureOut">
              <a:rPr lang="en-IN" smtClean="0"/>
              <a:t>27-11-2025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BA4EB57-C3FB-429D-9129-F1F158E1E7B0}" type="slidenum">
              <a:rPr lang="en-IN" smtClean="0"/>
              <a:t>‹#›</a:t>
            </a:fld>
            <a:endParaRPr lang="en-IN"/>
          </a:p>
        </p:txBody>
      </p:sp>
    </p:spTree>
    <p:extLst>
      <p:ext uri="{BB962C8B-B14F-4D97-AF65-F5344CB8AC3E}">
        <p14:creationId xmlns:p14="http://schemas.microsoft.com/office/powerpoint/2010/main" val="2061877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7892" y="479954"/>
            <a:ext cx="4063824" cy="1679840"/>
          </a:xfrm>
        </p:spPr>
        <p:txBody>
          <a:bodyPr anchor="b"/>
          <a:lstStyle>
            <a:lvl1pPr>
              <a:defRPr sz="3307"/>
            </a:lvl1pPr>
          </a:lstStyle>
          <a:p>
            <a:r>
              <a:rPr lang="en-US"/>
              <a:t>Click to edit Master title style</a:t>
            </a:r>
            <a:endParaRPr lang="en-US" dirty="0"/>
          </a:p>
        </p:txBody>
      </p:sp>
      <p:sp>
        <p:nvSpPr>
          <p:cNvPr id="3" name="Picture Placeholder 2"/>
          <p:cNvSpPr>
            <a:spLocks noGrp="1" noChangeAspect="1"/>
          </p:cNvSpPr>
          <p:nvPr>
            <p:ph type="pic" idx="1"/>
          </p:nvPr>
        </p:nvSpPr>
        <p:spPr>
          <a:xfrm>
            <a:off x="5356636" y="1036570"/>
            <a:ext cx="6378744" cy="5116178"/>
          </a:xfrm>
        </p:spPr>
        <p:txBody>
          <a:bodyPr anchor="t"/>
          <a:lstStyle>
            <a:lvl1pPr marL="0" indent="0">
              <a:buNone/>
              <a:defRPr sz="3307"/>
            </a:lvl1pPr>
            <a:lvl2pPr marL="472501" indent="0">
              <a:buNone/>
              <a:defRPr sz="2893"/>
            </a:lvl2pPr>
            <a:lvl3pPr marL="945001" indent="0">
              <a:buNone/>
              <a:defRPr sz="2480"/>
            </a:lvl3pPr>
            <a:lvl4pPr marL="1417503" indent="0">
              <a:buNone/>
              <a:defRPr sz="2066"/>
            </a:lvl4pPr>
            <a:lvl5pPr marL="1890003" indent="0">
              <a:buNone/>
              <a:defRPr sz="2066"/>
            </a:lvl5pPr>
            <a:lvl6pPr marL="2362503" indent="0">
              <a:buNone/>
              <a:defRPr sz="2066"/>
            </a:lvl6pPr>
            <a:lvl7pPr marL="2835003" indent="0">
              <a:buNone/>
              <a:defRPr sz="2066"/>
            </a:lvl7pPr>
            <a:lvl8pPr marL="3307504" indent="0">
              <a:buNone/>
              <a:defRPr sz="2066"/>
            </a:lvl8pPr>
            <a:lvl9pPr marL="3780005" indent="0">
              <a:buNone/>
              <a:defRPr sz="2066"/>
            </a:lvl9pPr>
          </a:lstStyle>
          <a:p>
            <a:r>
              <a:rPr lang="en-US"/>
              <a:t>Click icon to add picture</a:t>
            </a:r>
            <a:endParaRPr lang="en-US" dirty="0"/>
          </a:p>
        </p:txBody>
      </p:sp>
      <p:sp>
        <p:nvSpPr>
          <p:cNvPr id="4" name="Text Placeholder 3"/>
          <p:cNvSpPr>
            <a:spLocks noGrp="1"/>
          </p:cNvSpPr>
          <p:nvPr>
            <p:ph type="body" sz="half" idx="2"/>
          </p:nvPr>
        </p:nvSpPr>
        <p:spPr>
          <a:xfrm>
            <a:off x="867892" y="2159797"/>
            <a:ext cx="4063824" cy="4001285"/>
          </a:xfrm>
        </p:spPr>
        <p:txBody>
          <a:bodyPr/>
          <a:lstStyle>
            <a:lvl1pPr marL="0" indent="0">
              <a:buNone/>
              <a:defRPr sz="1654"/>
            </a:lvl1pPr>
            <a:lvl2pPr marL="472501" indent="0">
              <a:buNone/>
              <a:defRPr sz="1447"/>
            </a:lvl2pPr>
            <a:lvl3pPr marL="945001" indent="0">
              <a:buNone/>
              <a:defRPr sz="1239"/>
            </a:lvl3pPr>
            <a:lvl4pPr marL="1417503" indent="0">
              <a:buNone/>
              <a:defRPr sz="1034"/>
            </a:lvl4pPr>
            <a:lvl5pPr marL="1890003" indent="0">
              <a:buNone/>
              <a:defRPr sz="1034"/>
            </a:lvl5pPr>
            <a:lvl6pPr marL="2362503" indent="0">
              <a:buNone/>
              <a:defRPr sz="1034"/>
            </a:lvl6pPr>
            <a:lvl7pPr marL="2835003" indent="0">
              <a:buNone/>
              <a:defRPr sz="1034"/>
            </a:lvl7pPr>
            <a:lvl8pPr marL="3307504" indent="0">
              <a:buNone/>
              <a:defRPr sz="1034"/>
            </a:lvl8pPr>
            <a:lvl9pPr marL="3780005" indent="0">
              <a:buNone/>
              <a:defRPr sz="1034"/>
            </a:lvl9pPr>
          </a:lstStyle>
          <a:p>
            <a:pPr lvl="0"/>
            <a:r>
              <a:rPr lang="en-US"/>
              <a:t>Click to edit Master text styles</a:t>
            </a:r>
          </a:p>
        </p:txBody>
      </p:sp>
      <p:sp>
        <p:nvSpPr>
          <p:cNvPr id="5" name="Date Placeholder 4"/>
          <p:cNvSpPr>
            <a:spLocks noGrp="1"/>
          </p:cNvSpPr>
          <p:nvPr>
            <p:ph type="dt" sz="half" idx="10"/>
          </p:nvPr>
        </p:nvSpPr>
        <p:spPr/>
        <p:txBody>
          <a:bodyPr/>
          <a:lstStyle/>
          <a:p>
            <a:fld id="{ED9B8593-EC16-406F-9AB6-8828893803C6}" type="datetimeFigureOut">
              <a:rPr lang="en-IN" smtClean="0"/>
              <a:t>27-11-2025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BA4EB57-C3FB-429D-9129-F1F158E1E7B0}" type="slidenum">
              <a:rPr lang="en-IN" smtClean="0"/>
              <a:t>‹#›</a:t>
            </a:fld>
            <a:endParaRPr lang="en-IN"/>
          </a:p>
        </p:txBody>
      </p:sp>
    </p:spTree>
    <p:extLst>
      <p:ext uri="{BB962C8B-B14F-4D97-AF65-F5344CB8AC3E}">
        <p14:creationId xmlns:p14="http://schemas.microsoft.com/office/powerpoint/2010/main" val="1693763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9B8593-EC16-406F-9AB6-8828893803C6}" type="datetimeFigureOut">
              <a:rPr lang="en-IN" smtClean="0"/>
              <a:t>27-11-2025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A4EB57-C3FB-429D-9129-F1F158E1E7B0}" type="slidenum">
              <a:rPr lang="en-IN" smtClean="0"/>
              <a:t>‹#›</a:t>
            </a:fld>
            <a:endParaRPr lang="en-IN"/>
          </a:p>
        </p:txBody>
      </p:sp>
    </p:spTree>
    <p:extLst>
      <p:ext uri="{BB962C8B-B14F-4D97-AF65-F5344CB8AC3E}">
        <p14:creationId xmlns:p14="http://schemas.microsoft.com/office/powerpoint/2010/main" val="2902825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16867" y="383302"/>
            <a:ext cx="2716872" cy="610108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66250" y="383302"/>
            <a:ext cx="7993117" cy="610108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9B8593-EC16-406F-9AB6-8828893803C6}" type="datetimeFigureOut">
              <a:rPr lang="en-IN" smtClean="0"/>
              <a:t>27-11-2025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A4EB57-C3FB-429D-9129-F1F158E1E7B0}" type="slidenum">
              <a:rPr lang="en-IN" smtClean="0"/>
              <a:t>‹#›</a:t>
            </a:fld>
            <a:endParaRPr lang="en-IN"/>
          </a:p>
        </p:txBody>
      </p:sp>
    </p:spTree>
    <p:extLst>
      <p:ext uri="{BB962C8B-B14F-4D97-AF65-F5344CB8AC3E}">
        <p14:creationId xmlns:p14="http://schemas.microsoft.com/office/powerpoint/2010/main" val="32360693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8000">
              <a:schemeClr val="accent1">
                <a:lumMod val="5000"/>
                <a:lumOff val="95000"/>
              </a:schemeClr>
            </a:gs>
            <a:gs pos="0">
              <a:schemeClr val="accent2">
                <a:lumMod val="60000"/>
                <a:lumOff val="40000"/>
              </a:schemeClr>
            </a:gs>
            <a:gs pos="83000">
              <a:schemeClr val="accent2">
                <a:lumMod val="60000"/>
                <a:lumOff val="40000"/>
              </a:schemeClr>
            </a:gs>
            <a:gs pos="0">
              <a:schemeClr val="accent2">
                <a:lumMod val="40000"/>
                <a:lumOff val="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66250" y="383297"/>
            <a:ext cx="10867490" cy="139153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66250" y="1916484"/>
            <a:ext cx="10867490" cy="45678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6251" y="6672702"/>
            <a:ext cx="2834997" cy="383297"/>
          </a:xfrm>
          <a:prstGeom prst="rect">
            <a:avLst/>
          </a:prstGeom>
        </p:spPr>
        <p:txBody>
          <a:bodyPr vert="horz" lIns="91440" tIns="45720" rIns="91440" bIns="45720" rtlCol="0" anchor="ctr"/>
          <a:lstStyle>
            <a:lvl1pPr algn="l">
              <a:defRPr sz="1239">
                <a:solidFill>
                  <a:schemeClr val="tx1">
                    <a:tint val="75000"/>
                  </a:schemeClr>
                </a:solidFill>
              </a:defRPr>
            </a:lvl1pPr>
          </a:lstStyle>
          <a:p>
            <a:fld id="{ED9B8593-EC16-406F-9AB6-8828893803C6}" type="datetimeFigureOut">
              <a:rPr lang="en-IN" smtClean="0"/>
              <a:t>27-11-2025</a:t>
            </a:fld>
            <a:endParaRPr lang="en-IN"/>
          </a:p>
        </p:txBody>
      </p:sp>
      <p:sp>
        <p:nvSpPr>
          <p:cNvPr id="5" name="Footer Placeholder 4"/>
          <p:cNvSpPr>
            <a:spLocks noGrp="1"/>
          </p:cNvSpPr>
          <p:nvPr>
            <p:ph type="ftr" sz="quarter" idx="3"/>
          </p:nvPr>
        </p:nvSpPr>
        <p:spPr>
          <a:xfrm>
            <a:off x="4173747" y="6672702"/>
            <a:ext cx="4252496" cy="383297"/>
          </a:xfrm>
          <a:prstGeom prst="rect">
            <a:avLst/>
          </a:prstGeom>
        </p:spPr>
        <p:txBody>
          <a:bodyPr vert="horz" lIns="91440" tIns="45720" rIns="91440" bIns="45720" rtlCol="0" anchor="ctr"/>
          <a:lstStyle>
            <a:lvl1pPr algn="ctr">
              <a:defRPr sz="1239">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898745" y="6672702"/>
            <a:ext cx="2834997" cy="383297"/>
          </a:xfrm>
          <a:prstGeom prst="rect">
            <a:avLst/>
          </a:prstGeom>
        </p:spPr>
        <p:txBody>
          <a:bodyPr vert="horz" lIns="91440" tIns="45720" rIns="91440" bIns="45720" rtlCol="0" anchor="ctr"/>
          <a:lstStyle>
            <a:lvl1pPr algn="r">
              <a:defRPr sz="1239">
                <a:solidFill>
                  <a:schemeClr val="tx1">
                    <a:tint val="75000"/>
                  </a:schemeClr>
                </a:solidFill>
              </a:defRPr>
            </a:lvl1pPr>
          </a:lstStyle>
          <a:p>
            <a:fld id="{2BA4EB57-C3FB-429D-9129-F1F158E1E7B0}" type="slidenum">
              <a:rPr lang="en-IN" smtClean="0"/>
              <a:t>‹#›</a:t>
            </a:fld>
            <a:endParaRPr lang="en-IN"/>
          </a:p>
        </p:txBody>
      </p:sp>
    </p:spTree>
    <p:extLst>
      <p:ext uri="{BB962C8B-B14F-4D97-AF65-F5344CB8AC3E}">
        <p14:creationId xmlns:p14="http://schemas.microsoft.com/office/powerpoint/2010/main" val="42445816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45001" rtl="0" eaLnBrk="1" latinLnBrk="0" hangingPunct="1">
        <a:lnSpc>
          <a:spcPct val="90000"/>
        </a:lnSpc>
        <a:spcBef>
          <a:spcPct val="0"/>
        </a:spcBef>
        <a:buNone/>
        <a:defRPr sz="4546" kern="1200">
          <a:solidFill>
            <a:schemeClr val="tx1"/>
          </a:solidFill>
          <a:latin typeface="+mj-lt"/>
          <a:ea typeface="+mj-ea"/>
          <a:cs typeface="+mj-cs"/>
        </a:defRPr>
      </a:lvl1pPr>
    </p:titleStyle>
    <p:bodyStyle>
      <a:lvl1pPr marL="236250" indent="-236250" algn="l" defTabSz="945001" rtl="0" eaLnBrk="1" latinLnBrk="0" hangingPunct="1">
        <a:lnSpc>
          <a:spcPct val="90000"/>
        </a:lnSpc>
        <a:spcBef>
          <a:spcPts val="1034"/>
        </a:spcBef>
        <a:buFont typeface="Arial" panose="020B0604020202020204" pitchFamily="34" charset="0"/>
        <a:buChar char="•"/>
        <a:defRPr sz="2893" kern="1200">
          <a:solidFill>
            <a:schemeClr val="tx1"/>
          </a:solidFill>
          <a:latin typeface="+mn-lt"/>
          <a:ea typeface="+mn-ea"/>
          <a:cs typeface="+mn-cs"/>
        </a:defRPr>
      </a:lvl1pPr>
      <a:lvl2pPr marL="708751" indent="-236250" algn="l" defTabSz="945001" rtl="0" eaLnBrk="1" latinLnBrk="0" hangingPunct="1">
        <a:lnSpc>
          <a:spcPct val="90000"/>
        </a:lnSpc>
        <a:spcBef>
          <a:spcPts val="517"/>
        </a:spcBef>
        <a:buFont typeface="Arial" panose="020B0604020202020204" pitchFamily="34" charset="0"/>
        <a:buChar char="•"/>
        <a:defRPr sz="2480" kern="1200">
          <a:solidFill>
            <a:schemeClr val="tx1"/>
          </a:solidFill>
          <a:latin typeface="+mn-lt"/>
          <a:ea typeface="+mn-ea"/>
          <a:cs typeface="+mn-cs"/>
        </a:defRPr>
      </a:lvl2pPr>
      <a:lvl3pPr marL="1181252" indent="-236250" algn="l" defTabSz="945001" rtl="0" eaLnBrk="1" latinLnBrk="0" hangingPunct="1">
        <a:lnSpc>
          <a:spcPct val="90000"/>
        </a:lnSpc>
        <a:spcBef>
          <a:spcPts val="517"/>
        </a:spcBef>
        <a:buFont typeface="Arial" panose="020B0604020202020204" pitchFamily="34" charset="0"/>
        <a:buChar char="•"/>
        <a:defRPr sz="2066" kern="1200">
          <a:solidFill>
            <a:schemeClr val="tx1"/>
          </a:solidFill>
          <a:latin typeface="+mn-lt"/>
          <a:ea typeface="+mn-ea"/>
          <a:cs typeface="+mn-cs"/>
        </a:defRPr>
      </a:lvl3pPr>
      <a:lvl4pPr marL="1653753" indent="-236250" algn="l" defTabSz="945001" rtl="0" eaLnBrk="1" latinLnBrk="0" hangingPunct="1">
        <a:lnSpc>
          <a:spcPct val="90000"/>
        </a:lnSpc>
        <a:spcBef>
          <a:spcPts val="517"/>
        </a:spcBef>
        <a:buFont typeface="Arial" panose="020B0604020202020204" pitchFamily="34" charset="0"/>
        <a:buChar char="•"/>
        <a:defRPr sz="1860" kern="1200">
          <a:solidFill>
            <a:schemeClr val="tx1"/>
          </a:solidFill>
          <a:latin typeface="+mn-lt"/>
          <a:ea typeface="+mn-ea"/>
          <a:cs typeface="+mn-cs"/>
        </a:defRPr>
      </a:lvl4pPr>
      <a:lvl5pPr marL="2126253" indent="-236250" algn="l" defTabSz="945001" rtl="0" eaLnBrk="1" latinLnBrk="0" hangingPunct="1">
        <a:lnSpc>
          <a:spcPct val="90000"/>
        </a:lnSpc>
        <a:spcBef>
          <a:spcPts val="517"/>
        </a:spcBef>
        <a:buFont typeface="Arial" panose="020B0604020202020204" pitchFamily="34" charset="0"/>
        <a:buChar char="•"/>
        <a:defRPr sz="1860" kern="1200">
          <a:solidFill>
            <a:schemeClr val="tx1"/>
          </a:solidFill>
          <a:latin typeface="+mn-lt"/>
          <a:ea typeface="+mn-ea"/>
          <a:cs typeface="+mn-cs"/>
        </a:defRPr>
      </a:lvl5pPr>
      <a:lvl6pPr marL="2598754" indent="-236250" algn="l" defTabSz="945001" rtl="0" eaLnBrk="1" latinLnBrk="0" hangingPunct="1">
        <a:lnSpc>
          <a:spcPct val="90000"/>
        </a:lnSpc>
        <a:spcBef>
          <a:spcPts val="517"/>
        </a:spcBef>
        <a:buFont typeface="Arial" panose="020B0604020202020204" pitchFamily="34" charset="0"/>
        <a:buChar char="•"/>
        <a:defRPr sz="1860" kern="1200">
          <a:solidFill>
            <a:schemeClr val="tx1"/>
          </a:solidFill>
          <a:latin typeface="+mn-lt"/>
          <a:ea typeface="+mn-ea"/>
          <a:cs typeface="+mn-cs"/>
        </a:defRPr>
      </a:lvl6pPr>
      <a:lvl7pPr marL="3071254" indent="-236250" algn="l" defTabSz="945001" rtl="0" eaLnBrk="1" latinLnBrk="0" hangingPunct="1">
        <a:lnSpc>
          <a:spcPct val="90000"/>
        </a:lnSpc>
        <a:spcBef>
          <a:spcPts val="517"/>
        </a:spcBef>
        <a:buFont typeface="Arial" panose="020B0604020202020204" pitchFamily="34" charset="0"/>
        <a:buChar char="•"/>
        <a:defRPr sz="1860" kern="1200">
          <a:solidFill>
            <a:schemeClr val="tx1"/>
          </a:solidFill>
          <a:latin typeface="+mn-lt"/>
          <a:ea typeface="+mn-ea"/>
          <a:cs typeface="+mn-cs"/>
        </a:defRPr>
      </a:lvl7pPr>
      <a:lvl8pPr marL="3543756" indent="-236250" algn="l" defTabSz="945001" rtl="0" eaLnBrk="1" latinLnBrk="0" hangingPunct="1">
        <a:lnSpc>
          <a:spcPct val="90000"/>
        </a:lnSpc>
        <a:spcBef>
          <a:spcPts val="517"/>
        </a:spcBef>
        <a:buFont typeface="Arial" panose="020B0604020202020204" pitchFamily="34" charset="0"/>
        <a:buChar char="•"/>
        <a:defRPr sz="1860" kern="1200">
          <a:solidFill>
            <a:schemeClr val="tx1"/>
          </a:solidFill>
          <a:latin typeface="+mn-lt"/>
          <a:ea typeface="+mn-ea"/>
          <a:cs typeface="+mn-cs"/>
        </a:defRPr>
      </a:lvl8pPr>
      <a:lvl9pPr marL="4016256" indent="-236250" algn="l" defTabSz="945001" rtl="0" eaLnBrk="1" latinLnBrk="0" hangingPunct="1">
        <a:lnSpc>
          <a:spcPct val="90000"/>
        </a:lnSpc>
        <a:spcBef>
          <a:spcPts val="517"/>
        </a:spcBef>
        <a:buFont typeface="Arial" panose="020B0604020202020204" pitchFamily="34" charset="0"/>
        <a:buChar char="•"/>
        <a:defRPr sz="1860" kern="1200">
          <a:solidFill>
            <a:schemeClr val="tx1"/>
          </a:solidFill>
          <a:latin typeface="+mn-lt"/>
          <a:ea typeface="+mn-ea"/>
          <a:cs typeface="+mn-cs"/>
        </a:defRPr>
      </a:lvl9pPr>
    </p:bodyStyle>
    <p:otherStyle>
      <a:defPPr>
        <a:defRPr lang="en-US"/>
      </a:defPPr>
      <a:lvl1pPr marL="0" algn="l" defTabSz="945001" rtl="0" eaLnBrk="1" latinLnBrk="0" hangingPunct="1">
        <a:defRPr sz="1860" kern="1200">
          <a:solidFill>
            <a:schemeClr val="tx1"/>
          </a:solidFill>
          <a:latin typeface="+mn-lt"/>
          <a:ea typeface="+mn-ea"/>
          <a:cs typeface="+mn-cs"/>
        </a:defRPr>
      </a:lvl1pPr>
      <a:lvl2pPr marL="472501" algn="l" defTabSz="945001" rtl="0" eaLnBrk="1" latinLnBrk="0" hangingPunct="1">
        <a:defRPr sz="1860" kern="1200">
          <a:solidFill>
            <a:schemeClr val="tx1"/>
          </a:solidFill>
          <a:latin typeface="+mn-lt"/>
          <a:ea typeface="+mn-ea"/>
          <a:cs typeface="+mn-cs"/>
        </a:defRPr>
      </a:lvl2pPr>
      <a:lvl3pPr marL="945001" algn="l" defTabSz="945001" rtl="0" eaLnBrk="1" latinLnBrk="0" hangingPunct="1">
        <a:defRPr sz="1860" kern="1200">
          <a:solidFill>
            <a:schemeClr val="tx1"/>
          </a:solidFill>
          <a:latin typeface="+mn-lt"/>
          <a:ea typeface="+mn-ea"/>
          <a:cs typeface="+mn-cs"/>
        </a:defRPr>
      </a:lvl3pPr>
      <a:lvl4pPr marL="1417503" algn="l" defTabSz="945001" rtl="0" eaLnBrk="1" latinLnBrk="0" hangingPunct="1">
        <a:defRPr sz="1860" kern="1200">
          <a:solidFill>
            <a:schemeClr val="tx1"/>
          </a:solidFill>
          <a:latin typeface="+mn-lt"/>
          <a:ea typeface="+mn-ea"/>
          <a:cs typeface="+mn-cs"/>
        </a:defRPr>
      </a:lvl4pPr>
      <a:lvl5pPr marL="1890003" algn="l" defTabSz="945001" rtl="0" eaLnBrk="1" latinLnBrk="0" hangingPunct="1">
        <a:defRPr sz="1860" kern="1200">
          <a:solidFill>
            <a:schemeClr val="tx1"/>
          </a:solidFill>
          <a:latin typeface="+mn-lt"/>
          <a:ea typeface="+mn-ea"/>
          <a:cs typeface="+mn-cs"/>
        </a:defRPr>
      </a:lvl5pPr>
      <a:lvl6pPr marL="2362503" algn="l" defTabSz="945001" rtl="0" eaLnBrk="1" latinLnBrk="0" hangingPunct="1">
        <a:defRPr sz="1860" kern="1200">
          <a:solidFill>
            <a:schemeClr val="tx1"/>
          </a:solidFill>
          <a:latin typeface="+mn-lt"/>
          <a:ea typeface="+mn-ea"/>
          <a:cs typeface="+mn-cs"/>
        </a:defRPr>
      </a:lvl6pPr>
      <a:lvl7pPr marL="2835003" algn="l" defTabSz="945001" rtl="0" eaLnBrk="1" latinLnBrk="0" hangingPunct="1">
        <a:defRPr sz="1860" kern="1200">
          <a:solidFill>
            <a:schemeClr val="tx1"/>
          </a:solidFill>
          <a:latin typeface="+mn-lt"/>
          <a:ea typeface="+mn-ea"/>
          <a:cs typeface="+mn-cs"/>
        </a:defRPr>
      </a:lvl7pPr>
      <a:lvl8pPr marL="3307504" algn="l" defTabSz="945001" rtl="0" eaLnBrk="1" latinLnBrk="0" hangingPunct="1">
        <a:defRPr sz="1860" kern="1200">
          <a:solidFill>
            <a:schemeClr val="tx1"/>
          </a:solidFill>
          <a:latin typeface="+mn-lt"/>
          <a:ea typeface="+mn-ea"/>
          <a:cs typeface="+mn-cs"/>
        </a:defRPr>
      </a:lvl8pPr>
      <a:lvl9pPr marL="3780005" algn="l" defTabSz="945001" rtl="0" eaLnBrk="1" latinLnBrk="0" hangingPunct="1">
        <a:defRPr sz="18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hyperlink" Target="https://pmc.ncbi.nlm.nih.gov/articles/PMC8138869/"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link.springer.com/article/10.1007/s10639-025-13364-4" TargetMode="External"/><Relationship Id="rId4" Type="http://schemas.openxmlformats.org/officeDocument/2006/relationships/hyperlink" Target="https://www.sciencedirect.com/science/article/pii/S0890406521000633"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synstojournals.com/multi/article/view/139" TargetMode="External"/><Relationship Id="rId7" Type="http://schemas.openxmlformats.org/officeDocument/2006/relationships/hyperlink" Target="https://psychiatriki-journal.gr/documents/psychiatry/32.1-EN-2021.pdf#page=51" TargetMode="External"/><Relationship Id="rId2" Type="http://schemas.openxmlformats.org/officeDocument/2006/relationships/hyperlink" Target="https://link.springer.com/article/10.1186/s12877-021-02069-1" TargetMode="External"/><Relationship Id="rId1" Type="http://schemas.openxmlformats.org/officeDocument/2006/relationships/slideLayout" Target="../slideLayouts/slideLayout2.xml"/><Relationship Id="rId6" Type="http://schemas.openxmlformats.org/officeDocument/2006/relationships/hyperlink" Target="https://journals.sagepub.com/doi/abs/10.1177/14713012211021722" TargetMode="External"/><Relationship Id="rId5" Type="http://schemas.openxmlformats.org/officeDocument/2006/relationships/hyperlink" Target="https://www.scielo.br/j/rlae/a/qVYKchGbYCbMc8dKyM9QChd/?format=html&amp;lang=en" TargetMode="External"/><Relationship Id="rId4" Type="http://schemas.openxmlformats.org/officeDocument/2006/relationships/hyperlink" Target="https://www.ojs.ahss.org.pk/journal/article/view/8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5AD8F-5176-71FB-D007-D534EDFEF3AC}"/>
              </a:ext>
            </a:extLst>
          </p:cNvPr>
          <p:cNvSpPr>
            <a:spLocks noGrp="1"/>
          </p:cNvSpPr>
          <p:nvPr>
            <p:ph type="ctrTitle"/>
          </p:nvPr>
        </p:nvSpPr>
        <p:spPr>
          <a:xfrm>
            <a:off x="1575001" y="1587500"/>
            <a:ext cx="9449992" cy="5005805"/>
          </a:xfrm>
        </p:spPr>
        <p:style>
          <a:lnRef idx="2">
            <a:schemeClr val="accent2"/>
          </a:lnRef>
          <a:fillRef idx="1">
            <a:schemeClr val="lt1"/>
          </a:fillRef>
          <a:effectRef idx="0">
            <a:schemeClr val="accent2"/>
          </a:effectRef>
          <a:fontRef idx="minor">
            <a:schemeClr val="dk1"/>
          </a:fontRef>
        </p:style>
        <p:txBody>
          <a:bodyPr>
            <a:noAutofit/>
          </a:bodyPr>
          <a:lstStyle/>
          <a:p>
            <a:r>
              <a:rPr lang="en-IN" sz="3200" b="1" dirty="0"/>
              <a:t>Student name: Lyly Okita</a:t>
            </a:r>
            <a:br>
              <a:rPr lang="en-IN" sz="3200" dirty="0"/>
            </a:br>
            <a:br>
              <a:rPr lang="en-IN" sz="3200" b="1" dirty="0"/>
            </a:br>
            <a:r>
              <a:rPr lang="en-IN" sz="3200" b="1" dirty="0"/>
              <a:t>Student ID: 2211984</a:t>
            </a:r>
            <a:br>
              <a:rPr lang="en-IN" sz="3200" dirty="0"/>
            </a:br>
            <a:br>
              <a:rPr lang="en-IN" sz="3200" b="1" dirty="0"/>
            </a:br>
            <a:r>
              <a:rPr lang="en-IN" sz="3200" b="1" dirty="0"/>
              <a:t>Module: Empowering the older person</a:t>
            </a:r>
            <a:br>
              <a:rPr lang="en-IN" sz="3200" dirty="0"/>
            </a:br>
            <a:br>
              <a:rPr lang="en-IN" sz="3200" b="1" dirty="0"/>
            </a:br>
            <a:r>
              <a:rPr lang="en-IN" sz="3200" b="1" dirty="0"/>
              <a:t>Lecturer: Neale Haddon</a:t>
            </a:r>
            <a:br>
              <a:rPr lang="en-IN" sz="3200" dirty="0"/>
            </a:br>
            <a:r>
              <a:rPr lang="en-IN" sz="3200" b="1" dirty="0"/>
              <a:t> </a:t>
            </a:r>
            <a:br>
              <a:rPr lang="en-IN" sz="3200" dirty="0"/>
            </a:br>
            <a:r>
              <a:rPr lang="en-IN" sz="3200" b="1" dirty="0"/>
              <a:t> </a:t>
            </a:r>
            <a:br>
              <a:rPr lang="en-IN" sz="3200" dirty="0"/>
            </a:br>
            <a:r>
              <a:rPr lang="en-IN" sz="3200" b="1" dirty="0"/>
              <a:t>Assignment Title: component 1: Individual poster presentation</a:t>
            </a:r>
            <a:endParaRPr lang="en-IN" sz="3200" dirty="0"/>
          </a:p>
        </p:txBody>
      </p:sp>
      <p:pic>
        <p:nvPicPr>
          <p:cNvPr id="4" name="Picture 3">
            <a:extLst>
              <a:ext uri="{FF2B5EF4-FFF2-40B4-BE49-F238E27FC236}">
                <a16:creationId xmlns:a16="http://schemas.microsoft.com/office/drawing/2014/main" id="{B31B6A2B-F776-C645-F6E2-6FCB1C26E9C6}"/>
              </a:ext>
            </a:extLst>
          </p:cNvPr>
          <p:cNvPicPr>
            <a:picLocks noChangeAspect="1"/>
          </p:cNvPicPr>
          <p:nvPr/>
        </p:nvPicPr>
        <p:blipFill>
          <a:blip r:embed="rId4"/>
          <a:stretch>
            <a:fillRect/>
          </a:stretch>
        </p:blipFill>
        <p:spPr>
          <a:xfrm>
            <a:off x="4769644" y="333635"/>
            <a:ext cx="2761456" cy="971406"/>
          </a:xfrm>
          <a:prstGeom prst="rect">
            <a:avLst/>
          </a:prstGeom>
        </p:spPr>
      </p:pic>
      <p:pic>
        <p:nvPicPr>
          <p:cNvPr id="6" name="Audio 5">
            <a:hlinkClick r:id="" action="ppaction://media"/>
            <a:extLst>
              <a:ext uri="{FF2B5EF4-FFF2-40B4-BE49-F238E27FC236}">
                <a16:creationId xmlns:a16="http://schemas.microsoft.com/office/drawing/2014/main" id="{AD9B19E2-C9A3-40EF-F59B-F24FB8583F5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15723" t="-215723" r="-215723" b="-215723"/>
          <a:stretch>
            <a:fillRect/>
          </a:stretch>
        </p:blipFill>
        <p:spPr>
          <a:xfrm>
            <a:off x="10353802" y="4953127"/>
            <a:ext cx="2159794" cy="2159794"/>
          </a:xfrm>
          <a:prstGeom prst="ellipse">
            <a:avLst/>
          </a:prstGeom>
        </p:spPr>
      </p:pic>
    </p:spTree>
    <p:extLst>
      <p:ext uri="{BB962C8B-B14F-4D97-AF65-F5344CB8AC3E}">
        <p14:creationId xmlns:p14="http://schemas.microsoft.com/office/powerpoint/2010/main" val="3306242194"/>
      </p:ext>
    </p:extLst>
  </p:cSld>
  <p:clrMapOvr>
    <a:masterClrMapping/>
  </p:clrMapOvr>
  <mc:AlternateContent xmlns:mc="http://schemas.openxmlformats.org/markup-compatibility/2006">
    <mc:Choice xmlns:p14="http://schemas.microsoft.com/office/powerpoint/2010/main" Requires="p14">
      <p:transition spd="slow" p14:dur="2000" advTm="425235"/>
    </mc:Choice>
    <mc:Fallback>
      <p:transition spd="slow" advTm="425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935076-FF29-973F-EBF3-D2886C3ECBDC}"/>
              </a:ext>
            </a:extLst>
          </p:cNvPr>
          <p:cNvSpPr>
            <a:spLocks noGrp="1"/>
          </p:cNvSpPr>
          <p:nvPr>
            <p:ph type="title"/>
          </p:nvPr>
        </p:nvSpPr>
        <p:spPr>
          <a:xfrm>
            <a:off x="80011" y="107012"/>
            <a:ext cx="12439964" cy="623905"/>
          </a:xfrm>
          <a:solidFill>
            <a:srgbClr val="FFFF00"/>
          </a:solidFill>
        </p:spPr>
        <p:style>
          <a:lnRef idx="2">
            <a:schemeClr val="accent4"/>
          </a:lnRef>
          <a:fillRef idx="1">
            <a:schemeClr val="lt1"/>
          </a:fillRef>
          <a:effectRef idx="0">
            <a:schemeClr val="accent4"/>
          </a:effectRef>
          <a:fontRef idx="minor">
            <a:schemeClr val="dk1"/>
          </a:fontRef>
        </p:style>
        <p:txBody>
          <a:bodyPr anchor="t">
            <a:noAutofit/>
          </a:bodyPr>
          <a:lstStyle/>
          <a:p>
            <a:pPr algn="ctr">
              <a:lnSpc>
                <a:spcPct val="100000"/>
              </a:lnSpc>
            </a:pPr>
            <a:r>
              <a:rPr lang="en-IN" sz="2480" b="1" u="sng" dirty="0">
                <a:latin typeface="Times New Roman" panose="02020603050405020304" pitchFamily="18" charset="0"/>
                <a:cs typeface="Times New Roman" panose="02020603050405020304" pitchFamily="18" charset="0"/>
              </a:rPr>
              <a:t>Empowering Older Adults in the UK: Balancing Independence, Care, and Innovation‌</a:t>
            </a:r>
          </a:p>
        </p:txBody>
      </p:sp>
      <p:sp>
        <p:nvSpPr>
          <p:cNvPr id="5" name="Rectangle: Rounded Corners 4">
            <a:extLst>
              <a:ext uri="{FF2B5EF4-FFF2-40B4-BE49-F238E27FC236}">
                <a16:creationId xmlns:a16="http://schemas.microsoft.com/office/drawing/2014/main" id="{FA4099EF-133A-A578-E172-393D9ADE41CA}"/>
              </a:ext>
            </a:extLst>
          </p:cNvPr>
          <p:cNvSpPr/>
          <p:nvPr/>
        </p:nvSpPr>
        <p:spPr>
          <a:xfrm>
            <a:off x="80011" y="822960"/>
            <a:ext cx="3705384" cy="2776696"/>
          </a:xfrm>
          <a:prstGeom prst="roundRect">
            <a:avLst/>
          </a:prstGeom>
          <a:gradFill>
            <a:gsLst>
              <a:gs pos="11000">
                <a:schemeClr val="bg1"/>
              </a:gs>
              <a:gs pos="85000">
                <a:schemeClr val="accent4">
                  <a:lumMod val="105000"/>
                  <a:satMod val="103000"/>
                  <a:tint val="73000"/>
                </a:schemeClr>
              </a:gs>
              <a:gs pos="100000">
                <a:schemeClr val="accent4">
                  <a:lumMod val="105000"/>
                  <a:satMod val="109000"/>
                  <a:tint val="81000"/>
                </a:schemeClr>
              </a:gs>
            </a:gsLst>
          </a:gradFill>
        </p:spPr>
        <p:style>
          <a:lnRef idx="1">
            <a:schemeClr val="accent4"/>
          </a:lnRef>
          <a:fillRef idx="2">
            <a:schemeClr val="accent4"/>
          </a:fillRef>
          <a:effectRef idx="1">
            <a:schemeClr val="accent4"/>
          </a:effectRef>
          <a:fontRef idx="minor">
            <a:schemeClr val="dk1"/>
          </a:fontRef>
        </p:style>
        <p:txBody>
          <a:bodyPr rtlCol="0" anchor="t"/>
          <a:lstStyle/>
          <a:p>
            <a:pPr algn="ctr"/>
            <a:r>
              <a:rPr lang="en-IN" sz="1600" b="1" dirty="0">
                <a:latin typeface="Times New Roman" panose="02020603050405020304" pitchFamily="18" charset="0"/>
                <a:cs typeface="Times New Roman" panose="02020603050405020304" pitchFamily="18" charset="0"/>
              </a:rPr>
              <a:t>Introduction: </a:t>
            </a:r>
          </a:p>
          <a:p>
            <a:pPr algn="just"/>
            <a:r>
              <a:rPr lang="en-IN" sz="1100" b="1" dirty="0">
                <a:latin typeface="Times New Roman" panose="02020603050405020304" pitchFamily="18" charset="0"/>
                <a:cs typeface="Times New Roman" panose="02020603050405020304" pitchFamily="18" charset="0"/>
              </a:rPr>
              <a:t>Definition of Older Adults:</a:t>
            </a:r>
            <a:r>
              <a:rPr lang="en-IN" sz="1100" dirty="0">
                <a:latin typeface="Times New Roman" panose="02020603050405020304" pitchFamily="18" charset="0"/>
                <a:cs typeface="Times New Roman" panose="02020603050405020304" pitchFamily="18" charset="0"/>
              </a:rPr>
              <a:t> Individuals aged 65 years and above are typically classified as older adults in the UK. </a:t>
            </a:r>
          </a:p>
          <a:p>
            <a:pPr algn="just"/>
            <a:r>
              <a:rPr lang="en-IN" sz="1100" b="1" dirty="0">
                <a:latin typeface="Times New Roman" panose="02020603050405020304" pitchFamily="18" charset="0"/>
                <a:cs typeface="Times New Roman" panose="02020603050405020304" pitchFamily="18" charset="0"/>
              </a:rPr>
              <a:t>Demographic Trends:</a:t>
            </a:r>
            <a:r>
              <a:rPr lang="en-IN" sz="1100" dirty="0">
                <a:latin typeface="Times New Roman" panose="02020603050405020304" pitchFamily="18" charset="0"/>
                <a:cs typeface="Times New Roman" panose="02020603050405020304" pitchFamily="18" charset="0"/>
              </a:rPr>
              <a:t> The ageing population in the UK is expanding rapidly, with over 10 million people currently aged 65 and over, comprising 18% of the population (ageing-better.org.uk, 2023). </a:t>
            </a:r>
          </a:p>
          <a:p>
            <a:pPr algn="just"/>
            <a:r>
              <a:rPr lang="en-IN" sz="1100" b="1" dirty="0">
                <a:latin typeface="Times New Roman" panose="02020603050405020304" pitchFamily="18" charset="0"/>
                <a:cs typeface="Times New Roman" panose="02020603050405020304" pitchFamily="18" charset="0"/>
              </a:rPr>
              <a:t>Importance of Empowerment:</a:t>
            </a:r>
            <a:r>
              <a:rPr lang="en-IN" sz="1100" dirty="0">
                <a:latin typeface="Times New Roman" panose="02020603050405020304" pitchFamily="18" charset="0"/>
                <a:cs typeface="Times New Roman" panose="02020603050405020304" pitchFamily="18" charset="0"/>
              </a:rPr>
              <a:t> Promoting empowerment, independence as well as person-</a:t>
            </a:r>
            <a:r>
              <a:rPr lang="en-IN" sz="1100" dirty="0" err="1">
                <a:latin typeface="Times New Roman" panose="02020603050405020304" pitchFamily="18" charset="0"/>
                <a:cs typeface="Times New Roman" panose="02020603050405020304" pitchFamily="18" charset="0"/>
              </a:rPr>
              <a:t>centered</a:t>
            </a:r>
            <a:r>
              <a:rPr lang="en-IN" sz="1100" dirty="0">
                <a:latin typeface="Times New Roman" panose="02020603050405020304" pitchFamily="18" charset="0"/>
                <a:cs typeface="Times New Roman" panose="02020603050405020304" pitchFamily="18" charset="0"/>
              </a:rPr>
              <a:t> is essential for increasing the quality of life in later years. </a:t>
            </a:r>
          </a:p>
          <a:p>
            <a:pPr algn="just"/>
            <a:r>
              <a:rPr lang="en-IN" sz="1100" b="1" dirty="0">
                <a:latin typeface="Times New Roman" panose="02020603050405020304" pitchFamily="18" charset="0"/>
                <a:cs typeface="Times New Roman" panose="02020603050405020304" pitchFamily="18" charset="0"/>
              </a:rPr>
              <a:t>Scope of the Poster:</a:t>
            </a:r>
            <a:r>
              <a:rPr lang="en-IN" sz="1100" dirty="0">
                <a:latin typeface="Times New Roman" panose="02020603050405020304" pitchFamily="18" charset="0"/>
                <a:cs typeface="Times New Roman" panose="02020603050405020304" pitchFamily="18" charset="0"/>
              </a:rPr>
              <a:t> This presentation looks at the care, empowerment, and support expected by older people, reviews the plans and policies in the UK, and discusses innovations in technology that support them.</a:t>
            </a:r>
          </a:p>
        </p:txBody>
      </p:sp>
      <p:pic>
        <p:nvPicPr>
          <p:cNvPr id="6" name="Picture 5">
            <a:extLst>
              <a:ext uri="{FF2B5EF4-FFF2-40B4-BE49-F238E27FC236}">
                <a16:creationId xmlns:a16="http://schemas.microsoft.com/office/drawing/2014/main" id="{20CE7307-CFC6-7A9F-679F-E3786D6EAC8F}"/>
              </a:ext>
            </a:extLst>
          </p:cNvPr>
          <p:cNvPicPr>
            <a:picLocks noChangeAspect="1"/>
          </p:cNvPicPr>
          <p:nvPr/>
        </p:nvPicPr>
        <p:blipFill>
          <a:blip r:embed="rId4"/>
          <a:stretch>
            <a:fillRect/>
          </a:stretch>
        </p:blipFill>
        <p:spPr>
          <a:xfrm>
            <a:off x="3242469" y="5589213"/>
            <a:ext cx="1961356" cy="1488459"/>
          </a:xfrm>
          <a:prstGeom prst="rect">
            <a:avLst/>
          </a:prstGeom>
          <a:ln>
            <a:solidFill>
              <a:schemeClr val="tx1"/>
            </a:solidFill>
          </a:ln>
          <a:effectLst>
            <a:softEdge rad="112500"/>
          </a:effectLst>
        </p:spPr>
      </p:pic>
      <p:sp>
        <p:nvSpPr>
          <p:cNvPr id="7" name="Rectangle: Rounded Corners 6">
            <a:extLst>
              <a:ext uri="{FF2B5EF4-FFF2-40B4-BE49-F238E27FC236}">
                <a16:creationId xmlns:a16="http://schemas.microsoft.com/office/drawing/2014/main" id="{5C12CF33-B0C2-6979-80BC-74EDAAE63BD0}"/>
              </a:ext>
            </a:extLst>
          </p:cNvPr>
          <p:cNvSpPr/>
          <p:nvPr/>
        </p:nvSpPr>
        <p:spPr>
          <a:xfrm>
            <a:off x="80013" y="3691699"/>
            <a:ext cx="3069588" cy="3400602"/>
          </a:xfrm>
          <a:prstGeom prst="roundRect">
            <a:avLst/>
          </a:prstGeom>
          <a:gradFill>
            <a:gsLst>
              <a:gs pos="16000">
                <a:schemeClr val="bg1"/>
              </a:gs>
              <a:gs pos="60000">
                <a:schemeClr val="accent5">
                  <a:lumMod val="105000"/>
                  <a:satMod val="103000"/>
                  <a:tint val="73000"/>
                </a:schemeClr>
              </a:gs>
              <a:gs pos="88000">
                <a:schemeClr val="accent5">
                  <a:lumMod val="105000"/>
                  <a:satMod val="109000"/>
                  <a:tint val="81000"/>
                </a:schemeClr>
              </a:gs>
            </a:gsLst>
          </a:gradFill>
        </p:spPr>
        <p:style>
          <a:lnRef idx="1">
            <a:schemeClr val="accent5"/>
          </a:lnRef>
          <a:fillRef idx="2">
            <a:schemeClr val="accent5"/>
          </a:fillRef>
          <a:effectRef idx="1">
            <a:schemeClr val="accent5"/>
          </a:effectRef>
          <a:fontRef idx="minor">
            <a:schemeClr val="dk1"/>
          </a:fontRef>
        </p:style>
        <p:txBody>
          <a:bodyPr rtlCol="0" anchor="t"/>
          <a:lstStyle/>
          <a:p>
            <a:pPr algn="ctr"/>
            <a:r>
              <a:rPr lang="en-IN" sz="1600" b="1" dirty="0">
                <a:latin typeface="Times New Roman" panose="02020603050405020304" pitchFamily="18" charset="0"/>
                <a:cs typeface="Times New Roman" panose="02020603050405020304" pitchFamily="18" charset="0"/>
              </a:rPr>
              <a:t>Critical evaluation of Needs</a:t>
            </a:r>
          </a:p>
          <a:p>
            <a:pPr marL="171450" indent="-171450" algn="just">
              <a:buFont typeface="Arial" panose="020B0604020202020204" pitchFamily="34" charset="0"/>
              <a:buChar char="•"/>
            </a:pPr>
            <a:r>
              <a:rPr lang="en-IN" sz="1000" b="1" dirty="0">
                <a:latin typeface="Times New Roman" panose="02020603050405020304" pitchFamily="18" charset="0"/>
                <a:cs typeface="Times New Roman" panose="02020603050405020304" pitchFamily="18" charset="0"/>
              </a:rPr>
              <a:t>Functional Ability:</a:t>
            </a:r>
            <a:r>
              <a:rPr lang="en-IN" sz="1000" dirty="0">
                <a:latin typeface="Times New Roman" panose="02020603050405020304" pitchFamily="18" charset="0"/>
                <a:cs typeface="Times New Roman" panose="02020603050405020304" pitchFamily="18" charset="0"/>
              </a:rPr>
              <a:t> Maintaining mobility and self-care is vital for older adults to preserve independence as well as quality of life (Predebon </a:t>
            </a:r>
            <a:r>
              <a:rPr lang="en-IN" sz="1000" i="1" dirty="0">
                <a:latin typeface="Times New Roman" panose="02020603050405020304" pitchFamily="18" charset="0"/>
                <a:cs typeface="Times New Roman" panose="02020603050405020304" pitchFamily="18" charset="0"/>
              </a:rPr>
              <a:t>et al.,</a:t>
            </a:r>
            <a:r>
              <a:rPr lang="en-IN" sz="1000" dirty="0">
                <a:latin typeface="Times New Roman" panose="02020603050405020304" pitchFamily="18" charset="0"/>
                <a:cs typeface="Times New Roman" panose="02020603050405020304" pitchFamily="18" charset="0"/>
              </a:rPr>
              <a:t> 2021). </a:t>
            </a:r>
          </a:p>
          <a:p>
            <a:pPr marL="171450" indent="-171450" algn="just">
              <a:buFont typeface="Arial" panose="020B0604020202020204" pitchFamily="34" charset="0"/>
              <a:buChar char="•"/>
            </a:pPr>
            <a:r>
              <a:rPr lang="en-IN" sz="1000" b="1" dirty="0">
                <a:latin typeface="Times New Roman" panose="02020603050405020304" pitchFamily="18" charset="0"/>
                <a:cs typeface="Times New Roman" panose="02020603050405020304" pitchFamily="18" charset="0"/>
              </a:rPr>
              <a:t>Mental and Emotional well-being:</a:t>
            </a:r>
            <a:r>
              <a:rPr lang="en-IN" sz="1000" dirty="0">
                <a:latin typeface="Times New Roman" panose="02020603050405020304" pitchFamily="18" charset="0"/>
                <a:cs typeface="Times New Roman" panose="02020603050405020304" pitchFamily="18" charset="0"/>
              </a:rPr>
              <a:t> Identifying issues such as depression and loneliness is essential for overall health. </a:t>
            </a:r>
          </a:p>
          <a:p>
            <a:pPr marL="171450" indent="-171450" algn="just">
              <a:buFont typeface="Arial" panose="020B0604020202020204" pitchFamily="34" charset="0"/>
              <a:buChar char="•"/>
            </a:pPr>
            <a:r>
              <a:rPr lang="en-IN" sz="1000" b="1" dirty="0">
                <a:latin typeface="Times New Roman" panose="02020603050405020304" pitchFamily="18" charset="0"/>
                <a:cs typeface="Times New Roman" panose="02020603050405020304" pitchFamily="18" charset="0"/>
              </a:rPr>
              <a:t>Independence and choice:</a:t>
            </a:r>
            <a:r>
              <a:rPr lang="en-IN" sz="1000" dirty="0">
                <a:latin typeface="Times New Roman" panose="02020603050405020304" pitchFamily="18" charset="0"/>
                <a:cs typeface="Times New Roman" panose="02020603050405020304" pitchFamily="18" charset="0"/>
              </a:rPr>
              <a:t> Empowering older adults t make their own decisions increases dignity and satisfaction (Torossian, 2021).   </a:t>
            </a:r>
          </a:p>
          <a:p>
            <a:pPr marL="171450" indent="-171450" algn="just">
              <a:buFont typeface="Arial" panose="020B0604020202020204" pitchFamily="34" charset="0"/>
              <a:buChar char="•"/>
            </a:pPr>
            <a:r>
              <a:rPr lang="en-IN" sz="1000" b="1" dirty="0">
                <a:latin typeface="Times New Roman" panose="02020603050405020304" pitchFamily="18" charset="0"/>
                <a:cs typeface="Times New Roman" panose="02020603050405020304" pitchFamily="18" charset="0"/>
              </a:rPr>
              <a:t>Empowerment:</a:t>
            </a:r>
            <a:r>
              <a:rPr lang="en-IN" sz="1000" dirty="0">
                <a:latin typeface="Times New Roman" panose="02020603050405020304" pitchFamily="18" charset="0"/>
                <a:cs typeface="Times New Roman" panose="02020603050405020304" pitchFamily="18" charset="0"/>
              </a:rPr>
              <a:t> Involving the older individuals in the care planning develops control over their lives. </a:t>
            </a:r>
          </a:p>
          <a:p>
            <a:pPr marL="171450" indent="-171450" algn="just">
              <a:buFont typeface="Arial" panose="020B0604020202020204" pitchFamily="34" charset="0"/>
              <a:buChar char="•"/>
            </a:pPr>
            <a:r>
              <a:rPr lang="en-IN" sz="1000" b="1" dirty="0">
                <a:latin typeface="Times New Roman" panose="02020603050405020304" pitchFamily="18" charset="0"/>
                <a:cs typeface="Times New Roman" panose="02020603050405020304" pitchFamily="18" charset="0"/>
              </a:rPr>
              <a:t>Support needs:</a:t>
            </a:r>
            <a:r>
              <a:rPr lang="en-IN" sz="1000" dirty="0">
                <a:latin typeface="Times New Roman" panose="02020603050405020304" pitchFamily="18" charset="0"/>
                <a:cs typeface="Times New Roman" panose="02020603050405020304" pitchFamily="18" charset="0"/>
              </a:rPr>
              <a:t> The comprehensive care plan should encompass physical, psychological as well as social aspects. </a:t>
            </a:r>
          </a:p>
          <a:p>
            <a:pPr marL="171450" indent="-171450" algn="just">
              <a:buFont typeface="Arial" panose="020B0604020202020204" pitchFamily="34" charset="0"/>
              <a:buChar char="•"/>
            </a:pPr>
            <a:r>
              <a:rPr lang="en-IN" sz="1000" b="1" dirty="0">
                <a:latin typeface="Times New Roman" panose="02020603050405020304" pitchFamily="18" charset="0"/>
                <a:cs typeface="Times New Roman" panose="02020603050405020304" pitchFamily="18" charset="0"/>
              </a:rPr>
              <a:t>Current challenges:</a:t>
            </a:r>
            <a:r>
              <a:rPr lang="en-IN" sz="1000" dirty="0">
                <a:latin typeface="Times New Roman" panose="02020603050405020304" pitchFamily="18" charset="0"/>
                <a:cs typeface="Times New Roman" panose="02020603050405020304" pitchFamily="18" charset="0"/>
              </a:rPr>
              <a:t> Many older adults face unmet needs due to chronic conditions as well as limited access to services. </a:t>
            </a:r>
          </a:p>
          <a:p>
            <a:pPr algn="just"/>
            <a:endParaRPr lang="en-IN" sz="1100" dirty="0"/>
          </a:p>
        </p:txBody>
      </p:sp>
      <p:sp>
        <p:nvSpPr>
          <p:cNvPr id="8" name="Rectangle: Rounded Corners 7">
            <a:extLst>
              <a:ext uri="{FF2B5EF4-FFF2-40B4-BE49-F238E27FC236}">
                <a16:creationId xmlns:a16="http://schemas.microsoft.com/office/drawing/2014/main" id="{37F7BD3C-7BE0-24D6-EBEA-C25130CE5D5B}"/>
              </a:ext>
            </a:extLst>
          </p:cNvPr>
          <p:cNvSpPr/>
          <p:nvPr/>
        </p:nvSpPr>
        <p:spPr>
          <a:xfrm>
            <a:off x="3220244" y="3691697"/>
            <a:ext cx="1961356" cy="1824672"/>
          </a:xfrm>
          <a:prstGeom prst="roundRect">
            <a:avLst/>
          </a:prstGeom>
          <a:gradFill>
            <a:gsLst>
              <a:gs pos="11000">
                <a:schemeClr val="bg1"/>
              </a:gs>
              <a:gs pos="50000">
                <a:schemeClr val="accent6">
                  <a:lumMod val="105000"/>
                  <a:satMod val="103000"/>
                  <a:tint val="73000"/>
                </a:schemeClr>
              </a:gs>
              <a:gs pos="100000">
                <a:schemeClr val="accent6">
                  <a:lumMod val="105000"/>
                  <a:satMod val="109000"/>
                  <a:tint val="81000"/>
                </a:schemeClr>
              </a:gs>
            </a:gsLst>
          </a:gradFill>
        </p:spPr>
        <p:style>
          <a:lnRef idx="1">
            <a:schemeClr val="accent6"/>
          </a:lnRef>
          <a:fillRef idx="2">
            <a:schemeClr val="accent6"/>
          </a:fillRef>
          <a:effectRef idx="1">
            <a:schemeClr val="accent6"/>
          </a:effectRef>
          <a:fontRef idx="minor">
            <a:schemeClr val="dk1"/>
          </a:fontRef>
        </p:style>
        <p:txBody>
          <a:bodyPr rtlCol="0" anchor="ctr"/>
          <a:lstStyle/>
          <a:p>
            <a:pPr algn="ctr"/>
            <a:r>
              <a:rPr lang="en-IN" sz="1400" b="1" dirty="0">
                <a:latin typeface="Times New Roman" panose="02020603050405020304" pitchFamily="18" charset="0"/>
                <a:cs typeface="Times New Roman" panose="02020603050405020304" pitchFamily="18" charset="0"/>
              </a:rPr>
              <a:t>Evaluating UK services:</a:t>
            </a:r>
            <a:endParaRPr lang="en-IN" sz="1400" dirty="0">
              <a:latin typeface="Times New Roman" panose="02020603050405020304" pitchFamily="18" charset="0"/>
              <a:cs typeface="Times New Roman" panose="02020603050405020304" pitchFamily="18" charset="0"/>
            </a:endParaRPr>
          </a:p>
          <a:p>
            <a:pPr algn="just"/>
            <a:r>
              <a:rPr lang="en-IN" sz="1000" b="1" dirty="0">
                <a:latin typeface="Times New Roman" panose="02020603050405020304" pitchFamily="18" charset="0"/>
                <a:cs typeface="Times New Roman" panose="02020603050405020304" pitchFamily="18" charset="0"/>
              </a:rPr>
              <a:t>NHS and Adult Social Care</a:t>
            </a:r>
            <a:r>
              <a:rPr lang="en-IN" sz="1000" dirty="0">
                <a:latin typeface="Times New Roman" panose="02020603050405020304" pitchFamily="18" charset="0"/>
                <a:cs typeface="Times New Roman" panose="02020603050405020304" pitchFamily="18" charset="0"/>
              </a:rPr>
              <a:t>: Offering integrated health and social care services to support older adult’s wellbeing </a:t>
            </a:r>
          </a:p>
          <a:p>
            <a:pPr algn="just"/>
            <a:r>
              <a:rPr lang="en-IN" sz="1000" b="1" dirty="0">
                <a:latin typeface="Times New Roman" panose="02020603050405020304" pitchFamily="18" charset="0"/>
                <a:cs typeface="Times New Roman" panose="02020603050405020304" pitchFamily="18" charset="0"/>
              </a:rPr>
              <a:t>Care UK: I</a:t>
            </a:r>
            <a:r>
              <a:rPr lang="en-IN" sz="1000" dirty="0">
                <a:latin typeface="Times New Roman" panose="02020603050405020304" pitchFamily="18" charset="0"/>
                <a:cs typeface="Times New Roman" panose="02020603050405020304" pitchFamily="18" charset="0"/>
              </a:rPr>
              <a:t>n the UK, Care UK provides many services to older adults such as care homes, home care, and respite care (Burton </a:t>
            </a:r>
            <a:r>
              <a:rPr lang="en-IN" sz="1000" i="1" dirty="0">
                <a:latin typeface="Times New Roman" panose="02020603050405020304" pitchFamily="18" charset="0"/>
                <a:cs typeface="Times New Roman" panose="02020603050405020304" pitchFamily="18" charset="0"/>
              </a:rPr>
              <a:t>et al</a:t>
            </a:r>
            <a:r>
              <a:rPr lang="en-IN" sz="1000" dirty="0">
                <a:latin typeface="Times New Roman" panose="02020603050405020304" pitchFamily="18" charset="0"/>
                <a:cs typeface="Times New Roman" panose="02020603050405020304" pitchFamily="18" charset="0"/>
              </a:rPr>
              <a:t>., 2021)</a:t>
            </a:r>
          </a:p>
        </p:txBody>
      </p:sp>
      <p:sp>
        <p:nvSpPr>
          <p:cNvPr id="9" name="Rectangle: Rounded Corners 8">
            <a:extLst>
              <a:ext uri="{FF2B5EF4-FFF2-40B4-BE49-F238E27FC236}">
                <a16:creationId xmlns:a16="http://schemas.microsoft.com/office/drawing/2014/main" id="{7458ADD1-C0E7-D3F4-AA80-0239394150C1}"/>
              </a:ext>
            </a:extLst>
          </p:cNvPr>
          <p:cNvSpPr/>
          <p:nvPr/>
        </p:nvSpPr>
        <p:spPr>
          <a:xfrm>
            <a:off x="3874294" y="832096"/>
            <a:ext cx="2082006" cy="2786757"/>
          </a:xfrm>
          <a:prstGeom prst="roundRect">
            <a:avLst/>
          </a:prstGeom>
          <a:gradFill>
            <a:gsLst>
              <a:gs pos="14000">
                <a:schemeClr val="bg1"/>
              </a:gs>
              <a:gs pos="50000">
                <a:schemeClr val="accent2">
                  <a:lumMod val="105000"/>
                  <a:satMod val="103000"/>
                  <a:tint val="73000"/>
                </a:schemeClr>
              </a:gs>
              <a:gs pos="100000">
                <a:schemeClr val="accent2">
                  <a:lumMod val="105000"/>
                  <a:satMod val="109000"/>
                  <a:tint val="81000"/>
                </a:schemeClr>
              </a:gs>
            </a:gsLst>
          </a:gradFill>
        </p:spPr>
        <p:style>
          <a:lnRef idx="1">
            <a:schemeClr val="accent2"/>
          </a:lnRef>
          <a:fillRef idx="2">
            <a:schemeClr val="accent2"/>
          </a:fillRef>
          <a:effectRef idx="1">
            <a:schemeClr val="accent2"/>
          </a:effectRef>
          <a:fontRef idx="minor">
            <a:schemeClr val="dk1"/>
          </a:fontRef>
        </p:style>
        <p:txBody>
          <a:bodyPr rtlCol="0" anchor="ctr"/>
          <a:lstStyle/>
          <a:p>
            <a:pPr algn="ctr"/>
            <a:r>
              <a:rPr lang="en-IN" sz="1400" b="1" dirty="0">
                <a:latin typeface="Times New Roman" panose="02020603050405020304" pitchFamily="18" charset="0"/>
                <a:cs typeface="Times New Roman" panose="02020603050405020304" pitchFamily="18" charset="0"/>
              </a:rPr>
              <a:t>Discussing the effectiveness of Approaches and interventions </a:t>
            </a:r>
            <a:endParaRPr lang="en-IN" sz="1400" dirty="0">
              <a:latin typeface="Times New Roman" panose="02020603050405020304" pitchFamily="18" charset="0"/>
              <a:cs typeface="Times New Roman" panose="02020603050405020304" pitchFamily="18" charset="0"/>
            </a:endParaRPr>
          </a:p>
          <a:p>
            <a:pPr algn="just"/>
            <a:r>
              <a:rPr lang="en-IN" sz="1000" b="1" dirty="0">
                <a:latin typeface="Times New Roman" panose="02020603050405020304" pitchFamily="18" charset="0"/>
                <a:cs typeface="Times New Roman" panose="02020603050405020304" pitchFamily="18" charset="0"/>
              </a:rPr>
              <a:t>Person-</a:t>
            </a:r>
            <a:r>
              <a:rPr lang="en-IN" sz="1000" b="1" dirty="0" err="1">
                <a:latin typeface="Times New Roman" panose="02020603050405020304" pitchFamily="18" charset="0"/>
                <a:cs typeface="Times New Roman" panose="02020603050405020304" pitchFamily="18" charset="0"/>
              </a:rPr>
              <a:t>centered</a:t>
            </a:r>
            <a:r>
              <a:rPr lang="en-IN" sz="1000" b="1" dirty="0">
                <a:latin typeface="Times New Roman" panose="02020603050405020304" pitchFamily="18" charset="0"/>
                <a:cs typeface="Times New Roman" panose="02020603050405020304" pitchFamily="18" charset="0"/>
              </a:rPr>
              <a:t>:</a:t>
            </a:r>
            <a:r>
              <a:rPr lang="en-IN" sz="1000" dirty="0">
                <a:latin typeface="Times New Roman" panose="02020603050405020304" pitchFamily="18" charset="0"/>
                <a:cs typeface="Times New Roman" panose="02020603050405020304" pitchFamily="18" charset="0"/>
              </a:rPr>
              <a:t> Emphasising individualized care plans respecting personal preferences and needs. </a:t>
            </a:r>
          </a:p>
          <a:p>
            <a:pPr algn="just"/>
            <a:r>
              <a:rPr lang="en-IN" sz="1000" b="1" dirty="0">
                <a:latin typeface="Times New Roman" panose="02020603050405020304" pitchFamily="18" charset="0"/>
                <a:cs typeface="Times New Roman" panose="02020603050405020304" pitchFamily="18" charset="0"/>
              </a:rPr>
              <a:t>Home care service:</a:t>
            </a:r>
            <a:r>
              <a:rPr lang="en-IN" sz="1000" dirty="0">
                <a:latin typeface="Times New Roman" panose="02020603050405020304" pitchFamily="18" charset="0"/>
                <a:cs typeface="Times New Roman" panose="02020603050405020304" pitchFamily="18" charset="0"/>
              </a:rPr>
              <a:t> Enabling older adults to receive care in their own homes, promoting independence ( Mah </a:t>
            </a:r>
            <a:r>
              <a:rPr lang="en-IN" sz="1000" i="1" dirty="0">
                <a:latin typeface="Times New Roman" panose="02020603050405020304" pitchFamily="18" charset="0"/>
                <a:cs typeface="Times New Roman" panose="02020603050405020304" pitchFamily="18" charset="0"/>
              </a:rPr>
              <a:t>et al</a:t>
            </a:r>
            <a:r>
              <a:rPr lang="en-IN" sz="1000" dirty="0">
                <a:latin typeface="Times New Roman" panose="02020603050405020304" pitchFamily="18" charset="0"/>
                <a:cs typeface="Times New Roman" panose="02020603050405020304" pitchFamily="18" charset="0"/>
              </a:rPr>
              <a:t>., 2021). </a:t>
            </a:r>
          </a:p>
          <a:p>
            <a:pPr algn="just"/>
            <a:r>
              <a:rPr lang="en-IN" sz="1000" b="1" dirty="0">
                <a:latin typeface="Times New Roman" panose="02020603050405020304" pitchFamily="18" charset="0"/>
                <a:cs typeface="Times New Roman" panose="02020603050405020304" pitchFamily="18" charset="0"/>
              </a:rPr>
              <a:t>Residential care home:</a:t>
            </a:r>
            <a:r>
              <a:rPr lang="en-IN" sz="1000" dirty="0">
                <a:latin typeface="Times New Roman" panose="02020603050405020304" pitchFamily="18" charset="0"/>
                <a:cs typeface="Times New Roman" panose="02020603050405020304" pitchFamily="18" charset="0"/>
              </a:rPr>
              <a:t> Offering 24/7 support for those requesting constant assistance. </a:t>
            </a:r>
          </a:p>
        </p:txBody>
      </p:sp>
      <p:sp>
        <p:nvSpPr>
          <p:cNvPr id="10" name="Rectangle: Rounded Corners 9">
            <a:extLst>
              <a:ext uri="{FF2B5EF4-FFF2-40B4-BE49-F238E27FC236}">
                <a16:creationId xmlns:a16="http://schemas.microsoft.com/office/drawing/2014/main" id="{EF78C896-491D-85B4-B638-123078A070EB}"/>
              </a:ext>
            </a:extLst>
          </p:cNvPr>
          <p:cNvSpPr/>
          <p:nvPr/>
        </p:nvSpPr>
        <p:spPr>
          <a:xfrm>
            <a:off x="6045199" y="836666"/>
            <a:ext cx="1523206" cy="2749284"/>
          </a:xfrm>
          <a:prstGeom prst="roundRect">
            <a:avLst/>
          </a:prstGeom>
          <a:gradFill flip="none" rotWithShape="1">
            <a:gsLst>
              <a:gs pos="86206">
                <a:srgbClr val="93C174"/>
              </a:gs>
              <a:gs pos="34000">
                <a:schemeClr val="accent6">
                  <a:lumMod val="0"/>
                  <a:lumOff val="100000"/>
                </a:schemeClr>
              </a:gs>
              <a:gs pos="56000">
                <a:schemeClr val="accent6">
                  <a:lumMod val="20000"/>
                  <a:lumOff val="80000"/>
                </a:schemeClr>
              </a:gs>
              <a:gs pos="100000">
                <a:schemeClr val="accent6">
                  <a:lumMod val="100000"/>
                </a:schemeClr>
              </a:gs>
            </a:gsLst>
            <a:path path="circle">
              <a:fillToRect r="100000" b="100000"/>
            </a:path>
            <a:tileRect l="-100000" t="-100000"/>
          </a:gradFill>
        </p:spPr>
        <p:style>
          <a:lnRef idx="1">
            <a:schemeClr val="accent6"/>
          </a:lnRef>
          <a:fillRef idx="2">
            <a:schemeClr val="accent6"/>
          </a:fillRef>
          <a:effectRef idx="1">
            <a:schemeClr val="accent6"/>
          </a:effectRef>
          <a:fontRef idx="minor">
            <a:schemeClr val="dk1"/>
          </a:fontRef>
        </p:style>
        <p:txBody>
          <a:bodyPr rtlCol="0" anchor="t"/>
          <a:lstStyle/>
          <a:p>
            <a:pPr algn="just"/>
            <a:r>
              <a:rPr lang="en-IN" sz="1400" b="1" dirty="0">
                <a:latin typeface="Times New Roman" panose="02020603050405020304" pitchFamily="18" charset="0"/>
                <a:cs typeface="Times New Roman" panose="02020603050405020304" pitchFamily="18" charset="0"/>
              </a:rPr>
              <a:t>Including policy frameworks </a:t>
            </a:r>
            <a:endParaRPr lang="en-IN" sz="1400" dirty="0">
              <a:latin typeface="Times New Roman" panose="02020603050405020304" pitchFamily="18" charset="0"/>
              <a:cs typeface="Times New Roman" panose="02020603050405020304" pitchFamily="18" charset="0"/>
            </a:endParaRPr>
          </a:p>
          <a:p>
            <a:pPr algn="just"/>
            <a:r>
              <a:rPr lang="en-IN" sz="1100" b="1" dirty="0">
                <a:latin typeface="Times New Roman" panose="02020603050405020304" pitchFamily="18" charset="0"/>
                <a:cs typeface="Times New Roman" panose="02020603050405020304" pitchFamily="18" charset="0"/>
              </a:rPr>
              <a:t>Care Act 2014: </a:t>
            </a:r>
            <a:r>
              <a:rPr lang="en-IN" sz="1100" dirty="0">
                <a:latin typeface="Times New Roman" panose="02020603050405020304" pitchFamily="18" charset="0"/>
                <a:cs typeface="Times New Roman" panose="02020603050405020304" pitchFamily="18" charset="0"/>
              </a:rPr>
              <a:t>Legislation focusing on well-being and tailored care (Matthew </a:t>
            </a:r>
            <a:r>
              <a:rPr lang="en-IN" sz="1100" i="1" dirty="0">
                <a:latin typeface="Times New Roman" panose="02020603050405020304" pitchFamily="18" charset="0"/>
                <a:cs typeface="Times New Roman" panose="02020603050405020304" pitchFamily="18" charset="0"/>
              </a:rPr>
              <a:t>et al</a:t>
            </a:r>
            <a:r>
              <a:rPr lang="en-IN" sz="1100" dirty="0">
                <a:latin typeface="Times New Roman" panose="02020603050405020304" pitchFamily="18" charset="0"/>
                <a:cs typeface="Times New Roman" panose="02020603050405020304" pitchFamily="18" charset="0"/>
              </a:rPr>
              <a:t>., 2023). </a:t>
            </a:r>
          </a:p>
          <a:p>
            <a:pPr algn="just"/>
            <a:r>
              <a:rPr lang="en-IN" sz="1100" b="1" dirty="0">
                <a:latin typeface="Times New Roman" panose="02020603050405020304" pitchFamily="18" charset="0"/>
                <a:cs typeface="Times New Roman" panose="02020603050405020304" pitchFamily="18" charset="0"/>
              </a:rPr>
              <a:t>NICE Guidelines:</a:t>
            </a:r>
            <a:r>
              <a:rPr lang="en-IN" sz="1100" dirty="0">
                <a:latin typeface="Times New Roman" panose="02020603050405020304" pitchFamily="18" charset="0"/>
                <a:cs typeface="Times New Roman" panose="02020603050405020304" pitchFamily="18" charset="0"/>
              </a:rPr>
              <a:t> Offering evidence-based recommendations for quality care delivery. </a:t>
            </a:r>
          </a:p>
        </p:txBody>
      </p:sp>
      <p:sp>
        <p:nvSpPr>
          <p:cNvPr id="11" name="Rectangle: Rounded Corners 10">
            <a:extLst>
              <a:ext uri="{FF2B5EF4-FFF2-40B4-BE49-F238E27FC236}">
                <a16:creationId xmlns:a16="http://schemas.microsoft.com/office/drawing/2014/main" id="{B7A5AEA1-D2D7-2117-5B18-86E66A6E5CCB}"/>
              </a:ext>
            </a:extLst>
          </p:cNvPr>
          <p:cNvSpPr/>
          <p:nvPr/>
        </p:nvSpPr>
        <p:spPr>
          <a:xfrm>
            <a:off x="7657304" y="822959"/>
            <a:ext cx="4862671" cy="2053407"/>
          </a:xfrm>
          <a:prstGeom prst="roundRect">
            <a:avLst/>
          </a:prstGeom>
          <a:gradFill flip="none" rotWithShape="1">
            <a:gsLst>
              <a:gs pos="0">
                <a:schemeClr val="accent5">
                  <a:lumMod val="75000"/>
                </a:schemeClr>
              </a:gs>
              <a:gs pos="21000">
                <a:schemeClr val="accent5">
                  <a:lumMod val="60000"/>
                  <a:lumOff val="40000"/>
                </a:schemeClr>
              </a:gs>
              <a:gs pos="100000">
                <a:schemeClr val="accent1">
                  <a:tint val="23500"/>
                  <a:satMod val="160000"/>
                </a:schemeClr>
              </a:gs>
            </a:gsLst>
            <a:lin ang="162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IN" sz="1400" b="1" dirty="0">
                <a:solidFill>
                  <a:schemeClr val="tx1"/>
                </a:solidFill>
                <a:latin typeface="Times New Roman" panose="02020603050405020304" pitchFamily="18" charset="0"/>
                <a:cs typeface="Times New Roman" panose="02020603050405020304" pitchFamily="18" charset="0"/>
              </a:rPr>
              <a:t>Technological Provision and Innovation </a:t>
            </a:r>
          </a:p>
          <a:p>
            <a:pPr algn="just"/>
            <a:r>
              <a:rPr lang="en-IN" sz="1050" b="1" dirty="0">
                <a:solidFill>
                  <a:schemeClr val="tx1"/>
                </a:solidFill>
                <a:latin typeface="Times New Roman" panose="02020603050405020304" pitchFamily="18" charset="0"/>
                <a:cs typeface="Times New Roman" panose="02020603050405020304" pitchFamily="18" charset="0"/>
              </a:rPr>
              <a:t>Telehealth and Remote Monitoring:</a:t>
            </a:r>
            <a:r>
              <a:rPr lang="en-IN" sz="1050" dirty="0">
                <a:solidFill>
                  <a:schemeClr val="tx1"/>
                </a:solidFill>
                <a:latin typeface="Times New Roman" panose="02020603050405020304" pitchFamily="18" charset="0"/>
                <a:cs typeface="Times New Roman" panose="02020603050405020304" pitchFamily="18" charset="0"/>
              </a:rPr>
              <a:t> From 2020 to 2023, more than 487,000 people in the UK have made use of digital home care and monitoring technologies (NHS Transformation Directorate, 2020).</a:t>
            </a:r>
          </a:p>
          <a:p>
            <a:pPr algn="just"/>
            <a:r>
              <a:rPr lang="en-IN" sz="1050" b="1" dirty="0">
                <a:solidFill>
                  <a:schemeClr val="tx1"/>
                </a:solidFill>
                <a:latin typeface="Times New Roman" panose="02020603050405020304" pitchFamily="18" charset="0"/>
                <a:cs typeface="Times New Roman" panose="02020603050405020304" pitchFamily="18" charset="0"/>
              </a:rPr>
              <a:t>Smart Home Device:</a:t>
            </a:r>
            <a:r>
              <a:rPr lang="en-IN" sz="1050" dirty="0">
                <a:solidFill>
                  <a:schemeClr val="tx1"/>
                </a:solidFill>
                <a:latin typeface="Times New Roman" panose="02020603050405020304" pitchFamily="18" charset="0"/>
                <a:cs typeface="Times New Roman" panose="02020603050405020304" pitchFamily="18" charset="0"/>
              </a:rPr>
              <a:t> Older people can enjoy more independence and have greater safety if they use devices like Age Co Personal Alarms and fall detectors (Age UK, 2025).</a:t>
            </a:r>
          </a:p>
          <a:p>
            <a:pPr algn="just"/>
            <a:r>
              <a:rPr lang="en-IN" sz="1050" b="1" dirty="0">
                <a:solidFill>
                  <a:schemeClr val="tx1"/>
                </a:solidFill>
                <a:latin typeface="Times New Roman" panose="02020603050405020304" pitchFamily="18" charset="0"/>
                <a:cs typeface="Times New Roman" panose="02020603050405020304" pitchFamily="18" charset="0"/>
              </a:rPr>
              <a:t>Medication and social apps:</a:t>
            </a:r>
            <a:r>
              <a:rPr lang="en-IN" sz="1050" dirty="0">
                <a:solidFill>
                  <a:schemeClr val="tx1"/>
                </a:solidFill>
                <a:latin typeface="Times New Roman" panose="02020603050405020304" pitchFamily="18" charset="0"/>
                <a:cs typeface="Times New Roman" panose="02020603050405020304" pitchFamily="18" charset="0"/>
              </a:rPr>
              <a:t> GrandPad tablets help people manage their medicine and make it easier to stay in touch with friends and family.</a:t>
            </a:r>
          </a:p>
          <a:p>
            <a:pPr algn="just"/>
            <a:r>
              <a:rPr lang="en-IN" sz="1050" b="1" dirty="0">
                <a:solidFill>
                  <a:schemeClr val="tx1"/>
                </a:solidFill>
                <a:latin typeface="Times New Roman" panose="02020603050405020304" pitchFamily="18" charset="0"/>
                <a:cs typeface="Times New Roman" panose="02020603050405020304" pitchFamily="18" charset="0"/>
              </a:rPr>
              <a:t>Emerging Trends:</a:t>
            </a:r>
            <a:r>
              <a:rPr lang="en-IN" sz="1050" dirty="0">
                <a:solidFill>
                  <a:schemeClr val="tx1"/>
                </a:solidFill>
                <a:latin typeface="Times New Roman" panose="02020603050405020304" pitchFamily="18" charset="0"/>
                <a:cs typeface="Times New Roman" panose="02020603050405020304" pitchFamily="18" charset="0"/>
              </a:rPr>
              <a:t> Some of the improvements in healthcare technology are AI robots for care and advanced tools that can predict health problems.</a:t>
            </a:r>
          </a:p>
        </p:txBody>
      </p:sp>
      <p:pic>
        <p:nvPicPr>
          <p:cNvPr id="12" name="Picture 11">
            <a:extLst>
              <a:ext uri="{FF2B5EF4-FFF2-40B4-BE49-F238E27FC236}">
                <a16:creationId xmlns:a16="http://schemas.microsoft.com/office/drawing/2014/main" id="{03CE82BA-ACE7-CCBC-5EE0-7842BDF05A5A}"/>
              </a:ext>
            </a:extLst>
          </p:cNvPr>
          <p:cNvPicPr>
            <a:picLocks noChangeAspect="1"/>
          </p:cNvPicPr>
          <p:nvPr/>
        </p:nvPicPr>
        <p:blipFill>
          <a:blip r:embed="rId5"/>
          <a:stretch>
            <a:fillRect/>
          </a:stretch>
        </p:blipFill>
        <p:spPr>
          <a:xfrm>
            <a:off x="5270499" y="3656360"/>
            <a:ext cx="1193093" cy="1422618"/>
          </a:xfrm>
          <a:prstGeom prst="rect">
            <a:avLst/>
          </a:prstGeom>
          <a:ln>
            <a:solidFill>
              <a:schemeClr val="tx1"/>
            </a:solidFill>
          </a:ln>
        </p:spPr>
      </p:pic>
      <p:sp>
        <p:nvSpPr>
          <p:cNvPr id="13" name="Rectangle: Rounded Corners 12">
            <a:extLst>
              <a:ext uri="{FF2B5EF4-FFF2-40B4-BE49-F238E27FC236}">
                <a16:creationId xmlns:a16="http://schemas.microsoft.com/office/drawing/2014/main" id="{5DE7DA85-6C25-E72A-F2AB-5EF2F27B9715}"/>
              </a:ext>
            </a:extLst>
          </p:cNvPr>
          <p:cNvSpPr/>
          <p:nvPr/>
        </p:nvSpPr>
        <p:spPr>
          <a:xfrm>
            <a:off x="7657304" y="2913873"/>
            <a:ext cx="4862671" cy="2165104"/>
          </a:xfrm>
          <a:prstGeom prst="roundRect">
            <a:avLst/>
          </a:prstGeom>
          <a:gradFill flip="none" rotWithShape="1">
            <a:gsLst>
              <a:gs pos="39000">
                <a:schemeClr val="bg1"/>
              </a:gs>
              <a:gs pos="77000">
                <a:schemeClr val="bg1">
                  <a:lumMod val="7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1000" b="1" dirty="0">
                <a:solidFill>
                  <a:schemeClr val="tx1"/>
                </a:solidFill>
                <a:latin typeface="Times New Roman" panose="02020603050405020304" pitchFamily="18" charset="0"/>
                <a:cs typeface="Times New Roman" panose="02020603050405020304" pitchFamily="18" charset="0"/>
              </a:rPr>
              <a:t>Challenges to independence and Functional ability </a:t>
            </a:r>
          </a:p>
          <a:p>
            <a:pPr algn="just"/>
            <a:r>
              <a:rPr lang="en-IN" sz="1000" b="1" dirty="0">
                <a:solidFill>
                  <a:schemeClr val="tx1"/>
                </a:solidFill>
                <a:latin typeface="Times New Roman" panose="02020603050405020304" pitchFamily="18" charset="0"/>
                <a:cs typeface="Times New Roman" panose="02020603050405020304" pitchFamily="18" charset="0"/>
              </a:rPr>
              <a:t>Age-Related Health Decline:</a:t>
            </a:r>
            <a:r>
              <a:rPr lang="en-IN" sz="1000" dirty="0">
                <a:solidFill>
                  <a:schemeClr val="tx1"/>
                </a:solidFill>
                <a:latin typeface="Times New Roman" panose="02020603050405020304" pitchFamily="18" charset="0"/>
                <a:cs typeface="Times New Roman" panose="02020603050405020304" pitchFamily="18" charset="0"/>
              </a:rPr>
              <a:t> Having dementia or arthritis often decreases a patient’s ability to move around and think clearly, making them less able to do things by themselves.</a:t>
            </a:r>
          </a:p>
          <a:p>
            <a:pPr algn="just"/>
            <a:r>
              <a:rPr lang="en-IN" sz="1000" b="1" dirty="0">
                <a:solidFill>
                  <a:schemeClr val="tx1"/>
                </a:solidFill>
                <a:latin typeface="Times New Roman" panose="02020603050405020304" pitchFamily="18" charset="0"/>
                <a:cs typeface="Times New Roman" panose="02020603050405020304" pitchFamily="18" charset="0"/>
              </a:rPr>
              <a:t>Social Isolation and Loneliness:</a:t>
            </a:r>
            <a:r>
              <a:rPr lang="en-IN" sz="1000" dirty="0">
                <a:solidFill>
                  <a:schemeClr val="tx1"/>
                </a:solidFill>
                <a:latin typeface="Times New Roman" panose="02020603050405020304" pitchFamily="18" charset="0"/>
                <a:cs typeface="Times New Roman" panose="02020603050405020304" pitchFamily="18" charset="0"/>
              </a:rPr>
              <a:t> Being lonely is quite common for elderly people and this often results in mental health issues and a lower level of wellbeing (Tragantzopoulou and Giannouli, 2021).</a:t>
            </a:r>
          </a:p>
          <a:p>
            <a:pPr algn="just"/>
            <a:r>
              <a:rPr lang="en-IN" sz="1000" b="1" dirty="0">
                <a:solidFill>
                  <a:schemeClr val="tx1"/>
                </a:solidFill>
                <a:latin typeface="Times New Roman" panose="02020603050405020304" pitchFamily="18" charset="0"/>
                <a:cs typeface="Times New Roman" panose="02020603050405020304" pitchFamily="18" charset="0"/>
              </a:rPr>
              <a:t>Digital Exclusion:</a:t>
            </a:r>
            <a:r>
              <a:rPr lang="en-IN" sz="1000" dirty="0">
                <a:solidFill>
                  <a:schemeClr val="tx1"/>
                </a:solidFill>
                <a:latin typeface="Times New Roman" panose="02020603050405020304" pitchFamily="18" charset="0"/>
                <a:cs typeface="Times New Roman" panose="02020603050405020304" pitchFamily="18" charset="0"/>
              </a:rPr>
              <a:t> The lack of digital knowledge or resources stops seniors from using the internet and staying in touch with others (Gallistl </a:t>
            </a:r>
            <a:r>
              <a:rPr lang="en-IN" sz="1000" i="1" dirty="0">
                <a:solidFill>
                  <a:schemeClr val="tx1"/>
                </a:solidFill>
                <a:latin typeface="Times New Roman" panose="02020603050405020304" pitchFamily="18" charset="0"/>
                <a:cs typeface="Times New Roman" panose="02020603050405020304" pitchFamily="18" charset="0"/>
              </a:rPr>
              <a:t>et al</a:t>
            </a:r>
            <a:r>
              <a:rPr lang="en-IN" sz="1000" dirty="0">
                <a:solidFill>
                  <a:schemeClr val="tx1"/>
                </a:solidFill>
                <a:latin typeface="Times New Roman" panose="02020603050405020304" pitchFamily="18" charset="0"/>
                <a:cs typeface="Times New Roman" panose="02020603050405020304" pitchFamily="18" charset="0"/>
              </a:rPr>
              <a:t>., 2021).</a:t>
            </a:r>
          </a:p>
          <a:p>
            <a:pPr algn="just"/>
            <a:r>
              <a:rPr lang="en-IN" sz="1000" b="1" dirty="0">
                <a:solidFill>
                  <a:schemeClr val="tx1"/>
                </a:solidFill>
                <a:latin typeface="Times New Roman" panose="02020603050405020304" pitchFamily="18" charset="0"/>
                <a:cs typeface="Times New Roman" panose="02020603050405020304" pitchFamily="18" charset="0"/>
              </a:rPr>
              <a:t>Financial Limitations:</a:t>
            </a:r>
            <a:r>
              <a:rPr lang="en-IN" sz="1000" dirty="0">
                <a:solidFill>
                  <a:schemeClr val="tx1"/>
                </a:solidFill>
                <a:latin typeface="Times New Roman" panose="02020603050405020304" pitchFamily="18" charset="0"/>
                <a:cs typeface="Times New Roman" panose="02020603050405020304" pitchFamily="18" charset="0"/>
              </a:rPr>
              <a:t> High margin of Care cost as well as income restrict access to the necessary support services. </a:t>
            </a:r>
          </a:p>
          <a:p>
            <a:pPr algn="just"/>
            <a:r>
              <a:rPr lang="en-IN" sz="1000" b="1" dirty="0">
                <a:solidFill>
                  <a:schemeClr val="tx1"/>
                </a:solidFill>
                <a:latin typeface="Times New Roman" panose="02020603050405020304" pitchFamily="18" charset="0"/>
                <a:cs typeface="Times New Roman" panose="02020603050405020304" pitchFamily="18" charset="0"/>
              </a:rPr>
              <a:t>Understaffing in care service:</a:t>
            </a:r>
            <a:r>
              <a:rPr lang="en-IN" sz="1000" dirty="0">
                <a:solidFill>
                  <a:schemeClr val="tx1"/>
                </a:solidFill>
                <a:latin typeface="Times New Roman" panose="02020603050405020304" pitchFamily="18" charset="0"/>
                <a:cs typeface="Times New Roman" panose="02020603050405020304" pitchFamily="18" charset="0"/>
              </a:rPr>
              <a:t> Inconsistent care due to staff shortages impacts the quality as well as reliability of support (Naseem </a:t>
            </a:r>
            <a:r>
              <a:rPr lang="en-IN" sz="1000" i="1" dirty="0">
                <a:solidFill>
                  <a:schemeClr val="tx1"/>
                </a:solidFill>
                <a:latin typeface="Times New Roman" panose="02020603050405020304" pitchFamily="18" charset="0"/>
                <a:cs typeface="Times New Roman" panose="02020603050405020304" pitchFamily="18" charset="0"/>
              </a:rPr>
              <a:t>et al</a:t>
            </a:r>
            <a:r>
              <a:rPr lang="en-IN" sz="1000" dirty="0">
                <a:solidFill>
                  <a:schemeClr val="tx1"/>
                </a:solidFill>
                <a:latin typeface="Times New Roman" panose="02020603050405020304" pitchFamily="18" charset="0"/>
                <a:cs typeface="Times New Roman" panose="02020603050405020304" pitchFamily="18" charset="0"/>
              </a:rPr>
              <a:t>., 2024). </a:t>
            </a:r>
          </a:p>
        </p:txBody>
      </p:sp>
      <p:sp>
        <p:nvSpPr>
          <p:cNvPr id="15" name="Rectangle: Rounded Corners 14">
            <a:extLst>
              <a:ext uri="{FF2B5EF4-FFF2-40B4-BE49-F238E27FC236}">
                <a16:creationId xmlns:a16="http://schemas.microsoft.com/office/drawing/2014/main" id="{986C5190-881B-2D96-6EF9-4E2485276F1F}"/>
              </a:ext>
            </a:extLst>
          </p:cNvPr>
          <p:cNvSpPr/>
          <p:nvPr/>
        </p:nvSpPr>
        <p:spPr>
          <a:xfrm>
            <a:off x="7874000" y="5116484"/>
            <a:ext cx="4645975" cy="1975817"/>
          </a:xfrm>
          <a:prstGeom prst="roundRect">
            <a:avLst/>
          </a:prstGeom>
          <a:gradFill>
            <a:gsLst>
              <a:gs pos="18000">
                <a:schemeClr val="bg1"/>
              </a:gs>
              <a:gs pos="64000">
                <a:schemeClr val="accent4">
                  <a:lumMod val="60000"/>
                  <a:lumOff val="4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1600" b="1" dirty="0">
                <a:solidFill>
                  <a:schemeClr val="tx1"/>
                </a:solidFill>
                <a:latin typeface="Times New Roman" panose="02020603050405020304" pitchFamily="18" charset="0"/>
                <a:cs typeface="Times New Roman" panose="02020603050405020304" pitchFamily="18" charset="0"/>
              </a:rPr>
              <a:t>Recommendations for Development </a:t>
            </a:r>
          </a:p>
          <a:p>
            <a:pPr algn="just"/>
            <a:r>
              <a:rPr lang="en-IN" sz="1000" b="1" dirty="0">
                <a:solidFill>
                  <a:schemeClr val="tx1"/>
                </a:solidFill>
                <a:latin typeface="Times New Roman" panose="02020603050405020304" pitchFamily="18" charset="0"/>
                <a:cs typeface="Times New Roman" panose="02020603050405020304" pitchFamily="18" charset="0"/>
              </a:rPr>
              <a:t>Integrate Health and Social Care:</a:t>
            </a:r>
            <a:r>
              <a:rPr lang="en-IN" sz="1000" dirty="0">
                <a:solidFill>
                  <a:schemeClr val="tx1"/>
                </a:solidFill>
                <a:latin typeface="Times New Roman" panose="02020603050405020304" pitchFamily="18" charset="0"/>
                <a:cs typeface="Times New Roman" panose="02020603050405020304" pitchFamily="18" charset="0"/>
              </a:rPr>
              <a:t> Adopting seamless coordination between the NHS as well as Social Services to provide holistic care (England.nhs.uk, 2025). </a:t>
            </a:r>
          </a:p>
          <a:p>
            <a:pPr algn="just"/>
            <a:r>
              <a:rPr lang="en-IN" sz="1000" b="1" dirty="0">
                <a:solidFill>
                  <a:schemeClr val="tx1"/>
                </a:solidFill>
                <a:latin typeface="Times New Roman" panose="02020603050405020304" pitchFamily="18" charset="0"/>
                <a:cs typeface="Times New Roman" panose="02020603050405020304" pitchFamily="18" charset="0"/>
              </a:rPr>
              <a:t>Investing in Home-Based and Community Care:</a:t>
            </a:r>
            <a:r>
              <a:rPr lang="en-IN" sz="1000" dirty="0">
                <a:solidFill>
                  <a:schemeClr val="tx1"/>
                </a:solidFill>
                <a:latin typeface="Times New Roman" panose="02020603050405020304" pitchFamily="18" charset="0"/>
                <a:cs typeface="Times New Roman" panose="02020603050405020304" pitchFamily="18" charset="0"/>
              </a:rPr>
              <a:t> Allocating more resources to support the services that enable older adults to live independently at home. </a:t>
            </a:r>
          </a:p>
          <a:p>
            <a:pPr algn="just"/>
            <a:r>
              <a:rPr lang="en-IN" sz="1000" b="1" dirty="0">
                <a:solidFill>
                  <a:schemeClr val="tx1"/>
                </a:solidFill>
                <a:latin typeface="Times New Roman" panose="02020603050405020304" pitchFamily="18" charset="0"/>
                <a:cs typeface="Times New Roman" panose="02020603050405020304" pitchFamily="18" charset="0"/>
              </a:rPr>
              <a:t>Digital Literacy Programs:</a:t>
            </a:r>
            <a:r>
              <a:rPr lang="en-IN" sz="1000" dirty="0">
                <a:solidFill>
                  <a:schemeClr val="tx1"/>
                </a:solidFill>
                <a:latin typeface="Times New Roman" panose="02020603050405020304" pitchFamily="18" charset="0"/>
                <a:cs typeface="Times New Roman" panose="02020603050405020304" pitchFamily="18" charset="0"/>
              </a:rPr>
              <a:t> Expanding training initiatives to help older patients navigate as well as use digital technologies effectively (Jung </a:t>
            </a:r>
            <a:r>
              <a:rPr lang="en-IN" sz="1000" i="1" dirty="0">
                <a:solidFill>
                  <a:schemeClr val="tx1"/>
                </a:solidFill>
                <a:latin typeface="Times New Roman" panose="02020603050405020304" pitchFamily="18" charset="0"/>
                <a:cs typeface="Times New Roman" panose="02020603050405020304" pitchFamily="18" charset="0"/>
              </a:rPr>
              <a:t>et al</a:t>
            </a:r>
            <a:r>
              <a:rPr lang="en-IN" sz="1000" dirty="0">
                <a:solidFill>
                  <a:schemeClr val="tx1"/>
                </a:solidFill>
                <a:latin typeface="Times New Roman" panose="02020603050405020304" pitchFamily="18" charset="0"/>
                <a:cs typeface="Times New Roman" panose="02020603050405020304" pitchFamily="18" charset="0"/>
              </a:rPr>
              <a:t>., 2025). </a:t>
            </a:r>
          </a:p>
          <a:p>
            <a:pPr algn="just"/>
            <a:r>
              <a:rPr lang="en-IN" sz="1000" b="1" dirty="0">
                <a:solidFill>
                  <a:schemeClr val="tx1"/>
                </a:solidFill>
                <a:latin typeface="Times New Roman" panose="02020603050405020304" pitchFamily="18" charset="0"/>
                <a:cs typeface="Times New Roman" panose="02020603050405020304" pitchFamily="18" charset="0"/>
              </a:rPr>
              <a:t>Supporting for Carers:</a:t>
            </a:r>
            <a:r>
              <a:rPr lang="en-IN" sz="1000" dirty="0">
                <a:solidFill>
                  <a:schemeClr val="tx1"/>
                </a:solidFill>
                <a:latin typeface="Times New Roman" panose="02020603050405020304" pitchFamily="18" charset="0"/>
                <a:cs typeface="Times New Roman" panose="02020603050405020304" pitchFamily="18" charset="0"/>
              </a:rPr>
              <a:t> An increasing support system for caregivers, including respite care along with financial assistance. </a:t>
            </a:r>
          </a:p>
          <a:p>
            <a:pPr algn="just"/>
            <a:r>
              <a:rPr lang="en-IN" sz="1000" b="1" dirty="0">
                <a:solidFill>
                  <a:schemeClr val="tx1"/>
                </a:solidFill>
                <a:latin typeface="Times New Roman" panose="02020603050405020304" pitchFamily="18" charset="0"/>
                <a:cs typeface="Times New Roman" panose="02020603050405020304" pitchFamily="18" charset="0"/>
              </a:rPr>
              <a:t>Tailored Care Planning:</a:t>
            </a:r>
            <a:r>
              <a:rPr lang="en-IN" sz="1000" dirty="0">
                <a:solidFill>
                  <a:schemeClr val="tx1"/>
                </a:solidFill>
                <a:latin typeface="Times New Roman" panose="02020603050405020304" pitchFamily="18" charset="0"/>
                <a:cs typeface="Times New Roman" panose="02020603050405020304" pitchFamily="18" charset="0"/>
              </a:rPr>
              <a:t> Implementing individualized care planning that reflects the unique requirements and preferences of each older adult (Jong </a:t>
            </a:r>
            <a:r>
              <a:rPr lang="en-IN" sz="1000" i="1" dirty="0">
                <a:solidFill>
                  <a:schemeClr val="tx1"/>
                </a:solidFill>
                <a:latin typeface="Times New Roman" panose="02020603050405020304" pitchFamily="18" charset="0"/>
                <a:cs typeface="Times New Roman" panose="02020603050405020304" pitchFamily="18" charset="0"/>
              </a:rPr>
              <a:t>et al</a:t>
            </a:r>
            <a:r>
              <a:rPr lang="en-IN" sz="1000" dirty="0">
                <a:solidFill>
                  <a:schemeClr val="tx1"/>
                </a:solidFill>
                <a:latin typeface="Times New Roman" panose="02020603050405020304" pitchFamily="18" charset="0"/>
                <a:cs typeface="Times New Roman" panose="02020603050405020304" pitchFamily="18" charset="0"/>
              </a:rPr>
              <a:t>., 2021). </a:t>
            </a:r>
          </a:p>
        </p:txBody>
      </p:sp>
      <p:sp>
        <p:nvSpPr>
          <p:cNvPr id="16" name="Rectangle: Rounded Corners 15">
            <a:extLst>
              <a:ext uri="{FF2B5EF4-FFF2-40B4-BE49-F238E27FC236}">
                <a16:creationId xmlns:a16="http://schemas.microsoft.com/office/drawing/2014/main" id="{0CD49B7E-03CE-6FF6-0A6B-1071804D0159}"/>
              </a:ext>
            </a:extLst>
          </p:cNvPr>
          <p:cNvSpPr/>
          <p:nvPr/>
        </p:nvSpPr>
        <p:spPr>
          <a:xfrm>
            <a:off x="5270499" y="5116484"/>
            <a:ext cx="2501901" cy="1975817"/>
          </a:xfrm>
          <a:prstGeom prst="roundRect">
            <a:avLst/>
          </a:prstGeom>
          <a:gradFill>
            <a:gsLst>
              <a:gs pos="18000">
                <a:schemeClr val="bg1"/>
              </a:gs>
              <a:gs pos="64000">
                <a:schemeClr val="accent2">
                  <a:lumMod val="60000"/>
                  <a:lumOff val="4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1400" b="1" dirty="0">
                <a:solidFill>
                  <a:schemeClr val="tx1"/>
                </a:solidFill>
                <a:latin typeface="Times New Roman" panose="02020603050405020304" pitchFamily="18" charset="0"/>
                <a:cs typeface="Times New Roman" panose="02020603050405020304" pitchFamily="18" charset="0"/>
              </a:rPr>
              <a:t>Conclusion </a:t>
            </a:r>
          </a:p>
          <a:p>
            <a:pPr algn="just"/>
            <a:r>
              <a:rPr lang="en-IN" sz="1000" dirty="0">
                <a:solidFill>
                  <a:schemeClr val="tx1"/>
                </a:solidFill>
                <a:latin typeface="Times New Roman" panose="02020603050405020304" pitchFamily="18" charset="0"/>
                <a:cs typeface="Times New Roman" panose="02020603050405020304" pitchFamily="18" charset="0"/>
              </a:rPr>
              <a:t>The aging population has also grown, emphasizing rising support demand. </a:t>
            </a:r>
          </a:p>
          <a:p>
            <a:pPr algn="just"/>
            <a:r>
              <a:rPr lang="en-IN" sz="1000" dirty="0">
                <a:solidFill>
                  <a:schemeClr val="tx1"/>
                </a:solidFill>
                <a:latin typeface="Times New Roman" panose="02020603050405020304" pitchFamily="18" charset="0"/>
                <a:cs typeface="Times New Roman" panose="02020603050405020304" pitchFamily="18" charset="0"/>
              </a:rPr>
              <a:t>Functional capability, mental health, and independence were core needs. </a:t>
            </a:r>
          </a:p>
          <a:p>
            <a:pPr algn="just"/>
            <a:r>
              <a:rPr lang="en-IN" sz="1000" dirty="0">
                <a:solidFill>
                  <a:schemeClr val="tx1"/>
                </a:solidFill>
                <a:latin typeface="Times New Roman" panose="02020603050405020304" pitchFamily="18" charset="0"/>
                <a:cs typeface="Times New Roman" panose="02020603050405020304" pitchFamily="18" charset="0"/>
              </a:rPr>
              <a:t>The UK services, as well as policies, had delivered mixed effectiveness </a:t>
            </a:r>
          </a:p>
          <a:p>
            <a:pPr algn="just"/>
            <a:r>
              <a:rPr lang="en-IN" sz="1000" dirty="0">
                <a:solidFill>
                  <a:schemeClr val="tx1"/>
                </a:solidFill>
                <a:latin typeface="Times New Roman" panose="02020603050405020304" pitchFamily="18" charset="0"/>
                <a:cs typeface="Times New Roman" panose="02020603050405020304" pitchFamily="18" charset="0"/>
              </a:rPr>
              <a:t>Innovative mobile technology has increased safety, contact, and self-management. </a:t>
            </a:r>
          </a:p>
          <a:p>
            <a:pPr algn="just"/>
            <a:r>
              <a:rPr lang="en-IN" sz="1000" dirty="0">
                <a:solidFill>
                  <a:schemeClr val="tx1"/>
                </a:solidFill>
                <a:latin typeface="Times New Roman" panose="02020603050405020304" pitchFamily="18" charset="0"/>
                <a:cs typeface="Times New Roman" panose="02020603050405020304" pitchFamily="18" charset="0"/>
              </a:rPr>
              <a:t>Barriers such as health decline, isolation, high healthcare costs, and staff shortage persisted</a:t>
            </a:r>
          </a:p>
        </p:txBody>
      </p:sp>
      <p:pic>
        <p:nvPicPr>
          <p:cNvPr id="1026" name="Picture 2" descr="Telehealth vs Remote Patient Monitoring: What Are the Key Differences? |  FIRMINIQ">
            <a:extLst>
              <a:ext uri="{FF2B5EF4-FFF2-40B4-BE49-F238E27FC236}">
                <a16:creationId xmlns:a16="http://schemas.microsoft.com/office/drawing/2014/main" id="{505CB3C4-18FA-242F-145F-8E8006EC739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36970" y="3623458"/>
            <a:ext cx="1046956" cy="145552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50961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4622BDC-3F52-8679-1792-B85B7EC52D5A}"/>
              </a:ext>
            </a:extLst>
          </p:cNvPr>
          <p:cNvSpPr>
            <a:spLocks noGrp="1"/>
          </p:cNvSpPr>
          <p:nvPr>
            <p:ph type="title"/>
          </p:nvPr>
        </p:nvSpPr>
        <p:spPr>
          <a:xfrm>
            <a:off x="866250" y="152401"/>
            <a:ext cx="10867490" cy="774699"/>
          </a:xfrm>
        </p:spPr>
        <p:txBody>
          <a:bodyPr anchor="t">
            <a:noAutofit/>
          </a:bodyPr>
          <a:lstStyle/>
          <a:p>
            <a:pPr algn="ctr"/>
            <a:r>
              <a:rPr lang="en-IN" sz="4000" b="1" dirty="0">
                <a:latin typeface="Times New Roman" panose="02020603050405020304" pitchFamily="18" charset="0"/>
                <a:cs typeface="Times New Roman" panose="02020603050405020304" pitchFamily="18" charset="0"/>
              </a:rPr>
              <a:t>Reference List </a:t>
            </a:r>
            <a:br>
              <a:rPr lang="en-IN" sz="4000" b="1"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A4CBFC49-2A96-788F-385C-3761C7DB2BC2}"/>
              </a:ext>
            </a:extLst>
          </p:cNvPr>
          <p:cNvSpPr>
            <a:spLocks noGrp="1"/>
          </p:cNvSpPr>
          <p:nvPr>
            <p:ph idx="1"/>
          </p:nvPr>
        </p:nvSpPr>
        <p:spPr>
          <a:xfrm>
            <a:off x="457200" y="1079501"/>
            <a:ext cx="11874500" cy="5967412"/>
          </a:xfrm>
        </p:spPr>
        <p:style>
          <a:lnRef idx="2">
            <a:schemeClr val="accent2"/>
          </a:lnRef>
          <a:fillRef idx="1">
            <a:schemeClr val="lt1"/>
          </a:fillRef>
          <a:effectRef idx="0">
            <a:schemeClr val="accent2"/>
          </a:effectRef>
          <a:fontRef idx="minor">
            <a:schemeClr val="dk1"/>
          </a:fontRef>
        </p:style>
        <p:txBody>
          <a:bodyPr anchor="ctr">
            <a:normAutofit fontScale="70000" lnSpcReduction="20000"/>
          </a:bodyPr>
          <a:lstStyle/>
          <a:p>
            <a:pPr algn="just"/>
            <a:r>
              <a:rPr lang="en-IN" dirty="0">
                <a:latin typeface="Times New Roman" panose="02020603050405020304" pitchFamily="18" charset="0"/>
                <a:cs typeface="Times New Roman" panose="02020603050405020304" pitchFamily="18" charset="0"/>
              </a:rPr>
              <a:t>Age UK. (2025). Available at: https://www.ageuk.org.uk/products/mobility-and-independence-at-home/personal-alarms [Accessed 6 Jun. 2025].</a:t>
            </a:r>
          </a:p>
          <a:p>
            <a:pPr algn="just"/>
            <a:r>
              <a:rPr lang="en-IN" dirty="0">
                <a:latin typeface="Times New Roman" panose="02020603050405020304" pitchFamily="18" charset="0"/>
                <a:cs typeface="Times New Roman" panose="02020603050405020304" pitchFamily="18" charset="0"/>
              </a:rPr>
              <a:t>Burton, J.K., Goodman, C., Guthrie, B., Gordon, A.L., Hanratty, B. and Quinn, T.J., (2021). Closing the UK care home data gap–methodological challenges and solutions. </a:t>
            </a:r>
            <a:r>
              <a:rPr lang="en-IN" i="1" dirty="0">
                <a:latin typeface="Times New Roman" panose="02020603050405020304" pitchFamily="18" charset="0"/>
                <a:cs typeface="Times New Roman" panose="02020603050405020304" pitchFamily="18" charset="0"/>
              </a:rPr>
              <a:t>International Journal of Population Data Science</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5</a:t>
            </a:r>
            <a:r>
              <a:rPr lang="en-IN" dirty="0">
                <a:latin typeface="Times New Roman" panose="02020603050405020304" pitchFamily="18" charset="0"/>
                <a:cs typeface="Times New Roman" panose="02020603050405020304" pitchFamily="18" charset="0"/>
              </a:rPr>
              <a:t>(4), p.1391. </a:t>
            </a:r>
            <a:r>
              <a:rPr lang="en-IN" u="sng" dirty="0">
                <a:latin typeface="Times New Roman" panose="02020603050405020304" pitchFamily="18" charset="0"/>
                <a:cs typeface="Times New Roman" panose="02020603050405020304" pitchFamily="18" charset="0"/>
                <a:hlinkClick r:id="rId3"/>
              </a:rPr>
              <a:t>https://pmc.ncbi.nlm.nih.gov/articles/PMC8138869/</a:t>
            </a:r>
            <a:r>
              <a:rPr lang="en-IN" dirty="0">
                <a:latin typeface="Times New Roman" panose="02020603050405020304" pitchFamily="18" charset="0"/>
                <a:cs typeface="Times New Roman" panose="02020603050405020304" pitchFamily="18" charset="0"/>
              </a:rPr>
              <a:t> </a:t>
            </a:r>
          </a:p>
          <a:p>
            <a:pPr algn="just"/>
            <a:r>
              <a:rPr lang="en-IN" dirty="0">
                <a:latin typeface="Times New Roman" panose="02020603050405020304" pitchFamily="18" charset="0"/>
                <a:cs typeface="Times New Roman" panose="02020603050405020304" pitchFamily="18" charset="0"/>
              </a:rPr>
              <a:t>Centre for Ageing Better. (2023). </a:t>
            </a:r>
            <a:r>
              <a:rPr lang="en-IN" i="1" dirty="0">
                <a:latin typeface="Times New Roman" panose="02020603050405020304" pitchFamily="18" charset="0"/>
                <a:cs typeface="Times New Roman" panose="02020603050405020304" pitchFamily="18" charset="0"/>
              </a:rPr>
              <a:t>Our Ageing Population | The State of Ageing 2023-24</a:t>
            </a:r>
            <a:r>
              <a:rPr lang="en-IN" dirty="0">
                <a:latin typeface="Times New Roman" panose="02020603050405020304" pitchFamily="18" charset="0"/>
                <a:cs typeface="Times New Roman" panose="02020603050405020304" pitchFamily="18" charset="0"/>
              </a:rPr>
              <a:t>. [online] Available at: https://ageing-better.org.uk/our-ageing-population-state-ageing-2023-4 [Accessed 6 Jun. 2025].</a:t>
            </a:r>
          </a:p>
          <a:p>
            <a:pPr algn="just"/>
            <a:r>
              <a:rPr lang="en-IN" dirty="0">
                <a:latin typeface="Times New Roman" panose="02020603050405020304" pitchFamily="18" charset="0"/>
                <a:cs typeface="Times New Roman" panose="02020603050405020304" pitchFamily="18" charset="0"/>
              </a:rPr>
              <a:t>de Jong, Y., van der </a:t>
            </a:r>
            <a:r>
              <a:rPr lang="en-IN" dirty="0" err="1">
                <a:latin typeface="Times New Roman" panose="02020603050405020304" pitchFamily="18" charset="0"/>
                <a:cs typeface="Times New Roman" panose="02020603050405020304" pitchFamily="18" charset="0"/>
              </a:rPr>
              <a:t>Willik</a:t>
            </a:r>
            <a:r>
              <a:rPr lang="en-IN" dirty="0">
                <a:latin typeface="Times New Roman" panose="02020603050405020304" pitchFamily="18" charset="0"/>
                <a:cs typeface="Times New Roman" panose="02020603050405020304" pitchFamily="18" charset="0"/>
              </a:rPr>
              <a:t>, E.M., </a:t>
            </a:r>
            <a:r>
              <a:rPr lang="en-IN" dirty="0" err="1">
                <a:latin typeface="Times New Roman" panose="02020603050405020304" pitchFamily="18" charset="0"/>
                <a:cs typeface="Times New Roman" panose="02020603050405020304" pitchFamily="18" charset="0"/>
              </a:rPr>
              <a:t>Milders</a:t>
            </a:r>
            <a:r>
              <a:rPr lang="en-IN" dirty="0">
                <a:latin typeface="Times New Roman" panose="02020603050405020304" pitchFamily="18" charset="0"/>
                <a:cs typeface="Times New Roman" panose="02020603050405020304" pitchFamily="18" charset="0"/>
              </a:rPr>
              <a:t>, J., Meuleman, Y., Morton, R.L., Dekker, F.W. and van Diepen, M., (2021). Person-</a:t>
            </a:r>
            <a:r>
              <a:rPr lang="en-IN" dirty="0" err="1">
                <a:latin typeface="Times New Roman" panose="02020603050405020304" pitchFamily="18" charset="0"/>
                <a:cs typeface="Times New Roman" panose="02020603050405020304" pitchFamily="18" charset="0"/>
              </a:rPr>
              <a:t>centered</a:t>
            </a:r>
            <a:r>
              <a:rPr lang="en-IN" dirty="0">
                <a:latin typeface="Times New Roman" panose="02020603050405020304" pitchFamily="18" charset="0"/>
                <a:cs typeface="Times New Roman" panose="02020603050405020304" pitchFamily="18" charset="0"/>
              </a:rPr>
              <a:t> care provision and care planning in chronic kidney disease: which outcomes matter? A systematic review and thematic synthesis of qualitative studies: Care planning in CKD: which outcomes matter? </a:t>
            </a:r>
            <a:r>
              <a:rPr lang="en-IN" i="1" dirty="0">
                <a:latin typeface="Times New Roman" panose="02020603050405020304" pitchFamily="18" charset="0"/>
                <a:cs typeface="Times New Roman" panose="02020603050405020304" pitchFamily="18" charset="0"/>
              </a:rPr>
              <a:t>BMC nephrology</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22</a:t>
            </a:r>
            <a:r>
              <a:rPr lang="en-IN" dirty="0">
                <a:latin typeface="Times New Roman" panose="02020603050405020304" pitchFamily="18" charset="0"/>
                <a:cs typeface="Times New Roman" panose="02020603050405020304" pitchFamily="18" charset="0"/>
              </a:rPr>
              <a:t>, pp.1-16.</a:t>
            </a:r>
          </a:p>
          <a:p>
            <a:pPr algn="just"/>
            <a:r>
              <a:rPr lang="en-IN" dirty="0">
                <a:latin typeface="Times New Roman" panose="02020603050405020304" pitchFamily="18" charset="0"/>
                <a:cs typeface="Times New Roman" panose="02020603050405020304" pitchFamily="18" charset="0"/>
              </a:rPr>
              <a:t>England, N. (2025). </a:t>
            </a:r>
            <a:r>
              <a:rPr lang="en-IN" i="1" dirty="0">
                <a:latin typeface="Times New Roman" panose="02020603050405020304" pitchFamily="18" charset="0"/>
                <a:cs typeface="Times New Roman" panose="02020603050405020304" pitchFamily="18" charset="0"/>
              </a:rPr>
              <a:t>NHS England» Integrated care and support</a:t>
            </a:r>
            <a:r>
              <a:rPr lang="en-IN" dirty="0">
                <a:latin typeface="Times New Roman" panose="02020603050405020304" pitchFamily="18" charset="0"/>
                <a:cs typeface="Times New Roman" panose="02020603050405020304" pitchFamily="18" charset="0"/>
              </a:rPr>
              <a:t>. [online] England.nhs.uk. Available at: https://www.england.nhs.uk/ourwork/part-rel/transformation-fund/ [Accessed 6 Jun. 2025].</a:t>
            </a:r>
          </a:p>
          <a:p>
            <a:pPr algn="just"/>
            <a:r>
              <a:rPr lang="en-IN" dirty="0">
                <a:latin typeface="Times New Roman" panose="02020603050405020304" pitchFamily="18" charset="0"/>
                <a:cs typeface="Times New Roman" panose="02020603050405020304" pitchFamily="18" charset="0"/>
              </a:rPr>
              <a:t>Gallistl, V., Rohner, R., Hengl, L. and Kolland, F., (2021). Doing digital exclusion–technology practices of older internet non-users. </a:t>
            </a:r>
            <a:r>
              <a:rPr lang="en-IN" i="1" dirty="0">
                <a:latin typeface="Times New Roman" panose="02020603050405020304" pitchFamily="18" charset="0"/>
                <a:cs typeface="Times New Roman" panose="02020603050405020304" pitchFamily="18" charset="0"/>
              </a:rPr>
              <a:t>Journal of Aging Studies</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59</a:t>
            </a:r>
            <a:r>
              <a:rPr lang="en-IN" dirty="0">
                <a:latin typeface="Times New Roman" panose="02020603050405020304" pitchFamily="18" charset="0"/>
                <a:cs typeface="Times New Roman" panose="02020603050405020304" pitchFamily="18" charset="0"/>
              </a:rPr>
              <a:t>, p.100973. </a:t>
            </a:r>
            <a:r>
              <a:rPr lang="en-IN" u="sng" dirty="0">
                <a:latin typeface="Times New Roman" panose="02020603050405020304" pitchFamily="18" charset="0"/>
                <a:cs typeface="Times New Roman" panose="02020603050405020304" pitchFamily="18" charset="0"/>
                <a:hlinkClick r:id="rId4"/>
              </a:rPr>
              <a:t>https://www.sciencedirect.com/science/article/pii/S0890406521000633</a:t>
            </a:r>
            <a:r>
              <a:rPr lang="en-IN" dirty="0">
                <a:latin typeface="Times New Roman" panose="02020603050405020304" pitchFamily="18" charset="0"/>
                <a:cs typeface="Times New Roman" panose="02020603050405020304" pitchFamily="18" charset="0"/>
              </a:rPr>
              <a:t> </a:t>
            </a:r>
          </a:p>
          <a:p>
            <a:pPr algn="just"/>
            <a:r>
              <a:rPr lang="en-IN" dirty="0">
                <a:latin typeface="Times New Roman" panose="02020603050405020304" pitchFamily="18" charset="0"/>
                <a:cs typeface="Times New Roman" panose="02020603050405020304" pitchFamily="18" charset="0"/>
              </a:rPr>
              <a:t>Grandpad.net. (2025). </a:t>
            </a:r>
            <a:r>
              <a:rPr lang="en-IN" i="1" dirty="0">
                <a:latin typeface="Times New Roman" panose="02020603050405020304" pitchFamily="18" charset="0"/>
                <a:cs typeface="Times New Roman" panose="02020603050405020304" pitchFamily="18" charset="0"/>
              </a:rPr>
              <a:t>GrandPad Radio App</a:t>
            </a:r>
            <a:r>
              <a:rPr lang="en-IN" dirty="0">
                <a:latin typeface="Times New Roman" panose="02020603050405020304" pitchFamily="18" charset="0"/>
                <a:cs typeface="Times New Roman" panose="02020603050405020304" pitchFamily="18" charset="0"/>
              </a:rPr>
              <a:t>. [online] Available at: https://www.grandpad.net/tablet-features/radio [Accessed 6 Jun. 2025].</a:t>
            </a:r>
          </a:p>
          <a:p>
            <a:pPr algn="just"/>
            <a:r>
              <a:rPr lang="en-IN" dirty="0">
                <a:latin typeface="Times New Roman" panose="02020603050405020304" pitchFamily="18" charset="0"/>
                <a:cs typeface="Times New Roman" panose="02020603050405020304" pitchFamily="18" charset="0"/>
              </a:rPr>
              <a:t>Jung, J., You, J. and Kim, D., (2025). Effective but sustainable? A case of a digital literacy program for older adults. </a:t>
            </a:r>
            <a:r>
              <a:rPr lang="en-IN" i="1" dirty="0">
                <a:latin typeface="Times New Roman" panose="02020603050405020304" pitchFamily="18" charset="0"/>
                <a:cs typeface="Times New Roman" panose="02020603050405020304" pitchFamily="18" charset="0"/>
              </a:rPr>
              <a:t>Education and Information Technologies</a:t>
            </a:r>
            <a:r>
              <a:rPr lang="en-IN" dirty="0">
                <a:latin typeface="Times New Roman" panose="02020603050405020304" pitchFamily="18" charset="0"/>
                <a:cs typeface="Times New Roman" panose="02020603050405020304" pitchFamily="18" charset="0"/>
              </a:rPr>
              <a:t>, pp.1-22. </a:t>
            </a:r>
            <a:r>
              <a:rPr lang="en-IN" u="sng" dirty="0">
                <a:latin typeface="Times New Roman" panose="02020603050405020304" pitchFamily="18" charset="0"/>
                <a:cs typeface="Times New Roman" panose="02020603050405020304" pitchFamily="18" charset="0"/>
                <a:hlinkClick r:id="rId5"/>
              </a:rPr>
              <a:t>https://link.springer.com/article/10.1007/s10639-025-13364-4</a:t>
            </a:r>
            <a:r>
              <a:rPr lang="en-IN" dirty="0">
                <a:latin typeface="Times New Roman" panose="02020603050405020304" pitchFamily="18" charset="0"/>
                <a:cs typeface="Times New Roman" panose="02020603050405020304" pitchFamily="18" charset="0"/>
              </a:rPr>
              <a:t> </a:t>
            </a:r>
          </a:p>
          <a:p>
            <a:pPr marL="0" indent="0" algn="just">
              <a:buNone/>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1299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8CCDB-1B15-66B0-80AD-78633BBF9EC4}"/>
              </a:ext>
            </a:extLst>
          </p:cNvPr>
          <p:cNvSpPr>
            <a:spLocks noGrp="1"/>
          </p:cNvSpPr>
          <p:nvPr>
            <p:ph type="title"/>
          </p:nvPr>
        </p:nvSpPr>
        <p:spPr>
          <a:xfrm>
            <a:off x="884505" y="201612"/>
            <a:ext cx="10867490" cy="797803"/>
          </a:xfrm>
        </p:spPr>
        <p:txBody>
          <a:bodyPr>
            <a:normAutofit/>
          </a:bodyPr>
          <a:lstStyle/>
          <a:p>
            <a:pPr algn="ctr"/>
            <a:r>
              <a:rPr lang="en-IN" sz="4000" b="1" dirty="0">
                <a:latin typeface="Times New Roman" panose="02020603050405020304" pitchFamily="18" charset="0"/>
                <a:cs typeface="Times New Roman" panose="02020603050405020304" pitchFamily="18" charset="0"/>
              </a:rPr>
              <a:t>Reference List</a:t>
            </a:r>
            <a:endParaRPr lang="en-IN" sz="4000" dirty="0"/>
          </a:p>
        </p:txBody>
      </p:sp>
      <p:sp>
        <p:nvSpPr>
          <p:cNvPr id="3" name="Content Placeholder 2">
            <a:extLst>
              <a:ext uri="{FF2B5EF4-FFF2-40B4-BE49-F238E27FC236}">
                <a16:creationId xmlns:a16="http://schemas.microsoft.com/office/drawing/2014/main" id="{48BEA59D-6B2D-1BA2-06E3-8185A6AEAC11}"/>
              </a:ext>
            </a:extLst>
          </p:cNvPr>
          <p:cNvSpPr>
            <a:spLocks noGrp="1"/>
          </p:cNvSpPr>
          <p:nvPr>
            <p:ph idx="1"/>
          </p:nvPr>
        </p:nvSpPr>
        <p:spPr>
          <a:xfrm>
            <a:off x="266700" y="1181100"/>
            <a:ext cx="12103100" cy="5816601"/>
          </a:xfrm>
        </p:spPr>
        <p:style>
          <a:lnRef idx="2">
            <a:schemeClr val="accent2"/>
          </a:lnRef>
          <a:fillRef idx="1">
            <a:schemeClr val="lt1"/>
          </a:fillRef>
          <a:effectRef idx="0">
            <a:schemeClr val="accent2"/>
          </a:effectRef>
          <a:fontRef idx="minor">
            <a:schemeClr val="dk1"/>
          </a:fontRef>
        </p:style>
        <p:txBody>
          <a:bodyPr anchor="t">
            <a:normAutofit fontScale="70000" lnSpcReduction="20000"/>
          </a:bodyPr>
          <a:lstStyle/>
          <a:p>
            <a:r>
              <a:rPr lang="en-IN" dirty="0">
                <a:latin typeface="Times New Roman" panose="02020603050405020304" pitchFamily="18" charset="0"/>
                <a:cs typeface="Times New Roman" panose="02020603050405020304" pitchFamily="18" charset="0"/>
              </a:rPr>
              <a:t>Mah, J.C., Stevens, S.J., Keefe, J.M., Rockwood, K. and Andrew, M.K., (2021). Social factors influencing utilization of home care in community-dwelling older adults: a scoping review. </a:t>
            </a:r>
            <a:r>
              <a:rPr lang="en-IN" i="1" dirty="0">
                <a:latin typeface="Times New Roman" panose="02020603050405020304" pitchFamily="18" charset="0"/>
                <a:cs typeface="Times New Roman" panose="02020603050405020304" pitchFamily="18" charset="0"/>
              </a:rPr>
              <a:t>BMC geriatrics</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21</a:t>
            </a:r>
            <a:r>
              <a:rPr lang="en-IN" dirty="0">
                <a:latin typeface="Times New Roman" panose="02020603050405020304" pitchFamily="18" charset="0"/>
                <a:cs typeface="Times New Roman" panose="02020603050405020304" pitchFamily="18" charset="0"/>
              </a:rPr>
              <a:t>, pp.1-21. </a:t>
            </a:r>
            <a:r>
              <a:rPr lang="en-IN" u="sng" dirty="0">
                <a:latin typeface="Times New Roman" panose="02020603050405020304" pitchFamily="18" charset="0"/>
                <a:cs typeface="Times New Roman" panose="02020603050405020304" pitchFamily="18" charset="0"/>
                <a:hlinkClick r:id="rId2"/>
              </a:rPr>
              <a:t>https://link.springer.com/article/10.1186/s12877-021-02069-1</a:t>
            </a:r>
            <a:r>
              <a:rPr lang="en-IN" dirty="0">
                <a:latin typeface="Times New Roman" panose="02020603050405020304" pitchFamily="18" charset="0"/>
                <a:cs typeface="Times New Roman" panose="02020603050405020304" pitchFamily="18" charset="0"/>
              </a:rPr>
              <a:t> </a:t>
            </a:r>
          </a:p>
          <a:p>
            <a:r>
              <a:rPr lang="en-IN" dirty="0">
                <a:latin typeface="Times New Roman" panose="02020603050405020304" pitchFamily="18" charset="0"/>
                <a:cs typeface="Times New Roman" panose="02020603050405020304" pitchFamily="18" charset="0"/>
              </a:rPr>
              <a:t>Matthew, K.A., </a:t>
            </a:r>
            <a:r>
              <a:rPr lang="en-IN" dirty="0" err="1">
                <a:latin typeface="Times New Roman" panose="02020603050405020304" pitchFamily="18" charset="0"/>
                <a:cs typeface="Times New Roman" panose="02020603050405020304" pitchFamily="18" charset="0"/>
              </a:rPr>
              <a:t>Opia</a:t>
            </a:r>
            <a:r>
              <a:rPr lang="en-IN" dirty="0">
                <a:latin typeface="Times New Roman" panose="02020603050405020304" pitchFamily="18" charset="0"/>
                <a:cs typeface="Times New Roman" panose="02020603050405020304" pitchFamily="18" charset="0"/>
              </a:rPr>
              <a:t>, F.N. and Matthew, A., (2023). Policy solutions for reducing racial and ethnic disparities in cancer mortality. </a:t>
            </a:r>
            <a:r>
              <a:rPr lang="en-IN" i="1" dirty="0">
                <a:latin typeface="Times New Roman" panose="02020603050405020304" pitchFamily="18" charset="0"/>
                <a:cs typeface="Times New Roman" panose="02020603050405020304" pitchFamily="18" charset="0"/>
              </a:rPr>
              <a:t>Journal of Advance Multidisciplinary Research</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2</a:t>
            </a:r>
            <a:r>
              <a:rPr lang="en-IN" dirty="0">
                <a:latin typeface="Times New Roman" panose="02020603050405020304" pitchFamily="18" charset="0"/>
                <a:cs typeface="Times New Roman" panose="02020603050405020304" pitchFamily="18" charset="0"/>
              </a:rPr>
              <a:t>(2), pp.77-85. </a:t>
            </a:r>
            <a:r>
              <a:rPr lang="en-IN" u="sng" dirty="0">
                <a:latin typeface="Times New Roman" panose="02020603050405020304" pitchFamily="18" charset="0"/>
                <a:cs typeface="Times New Roman" panose="02020603050405020304" pitchFamily="18" charset="0"/>
                <a:hlinkClick r:id="rId3"/>
              </a:rPr>
              <a:t>https://synstojournals.com/multi/article/view/139</a:t>
            </a:r>
            <a:r>
              <a:rPr lang="en-IN" dirty="0">
                <a:latin typeface="Times New Roman" panose="02020603050405020304" pitchFamily="18" charset="0"/>
                <a:cs typeface="Times New Roman" panose="02020603050405020304" pitchFamily="18" charset="0"/>
              </a:rPr>
              <a:t> </a:t>
            </a:r>
          </a:p>
          <a:p>
            <a:r>
              <a:rPr lang="en-IN" dirty="0">
                <a:latin typeface="Times New Roman" panose="02020603050405020304" pitchFamily="18" charset="0"/>
                <a:cs typeface="Times New Roman" panose="02020603050405020304" pitchFamily="18" charset="0"/>
              </a:rPr>
              <a:t>Naseem, S., Naseem, S. and Amir, Z., (2024). Effect of Staff Shortage on Patient Safety and Quality of Care. </a:t>
            </a:r>
            <a:r>
              <a:rPr lang="en-IN" i="1" dirty="0">
                <a:latin typeface="Times New Roman" panose="02020603050405020304" pitchFamily="18" charset="0"/>
                <a:cs typeface="Times New Roman" panose="02020603050405020304" pitchFamily="18" charset="0"/>
              </a:rPr>
              <a:t>Annals of Human and Social Sciences</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5</a:t>
            </a:r>
            <a:r>
              <a:rPr lang="en-IN" dirty="0">
                <a:latin typeface="Times New Roman" panose="02020603050405020304" pitchFamily="18" charset="0"/>
                <a:cs typeface="Times New Roman" panose="02020603050405020304" pitchFamily="18" charset="0"/>
              </a:rPr>
              <a:t>(4), pp.158-164. </a:t>
            </a:r>
            <a:r>
              <a:rPr lang="en-IN" u="sng" dirty="0">
                <a:latin typeface="Times New Roman" panose="02020603050405020304" pitchFamily="18" charset="0"/>
                <a:cs typeface="Times New Roman" panose="02020603050405020304" pitchFamily="18" charset="0"/>
                <a:hlinkClick r:id="rId4"/>
              </a:rPr>
              <a:t>https://www.ojs.ahss.org.pk/journal/article/view/842</a:t>
            </a:r>
            <a:r>
              <a:rPr lang="en-IN" dirty="0">
                <a:latin typeface="Times New Roman" panose="02020603050405020304" pitchFamily="18" charset="0"/>
                <a:cs typeface="Times New Roman" panose="02020603050405020304" pitchFamily="18" charset="0"/>
              </a:rPr>
              <a:t> </a:t>
            </a:r>
          </a:p>
          <a:p>
            <a:r>
              <a:rPr lang="en-IN" dirty="0">
                <a:latin typeface="Times New Roman" panose="02020603050405020304" pitchFamily="18" charset="0"/>
                <a:cs typeface="Times New Roman" panose="02020603050405020304" pitchFamily="18" charset="0"/>
              </a:rPr>
              <a:t>NHS Transformation Directorate. (2020). </a:t>
            </a:r>
            <a:r>
              <a:rPr lang="en-IN" i="1" dirty="0">
                <a:latin typeface="Times New Roman" panose="02020603050405020304" pitchFamily="18" charset="0"/>
                <a:cs typeface="Times New Roman" panose="02020603050405020304" pitchFamily="18" charset="0"/>
              </a:rPr>
              <a:t>Supporting care with remote monitoring</a:t>
            </a:r>
            <a:r>
              <a:rPr lang="en-IN" dirty="0">
                <a:latin typeface="Times New Roman" panose="02020603050405020304" pitchFamily="18" charset="0"/>
                <a:cs typeface="Times New Roman" panose="02020603050405020304" pitchFamily="18" charset="0"/>
              </a:rPr>
              <a:t>. [online] Available at: https://transform.england.nhs.uk/covid-19-response/technology-nhs/supporting-the-innovation-collaboratives-to-expand-their-remote-monitoring-plans [Accessed 6 Jun. 2025].</a:t>
            </a:r>
          </a:p>
          <a:p>
            <a:r>
              <a:rPr lang="en-IN" dirty="0">
                <a:latin typeface="Times New Roman" panose="02020603050405020304" pitchFamily="18" charset="0"/>
                <a:cs typeface="Times New Roman" panose="02020603050405020304" pitchFamily="18" charset="0"/>
              </a:rPr>
              <a:t>Predebon, M.L., Ramos, G., Pizzol, F.L.F.D., Santos, N.O.D., </a:t>
            </a:r>
            <a:r>
              <a:rPr lang="en-IN" dirty="0" err="1">
                <a:latin typeface="Times New Roman" panose="02020603050405020304" pitchFamily="18" charset="0"/>
                <a:cs typeface="Times New Roman" panose="02020603050405020304" pitchFamily="18" charset="0"/>
              </a:rPr>
              <a:t>Paskulin</a:t>
            </a:r>
            <a:r>
              <a:rPr lang="en-IN" dirty="0">
                <a:latin typeface="Times New Roman" panose="02020603050405020304" pitchFamily="18" charset="0"/>
                <a:cs typeface="Times New Roman" panose="02020603050405020304" pitchFamily="18" charset="0"/>
              </a:rPr>
              <a:t>, L.M.G. and Rosset, I., (2021). Global functionality and associated factors in the older adults followed by Home Care in Primary Health Care. </a:t>
            </a:r>
            <a:r>
              <a:rPr lang="en-IN" i="1" dirty="0" err="1">
                <a:latin typeface="Times New Roman" panose="02020603050405020304" pitchFamily="18" charset="0"/>
                <a:cs typeface="Times New Roman" panose="02020603050405020304" pitchFamily="18" charset="0"/>
              </a:rPr>
              <a:t>Revista</a:t>
            </a:r>
            <a:r>
              <a:rPr lang="en-IN" i="1" dirty="0">
                <a:latin typeface="Times New Roman" panose="02020603050405020304" pitchFamily="18" charset="0"/>
                <a:cs typeface="Times New Roman" panose="02020603050405020304" pitchFamily="18" charset="0"/>
              </a:rPr>
              <a:t> </a:t>
            </a:r>
            <a:r>
              <a:rPr lang="en-IN" i="1" dirty="0" err="1">
                <a:latin typeface="Times New Roman" panose="02020603050405020304" pitchFamily="18" charset="0"/>
                <a:cs typeface="Times New Roman" panose="02020603050405020304" pitchFamily="18" charset="0"/>
              </a:rPr>
              <a:t>latino</a:t>
            </a:r>
            <a:r>
              <a:rPr lang="en-IN" i="1" dirty="0">
                <a:latin typeface="Times New Roman" panose="02020603050405020304" pitchFamily="18" charset="0"/>
                <a:cs typeface="Times New Roman" panose="02020603050405020304" pitchFamily="18" charset="0"/>
              </a:rPr>
              <a:t>-americana de </a:t>
            </a:r>
            <a:r>
              <a:rPr lang="en-IN" i="1" dirty="0" err="1">
                <a:latin typeface="Times New Roman" panose="02020603050405020304" pitchFamily="18" charset="0"/>
                <a:cs typeface="Times New Roman" panose="02020603050405020304" pitchFamily="18" charset="0"/>
              </a:rPr>
              <a:t>enfermagem</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29</a:t>
            </a:r>
            <a:r>
              <a:rPr lang="en-IN" dirty="0">
                <a:latin typeface="Times New Roman" panose="02020603050405020304" pitchFamily="18" charset="0"/>
                <a:cs typeface="Times New Roman" panose="02020603050405020304" pitchFamily="18" charset="0"/>
              </a:rPr>
              <a:t>, p.e3476. </a:t>
            </a:r>
            <a:r>
              <a:rPr lang="en-IN" u="sng" dirty="0">
                <a:latin typeface="Times New Roman" panose="02020603050405020304" pitchFamily="18" charset="0"/>
                <a:cs typeface="Times New Roman" panose="02020603050405020304" pitchFamily="18" charset="0"/>
                <a:hlinkClick r:id="rId5"/>
              </a:rPr>
              <a:t>https://www.scielo.br/j/rlae/a/qVYKchGbYCbMc8dKyM9QChd/?format=html&amp;lang=en</a:t>
            </a:r>
            <a:r>
              <a:rPr lang="en-IN" dirty="0">
                <a:latin typeface="Times New Roman" panose="02020603050405020304" pitchFamily="18" charset="0"/>
                <a:cs typeface="Times New Roman" panose="02020603050405020304" pitchFamily="18" charset="0"/>
              </a:rPr>
              <a:t> </a:t>
            </a:r>
          </a:p>
          <a:p>
            <a:r>
              <a:rPr lang="en-IN" dirty="0">
                <a:latin typeface="Times New Roman" panose="02020603050405020304" pitchFamily="18" charset="0"/>
                <a:cs typeface="Times New Roman" panose="02020603050405020304" pitchFamily="18" charset="0"/>
              </a:rPr>
              <a:t>Torossian, M.R., (2021). The dignity of older individuals with Alzheimer’s disease and related dementias: A scoping review. </a:t>
            </a:r>
            <a:r>
              <a:rPr lang="en-IN" i="1" dirty="0">
                <a:latin typeface="Times New Roman" panose="02020603050405020304" pitchFamily="18" charset="0"/>
                <a:cs typeface="Times New Roman" panose="02020603050405020304" pitchFamily="18" charset="0"/>
              </a:rPr>
              <a:t>Dementia</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20</a:t>
            </a:r>
            <a:r>
              <a:rPr lang="en-IN" dirty="0">
                <a:latin typeface="Times New Roman" panose="02020603050405020304" pitchFamily="18" charset="0"/>
                <a:cs typeface="Times New Roman" panose="02020603050405020304" pitchFamily="18" charset="0"/>
              </a:rPr>
              <a:t>(8), pp.2891-2915. </a:t>
            </a:r>
            <a:r>
              <a:rPr lang="en-IN" u="sng" dirty="0">
                <a:latin typeface="Times New Roman" panose="02020603050405020304" pitchFamily="18" charset="0"/>
                <a:cs typeface="Times New Roman" panose="02020603050405020304" pitchFamily="18" charset="0"/>
                <a:hlinkClick r:id="rId6"/>
              </a:rPr>
              <a:t>https://journals.sagepub.com/doi/abs/10.1177/14713012211021722</a:t>
            </a:r>
            <a:r>
              <a:rPr lang="en-IN" dirty="0">
                <a:latin typeface="Times New Roman" panose="02020603050405020304" pitchFamily="18" charset="0"/>
                <a:cs typeface="Times New Roman" panose="02020603050405020304" pitchFamily="18" charset="0"/>
              </a:rPr>
              <a:t> </a:t>
            </a:r>
          </a:p>
          <a:p>
            <a:r>
              <a:rPr lang="en-IN" dirty="0">
                <a:latin typeface="Times New Roman" panose="02020603050405020304" pitchFamily="18" charset="0"/>
                <a:cs typeface="Times New Roman" panose="02020603050405020304" pitchFamily="18" charset="0"/>
              </a:rPr>
              <a:t>Tragantzopoulou, P. and Giannouli, V., (2021). Social isolation and loneliness in old age: Exploring their role in mental and physical health. </a:t>
            </a:r>
            <a:r>
              <a:rPr lang="en-IN" dirty="0" err="1">
                <a:latin typeface="Times New Roman" panose="02020603050405020304" pitchFamily="18" charset="0"/>
                <a:cs typeface="Times New Roman" panose="02020603050405020304" pitchFamily="18" charset="0"/>
              </a:rPr>
              <a:t>Psychiatriki</a:t>
            </a:r>
            <a:r>
              <a:rPr lang="en-IN" dirty="0">
                <a:latin typeface="Times New Roman" panose="02020603050405020304" pitchFamily="18" charset="0"/>
                <a:cs typeface="Times New Roman" panose="02020603050405020304" pitchFamily="18" charset="0"/>
              </a:rPr>
              <a:t>, 32(1), pp.59-66. </a:t>
            </a:r>
            <a:r>
              <a:rPr lang="en-IN" u="sng" dirty="0">
                <a:latin typeface="Times New Roman" panose="02020603050405020304" pitchFamily="18" charset="0"/>
                <a:cs typeface="Times New Roman" panose="02020603050405020304" pitchFamily="18" charset="0"/>
                <a:hlinkClick r:id="rId7"/>
              </a:rPr>
              <a:t>https://psychiatriki-journal.gr/documents/psychiatry/32.1-EN-2021.pdf#page=51</a:t>
            </a:r>
            <a:r>
              <a:rPr lang="en-IN" dirty="0">
                <a:latin typeface="Times New Roman" panose="02020603050405020304" pitchFamily="18" charset="0"/>
                <a:cs typeface="Times New Roman" panose="02020603050405020304" pitchFamily="18" charset="0"/>
              </a:rPr>
              <a:t> </a:t>
            </a:r>
          </a:p>
          <a:p>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3263176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102</TotalTime>
  <Words>2953</Words>
  <Application>Microsoft Office PowerPoint</Application>
  <PresentationFormat>Custom</PresentationFormat>
  <Paragraphs>93</Paragraphs>
  <Slides>4</Slides>
  <Notes>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Times New Roman</vt:lpstr>
      <vt:lpstr>Office Theme</vt:lpstr>
      <vt:lpstr>Student name: Lyly Okita  Student ID: 2211984  Module: Empowering the older person  Lecturer: Neale Haddon     Assignment Title: component 1: Individual poster presentation</vt:lpstr>
      <vt:lpstr>Empowering Older Adults in the UK: Balancing Independence, Care, and Innovation‌</vt:lpstr>
      <vt:lpstr>Reference List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Lyly Okita  Student ID: 2211984  Module: Empowering the older person  Lecturer: Neale Haddon     Assignment Title: component 1: Individual poster presentation</dc:title>
  <cp:lastModifiedBy>Lyly Okita (2211984)</cp:lastModifiedBy>
  <cp:revision>1</cp:revision>
  <dcterms:created xsi:type="dcterms:W3CDTF">2025-06-06T08:35:43Z</dcterms:created>
  <dcterms:modified xsi:type="dcterms:W3CDTF">2025-11-27T23:19:08Z</dcterms:modified>
</cp:coreProperties>
</file>