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31"/>
  </p:notesMasterIdLst>
  <p:sldIdLst>
    <p:sldId id="2308" r:id="rId2"/>
    <p:sldId id="2224" r:id="rId3"/>
    <p:sldId id="2297" r:id="rId4"/>
    <p:sldId id="2313" r:id="rId5"/>
    <p:sldId id="2311" r:id="rId6"/>
    <p:sldId id="2312" r:id="rId7"/>
    <p:sldId id="2325" r:id="rId8"/>
    <p:sldId id="2329" r:id="rId9"/>
    <p:sldId id="2326" r:id="rId10"/>
    <p:sldId id="2330" r:id="rId11"/>
    <p:sldId id="2331" r:id="rId12"/>
    <p:sldId id="2332" r:id="rId13"/>
    <p:sldId id="2333" r:id="rId14"/>
    <p:sldId id="2334" r:id="rId15"/>
    <p:sldId id="2314" r:id="rId16"/>
    <p:sldId id="2327" r:id="rId17"/>
    <p:sldId id="2328" r:id="rId18"/>
    <p:sldId id="2317" r:id="rId19"/>
    <p:sldId id="2335" r:id="rId20"/>
    <p:sldId id="2318" r:id="rId21"/>
    <p:sldId id="2336" r:id="rId22"/>
    <p:sldId id="2315" r:id="rId23"/>
    <p:sldId id="2319" r:id="rId24"/>
    <p:sldId id="2320" r:id="rId25"/>
    <p:sldId id="2321" r:id="rId26"/>
    <p:sldId id="2322" r:id="rId27"/>
    <p:sldId id="2337" r:id="rId28"/>
    <p:sldId id="2323" r:id="rId29"/>
    <p:sldId id="2324" r:id="rId3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Michele Chiarello" initials="MC" lastIdx="1" clrIdx="0">
    <p:extLst>
      <p:ext uri="{19B8F6BF-5375-455C-9EA6-DF929625EA0E}">
        <p15:presenceInfo xmlns:p15="http://schemas.microsoft.com/office/powerpoint/2012/main" userId="S::m.chiarello@uwtsd.ac.uk::6ac66b92-3567-4780-b5ec-b01922b93a54" providerId="AD"/>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1568"/>
    <p:restoredTop sz="78164"/>
  </p:normalViewPr>
  <p:slideViewPr>
    <p:cSldViewPr snapToGrid="0" snapToObjects="1">
      <p:cViewPr varScale="1">
        <p:scale>
          <a:sx n="86" d="100"/>
          <a:sy n="86" d="100"/>
        </p:scale>
        <p:origin x="1824"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commentAuthors" Target="commentAuthor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theme" Target="theme/theme1.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FEB15C3-3AD1-C346-8DB1-D08703C5555E}" type="datetimeFigureOut">
              <a:rPr lang="en-US" smtClean="0"/>
              <a:t>3/25/21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A464F29-D244-374C-9001-352CB6DFC231}" type="slidenum">
              <a:rPr lang="en-US" smtClean="0"/>
              <a:t>‹#›</a:t>
            </a:fld>
            <a:endParaRPr lang="en-US"/>
          </a:p>
        </p:txBody>
      </p:sp>
    </p:spTree>
    <p:extLst>
      <p:ext uri="{BB962C8B-B14F-4D97-AF65-F5344CB8AC3E}">
        <p14:creationId xmlns:p14="http://schemas.microsoft.com/office/powerpoint/2010/main" val="352938559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a:t>
            </a:fld>
            <a:endParaRPr lang="en-US" dirty="0"/>
          </a:p>
        </p:txBody>
      </p:sp>
    </p:spTree>
    <p:extLst>
      <p:ext uri="{BB962C8B-B14F-4D97-AF65-F5344CB8AC3E}">
        <p14:creationId xmlns:p14="http://schemas.microsoft.com/office/powerpoint/2010/main" val="4655905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a:t>
            </a:fld>
            <a:endParaRPr lang="en-US" dirty="0"/>
          </a:p>
        </p:txBody>
      </p:sp>
    </p:spTree>
    <p:extLst>
      <p:ext uri="{BB962C8B-B14F-4D97-AF65-F5344CB8AC3E}">
        <p14:creationId xmlns:p14="http://schemas.microsoft.com/office/powerpoint/2010/main" val="11729366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3</a:t>
            </a:fld>
            <a:endParaRPr lang="en-US" dirty="0"/>
          </a:p>
        </p:txBody>
      </p:sp>
    </p:spTree>
    <p:extLst>
      <p:ext uri="{BB962C8B-B14F-4D97-AF65-F5344CB8AC3E}">
        <p14:creationId xmlns:p14="http://schemas.microsoft.com/office/powerpoint/2010/main" val="3026022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4</a:t>
            </a:fld>
            <a:endParaRPr lang="en-US" dirty="0"/>
          </a:p>
        </p:txBody>
      </p:sp>
    </p:spTree>
    <p:extLst>
      <p:ext uri="{BB962C8B-B14F-4D97-AF65-F5344CB8AC3E}">
        <p14:creationId xmlns:p14="http://schemas.microsoft.com/office/powerpoint/2010/main" val="139728740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5</a:t>
            </a:fld>
            <a:endParaRPr lang="en-US" dirty="0"/>
          </a:p>
        </p:txBody>
      </p:sp>
    </p:spTree>
    <p:extLst>
      <p:ext uri="{BB962C8B-B14F-4D97-AF65-F5344CB8AC3E}">
        <p14:creationId xmlns:p14="http://schemas.microsoft.com/office/powerpoint/2010/main" val="1782583472"/>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6</a:t>
            </a:fld>
            <a:endParaRPr lang="en-US" dirty="0"/>
          </a:p>
        </p:txBody>
      </p:sp>
    </p:spTree>
    <p:extLst>
      <p:ext uri="{BB962C8B-B14F-4D97-AF65-F5344CB8AC3E}">
        <p14:creationId xmlns:p14="http://schemas.microsoft.com/office/powerpoint/2010/main" val="41315063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7</a:t>
            </a:fld>
            <a:endParaRPr lang="en-US" dirty="0"/>
          </a:p>
        </p:txBody>
      </p:sp>
    </p:spTree>
    <p:extLst>
      <p:ext uri="{BB962C8B-B14F-4D97-AF65-F5344CB8AC3E}">
        <p14:creationId xmlns:p14="http://schemas.microsoft.com/office/powerpoint/2010/main" val="319205078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sz="120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006BE02D-20C0-F840-AFAC-BEA99C74FDC2}" type="slidenum">
              <a:rPr lang="en-US" smtClean="0"/>
              <a:pPr/>
              <a:t>8</a:t>
            </a:fld>
            <a:endParaRPr lang="en-US" dirty="0"/>
          </a:p>
        </p:txBody>
      </p:sp>
    </p:spTree>
    <p:extLst>
      <p:ext uri="{BB962C8B-B14F-4D97-AF65-F5344CB8AC3E}">
        <p14:creationId xmlns:p14="http://schemas.microsoft.com/office/powerpoint/2010/main" val="270954956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b="0"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9</a:t>
            </a:fld>
            <a:endParaRPr lang="en-US" dirty="0"/>
          </a:p>
        </p:txBody>
      </p:sp>
    </p:spTree>
    <p:extLst>
      <p:ext uri="{BB962C8B-B14F-4D97-AF65-F5344CB8AC3E}">
        <p14:creationId xmlns:p14="http://schemas.microsoft.com/office/powerpoint/2010/main" val="312581465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10</a:t>
            </a:fld>
            <a:endParaRPr lang="en-US" dirty="0"/>
          </a:p>
        </p:txBody>
      </p:sp>
    </p:spTree>
    <p:extLst>
      <p:ext uri="{BB962C8B-B14F-4D97-AF65-F5344CB8AC3E}">
        <p14:creationId xmlns:p14="http://schemas.microsoft.com/office/powerpoint/2010/main" val="1912932599"/>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11</a:t>
            </a:fld>
            <a:endParaRPr lang="en-US" dirty="0"/>
          </a:p>
        </p:txBody>
      </p:sp>
    </p:spTree>
    <p:extLst>
      <p:ext uri="{BB962C8B-B14F-4D97-AF65-F5344CB8AC3E}">
        <p14:creationId xmlns:p14="http://schemas.microsoft.com/office/powerpoint/2010/main" val="3226356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12</a:t>
            </a:fld>
            <a:endParaRPr lang="en-US" dirty="0"/>
          </a:p>
        </p:txBody>
      </p:sp>
    </p:spTree>
    <p:extLst>
      <p:ext uri="{BB962C8B-B14F-4D97-AF65-F5344CB8AC3E}">
        <p14:creationId xmlns:p14="http://schemas.microsoft.com/office/powerpoint/2010/main" val="757310075"/>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13</a:t>
            </a:fld>
            <a:endParaRPr lang="en-US" dirty="0"/>
          </a:p>
        </p:txBody>
      </p:sp>
    </p:spTree>
    <p:extLst>
      <p:ext uri="{BB962C8B-B14F-4D97-AF65-F5344CB8AC3E}">
        <p14:creationId xmlns:p14="http://schemas.microsoft.com/office/powerpoint/2010/main" val="734516543"/>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14</a:t>
            </a:fld>
            <a:endParaRPr lang="en-US" dirty="0"/>
          </a:p>
        </p:txBody>
      </p:sp>
    </p:spTree>
    <p:extLst>
      <p:ext uri="{BB962C8B-B14F-4D97-AF65-F5344CB8AC3E}">
        <p14:creationId xmlns:p14="http://schemas.microsoft.com/office/powerpoint/2010/main" val="312704800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15</a:t>
            </a:fld>
            <a:endParaRPr lang="en-US" dirty="0"/>
          </a:p>
        </p:txBody>
      </p:sp>
    </p:spTree>
    <p:extLst>
      <p:ext uri="{BB962C8B-B14F-4D97-AF65-F5344CB8AC3E}">
        <p14:creationId xmlns:p14="http://schemas.microsoft.com/office/powerpoint/2010/main" val="77874518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16</a:t>
            </a:fld>
            <a:endParaRPr lang="en-US" dirty="0"/>
          </a:p>
        </p:txBody>
      </p:sp>
    </p:spTree>
    <p:extLst>
      <p:ext uri="{BB962C8B-B14F-4D97-AF65-F5344CB8AC3E}">
        <p14:creationId xmlns:p14="http://schemas.microsoft.com/office/powerpoint/2010/main" val="397859407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17</a:t>
            </a:fld>
            <a:endParaRPr lang="en-US" dirty="0"/>
          </a:p>
        </p:txBody>
      </p:sp>
    </p:spTree>
    <p:extLst>
      <p:ext uri="{BB962C8B-B14F-4D97-AF65-F5344CB8AC3E}">
        <p14:creationId xmlns:p14="http://schemas.microsoft.com/office/powerpoint/2010/main" val="2303767674"/>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18</a:t>
            </a:fld>
            <a:endParaRPr lang="en-US" dirty="0"/>
          </a:p>
        </p:txBody>
      </p:sp>
    </p:spTree>
    <p:extLst>
      <p:ext uri="{BB962C8B-B14F-4D97-AF65-F5344CB8AC3E}">
        <p14:creationId xmlns:p14="http://schemas.microsoft.com/office/powerpoint/2010/main" val="160227062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19</a:t>
            </a:fld>
            <a:endParaRPr lang="en-US" dirty="0"/>
          </a:p>
        </p:txBody>
      </p:sp>
    </p:spTree>
    <p:extLst>
      <p:ext uri="{BB962C8B-B14F-4D97-AF65-F5344CB8AC3E}">
        <p14:creationId xmlns:p14="http://schemas.microsoft.com/office/powerpoint/2010/main" val="1721065000"/>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20</a:t>
            </a:fld>
            <a:endParaRPr lang="en-US" dirty="0"/>
          </a:p>
        </p:txBody>
      </p:sp>
    </p:spTree>
    <p:extLst>
      <p:ext uri="{BB962C8B-B14F-4D97-AF65-F5344CB8AC3E}">
        <p14:creationId xmlns:p14="http://schemas.microsoft.com/office/powerpoint/2010/main" val="4150255285"/>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21</a:t>
            </a:fld>
            <a:endParaRPr lang="en-US" dirty="0"/>
          </a:p>
        </p:txBody>
      </p:sp>
    </p:spTree>
    <p:extLst>
      <p:ext uri="{BB962C8B-B14F-4D97-AF65-F5344CB8AC3E}">
        <p14:creationId xmlns:p14="http://schemas.microsoft.com/office/powerpoint/2010/main" val="2286153555"/>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22</a:t>
            </a:fld>
            <a:endParaRPr lang="en-US" dirty="0"/>
          </a:p>
        </p:txBody>
      </p:sp>
    </p:spTree>
    <p:extLst>
      <p:ext uri="{BB962C8B-B14F-4D97-AF65-F5344CB8AC3E}">
        <p14:creationId xmlns:p14="http://schemas.microsoft.com/office/powerpoint/2010/main" val="263953048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23</a:t>
            </a:fld>
            <a:endParaRPr lang="en-US" dirty="0"/>
          </a:p>
        </p:txBody>
      </p:sp>
    </p:spTree>
    <p:extLst>
      <p:ext uri="{BB962C8B-B14F-4D97-AF65-F5344CB8AC3E}">
        <p14:creationId xmlns:p14="http://schemas.microsoft.com/office/powerpoint/2010/main" val="2077079247"/>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24</a:t>
            </a:fld>
            <a:endParaRPr lang="en-US" dirty="0"/>
          </a:p>
        </p:txBody>
      </p:sp>
    </p:spTree>
    <p:extLst>
      <p:ext uri="{BB962C8B-B14F-4D97-AF65-F5344CB8AC3E}">
        <p14:creationId xmlns:p14="http://schemas.microsoft.com/office/powerpoint/2010/main" val="381790119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25</a:t>
            </a:fld>
            <a:endParaRPr lang="en-US" dirty="0"/>
          </a:p>
        </p:txBody>
      </p:sp>
    </p:spTree>
    <p:extLst>
      <p:ext uri="{BB962C8B-B14F-4D97-AF65-F5344CB8AC3E}">
        <p14:creationId xmlns:p14="http://schemas.microsoft.com/office/powerpoint/2010/main" val="3944823721"/>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26</a:t>
            </a:fld>
            <a:endParaRPr lang="en-US" dirty="0"/>
          </a:p>
        </p:txBody>
      </p:sp>
    </p:spTree>
    <p:extLst>
      <p:ext uri="{BB962C8B-B14F-4D97-AF65-F5344CB8AC3E}">
        <p14:creationId xmlns:p14="http://schemas.microsoft.com/office/powerpoint/2010/main" val="4234642925"/>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27</a:t>
            </a:fld>
            <a:endParaRPr lang="en-US" dirty="0"/>
          </a:p>
        </p:txBody>
      </p:sp>
    </p:spTree>
    <p:extLst>
      <p:ext uri="{BB962C8B-B14F-4D97-AF65-F5344CB8AC3E}">
        <p14:creationId xmlns:p14="http://schemas.microsoft.com/office/powerpoint/2010/main" val="778977081"/>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28</a:t>
            </a:fld>
            <a:endParaRPr lang="en-US" dirty="0"/>
          </a:p>
        </p:txBody>
      </p:sp>
    </p:spTree>
    <p:extLst>
      <p:ext uri="{BB962C8B-B14F-4D97-AF65-F5344CB8AC3E}">
        <p14:creationId xmlns:p14="http://schemas.microsoft.com/office/powerpoint/2010/main" val="3534075485"/>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006BE02D-20C0-F840-AFAC-BEA99C74FDC2}" type="slidenum">
              <a:rPr lang="en-US" smtClean="0"/>
              <a:pPr/>
              <a:t>29</a:t>
            </a:fld>
            <a:endParaRPr lang="en-US" dirty="0"/>
          </a:p>
        </p:txBody>
      </p:sp>
    </p:spTree>
    <p:extLst>
      <p:ext uri="{BB962C8B-B14F-4D97-AF65-F5344CB8AC3E}">
        <p14:creationId xmlns:p14="http://schemas.microsoft.com/office/powerpoint/2010/main" val="150679744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038DA5-3E61-174B-9B7E-549E19758E50}"/>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0AACB9BA-5D7E-974B-8581-960F87B63AA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893CD2D3-1BF1-054C-AE2F-096B80E17F98}"/>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39589619-841D-9E49-8061-49028A168FF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01B014C-4C0B-724B-8B5B-F68A4BC94D6D}"/>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129252224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D2068C-2322-3445-A002-B1D31EC1A07A}"/>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D7197061-445E-EB46-A4EF-975AA44B2E5A}"/>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3A8CE3DC-6CC5-A34F-AE22-5EBE151D6055}"/>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57829958-D724-FD4A-99A2-67A28724650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DAEF182-C3C5-6843-9FA3-1F5C76A6F332}"/>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78400039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9B6F0C-5375-5842-8499-0CC2844103D3}"/>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C5CA211F-D2BD-1A4C-8DA6-FA752F80EDFB}"/>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0F337E6-74D9-3C4A-A13A-7EBA304AF1A8}"/>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AEA0F5EB-9AF7-8946-9EDA-19C3926D3C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3B68086-C21F-6840-8614-5755B5D6E386}"/>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23895028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66936F-A8C4-C840-9E32-EC03DF93CCFC}"/>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A7047B7A-108E-8745-BAF3-9B243BFF3F54}"/>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14EB456-F0F0-F641-B858-E25493236AF6}"/>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49F9729-7731-764E-BD54-C33BFC757411}"/>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6" name="Footer Placeholder 5">
            <a:extLst>
              <a:ext uri="{FF2B5EF4-FFF2-40B4-BE49-F238E27FC236}">
                <a16:creationId xmlns:a16="http://schemas.microsoft.com/office/drawing/2014/main" id="{FBDE92FC-B71D-E64B-9428-3AD9316A2309}"/>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0B04783-2B45-6C4D-9715-2206332E8CA1}"/>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348762632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AC8CB44-0811-E549-88B5-3EA95CB15BAB}"/>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5B586CC-1444-4947-9BB4-C03DF99A78D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1B2C390-3434-284D-B866-8CD6C1DB301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097B7390-9992-114F-8DE3-5513E6CA2E2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CC95352-1246-564D-9936-B0E47076F56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0B77F61-6035-0B4A-ABFF-874683ED8113}"/>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8" name="Footer Placeholder 7">
            <a:extLst>
              <a:ext uri="{FF2B5EF4-FFF2-40B4-BE49-F238E27FC236}">
                <a16:creationId xmlns:a16="http://schemas.microsoft.com/office/drawing/2014/main" id="{2CA759B8-9F00-BF42-B261-7E119651947F}"/>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18EF54AA-1707-0D4F-B3B8-B0A1441CC3E3}"/>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73473768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4F1AF38-146B-BD46-8847-22E19CFAAD5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4D626BDD-7112-4A45-A925-2DE4D1DCB419}"/>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4" name="Footer Placeholder 3">
            <a:extLst>
              <a:ext uri="{FF2B5EF4-FFF2-40B4-BE49-F238E27FC236}">
                <a16:creationId xmlns:a16="http://schemas.microsoft.com/office/drawing/2014/main" id="{75446288-4B49-DC41-93BD-52052FB1A511}"/>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40D649-A6C8-D448-A9F2-54D7F7E7D608}"/>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22007208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D0EE271-7920-654A-B4C4-840690206422}"/>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3" name="Footer Placeholder 2">
            <a:extLst>
              <a:ext uri="{FF2B5EF4-FFF2-40B4-BE49-F238E27FC236}">
                <a16:creationId xmlns:a16="http://schemas.microsoft.com/office/drawing/2014/main" id="{B5CEBBAA-4D1E-6F4F-8C82-3F87565B5A5E}"/>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DDA4526-0379-A84D-86CB-F2C80B8D14D3}"/>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9941487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826D11-9368-B940-A2F7-ED6CB73B879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C4726A0-7448-5845-8D38-2D95E1C729D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DE35EC3-02CD-3D4C-9040-11E0F4BAE68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CB306C1-9354-EC41-9F23-CACE3C595C27}"/>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6" name="Footer Placeholder 5">
            <a:extLst>
              <a:ext uri="{FF2B5EF4-FFF2-40B4-BE49-F238E27FC236}">
                <a16:creationId xmlns:a16="http://schemas.microsoft.com/office/drawing/2014/main" id="{16BBB03C-3637-AE47-964E-A5F2BBB43874}"/>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8883622-5748-464D-BB7D-707C10F85144}"/>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256728510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380628D-19E5-FD4D-885D-009E8303C97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73FB0F40-039D-EB4F-A85C-D56314764B4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5AAF471-6183-1C46-90A1-67664F3F73B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8FBAA79-5071-074B-BB55-2FC8A81CB8BB}"/>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6" name="Footer Placeholder 5">
            <a:extLst>
              <a:ext uri="{FF2B5EF4-FFF2-40B4-BE49-F238E27FC236}">
                <a16:creationId xmlns:a16="http://schemas.microsoft.com/office/drawing/2014/main" id="{6C40C860-F8F7-A84F-BC3A-3BD03D35287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1CB2629-1DF1-C243-9C9A-FF3CCB895D7B}"/>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36079275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241177-B474-5742-931E-0B3044B03F14}"/>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79F9C2A-F615-E54E-9565-894B533A618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34B3E51-AC06-C545-B9C4-F8BC6CC9D10E}"/>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34AE5B7B-9E6B-8C45-8C4B-B85D1FDC436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C180C2A-D73D-9E4A-B927-A1552AEC6B36}"/>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25785293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174292B-4A5C-5B43-AFC7-B0B27D5F5782}"/>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1E3DA883-9E8E-CF4C-AEFA-5C9F2BEDF0E9}"/>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B9F8530-4ADF-8841-A72E-7227D9D8CBF0}"/>
              </a:ext>
            </a:extLst>
          </p:cNvPr>
          <p:cNvSpPr>
            <a:spLocks noGrp="1"/>
          </p:cNvSpPr>
          <p:nvPr>
            <p:ph type="dt" sz="half" idx="10"/>
          </p:nvPr>
        </p:nvSpPr>
        <p:spPr/>
        <p:txBody>
          <a:body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C2A8D7FF-36AD-1645-A678-16943B54FAB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58AE71E-0076-7446-93F3-F934DA7FF650}"/>
              </a:ext>
            </a:extLst>
          </p:cNvPr>
          <p:cNvSpPr>
            <a:spLocks noGrp="1"/>
          </p:cNvSpPr>
          <p:nvPr>
            <p:ph type="sldNum" sz="quarter" idx="12"/>
          </p:nvPr>
        </p:nvSpPr>
        <p:spPr/>
        <p:txBody>
          <a:bodyPr/>
          <a:lstStyle/>
          <a:p>
            <a:fld id="{074D5B9A-EF8D-1246-8CB9-FFEBE1E14C65}" type="slidenum">
              <a:rPr lang="en-US" smtClean="0"/>
              <a:t>‹#›</a:t>
            </a:fld>
            <a:endParaRPr lang="en-US"/>
          </a:p>
        </p:txBody>
      </p:sp>
    </p:spTree>
    <p:extLst>
      <p:ext uri="{BB962C8B-B14F-4D97-AF65-F5344CB8AC3E}">
        <p14:creationId xmlns:p14="http://schemas.microsoft.com/office/powerpoint/2010/main" val="53082819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userDrawn="1">
  <p:cSld name="Big picture">
    <p:spTree>
      <p:nvGrpSpPr>
        <p:cNvPr id="1" name=""/>
        <p:cNvGrpSpPr/>
        <p:nvPr/>
      </p:nvGrpSpPr>
      <p:grpSpPr>
        <a:xfrm>
          <a:off x="0" y="0"/>
          <a:ext cx="0" cy="0"/>
          <a:chOff x="0" y="0"/>
          <a:chExt cx="0" cy="0"/>
        </a:xfrm>
      </p:grpSpPr>
      <p:sp>
        <p:nvSpPr>
          <p:cNvPr id="2" name="Rectangle 1"/>
          <p:cNvSpPr/>
          <p:nvPr userDrawn="1"/>
        </p:nvSpPr>
        <p:spPr>
          <a:xfrm>
            <a:off x="4539729" y="6244683"/>
            <a:ext cx="3290466" cy="390293"/>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b="0" i="0" dirty="0">
              <a:latin typeface="Source Sans Pro Light" charset="0"/>
            </a:endParaRPr>
          </a:p>
        </p:txBody>
      </p:sp>
      <p:sp>
        <p:nvSpPr>
          <p:cNvPr id="3" name="Picture Placeholder 13"/>
          <p:cNvSpPr>
            <a:spLocks noGrp="1"/>
          </p:cNvSpPr>
          <p:nvPr>
            <p:ph type="pic" sz="quarter" idx="60"/>
          </p:nvPr>
        </p:nvSpPr>
        <p:spPr>
          <a:xfrm>
            <a:off x="-4509" y="0"/>
            <a:ext cx="12196509" cy="6858000"/>
          </a:xfrm>
          <a:prstGeom prst="rect">
            <a:avLst/>
          </a:prstGeom>
          <a:effectLst/>
        </p:spPr>
        <p:txBody>
          <a:bodyPr>
            <a:normAutofit/>
          </a:bodyPr>
          <a:lstStyle>
            <a:lvl1pPr marL="0" indent="0">
              <a:buNone/>
              <a:defRPr sz="1300">
                <a:ln>
                  <a:noFill/>
                </a:ln>
                <a:solidFill>
                  <a:schemeClr val="bg1">
                    <a:lumMod val="85000"/>
                  </a:schemeClr>
                </a:solidFill>
              </a:defRPr>
            </a:lvl1pPr>
          </a:lstStyle>
          <a:p>
            <a:endParaRPr lang="en-US" dirty="0"/>
          </a:p>
        </p:txBody>
      </p:sp>
    </p:spTree>
    <p:extLst>
      <p:ext uri="{BB962C8B-B14F-4D97-AF65-F5344CB8AC3E}">
        <p14:creationId xmlns:p14="http://schemas.microsoft.com/office/powerpoint/2010/main" val="261683223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userDrawn="1">
  <p:cSld name="All about my job">
    <p:spTree>
      <p:nvGrpSpPr>
        <p:cNvPr id="1" name=""/>
        <p:cNvGrpSpPr/>
        <p:nvPr/>
      </p:nvGrpSpPr>
      <p:grpSpPr>
        <a:xfrm>
          <a:off x="0" y="0"/>
          <a:ext cx="0" cy="0"/>
          <a:chOff x="0" y="0"/>
          <a:chExt cx="0" cy="0"/>
        </a:xfrm>
      </p:grpSpPr>
      <p:sp>
        <p:nvSpPr>
          <p:cNvPr id="4" name="Picture Placeholder 13"/>
          <p:cNvSpPr>
            <a:spLocks noGrp="1"/>
          </p:cNvSpPr>
          <p:nvPr>
            <p:ph type="pic" sz="quarter" idx="13"/>
          </p:nvPr>
        </p:nvSpPr>
        <p:spPr>
          <a:xfrm>
            <a:off x="4439342" y="0"/>
            <a:ext cx="7752658" cy="6858000"/>
          </a:xfrm>
          <a:prstGeom prst="rect">
            <a:avLst/>
          </a:prstGeom>
          <a:effectLst/>
        </p:spPr>
        <p:txBody>
          <a:bodyPr>
            <a:normAutofit/>
          </a:bodyPr>
          <a:lstStyle>
            <a:lvl1pPr marL="0" indent="0">
              <a:buNone/>
              <a:defRPr sz="2100" b="0" i="0">
                <a:ln>
                  <a:noFill/>
                </a:ln>
                <a:solidFill>
                  <a:schemeClr val="bg1">
                    <a:lumMod val="85000"/>
                  </a:schemeClr>
                </a:solidFill>
                <a:latin typeface="Source Sans Pro Light" charset="0"/>
                <a:ea typeface="Source Sans Pro Light" charset="0"/>
                <a:cs typeface="Source Sans Pro Light" charset="0"/>
              </a:defRPr>
            </a:lvl1pPr>
          </a:lstStyle>
          <a:p>
            <a:endParaRPr lang="en-US" dirty="0"/>
          </a:p>
        </p:txBody>
      </p:sp>
      <p:sp>
        <p:nvSpPr>
          <p:cNvPr id="5" name="Picture Placeholder 28"/>
          <p:cNvSpPr>
            <a:spLocks noGrp="1"/>
          </p:cNvSpPr>
          <p:nvPr>
            <p:ph type="pic" sz="quarter" idx="46"/>
          </p:nvPr>
        </p:nvSpPr>
        <p:spPr>
          <a:xfrm>
            <a:off x="1450035" y="837399"/>
            <a:ext cx="1529801" cy="1774108"/>
          </a:xfrm>
          <a:custGeom>
            <a:avLst/>
            <a:gdLst>
              <a:gd name="connsiteX0" fmla="*/ 2147390 w 4294779"/>
              <a:gd name="connsiteY0" fmla="*/ 0 h 4981947"/>
              <a:gd name="connsiteX1" fmla="*/ 4294779 w 4294779"/>
              <a:gd name="connsiteY1" fmla="*/ 1073695 h 4981947"/>
              <a:gd name="connsiteX2" fmla="*/ 4294779 w 4294779"/>
              <a:gd name="connsiteY2" fmla="*/ 3908252 h 4981947"/>
              <a:gd name="connsiteX3" fmla="*/ 2147390 w 4294779"/>
              <a:gd name="connsiteY3" fmla="*/ 4981947 h 4981947"/>
              <a:gd name="connsiteX4" fmla="*/ 0 w 4294779"/>
              <a:gd name="connsiteY4" fmla="*/ 3908252 h 4981947"/>
              <a:gd name="connsiteX5" fmla="*/ 0 w 4294779"/>
              <a:gd name="connsiteY5" fmla="*/ 1073695 h 498194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294779" h="4981947">
                <a:moveTo>
                  <a:pt x="2147390" y="0"/>
                </a:moveTo>
                <a:lnTo>
                  <a:pt x="4294779" y="1073695"/>
                </a:lnTo>
                <a:lnTo>
                  <a:pt x="4294779" y="3908252"/>
                </a:lnTo>
                <a:lnTo>
                  <a:pt x="2147390" y="4981947"/>
                </a:lnTo>
                <a:lnTo>
                  <a:pt x="0" y="3908252"/>
                </a:lnTo>
                <a:lnTo>
                  <a:pt x="0" y="1073695"/>
                </a:lnTo>
                <a:close/>
              </a:path>
            </a:pathLst>
          </a:custGeom>
          <a:effectLst/>
        </p:spPr>
        <p:txBody>
          <a:bodyPr wrap="square">
            <a:noAutofit/>
          </a:bodyPr>
          <a:lstStyle>
            <a:lvl1pPr marL="0" indent="0">
              <a:buNone/>
              <a:defRPr sz="1300">
                <a:ln>
                  <a:noFill/>
                </a:ln>
                <a:solidFill>
                  <a:schemeClr val="bg1">
                    <a:lumMod val="85000"/>
                  </a:schemeClr>
                </a:solidFill>
              </a:defRPr>
            </a:lvl1pPr>
          </a:lstStyle>
          <a:p>
            <a:endParaRPr lang="en-US" dirty="0"/>
          </a:p>
        </p:txBody>
      </p:sp>
    </p:spTree>
    <p:extLst>
      <p:ext uri="{BB962C8B-B14F-4D97-AF65-F5344CB8AC3E}">
        <p14:creationId xmlns:p14="http://schemas.microsoft.com/office/powerpoint/2010/main" val="2995395720"/>
      </p:ext>
    </p:extLst>
  </p:cSld>
  <p:clrMapOvr>
    <a:masterClrMapping/>
  </p:clrMapOvr>
  <p:transition/>
</p:sldLayout>
</file>

<file path=ppt/slideLayouts/slideLayout14.xml><?xml version="1.0" encoding="utf-8"?>
<p:sldLayout xmlns:a="http://schemas.openxmlformats.org/drawingml/2006/main" xmlns:r="http://schemas.openxmlformats.org/officeDocument/2006/relationships" xmlns:p="http://schemas.openxmlformats.org/presentationml/2006/main" userDrawn="1">
  <p:cSld name="Default">
    <p:spTree>
      <p:nvGrpSpPr>
        <p:cNvPr id="1" name=""/>
        <p:cNvGrpSpPr/>
        <p:nvPr/>
      </p:nvGrpSpPr>
      <p:grpSpPr>
        <a:xfrm>
          <a:off x="0" y="0"/>
          <a:ext cx="0" cy="0"/>
          <a:chOff x="0" y="0"/>
          <a:chExt cx="0" cy="0"/>
        </a:xfrm>
      </p:grpSpPr>
    </p:spTree>
    <p:extLst>
      <p:ext uri="{BB962C8B-B14F-4D97-AF65-F5344CB8AC3E}">
        <p14:creationId xmlns:p14="http://schemas.microsoft.com/office/powerpoint/2010/main" val="7134941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6018D90-2D1E-8643-8630-70A788A8033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C8478295-D115-074E-A375-B8A7FF667C8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F0E68A7-52C3-EB45-B9B3-F442E99C470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70E2426-FCBD-4346-B123-41C5F1CED054}" type="datetimeFigureOut">
              <a:rPr lang="en-US" smtClean="0"/>
              <a:t>3/25/21</a:t>
            </a:fld>
            <a:endParaRPr lang="en-US"/>
          </a:p>
        </p:txBody>
      </p:sp>
      <p:sp>
        <p:nvSpPr>
          <p:cNvPr id="5" name="Footer Placeholder 4">
            <a:extLst>
              <a:ext uri="{FF2B5EF4-FFF2-40B4-BE49-F238E27FC236}">
                <a16:creationId xmlns:a16="http://schemas.microsoft.com/office/drawing/2014/main" id="{0E7BD873-008F-0542-8B3D-A1B4D3BAE460}"/>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5A6A63ED-24AE-5D46-8DD0-7A22CA4C532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074D5B9A-EF8D-1246-8CB9-FFEBE1E14C65}" type="slidenum">
              <a:rPr lang="en-US" smtClean="0"/>
              <a:t>‹#›</a:t>
            </a:fld>
            <a:endParaRPr lang="en-US"/>
          </a:p>
        </p:txBody>
      </p:sp>
    </p:spTree>
    <p:extLst>
      <p:ext uri="{BB962C8B-B14F-4D97-AF65-F5344CB8AC3E}">
        <p14:creationId xmlns:p14="http://schemas.microsoft.com/office/powerpoint/2010/main" val="211228264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 id="2147483662" r:id="rId14"/>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2.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13.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5.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6.xml"/><Relationship Id="rId1" Type="http://schemas.openxmlformats.org/officeDocument/2006/relationships/slideLayout" Target="../slideLayouts/slideLayout13.xml"/></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8.xml"/><Relationship Id="rId1" Type="http://schemas.openxmlformats.org/officeDocument/2006/relationships/slideLayout" Target="../slideLayouts/slideLayout14.xml"/><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14.xml"/><Relationship Id="rId4" Type="http://schemas.openxmlformats.org/officeDocument/2006/relationships/image" Target="../media/image6.png"/></Relationships>
</file>

<file path=ppt/slides/_rels/slide1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1.xml"/><Relationship Id="rId1" Type="http://schemas.openxmlformats.org/officeDocument/2006/relationships/slideLayout" Target="../slideLayouts/slideLayout14.xml"/><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3.xml"/><Relationship Id="rId1" Type="http://schemas.openxmlformats.org/officeDocument/2006/relationships/slideLayout" Target="../slideLayouts/slideLayout14.xml"/><Relationship Id="rId4" Type="http://schemas.openxmlformats.org/officeDocument/2006/relationships/image" Target="../media/image9.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4.xml"/><Relationship Id="rId1" Type="http://schemas.openxmlformats.org/officeDocument/2006/relationships/slideLayout" Target="../slideLayouts/slideLayout14.xml"/><Relationship Id="rId4" Type="http://schemas.openxmlformats.org/officeDocument/2006/relationships/image" Target="../media/image10.pn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11.pn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8.xml"/><Relationship Id="rId1" Type="http://schemas.openxmlformats.org/officeDocument/2006/relationships/slideLayout" Target="../slideLayouts/slideLayout13.xml"/><Relationship Id="rId4" Type="http://schemas.openxmlformats.org/officeDocument/2006/relationships/image" Target="../media/image12.jpg"/></Relationships>
</file>

<file path=ppt/slides/_rels/slide1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9.xml"/><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0.xml"/><Relationship Id="rId1" Type="http://schemas.openxmlformats.org/officeDocument/2006/relationships/slideLayout" Target="../slideLayouts/slideLayout14.xml"/><Relationship Id="rId4" Type="http://schemas.openxmlformats.org/officeDocument/2006/relationships/image" Target="../media/image13.png"/></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1.xml"/><Relationship Id="rId1" Type="http://schemas.openxmlformats.org/officeDocument/2006/relationships/slideLayout" Target="../slideLayouts/slideLayout14.xml"/><Relationship Id="rId4" Type="http://schemas.openxmlformats.org/officeDocument/2006/relationships/image" Target="../media/image14.png"/></Relationships>
</file>

<file path=ppt/slides/_rels/slide2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2.xml"/><Relationship Id="rId1" Type="http://schemas.openxmlformats.org/officeDocument/2006/relationships/slideLayout" Target="../slideLayouts/slideLayout14.xml"/><Relationship Id="rId4" Type="http://schemas.openxmlformats.org/officeDocument/2006/relationships/image" Target="../media/image15.png"/></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3.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2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4.xml"/><Relationship Id="rId1" Type="http://schemas.openxmlformats.org/officeDocument/2006/relationships/slideLayout" Target="../slideLayouts/slideLayout14.xml"/><Relationship Id="rId4" Type="http://schemas.openxmlformats.org/officeDocument/2006/relationships/image" Target="../media/image17.png"/></Relationships>
</file>

<file path=ppt/slides/_rels/slide2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5.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6.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7.xml"/><Relationship Id="rId1" Type="http://schemas.openxmlformats.org/officeDocument/2006/relationships/slideLayout" Target="../slideLayouts/slideLayout12.xml"/></Relationships>
</file>

<file path=ppt/slides/_rels/slide28.xml.rels><?xml version="1.0" encoding="UTF-8" standalone="yes"?>
<Relationships xmlns="http://schemas.openxmlformats.org/package/2006/relationships"><Relationship Id="rId8" Type="http://schemas.openxmlformats.org/officeDocument/2006/relationships/hyperlink" Target="https://support.microsoft.com/en-us/topic/description-of-the-security-update-for-microsoft-exchange-server-2019-2016-and-2013-march-2-2021-kb5000871-9800a6bb-0a21-4ee7-b9da-fa85b3e1d23b" TargetMode="External"/><Relationship Id="rId13" Type="http://schemas.openxmlformats.org/officeDocument/2006/relationships/hyperlink" Target="https://citeseerx.ist.psu.edu/viewdoc/download?doi=10.1.1.92.8398&amp;rep=rep1&amp;type=pdf" TargetMode="External"/><Relationship Id="rId18" Type="http://schemas.openxmlformats.org/officeDocument/2006/relationships/hyperlink" Target="https://cybersecurity.att.com/blogs/security-essentials/explain-pgp-encryption-an-operational-introduction" TargetMode="External"/><Relationship Id="rId26" Type="http://schemas.openxmlformats.org/officeDocument/2006/relationships/hyperlink" Target="https://www.ietf.org/rfc/rfc2045.html" TargetMode="External"/><Relationship Id="rId3" Type="http://schemas.openxmlformats.org/officeDocument/2006/relationships/image" Target="../media/image3.png"/><Relationship Id="rId21" Type="http://schemas.openxmlformats.org/officeDocument/2006/relationships/hyperlink" Target="https://www.ietf.org/rfc/rfc821.html" TargetMode="External"/><Relationship Id="rId7" Type="http://schemas.openxmlformats.org/officeDocument/2006/relationships/hyperlink" Target="https://doi.org/10.1007/s12083-018-0661-1" TargetMode="External"/><Relationship Id="rId12" Type="http://schemas.openxmlformats.org/officeDocument/2006/relationships/hyperlink" Target="https://support.google.com/a/answer/60764?hl=en" TargetMode="External"/><Relationship Id="rId17" Type="http://schemas.openxmlformats.org/officeDocument/2006/relationships/hyperlink" Target="https://doi.org/10.1109/PADSW.2014.7097879" TargetMode="External"/><Relationship Id="rId25" Type="http://schemas.openxmlformats.org/officeDocument/2006/relationships/hyperlink" Target="https://www.ietf.org/rfc/rfc1939.html" TargetMode="External"/><Relationship Id="rId2" Type="http://schemas.openxmlformats.org/officeDocument/2006/relationships/notesSlide" Target="../notesSlides/notesSlide28.xml"/><Relationship Id="rId16" Type="http://schemas.openxmlformats.org/officeDocument/2006/relationships/hyperlink" Target="https://doi.org/10.1109/CNS48642.2020.9162218" TargetMode="External"/><Relationship Id="rId20" Type="http://schemas.openxmlformats.org/officeDocument/2006/relationships/hyperlink" Target="https://www.ietf.org/rfc/rfc733.html" TargetMode="External"/><Relationship Id="rId29" Type="http://schemas.openxmlformats.org/officeDocument/2006/relationships/hyperlink" Target="https://www.ietf.org/rfc/rfc2142.html" TargetMode="External"/><Relationship Id="rId1" Type="http://schemas.openxmlformats.org/officeDocument/2006/relationships/slideLayout" Target="../slideLayouts/slideLayout14.xml"/><Relationship Id="rId6" Type="http://schemas.openxmlformats.org/officeDocument/2006/relationships/hyperlink" Target="https://doi.org/10.1109/CANDARW.2018.00065" TargetMode="External"/><Relationship Id="rId11" Type="http://schemas.openxmlformats.org/officeDocument/2006/relationships/hyperlink" Target="http://www.bittorrent.org/beps/bep_0005.html" TargetMode="External"/><Relationship Id="rId24" Type="http://schemas.openxmlformats.org/officeDocument/2006/relationships/hyperlink" Target="https://www.ietf.org/rfc/rfc1035.html" TargetMode="External"/><Relationship Id="rId32" Type="http://schemas.openxmlformats.org/officeDocument/2006/relationships/hyperlink" Target="https://www.ietf.org/rfc/rfc2822.html" TargetMode="External"/><Relationship Id="rId5" Type="http://schemas.openxmlformats.org/officeDocument/2006/relationships/hyperlink" Target="https://doi.org/10.1109/CIS.2017.00134" TargetMode="External"/><Relationship Id="rId15" Type="http://schemas.openxmlformats.org/officeDocument/2006/relationships/hyperlink" Target="http://layr-team.github.io/layr-project/" TargetMode="External"/><Relationship Id="rId23" Type="http://schemas.openxmlformats.org/officeDocument/2006/relationships/hyperlink" Target="https://www.ietf.org/rfc/rfc1034.html" TargetMode="External"/><Relationship Id="rId28" Type="http://schemas.openxmlformats.org/officeDocument/2006/relationships/hyperlink" Target="https://www.ietf.org/rfc/rfc2047.html" TargetMode="External"/><Relationship Id="rId10" Type="http://schemas.openxmlformats.org/officeDocument/2006/relationships/hyperlink" Target="https://doi.org/10.1007/978-3-540-25969-5_90" TargetMode="External"/><Relationship Id="rId19" Type="http://schemas.openxmlformats.org/officeDocument/2006/relationships/hyperlink" Target="https://doi.org/10.1007/s10586-020-03128-9" TargetMode="External"/><Relationship Id="rId31" Type="http://schemas.openxmlformats.org/officeDocument/2006/relationships/hyperlink" Target="https://www.ietf.org/rfc/rfc2821.html" TargetMode="External"/><Relationship Id="rId4" Type="http://schemas.openxmlformats.org/officeDocument/2006/relationships/hyperlink" Target="https://doi.org/10.1109/ICIINFS.2017.8300341" TargetMode="External"/><Relationship Id="rId9" Type="http://schemas.openxmlformats.org/officeDocument/2006/relationships/hyperlink" Target="https://support.microsoft.com/en-us/topic/description-of-the-security-update-for-microsoft-exchange-server-2019-2016-and-2013-november-10-2020-e4239e73-367d-8b53-f0a3-3e5e83e48647" TargetMode="External"/><Relationship Id="rId14" Type="http://schemas.openxmlformats.org/officeDocument/2006/relationships/hyperlink" Target="https://eth.wiki/en/ideas/kademlia-peer-selection" TargetMode="External"/><Relationship Id="rId22" Type="http://schemas.openxmlformats.org/officeDocument/2006/relationships/hyperlink" Target="https://www.ietf.org/rfc/rfc822.html" TargetMode="External"/><Relationship Id="rId27" Type="http://schemas.openxmlformats.org/officeDocument/2006/relationships/hyperlink" Target="https://www.ietf.org/rfc/rfc2046.html" TargetMode="External"/><Relationship Id="rId30" Type="http://schemas.openxmlformats.org/officeDocument/2006/relationships/hyperlink" Target="https://www.ietf.org/rfc/rfc2505.html" TargetMode="External"/></Relationships>
</file>

<file path=ppt/slides/_rels/slide29.xml.rels><?xml version="1.0" encoding="UTF-8" standalone="yes"?>
<Relationships xmlns="http://schemas.openxmlformats.org/package/2006/relationships"><Relationship Id="rId8" Type="http://schemas.openxmlformats.org/officeDocument/2006/relationships/hyperlink" Target="https://www.ietf.org/rfc/rfc5598.txt" TargetMode="External"/><Relationship Id="rId13" Type="http://schemas.openxmlformats.org/officeDocument/2006/relationships/hyperlink" Target="https://dci.mit.edu/decentralizedweb" TargetMode="External"/><Relationship Id="rId18" Type="http://schemas.openxmlformats.org/officeDocument/2006/relationships/hyperlink" Target="https://doi.org/10.1109/MS.2015.26" TargetMode="External"/><Relationship Id="rId3" Type="http://schemas.openxmlformats.org/officeDocument/2006/relationships/image" Target="../media/image3.png"/><Relationship Id="rId21" Type="http://schemas.openxmlformats.org/officeDocument/2006/relationships/hyperlink" Target="https://lavabit.com/" TargetMode="External"/><Relationship Id="rId7" Type="http://schemas.openxmlformats.org/officeDocument/2006/relationships/hyperlink" Target="https://www.ietf.org/rfc/rfc5322.html" TargetMode="External"/><Relationship Id="rId12" Type="http://schemas.openxmlformats.org/officeDocument/2006/relationships/hyperlink" Target="https://storj.io/storjv3.pdf" TargetMode="External"/><Relationship Id="rId17" Type="http://schemas.openxmlformats.org/officeDocument/2006/relationships/hyperlink" Target="https://doi.org/10.1109/CNS.2017.8228692" TargetMode="External"/><Relationship Id="rId2" Type="http://schemas.openxmlformats.org/officeDocument/2006/relationships/notesSlide" Target="../notesSlides/notesSlide29.xml"/><Relationship Id="rId16" Type="http://schemas.openxmlformats.org/officeDocument/2006/relationships/hyperlink" Target="https://doi.org/10.1109/ACCESS.2020.3009122" TargetMode="External"/><Relationship Id="rId20" Type="http://schemas.openxmlformats.org/officeDocument/2006/relationships/hyperlink" Target="https://protonmail.com/" TargetMode="External"/><Relationship Id="rId1" Type="http://schemas.openxmlformats.org/officeDocument/2006/relationships/slideLayout" Target="../slideLayouts/slideLayout14.xml"/><Relationship Id="rId6" Type="http://schemas.openxmlformats.org/officeDocument/2006/relationships/hyperlink" Target="https://www.ietf.org/rfc/rfc5321.html" TargetMode="External"/><Relationship Id="rId11" Type="http://schemas.openxmlformats.org/officeDocument/2006/relationships/hyperlink" Target="https://tools.ietf.org/html/rfc822#section-3.1" TargetMode="External"/><Relationship Id="rId5" Type="http://schemas.openxmlformats.org/officeDocument/2006/relationships/hyperlink" Target="https://www.ietf.org/rfc/rfc5321.txt" TargetMode="External"/><Relationship Id="rId15" Type="http://schemas.openxmlformats.org/officeDocument/2006/relationships/hyperlink" Target="https://doi.org/10.14722/ndss.2016.23055" TargetMode="External"/><Relationship Id="rId23" Type="http://schemas.openxmlformats.org/officeDocument/2006/relationships/hyperlink" Target="https://hub.packtpub.com/9-reasons-to-choose-agile-methodology-for-mobile-app-development/" TargetMode="External"/><Relationship Id="rId10" Type="http://schemas.openxmlformats.org/officeDocument/2006/relationships/hyperlink" Target="https://www.ietf.org/rfc/rfc5898.html" TargetMode="External"/><Relationship Id="rId19" Type="http://schemas.openxmlformats.org/officeDocument/2006/relationships/hyperlink" Target="https://storj.io/" TargetMode="External"/><Relationship Id="rId4" Type="http://schemas.openxmlformats.org/officeDocument/2006/relationships/hyperlink" Target="https://www.ietf.org/rfc/rfc3501.html" TargetMode="External"/><Relationship Id="rId9" Type="http://schemas.openxmlformats.org/officeDocument/2006/relationships/hyperlink" Target="https://www.ietf.org/rfc/rfc5598.html" TargetMode="External"/><Relationship Id="rId14" Type="http://schemas.openxmlformats.org/officeDocument/2006/relationships/hyperlink" Target="https://unit42.paloaltonetworks.com/microsoft-exchange-server-vulnerabilities/" TargetMode="External"/><Relationship Id="rId22" Type="http://schemas.openxmlformats.org/officeDocument/2006/relationships/hyperlink" Target="https://doi.org/10.1109/CyberC.2018.00026"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A picture containing day&#10;&#10;Description automatically generated">
            <a:extLst>
              <a:ext uri="{FF2B5EF4-FFF2-40B4-BE49-F238E27FC236}">
                <a16:creationId xmlns:a16="http://schemas.microsoft.com/office/drawing/2014/main" id="{26AAD58E-F5ED-AB4A-843E-DAAA028F0D51}"/>
              </a:ext>
            </a:extLst>
          </p:cNvPr>
          <p:cNvPicPr>
            <a:picLocks noChangeAspect="1"/>
          </p:cNvPicPr>
          <p:nvPr/>
        </p:nvPicPr>
        <p:blipFill>
          <a:blip r:embed="rId3"/>
          <a:stretch>
            <a:fillRect/>
          </a:stretch>
        </p:blipFill>
        <p:spPr>
          <a:xfrm>
            <a:off x="191611" y="0"/>
            <a:ext cx="12000389" cy="6858000"/>
          </a:xfrm>
          <a:prstGeom prst="rect">
            <a:avLst/>
          </a:prstGeom>
        </p:spPr>
      </p:pic>
      <p:sp>
        <p:nvSpPr>
          <p:cNvPr id="29" name="Rectangle 28">
            <a:extLst>
              <a:ext uri="{FF2B5EF4-FFF2-40B4-BE49-F238E27FC236}">
                <a16:creationId xmlns:a16="http://schemas.microsoft.com/office/drawing/2014/main" id="{870A6E3E-7A38-2640-A422-B11F171DA6AD}"/>
              </a:ext>
            </a:extLst>
          </p:cNvPr>
          <p:cNvSpPr/>
          <p:nvPr/>
        </p:nvSpPr>
        <p:spPr>
          <a:xfrm>
            <a:off x="0"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4" name="Right Triangle 3"/>
          <p:cNvSpPr/>
          <p:nvPr/>
        </p:nvSpPr>
        <p:spPr>
          <a:xfrm rot="5400000" flipH="1">
            <a:off x="1429313" y="2859750"/>
            <a:ext cx="955121" cy="606573"/>
          </a:xfrm>
          <a:prstGeom prst="rtTriangle">
            <a:avLst/>
          </a:prstGeom>
          <a:noFill/>
          <a:ln w="381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sz="900" dirty="0">
                <a:latin typeface="Source Sans Pro Light" charset="0"/>
              </a:rPr>
              <a:t>        </a:t>
            </a:r>
          </a:p>
        </p:txBody>
      </p:sp>
      <p:sp>
        <p:nvSpPr>
          <p:cNvPr id="16" name="TextBox 15"/>
          <p:cNvSpPr txBox="1"/>
          <p:nvPr/>
        </p:nvSpPr>
        <p:spPr>
          <a:xfrm>
            <a:off x="2175785" y="2551250"/>
            <a:ext cx="8795807" cy="1231106"/>
          </a:xfrm>
          <a:prstGeom prst="rect">
            <a:avLst/>
          </a:prstGeom>
          <a:noFill/>
        </p:spPr>
        <p:txBody>
          <a:bodyPr wrap="square" lIns="182880" tIns="0" rIns="0" bIns="0" rtlCol="0">
            <a:spAutoFit/>
          </a:bodyPr>
          <a:lstStyle/>
          <a:p>
            <a:r>
              <a:rPr lang="en-US" sz="4000" dirty="0">
                <a:latin typeface="Montserrat" charset="0"/>
                <a:ea typeface="Montserrat" charset="0"/>
                <a:cs typeface="Montserrat" charset="0"/>
              </a:rPr>
              <a:t>LOKI:  A privacy focused &amp; decentralized</a:t>
            </a:r>
          </a:p>
          <a:p>
            <a:r>
              <a:rPr lang="en-US" sz="4000" dirty="0">
                <a:latin typeface="Montserrat" charset="0"/>
                <a:ea typeface="Montserrat" charset="0"/>
                <a:cs typeface="Montserrat" charset="0"/>
              </a:rPr>
              <a:t>           E-mail service</a:t>
            </a:r>
          </a:p>
        </p:txBody>
      </p:sp>
      <p:sp>
        <p:nvSpPr>
          <p:cNvPr id="20" name="Rectangle 19"/>
          <p:cNvSpPr>
            <a:spLocks/>
          </p:cNvSpPr>
          <p:nvPr/>
        </p:nvSpPr>
        <p:spPr bwMode="auto">
          <a:xfrm>
            <a:off x="2033703" y="4111047"/>
            <a:ext cx="1342805"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a:solidFill>
                  <a:schemeClr val="tx1">
                    <a:lumMod val="75000"/>
                  </a:schemeClr>
                </a:solidFill>
                <a:latin typeface="Montserrat Light" charset="0"/>
                <a:ea typeface="Montserrat Light" charset="0"/>
                <a:cs typeface="Montserrat Light" charset="0"/>
                <a:sym typeface="Bebas Neue" charset="0"/>
              </a:rPr>
              <a:t>Module Tutor:</a:t>
            </a:r>
          </a:p>
        </p:txBody>
      </p:sp>
      <p:cxnSp>
        <p:nvCxnSpPr>
          <p:cNvPr id="6" name="Straight Connector 5"/>
          <p:cNvCxnSpPr>
            <a:cxnSpLocks/>
          </p:cNvCxnSpPr>
          <p:nvPr/>
        </p:nvCxnSpPr>
        <p:spPr>
          <a:xfrm flipH="1">
            <a:off x="1883428" y="3163036"/>
            <a:ext cx="269438" cy="34925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Rectangle 11">
            <a:extLst>
              <a:ext uri="{FF2B5EF4-FFF2-40B4-BE49-F238E27FC236}">
                <a16:creationId xmlns:a16="http://schemas.microsoft.com/office/drawing/2014/main" id="{BF84E1FD-E970-6F41-9B94-5CCA6A9D4D97}"/>
              </a:ext>
            </a:extLst>
          </p:cNvPr>
          <p:cNvSpPr>
            <a:spLocks/>
          </p:cNvSpPr>
          <p:nvPr/>
        </p:nvSpPr>
        <p:spPr bwMode="auto">
          <a:xfrm>
            <a:off x="1603587" y="3828080"/>
            <a:ext cx="1772921"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a:solidFill>
                  <a:schemeClr val="tx1">
                    <a:lumMod val="75000"/>
                  </a:schemeClr>
                </a:solidFill>
                <a:latin typeface="Montserrat Light" charset="0"/>
                <a:ea typeface="Montserrat Light" charset="0"/>
                <a:cs typeface="Montserrat Light" charset="0"/>
                <a:sym typeface="Bebas Neue" charset="0"/>
              </a:rPr>
              <a:t>Project Supervisor:</a:t>
            </a:r>
          </a:p>
        </p:txBody>
      </p:sp>
      <p:sp>
        <p:nvSpPr>
          <p:cNvPr id="13" name="Rectangle 12">
            <a:extLst>
              <a:ext uri="{FF2B5EF4-FFF2-40B4-BE49-F238E27FC236}">
                <a16:creationId xmlns:a16="http://schemas.microsoft.com/office/drawing/2014/main" id="{95FD219D-357B-5849-815F-3DFB396048D8}"/>
              </a:ext>
            </a:extLst>
          </p:cNvPr>
          <p:cNvSpPr>
            <a:spLocks/>
          </p:cNvSpPr>
          <p:nvPr/>
        </p:nvSpPr>
        <p:spPr bwMode="auto">
          <a:xfrm>
            <a:off x="2575518" y="4399129"/>
            <a:ext cx="80099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a:solidFill>
                  <a:schemeClr val="tx1">
                    <a:lumMod val="75000"/>
                  </a:schemeClr>
                </a:solidFill>
                <a:latin typeface="Montserrat Light" charset="0"/>
                <a:ea typeface="Montserrat Light" charset="0"/>
                <a:cs typeface="Montserrat Light" charset="0"/>
                <a:sym typeface="Bebas Neue" charset="0"/>
              </a:rPr>
              <a:t>Student:</a:t>
            </a:r>
          </a:p>
        </p:txBody>
      </p:sp>
      <p:sp>
        <p:nvSpPr>
          <p:cNvPr id="14" name="Rectangle 13">
            <a:extLst>
              <a:ext uri="{FF2B5EF4-FFF2-40B4-BE49-F238E27FC236}">
                <a16:creationId xmlns:a16="http://schemas.microsoft.com/office/drawing/2014/main" id="{B9DC11F0-9D36-474D-A2A0-DEF60DF88054}"/>
              </a:ext>
            </a:extLst>
          </p:cNvPr>
          <p:cNvSpPr>
            <a:spLocks/>
          </p:cNvSpPr>
          <p:nvPr/>
        </p:nvSpPr>
        <p:spPr bwMode="auto">
          <a:xfrm>
            <a:off x="3503338" y="4111220"/>
            <a:ext cx="1737848"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err="1">
                <a:solidFill>
                  <a:schemeClr val="tx1">
                    <a:lumMod val="75000"/>
                  </a:schemeClr>
                </a:solidFill>
                <a:latin typeface="Montserrat Light" charset="0"/>
                <a:ea typeface="Montserrat Light" charset="0"/>
                <a:cs typeface="Montserrat Light" charset="0"/>
                <a:sym typeface="Bebas Neue" charset="0"/>
              </a:rPr>
              <a:t>Renuga</a:t>
            </a:r>
            <a:r>
              <a:rPr lang="en-US" dirty="0">
                <a:solidFill>
                  <a:schemeClr val="tx1">
                    <a:lumMod val="75000"/>
                  </a:schemeClr>
                </a:solidFill>
                <a:latin typeface="Montserrat Light" charset="0"/>
                <a:ea typeface="Montserrat Light" charset="0"/>
                <a:cs typeface="Montserrat Light" charset="0"/>
                <a:sym typeface="Bebas Neue" charset="0"/>
              </a:rPr>
              <a:t> Jayakumar</a:t>
            </a:r>
          </a:p>
        </p:txBody>
      </p:sp>
      <p:sp>
        <p:nvSpPr>
          <p:cNvPr id="15" name="Rectangle 14">
            <a:extLst>
              <a:ext uri="{FF2B5EF4-FFF2-40B4-BE49-F238E27FC236}">
                <a16:creationId xmlns:a16="http://schemas.microsoft.com/office/drawing/2014/main" id="{1B8740E3-E90C-BC46-AC52-96810A32DD5B}"/>
              </a:ext>
            </a:extLst>
          </p:cNvPr>
          <p:cNvSpPr>
            <a:spLocks/>
          </p:cNvSpPr>
          <p:nvPr/>
        </p:nvSpPr>
        <p:spPr bwMode="auto">
          <a:xfrm>
            <a:off x="3503338" y="3823138"/>
            <a:ext cx="2465420"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a:solidFill>
                  <a:schemeClr val="tx1">
                    <a:lumMod val="75000"/>
                  </a:schemeClr>
                </a:solidFill>
                <a:latin typeface="Montserrat Light" charset="0"/>
                <a:ea typeface="Montserrat Light" charset="0"/>
                <a:cs typeface="Montserrat Light" charset="0"/>
                <a:sym typeface="Bebas Neue" charset="0"/>
              </a:rPr>
              <a:t>MD </a:t>
            </a:r>
            <a:r>
              <a:rPr lang="en-US" dirty="0" err="1">
                <a:solidFill>
                  <a:schemeClr val="tx1">
                    <a:lumMod val="75000"/>
                  </a:schemeClr>
                </a:solidFill>
                <a:latin typeface="Montserrat Light" charset="0"/>
                <a:ea typeface="Montserrat Light" charset="0"/>
                <a:cs typeface="Montserrat Light" charset="0"/>
                <a:sym typeface="Bebas Neue" charset="0"/>
              </a:rPr>
              <a:t>Sadeque</a:t>
            </a:r>
            <a:r>
              <a:rPr lang="en-US" dirty="0">
                <a:solidFill>
                  <a:schemeClr val="tx1">
                    <a:lumMod val="75000"/>
                  </a:schemeClr>
                </a:solidFill>
                <a:latin typeface="Montserrat Light" charset="0"/>
                <a:ea typeface="Montserrat Light" charset="0"/>
                <a:cs typeface="Montserrat Light" charset="0"/>
                <a:sym typeface="Bebas Neue" charset="0"/>
              </a:rPr>
              <a:t> Imam Shaikh</a:t>
            </a:r>
          </a:p>
        </p:txBody>
      </p:sp>
      <p:sp>
        <p:nvSpPr>
          <p:cNvPr id="17" name="Rectangle 16">
            <a:extLst>
              <a:ext uri="{FF2B5EF4-FFF2-40B4-BE49-F238E27FC236}">
                <a16:creationId xmlns:a16="http://schemas.microsoft.com/office/drawing/2014/main" id="{8876576A-FFC5-4044-A853-37E984D6F975}"/>
              </a:ext>
            </a:extLst>
          </p:cNvPr>
          <p:cNvSpPr>
            <a:spLocks/>
          </p:cNvSpPr>
          <p:nvPr/>
        </p:nvSpPr>
        <p:spPr bwMode="auto">
          <a:xfrm>
            <a:off x="3503338" y="4404956"/>
            <a:ext cx="1635256" cy="276999"/>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dirty="0">
                <a:solidFill>
                  <a:schemeClr val="tx1">
                    <a:lumMod val="75000"/>
                  </a:schemeClr>
                </a:solidFill>
                <a:latin typeface="Montserrat Light" charset="0"/>
                <a:ea typeface="Montserrat Light" charset="0"/>
                <a:cs typeface="Montserrat Light" charset="0"/>
                <a:sym typeface="Bebas Neue" charset="0"/>
              </a:rPr>
              <a:t>Michele </a:t>
            </a:r>
            <a:r>
              <a:rPr lang="en-US" dirty="0" err="1">
                <a:solidFill>
                  <a:schemeClr val="tx1">
                    <a:lumMod val="75000"/>
                  </a:schemeClr>
                </a:solidFill>
                <a:latin typeface="Montserrat Light" charset="0"/>
                <a:ea typeface="Montserrat Light" charset="0"/>
                <a:cs typeface="Montserrat Light" charset="0"/>
                <a:sym typeface="Bebas Neue" charset="0"/>
              </a:rPr>
              <a:t>Chiarello</a:t>
            </a:r>
            <a:endParaRPr lang="en-US" dirty="0">
              <a:solidFill>
                <a:schemeClr val="tx1">
                  <a:lumMod val="75000"/>
                </a:schemeClr>
              </a:solidFill>
              <a:latin typeface="Montserrat Light" charset="0"/>
              <a:ea typeface="Montserrat Light" charset="0"/>
              <a:cs typeface="Montserrat Light" charset="0"/>
              <a:sym typeface="Bebas Neue" charset="0"/>
            </a:endParaRPr>
          </a:p>
        </p:txBody>
      </p:sp>
      <p:sp>
        <p:nvSpPr>
          <p:cNvPr id="18" name="Rectangle 17">
            <a:extLst>
              <a:ext uri="{FF2B5EF4-FFF2-40B4-BE49-F238E27FC236}">
                <a16:creationId xmlns:a16="http://schemas.microsoft.com/office/drawing/2014/main" id="{29DFFB4B-C653-7445-82A1-0D05B61BF6E9}"/>
              </a:ext>
            </a:extLst>
          </p:cNvPr>
          <p:cNvSpPr>
            <a:spLocks/>
          </p:cNvSpPr>
          <p:nvPr/>
        </p:nvSpPr>
        <p:spPr bwMode="auto">
          <a:xfrm>
            <a:off x="10164515" y="64398"/>
            <a:ext cx="1908408" cy="215444"/>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12700">
                <a:solidFill>
                  <a:schemeClr val="tx1"/>
                </a:solidFill>
                <a:miter lim="800000"/>
                <a:headEnd/>
                <a:tailEnd/>
              </a14:hiddenLine>
            </a:ext>
          </a:extLst>
        </p:spPr>
        <p:txBody>
          <a:bodyPr vert="horz" wrap="none" lIns="0" tIns="0" rIns="0" bIns="0" anchor="ctr" anchorCtr="0">
            <a:spAutoFit/>
          </a:bodyPr>
          <a:lstStyle/>
          <a:p>
            <a:pPr algn="ctr" defTabSz="2286000"/>
            <a:r>
              <a:rPr lang="en-US" sz="1400" dirty="0">
                <a:solidFill>
                  <a:schemeClr val="tx1">
                    <a:lumMod val="75000"/>
                  </a:schemeClr>
                </a:solidFill>
                <a:latin typeface="Montserrat Light" charset="0"/>
                <a:ea typeface="Montserrat Light" charset="0"/>
                <a:cs typeface="Montserrat Light" charset="0"/>
                <a:sym typeface="Bebas Neue" charset="0"/>
              </a:rPr>
              <a:t>CSAC6000 – Major Project</a:t>
            </a:r>
          </a:p>
        </p:txBody>
      </p:sp>
      <p:pic>
        <p:nvPicPr>
          <p:cNvPr id="27" name="Picture 26" descr="Graphical user interface&#10;&#10;Description automatically generated with medium confidence">
            <a:extLst>
              <a:ext uri="{FF2B5EF4-FFF2-40B4-BE49-F238E27FC236}">
                <a16:creationId xmlns:a16="http://schemas.microsoft.com/office/drawing/2014/main" id="{CA8BB7EE-F6A9-E145-9764-28FD7422BBA3}"/>
              </a:ext>
            </a:extLst>
          </p:cNvPr>
          <p:cNvPicPr>
            <a:picLocks noChangeAspect="1"/>
          </p:cNvPicPr>
          <p:nvPr/>
        </p:nvPicPr>
        <p:blipFill>
          <a:blip r:embed="rId4"/>
          <a:stretch>
            <a:fillRect/>
          </a:stretch>
        </p:blipFill>
        <p:spPr>
          <a:xfrm>
            <a:off x="0" y="-56673"/>
            <a:ext cx="2931668" cy="822196"/>
          </a:xfrm>
          <a:prstGeom prst="rect">
            <a:avLst/>
          </a:prstGeom>
        </p:spPr>
      </p:pic>
    </p:spTree>
    <p:extLst>
      <p:ext uri="{BB962C8B-B14F-4D97-AF65-F5344CB8AC3E}">
        <p14:creationId xmlns:p14="http://schemas.microsoft.com/office/powerpoint/2010/main" val="317270945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0"/>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432893" y="4103979"/>
            <a:ext cx="3440429" cy="769441"/>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Michele </a:t>
            </a:r>
            <a:r>
              <a:rPr lang="en-US" sz="2400" b="1" dirty="0" err="1">
                <a:solidFill>
                  <a:schemeClr val="bg1"/>
                </a:solidFill>
                <a:latin typeface="Montserrat" charset="0"/>
                <a:ea typeface="Montserrat" charset="0"/>
                <a:cs typeface="Montserrat" charset="0"/>
              </a:rPr>
              <a:t>Chiarello</a:t>
            </a:r>
            <a:endParaRPr lang="en-US" sz="2400" b="1" dirty="0">
              <a:solidFill>
                <a:schemeClr val="bg1"/>
              </a:solidFill>
              <a:latin typeface="Montserrat" charset="0"/>
              <a:ea typeface="Montserrat" charset="0"/>
              <a:cs typeface="Montserrat" charset="0"/>
            </a:endParaRPr>
          </a:p>
          <a:p>
            <a:pPr algn="ctr"/>
            <a:r>
              <a:rPr lang="en-US" sz="2000" dirty="0">
                <a:solidFill>
                  <a:schemeClr val="bg1"/>
                </a:solidFill>
                <a:latin typeface="Montserrat" charset="0"/>
                <a:ea typeface="Montserrat" charset="0"/>
                <a:cs typeface="Montserrat" charset="0"/>
              </a:rPr>
              <a:t>1805745@student.uwtsd.ac.uk</a:t>
            </a:r>
          </a:p>
        </p:txBody>
      </p:sp>
      <p:pic>
        <p:nvPicPr>
          <p:cNvPr id="22" name="Picture 21" descr="A person taking a selfie&#10;&#10;Description automatically generated">
            <a:extLst>
              <a:ext uri="{FF2B5EF4-FFF2-40B4-BE49-F238E27FC236}">
                <a16:creationId xmlns:a16="http://schemas.microsoft.com/office/drawing/2014/main" id="{EDCD66C5-78B7-E742-A058-03528CEBA244}"/>
              </a:ext>
            </a:extLst>
          </p:cNvPr>
          <p:cNvPicPr>
            <a:picLocks noChangeAspect="1"/>
          </p:cNvPicPr>
          <p:nvPr/>
        </p:nvPicPr>
        <p:blipFill>
          <a:blip r:embed="rId4"/>
          <a:stretch>
            <a:fillRect/>
          </a:stretch>
        </p:blipFill>
        <p:spPr>
          <a:xfrm>
            <a:off x="956564" y="1453244"/>
            <a:ext cx="2540000" cy="2540000"/>
          </a:xfrm>
          <a:prstGeom prst="ellipse">
            <a:avLst/>
          </a:prstGeom>
          <a:ln w="63500" cap="rnd">
            <a:no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
        <p:nvSpPr>
          <p:cNvPr id="23" name="TextBox 22">
            <a:extLst>
              <a:ext uri="{FF2B5EF4-FFF2-40B4-BE49-F238E27FC236}">
                <a16:creationId xmlns:a16="http://schemas.microsoft.com/office/drawing/2014/main" id="{35559580-945F-C640-9458-237685613EDE}"/>
              </a:ext>
            </a:extLst>
          </p:cNvPr>
          <p:cNvSpPr txBox="1"/>
          <p:nvPr/>
        </p:nvSpPr>
        <p:spPr>
          <a:xfrm>
            <a:off x="4886021" y="1997839"/>
            <a:ext cx="6950848" cy="2862322"/>
          </a:xfrm>
          <a:prstGeom prst="rect">
            <a:avLst/>
          </a:prstGeom>
          <a:noFill/>
        </p:spPr>
        <p:txBody>
          <a:bodyPr wrap="square" rtlCol="0" anchor="ctr" anchorCtr="0">
            <a:spAutoFit/>
          </a:bodyPr>
          <a:lstStyle/>
          <a:p>
            <a:pPr marL="342900" indent="-342900" algn="ctr">
              <a:buFont typeface="Arial" panose="020B0604020202020204" pitchFamily="34" charset="0"/>
              <a:buChar char="•"/>
            </a:pPr>
            <a:r>
              <a:rPr lang="en-US" sz="2000" dirty="0">
                <a:latin typeface="Montserrat" charset="0"/>
                <a:ea typeface="Montserrat" charset="0"/>
                <a:cs typeface="Montserrat" charset="0"/>
              </a:rPr>
              <a:t>Student at University Of Wales Trinity Saint David</a:t>
            </a: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r>
              <a:rPr lang="en-US" sz="2000" dirty="0">
                <a:latin typeface="Montserrat" charset="0"/>
                <a:ea typeface="Montserrat" charset="0"/>
                <a:cs typeface="Montserrat" charset="0"/>
              </a:rPr>
              <a:t>Software Development &amp; Cyber Security Enthusiast</a:t>
            </a: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endParaRPr lang="en-US" sz="2000" dirty="0">
              <a:latin typeface="Montserrat" charset="0"/>
              <a:ea typeface="Montserrat" charset="0"/>
              <a:cs typeface="Montserrat" charset="0"/>
            </a:endParaRPr>
          </a:p>
          <a:p>
            <a:pPr marL="342900" indent="-342900" algn="ctr">
              <a:buFont typeface="Arial" panose="020B0604020202020204" pitchFamily="34" charset="0"/>
              <a:buChar char="•"/>
            </a:pPr>
            <a:r>
              <a:rPr lang="en-US" sz="2000" dirty="0">
                <a:latin typeface="Montserrat" charset="0"/>
                <a:ea typeface="Montserrat" charset="0"/>
                <a:cs typeface="Montserrat" charset="0"/>
              </a:rPr>
              <a:t>Hopefully, a graduated student by July</a:t>
            </a:r>
          </a:p>
        </p:txBody>
      </p:sp>
      <p:sp>
        <p:nvSpPr>
          <p:cNvPr id="27" name="Rectangle 26">
            <a:extLst>
              <a:ext uri="{FF2B5EF4-FFF2-40B4-BE49-F238E27FC236}">
                <a16:creationId xmlns:a16="http://schemas.microsoft.com/office/drawing/2014/main" id="{0DCBFC32-3A52-0745-A8B4-B02815ABAE7A}"/>
              </a:ext>
            </a:extLst>
          </p:cNvPr>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Tree>
    <p:extLst>
      <p:ext uri="{BB962C8B-B14F-4D97-AF65-F5344CB8AC3E}">
        <p14:creationId xmlns:p14="http://schemas.microsoft.com/office/powerpoint/2010/main" val="202974657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24" name="Subtitle 2"/>
          <p:cNvSpPr txBox="1">
            <a:spLocks/>
          </p:cNvSpPr>
          <p:nvPr/>
        </p:nvSpPr>
        <p:spPr>
          <a:xfrm>
            <a:off x="1472184" y="5049689"/>
            <a:ext cx="9669473" cy="54069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GB" sz="1400" dirty="0">
                <a:solidFill>
                  <a:schemeClr val="tx1"/>
                </a:solidFill>
                <a:latin typeface="Source Sans Pro" panose="020B0503030403020204" pitchFamily="34" charset="0"/>
                <a:ea typeface="Source Sans Pro" panose="020B0503030403020204" pitchFamily="34" charset="0"/>
              </a:rPr>
              <a:t>Data privacy is about having control over their personal data and the way this is collected and used. Users should have the right to decide whether this data should. </a:t>
            </a:r>
            <a:endParaRPr lang="en-US" sz="1400" dirty="0">
              <a:solidFill>
                <a:schemeClr val="tx1"/>
              </a:solidFill>
              <a:latin typeface="Source Sans Pro" panose="020B0503030403020204" pitchFamily="34" charset="0"/>
              <a:ea typeface="Source Sans Pro" panose="020B0503030403020204" pitchFamily="34" charset="0"/>
              <a:cs typeface="Source Sans Pro" charset="0"/>
            </a:endParaRPr>
          </a:p>
        </p:txBody>
      </p:sp>
      <p:sp>
        <p:nvSpPr>
          <p:cNvPr id="25" name="TextBox 24"/>
          <p:cNvSpPr txBox="1"/>
          <p:nvPr/>
        </p:nvSpPr>
        <p:spPr>
          <a:xfrm>
            <a:off x="1472184" y="4726524"/>
            <a:ext cx="1370247" cy="323165"/>
          </a:xfrm>
          <a:prstGeom prst="rect">
            <a:avLst/>
          </a:prstGeom>
          <a:noFill/>
        </p:spPr>
        <p:txBody>
          <a:bodyPr wrap="none" rtlCol="0" anchor="ctr" anchorCtr="0">
            <a:spAutoFit/>
          </a:bodyPr>
          <a:lstStyle/>
          <a:p>
            <a:r>
              <a:rPr lang="en-US" sz="1500" b="1" dirty="0">
                <a:latin typeface="Montserrat" charset="0"/>
                <a:ea typeface="Montserrat" charset="0"/>
                <a:cs typeface="Montserrat" charset="0"/>
              </a:rPr>
              <a:t>DATA PRIVACY </a:t>
            </a:r>
          </a:p>
        </p:txBody>
      </p:sp>
      <p:sp>
        <p:nvSpPr>
          <p:cNvPr id="30" name="Subtitle 2"/>
          <p:cNvSpPr txBox="1">
            <a:spLocks/>
          </p:cNvSpPr>
          <p:nvPr/>
        </p:nvSpPr>
        <p:spPr>
          <a:xfrm>
            <a:off x="1472184" y="2262997"/>
            <a:ext cx="9669473" cy="54069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400" dirty="0">
                <a:solidFill>
                  <a:schemeClr val="tx1"/>
                </a:solidFill>
                <a:latin typeface="Source Sans Pro" charset="0"/>
                <a:ea typeface="Source Sans Pro" charset="0"/>
                <a:cs typeface="Source Sans Pro" charset="0"/>
              </a:rPr>
              <a:t>With the advent of Cloud Computing and the rapid growth of online services and applications, personal data of million of users around the world is stored online and sometimes gets stolen and misused.</a:t>
            </a:r>
          </a:p>
        </p:txBody>
      </p:sp>
      <p:sp>
        <p:nvSpPr>
          <p:cNvPr id="31" name="TextBox 30"/>
          <p:cNvSpPr txBox="1"/>
          <p:nvPr/>
        </p:nvSpPr>
        <p:spPr>
          <a:xfrm>
            <a:off x="1472184" y="1939832"/>
            <a:ext cx="1850186" cy="323165"/>
          </a:xfrm>
          <a:prstGeom prst="rect">
            <a:avLst/>
          </a:prstGeom>
          <a:noFill/>
        </p:spPr>
        <p:txBody>
          <a:bodyPr wrap="none" rtlCol="0" anchor="ctr" anchorCtr="0">
            <a:spAutoFit/>
          </a:bodyPr>
          <a:lstStyle/>
          <a:p>
            <a:r>
              <a:rPr lang="en-US" sz="1500" b="1" dirty="0">
                <a:latin typeface="Montserrat" charset="0"/>
                <a:ea typeface="Montserrat" charset="0"/>
                <a:cs typeface="Montserrat" charset="0"/>
              </a:rPr>
              <a:t>CLOUD COMPUTING</a:t>
            </a:r>
          </a:p>
        </p:txBody>
      </p:sp>
      <p:sp>
        <p:nvSpPr>
          <p:cNvPr id="33" name="Subtitle 2"/>
          <p:cNvSpPr txBox="1">
            <a:spLocks/>
          </p:cNvSpPr>
          <p:nvPr/>
        </p:nvSpPr>
        <p:spPr>
          <a:xfrm>
            <a:off x="1472184" y="3645749"/>
            <a:ext cx="9669473" cy="54069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400" dirty="0">
                <a:solidFill>
                  <a:schemeClr val="tx1"/>
                </a:solidFill>
                <a:latin typeface="Source Sans Pro" charset="0"/>
                <a:ea typeface="Source Sans Pro" charset="0"/>
                <a:cs typeface="Source Sans Pro" charset="0"/>
              </a:rPr>
              <a:t>The average user is often unaware of how this data is used by companies to study market trends and other purposes and does not imagine how often this is put at risk by black hats, governments etc.</a:t>
            </a:r>
          </a:p>
        </p:txBody>
      </p:sp>
      <p:sp>
        <p:nvSpPr>
          <p:cNvPr id="34" name="TextBox 33"/>
          <p:cNvSpPr txBox="1"/>
          <p:nvPr/>
        </p:nvSpPr>
        <p:spPr>
          <a:xfrm>
            <a:off x="1472184" y="3322584"/>
            <a:ext cx="1063753" cy="323165"/>
          </a:xfrm>
          <a:prstGeom prst="rect">
            <a:avLst/>
          </a:prstGeom>
          <a:noFill/>
        </p:spPr>
        <p:txBody>
          <a:bodyPr wrap="none" rtlCol="0" anchor="ctr" anchorCtr="0">
            <a:spAutoFit/>
          </a:bodyPr>
          <a:lstStyle/>
          <a:p>
            <a:r>
              <a:rPr lang="en-US" sz="1500" b="1" dirty="0">
                <a:latin typeface="Montserrat" charset="0"/>
                <a:ea typeface="Montserrat" charset="0"/>
                <a:cs typeface="Montserrat" charset="0"/>
              </a:rPr>
              <a:t>USER DATA</a:t>
            </a:r>
          </a:p>
        </p:txBody>
      </p:sp>
      <p:sp>
        <p:nvSpPr>
          <p:cNvPr id="14" name="TextBox 13"/>
          <p:cNvSpPr txBox="1"/>
          <p:nvPr/>
        </p:nvSpPr>
        <p:spPr>
          <a:xfrm>
            <a:off x="4938498" y="555411"/>
            <a:ext cx="2330831"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Introduction</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2176157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5827" y="20894"/>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3285430" y="555411"/>
            <a:ext cx="5636992"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Motivations behind the project </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25BB9D9A-1F84-AB44-B2CD-29454CCC2FEB}"/>
              </a:ext>
            </a:extLst>
          </p:cNvPr>
          <p:cNvSpPr txBox="1">
            <a:spLocks/>
          </p:cNvSpPr>
          <p:nvPr/>
        </p:nvSpPr>
        <p:spPr>
          <a:xfrm>
            <a:off x="1472184" y="2262997"/>
            <a:ext cx="9669473" cy="3655394"/>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Nowadays, there is almost no online privacy due to Data Collection by Service Providers</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Although some E-mail Service Providers deliver Encryption with their services, they can always risk to be solicited by Governments that want to have access to their data</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Also, every company mines users’ data to increase their profits</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Trusting is good but not trusting is better</a:t>
            </a:r>
          </a:p>
        </p:txBody>
      </p:sp>
    </p:spTree>
    <p:extLst>
      <p:ext uri="{BB962C8B-B14F-4D97-AF65-F5344CB8AC3E}">
        <p14:creationId xmlns:p14="http://schemas.microsoft.com/office/powerpoint/2010/main" val="67451506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0"/>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932751" y="915118"/>
            <a:ext cx="2581541" cy="461665"/>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AIM &amp; OBJECTIVES</a:t>
            </a:r>
          </a:p>
        </p:txBody>
      </p:sp>
      <p:sp>
        <p:nvSpPr>
          <p:cNvPr id="23" name="TextBox 22">
            <a:extLst>
              <a:ext uri="{FF2B5EF4-FFF2-40B4-BE49-F238E27FC236}">
                <a16:creationId xmlns:a16="http://schemas.microsoft.com/office/drawing/2014/main" id="{35559580-945F-C640-9458-237685613EDE}"/>
              </a:ext>
            </a:extLst>
          </p:cNvPr>
          <p:cNvSpPr txBox="1"/>
          <p:nvPr/>
        </p:nvSpPr>
        <p:spPr>
          <a:xfrm>
            <a:off x="4886021" y="2274839"/>
            <a:ext cx="6950848" cy="2308324"/>
          </a:xfrm>
          <a:prstGeom prst="rect">
            <a:avLst/>
          </a:prstGeom>
          <a:noFill/>
        </p:spPr>
        <p:txBody>
          <a:bodyPr wrap="square" rtlCol="0" anchor="ctr" anchorCtr="0">
            <a:spAutoFit/>
          </a:bodyPr>
          <a:lstStyle/>
          <a:p>
            <a:pPr marL="342900" indent="-342900" algn="ctr">
              <a:buFont typeface="Arial" panose="020B0604020202020204" pitchFamily="34" charset="0"/>
              <a:buChar char="•"/>
            </a:pPr>
            <a:r>
              <a:rPr lang="en-GB" dirty="0"/>
              <a:t>Anonymous and Privacy-Oriented</a:t>
            </a:r>
          </a:p>
          <a:p>
            <a:pPr marL="342900" indent="-342900" algn="ctr">
              <a:buFont typeface="Arial" panose="020B0604020202020204" pitchFamily="34" charset="0"/>
              <a:buChar char="•"/>
            </a:pPr>
            <a:endParaRPr lang="en-GB" dirty="0"/>
          </a:p>
          <a:p>
            <a:pPr marL="342900" indent="-342900" algn="ctr">
              <a:buFont typeface="Arial" panose="020B0604020202020204" pitchFamily="34" charset="0"/>
              <a:buChar char="•"/>
            </a:pPr>
            <a:endParaRPr lang="en-GB" dirty="0"/>
          </a:p>
          <a:p>
            <a:pPr marL="342900" indent="-342900" algn="ctr">
              <a:buFont typeface="Arial" panose="020B0604020202020204" pitchFamily="34" charset="0"/>
              <a:buChar char="•"/>
            </a:pPr>
            <a:endParaRPr lang="en-GB" dirty="0"/>
          </a:p>
          <a:p>
            <a:pPr marL="342900" indent="-342900" algn="ctr">
              <a:buFont typeface="Arial" panose="020B0604020202020204" pitchFamily="34" charset="0"/>
              <a:buChar char="•"/>
            </a:pPr>
            <a:endParaRPr lang="en-GB" dirty="0"/>
          </a:p>
          <a:p>
            <a:pPr marL="342900" indent="-342900" algn="ctr">
              <a:buFont typeface="Arial" panose="020B0604020202020204" pitchFamily="34" charset="0"/>
              <a:buChar char="•"/>
            </a:pPr>
            <a:r>
              <a:rPr lang="en-GB" dirty="0"/>
              <a:t>User and Security-Oriented Storage System (The data is always stored encrypted and can only be decrypted just by the user, that has total control over it).</a:t>
            </a:r>
          </a:p>
        </p:txBody>
      </p:sp>
      <p:sp>
        <p:nvSpPr>
          <p:cNvPr id="9" name="TextBox 8">
            <a:extLst>
              <a:ext uri="{FF2B5EF4-FFF2-40B4-BE49-F238E27FC236}">
                <a16:creationId xmlns:a16="http://schemas.microsoft.com/office/drawing/2014/main" id="{4D4EF651-B18B-924D-87E9-426C839A9372}"/>
              </a:ext>
            </a:extLst>
          </p:cNvPr>
          <p:cNvSpPr txBox="1"/>
          <p:nvPr/>
        </p:nvSpPr>
        <p:spPr>
          <a:xfrm>
            <a:off x="355131" y="2491954"/>
            <a:ext cx="3736783" cy="1846659"/>
          </a:xfrm>
          <a:prstGeom prst="rect">
            <a:avLst/>
          </a:prstGeom>
          <a:noFill/>
        </p:spPr>
        <p:txBody>
          <a:bodyPr wrap="square" rtlCol="0" anchor="ctr" anchorCtr="0">
            <a:spAutoFit/>
          </a:bodyPr>
          <a:lstStyle/>
          <a:p>
            <a:pPr algn="just"/>
            <a:r>
              <a:rPr lang="en-GB" sz="2000" b="1" dirty="0">
                <a:solidFill>
                  <a:schemeClr val="bg1"/>
                </a:solidFill>
              </a:rPr>
              <a:t>AIM:</a:t>
            </a:r>
          </a:p>
          <a:p>
            <a:pPr algn="just"/>
            <a:endParaRPr lang="en-GB" sz="1000" dirty="0">
              <a:solidFill>
                <a:schemeClr val="bg1"/>
              </a:solidFill>
            </a:endParaRPr>
          </a:p>
          <a:p>
            <a:pPr algn="just"/>
            <a:r>
              <a:rPr lang="en-GB" sz="1400" dirty="0">
                <a:solidFill>
                  <a:schemeClr val="bg1"/>
                </a:solidFill>
              </a:rPr>
              <a:t>The author aims to develop a decentralised e-mail service, that is able to overcome some security issues that actual communication systems lack on.</a:t>
            </a:r>
          </a:p>
          <a:p>
            <a:pPr algn="just"/>
            <a:r>
              <a:rPr lang="en-GB" sz="1400" dirty="0">
                <a:solidFill>
                  <a:schemeClr val="bg1"/>
                </a:solidFill>
              </a:rPr>
              <a:t> </a:t>
            </a:r>
          </a:p>
          <a:p>
            <a:pPr algn="just"/>
            <a:r>
              <a:rPr lang="en-GB" sz="1400" dirty="0">
                <a:solidFill>
                  <a:schemeClr val="bg1"/>
                </a:solidFill>
              </a:rPr>
              <a:t>To do so, the system will be:</a:t>
            </a:r>
          </a:p>
        </p:txBody>
      </p:sp>
      <p:cxnSp>
        <p:nvCxnSpPr>
          <p:cNvPr id="10" name="Straight Connector 9">
            <a:extLst>
              <a:ext uri="{FF2B5EF4-FFF2-40B4-BE49-F238E27FC236}">
                <a16:creationId xmlns:a16="http://schemas.microsoft.com/office/drawing/2014/main" id="{85587D55-CED4-DE4C-880A-789C58057076}"/>
              </a:ext>
            </a:extLst>
          </p:cNvPr>
          <p:cNvCxnSpPr/>
          <p:nvPr/>
        </p:nvCxnSpPr>
        <p:spPr>
          <a:xfrm>
            <a:off x="1575447" y="1389266"/>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E2D2DC5-FB9C-FB49-BB1C-AE84ACB16BEC}"/>
              </a:ext>
            </a:extLst>
          </p:cNvPr>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Tree>
    <p:extLst>
      <p:ext uri="{BB962C8B-B14F-4D97-AF65-F5344CB8AC3E}">
        <p14:creationId xmlns:p14="http://schemas.microsoft.com/office/powerpoint/2010/main" val="3335699321"/>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0"/>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2" name="Rectangle 11"/>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932756" y="915118"/>
            <a:ext cx="2581541" cy="461665"/>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AIM &amp; OBJECTIVES</a:t>
            </a:r>
          </a:p>
        </p:txBody>
      </p:sp>
      <p:sp>
        <p:nvSpPr>
          <p:cNvPr id="23" name="TextBox 22">
            <a:extLst>
              <a:ext uri="{FF2B5EF4-FFF2-40B4-BE49-F238E27FC236}">
                <a16:creationId xmlns:a16="http://schemas.microsoft.com/office/drawing/2014/main" id="{35559580-945F-C640-9458-237685613EDE}"/>
              </a:ext>
            </a:extLst>
          </p:cNvPr>
          <p:cNvSpPr txBox="1"/>
          <p:nvPr/>
        </p:nvSpPr>
        <p:spPr>
          <a:xfrm>
            <a:off x="4886021" y="1028344"/>
            <a:ext cx="6950848" cy="4801314"/>
          </a:xfrm>
          <a:prstGeom prst="rect">
            <a:avLst/>
          </a:prstGeom>
          <a:noFill/>
        </p:spPr>
        <p:txBody>
          <a:bodyPr wrap="square" rtlCol="0" anchor="ctr" anchorCtr="0">
            <a:spAutoFit/>
          </a:bodyPr>
          <a:lstStyle/>
          <a:p>
            <a:pPr marL="285750" lvl="0" indent="-285750" algn="ctr">
              <a:lnSpc>
                <a:spcPct val="100000"/>
              </a:lnSpc>
              <a:buFont typeface="Arial" panose="020B0604020202020204" pitchFamily="34" charset="0"/>
              <a:buChar char="•"/>
            </a:pPr>
            <a:r>
              <a:rPr lang="en-GB" dirty="0"/>
              <a:t>To demonstrate the effectivity of P2P network model and its characteristics</a:t>
            </a:r>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r>
              <a:rPr lang="en-GB" dirty="0"/>
              <a:t>To find out and overcome the security issues where actual e-mail systems lack on.</a:t>
            </a:r>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r>
              <a:rPr lang="en-GB" dirty="0"/>
              <a:t>To develop a safe and privacy-oriented service that overcomes security issues such as repudiation, spoofing &amp; lack of encryption.</a:t>
            </a:r>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r>
              <a:rPr lang="en-GB" dirty="0"/>
              <a:t>To develop the necessary skill set for the development of the software</a:t>
            </a:r>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endParaRPr lang="en-GB" dirty="0"/>
          </a:p>
          <a:p>
            <a:pPr marL="285750" lvl="0" indent="-285750" algn="ctr">
              <a:lnSpc>
                <a:spcPct val="100000"/>
              </a:lnSpc>
              <a:buFont typeface="Arial" panose="020B0604020202020204" pitchFamily="34" charset="0"/>
              <a:buChar char="•"/>
            </a:pPr>
            <a:r>
              <a:rPr lang="en-GB" dirty="0"/>
              <a:t>To test and deploy the system with the right tools</a:t>
            </a:r>
          </a:p>
        </p:txBody>
      </p:sp>
      <p:sp>
        <p:nvSpPr>
          <p:cNvPr id="9" name="TextBox 8">
            <a:extLst>
              <a:ext uri="{FF2B5EF4-FFF2-40B4-BE49-F238E27FC236}">
                <a16:creationId xmlns:a16="http://schemas.microsoft.com/office/drawing/2014/main" id="{4D4EF651-B18B-924D-87E9-426C839A9372}"/>
              </a:ext>
            </a:extLst>
          </p:cNvPr>
          <p:cNvSpPr txBox="1"/>
          <p:nvPr/>
        </p:nvSpPr>
        <p:spPr>
          <a:xfrm>
            <a:off x="355129" y="2151728"/>
            <a:ext cx="3736783" cy="2923877"/>
          </a:xfrm>
          <a:prstGeom prst="rect">
            <a:avLst/>
          </a:prstGeom>
          <a:noFill/>
        </p:spPr>
        <p:txBody>
          <a:bodyPr wrap="square" rtlCol="0" anchor="ctr" anchorCtr="0">
            <a:spAutoFit/>
          </a:bodyPr>
          <a:lstStyle/>
          <a:p>
            <a:pPr algn="just"/>
            <a:r>
              <a:rPr lang="en-GB" sz="2000" b="1" dirty="0">
                <a:solidFill>
                  <a:schemeClr val="bg1"/>
                </a:solidFill>
              </a:rPr>
              <a:t>OBJECTIVES:</a:t>
            </a:r>
          </a:p>
          <a:p>
            <a:pPr algn="just"/>
            <a:endParaRPr lang="en-GB" sz="1000" dirty="0">
              <a:solidFill>
                <a:schemeClr val="bg1"/>
              </a:solidFill>
            </a:endParaRPr>
          </a:p>
          <a:p>
            <a:pPr algn="just">
              <a:lnSpc>
                <a:spcPct val="100000"/>
              </a:lnSpc>
            </a:pPr>
            <a:r>
              <a:rPr lang="en-GB" sz="1400" dirty="0">
                <a:solidFill>
                  <a:schemeClr val="bg1"/>
                </a:solidFill>
              </a:rPr>
              <a:t>Although P2P (Peer-To-Peer) network model initially gained popularity in early 2000s thanks to file sharing services such as Napster, </a:t>
            </a:r>
            <a:r>
              <a:rPr lang="en-GB" sz="1400" dirty="0" err="1">
                <a:solidFill>
                  <a:schemeClr val="bg1"/>
                </a:solidFill>
              </a:rPr>
              <a:t>eMule</a:t>
            </a:r>
            <a:r>
              <a:rPr lang="en-GB" sz="1400" dirty="0">
                <a:solidFill>
                  <a:schemeClr val="bg1"/>
                </a:solidFill>
              </a:rPr>
              <a:t>, BitTorrent etc. [51], it successively taken place in the business field due to a particular characteristic that makes it a great way to grant security over a network, the </a:t>
            </a:r>
            <a:r>
              <a:rPr lang="en-GB" sz="1400" b="1" i="1" dirty="0">
                <a:solidFill>
                  <a:schemeClr val="bg1"/>
                </a:solidFill>
              </a:rPr>
              <a:t>Decentralisation</a:t>
            </a:r>
            <a:r>
              <a:rPr lang="en-GB" sz="1400" dirty="0">
                <a:solidFill>
                  <a:schemeClr val="bg1"/>
                </a:solidFill>
              </a:rPr>
              <a:t>.</a:t>
            </a:r>
          </a:p>
          <a:p>
            <a:pPr algn="just">
              <a:lnSpc>
                <a:spcPct val="100000"/>
              </a:lnSpc>
            </a:pPr>
            <a:endParaRPr lang="en-GB" sz="1400" dirty="0">
              <a:solidFill>
                <a:schemeClr val="bg1"/>
              </a:solidFill>
            </a:endParaRPr>
          </a:p>
          <a:p>
            <a:pPr algn="just">
              <a:lnSpc>
                <a:spcPct val="100000"/>
              </a:lnSpc>
            </a:pPr>
            <a:r>
              <a:rPr lang="en-GB" sz="1400" dirty="0">
                <a:solidFill>
                  <a:schemeClr val="bg1"/>
                </a:solidFill>
              </a:rPr>
              <a:t>To achieve the development of the service and develop a client app able to connect and make use of the system, is therefore needed:</a:t>
            </a:r>
          </a:p>
        </p:txBody>
      </p:sp>
      <p:cxnSp>
        <p:nvCxnSpPr>
          <p:cNvPr id="10" name="Straight Connector 9">
            <a:extLst>
              <a:ext uri="{FF2B5EF4-FFF2-40B4-BE49-F238E27FC236}">
                <a16:creationId xmlns:a16="http://schemas.microsoft.com/office/drawing/2014/main" id="{85587D55-CED4-DE4C-880A-789C58057076}"/>
              </a:ext>
            </a:extLst>
          </p:cNvPr>
          <p:cNvCxnSpPr/>
          <p:nvPr/>
        </p:nvCxnSpPr>
        <p:spPr>
          <a:xfrm>
            <a:off x="1575447" y="1389266"/>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661720879"/>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879711" y="555411"/>
            <a:ext cx="2448426"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Internet Mail</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9" name="Subtitle 2">
            <a:extLst>
              <a:ext uri="{FF2B5EF4-FFF2-40B4-BE49-F238E27FC236}">
                <a16:creationId xmlns:a16="http://schemas.microsoft.com/office/drawing/2014/main" id="{191E9598-48B1-8A40-BA6B-E4B6D9973E41}"/>
              </a:ext>
            </a:extLst>
          </p:cNvPr>
          <p:cNvSpPr txBox="1">
            <a:spLocks/>
          </p:cNvSpPr>
          <p:nvPr/>
        </p:nvSpPr>
        <p:spPr>
          <a:xfrm>
            <a:off x="2215935" y="1911977"/>
            <a:ext cx="7775978" cy="3599994"/>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Electronic mail, aka e-mail, is a communication medium used every day by millions of privates and organizations around the world</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Described almost 40 years ago in RFC822[21], as a method to send messages over the internet, it later became the standard for formal communications</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Its system architecture relies on the Client/Server computing model</a:t>
            </a:r>
          </a:p>
        </p:txBody>
      </p:sp>
    </p:spTree>
    <p:extLst>
      <p:ext uri="{BB962C8B-B14F-4D97-AF65-F5344CB8AC3E}">
        <p14:creationId xmlns:p14="http://schemas.microsoft.com/office/powerpoint/2010/main" val="30897537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480052" y="555411"/>
            <a:ext cx="3247749"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How E-mail works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Diagram&#10;&#10;Description automatically generated">
            <a:extLst>
              <a:ext uri="{FF2B5EF4-FFF2-40B4-BE49-F238E27FC236}">
                <a16:creationId xmlns:a16="http://schemas.microsoft.com/office/drawing/2014/main" id="{8D4DBB81-9D14-9344-A058-D97C312AFDE9}"/>
              </a:ext>
            </a:extLst>
          </p:cNvPr>
          <p:cNvPicPr>
            <a:picLocks noChangeAspect="1"/>
          </p:cNvPicPr>
          <p:nvPr/>
        </p:nvPicPr>
        <p:blipFill>
          <a:blip r:embed="rId4"/>
          <a:stretch>
            <a:fillRect/>
          </a:stretch>
        </p:blipFill>
        <p:spPr>
          <a:xfrm>
            <a:off x="2620789" y="2254731"/>
            <a:ext cx="6966271" cy="4208789"/>
          </a:xfrm>
          <a:prstGeom prst="rect">
            <a:avLst/>
          </a:prstGeom>
        </p:spPr>
      </p:pic>
      <p:sp>
        <p:nvSpPr>
          <p:cNvPr id="13" name="Subtitle 2">
            <a:extLst>
              <a:ext uri="{FF2B5EF4-FFF2-40B4-BE49-F238E27FC236}">
                <a16:creationId xmlns:a16="http://schemas.microsoft.com/office/drawing/2014/main" id="{843F092C-AFDE-7A4A-9072-90064656F126}"/>
              </a:ext>
            </a:extLst>
          </p:cNvPr>
          <p:cNvSpPr txBox="1">
            <a:spLocks/>
          </p:cNvSpPr>
          <p:nvPr/>
        </p:nvSpPr>
        <p:spPr>
          <a:xfrm>
            <a:off x="4361220" y="6475448"/>
            <a:ext cx="3469559"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 E-mail infrastructure working. Source: Author</a:t>
            </a:r>
          </a:p>
        </p:txBody>
      </p:sp>
      <p:sp>
        <p:nvSpPr>
          <p:cNvPr id="15" name="Subtitle 2">
            <a:extLst>
              <a:ext uri="{FF2B5EF4-FFF2-40B4-BE49-F238E27FC236}">
                <a16:creationId xmlns:a16="http://schemas.microsoft.com/office/drawing/2014/main" id="{79357341-F54A-444A-9260-F4CE24A73DFA}"/>
              </a:ext>
            </a:extLst>
          </p:cNvPr>
          <p:cNvSpPr txBox="1">
            <a:spLocks/>
          </p:cNvSpPr>
          <p:nvPr/>
        </p:nvSpPr>
        <p:spPr>
          <a:xfrm>
            <a:off x="1545418" y="1468767"/>
            <a:ext cx="9117015" cy="583784"/>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400" dirty="0">
                <a:solidFill>
                  <a:schemeClr val="tx1"/>
                </a:solidFill>
                <a:latin typeface="Source Sans Pro" charset="0"/>
                <a:ea typeface="Source Sans Pro" charset="0"/>
                <a:cs typeface="Source Sans Pro" charset="0"/>
              </a:rPr>
              <a:t>E-mail infrastructure relies on different components that ensure messages transferring over the network.</a:t>
            </a:r>
          </a:p>
          <a:p>
            <a:pPr algn="l">
              <a:lnSpc>
                <a:spcPct val="100000"/>
              </a:lnSpc>
            </a:pPr>
            <a:r>
              <a:rPr lang="en-US" sz="1400" dirty="0">
                <a:solidFill>
                  <a:schemeClr val="tx1"/>
                </a:solidFill>
                <a:latin typeface="Source Sans Pro" charset="0"/>
                <a:ea typeface="Source Sans Pro" charset="0"/>
                <a:cs typeface="Source Sans Pro" charset="0"/>
              </a:rPr>
              <a:t>The image below represents the network path that an e-mail from a user to another (Alice &amp; Bob) does over the internet.</a:t>
            </a:r>
          </a:p>
        </p:txBody>
      </p:sp>
    </p:spTree>
    <p:extLst>
      <p:ext uri="{BB962C8B-B14F-4D97-AF65-F5344CB8AC3E}">
        <p14:creationId xmlns:p14="http://schemas.microsoft.com/office/powerpoint/2010/main" val="23927115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229990" y="555411"/>
            <a:ext cx="3747885"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But…is it really safe?</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65E29F95-CFB1-8F4F-8C94-C3B62517C375}"/>
              </a:ext>
            </a:extLst>
          </p:cNvPr>
          <p:cNvSpPr txBox="1">
            <a:spLocks/>
          </p:cNvSpPr>
          <p:nvPr/>
        </p:nvSpPr>
        <p:spPr>
          <a:xfrm>
            <a:off x="1261263" y="2296129"/>
            <a:ext cx="9669473" cy="348919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800" dirty="0">
                <a:solidFill>
                  <a:schemeClr val="tx1"/>
                </a:solidFill>
                <a:latin typeface="Source Sans Pro" charset="0"/>
                <a:ea typeface="Source Sans Pro" charset="0"/>
                <a:cs typeface="Source Sans Pro" charset="0"/>
              </a:rPr>
              <a:t>Although in recent years Service Providers implemented different Security features to make e-mail communications safer, we are often made aware of hacks against organizations, data leaks etc.</a:t>
            </a: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To get a recent example, in March 2021, Microsoft issued some security patches that aimed to mitigate a total of four vulnerabilities in its Exchange Mail service [43].</a:t>
            </a: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Moreover, even if E-mail Service Providers implement SPAM filters to keep their customers safe, users can always be tricked with phishing e-mails that can also be received under spoofed e-mail addresses</a:t>
            </a:r>
          </a:p>
        </p:txBody>
      </p:sp>
    </p:spTree>
    <p:extLst>
      <p:ext uri="{BB962C8B-B14F-4D97-AF65-F5344CB8AC3E}">
        <p14:creationId xmlns:p14="http://schemas.microsoft.com/office/powerpoint/2010/main" val="278249561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2316567" y="555411"/>
            <a:ext cx="757476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How bad actors can spoof e-mail addresses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Timeline&#10;&#10;Description automatically generated with medium confidence">
            <a:extLst>
              <a:ext uri="{FF2B5EF4-FFF2-40B4-BE49-F238E27FC236}">
                <a16:creationId xmlns:a16="http://schemas.microsoft.com/office/drawing/2014/main" id="{CAD6E8D7-F4D6-3747-AB86-621817FB4C53}"/>
              </a:ext>
            </a:extLst>
          </p:cNvPr>
          <p:cNvPicPr>
            <a:picLocks noChangeAspect="1"/>
          </p:cNvPicPr>
          <p:nvPr/>
        </p:nvPicPr>
        <p:blipFill>
          <a:blip r:embed="rId4"/>
          <a:stretch>
            <a:fillRect/>
          </a:stretch>
        </p:blipFill>
        <p:spPr>
          <a:xfrm>
            <a:off x="0" y="1641549"/>
            <a:ext cx="12192000" cy="4540745"/>
          </a:xfrm>
          <a:prstGeom prst="rect">
            <a:avLst/>
          </a:prstGeom>
        </p:spPr>
      </p:pic>
      <p:sp>
        <p:nvSpPr>
          <p:cNvPr id="10" name="Subtitle 2">
            <a:extLst>
              <a:ext uri="{FF2B5EF4-FFF2-40B4-BE49-F238E27FC236}">
                <a16:creationId xmlns:a16="http://schemas.microsoft.com/office/drawing/2014/main" id="{A9BC6248-DB80-6F4F-853F-0AD70CAEA8C7}"/>
              </a:ext>
            </a:extLst>
          </p:cNvPr>
          <p:cNvSpPr txBox="1">
            <a:spLocks/>
          </p:cNvSpPr>
          <p:nvPr/>
        </p:nvSpPr>
        <p:spPr>
          <a:xfrm>
            <a:off x="4197317" y="6243627"/>
            <a:ext cx="4938055"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2. Rogue mail server sends e-mail without authentication. Source: Author</a:t>
            </a:r>
          </a:p>
        </p:txBody>
      </p:sp>
    </p:spTree>
    <p:extLst>
      <p:ext uri="{BB962C8B-B14F-4D97-AF65-F5344CB8AC3E}">
        <p14:creationId xmlns:p14="http://schemas.microsoft.com/office/powerpoint/2010/main" val="26714308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2316567" y="555411"/>
            <a:ext cx="757476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How bad actors can spoof e-mail addresses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descr="Graphical user interface&#10;&#10;Description automatically generated">
            <a:extLst>
              <a:ext uri="{FF2B5EF4-FFF2-40B4-BE49-F238E27FC236}">
                <a16:creationId xmlns:a16="http://schemas.microsoft.com/office/drawing/2014/main" id="{DEB95273-C749-FA4F-ABE7-62278760258C}"/>
              </a:ext>
            </a:extLst>
          </p:cNvPr>
          <p:cNvPicPr>
            <a:picLocks noChangeAspect="1"/>
          </p:cNvPicPr>
          <p:nvPr/>
        </p:nvPicPr>
        <p:blipFill>
          <a:blip r:embed="rId4"/>
          <a:stretch>
            <a:fillRect/>
          </a:stretch>
        </p:blipFill>
        <p:spPr>
          <a:xfrm>
            <a:off x="801700" y="1481742"/>
            <a:ext cx="10604500" cy="4991100"/>
          </a:xfrm>
          <a:prstGeom prst="rect">
            <a:avLst/>
          </a:prstGeom>
        </p:spPr>
      </p:pic>
      <p:sp>
        <p:nvSpPr>
          <p:cNvPr id="10" name="Subtitle 2">
            <a:extLst>
              <a:ext uri="{FF2B5EF4-FFF2-40B4-BE49-F238E27FC236}">
                <a16:creationId xmlns:a16="http://schemas.microsoft.com/office/drawing/2014/main" id="{E42945E1-CE41-D24F-85F8-E4538C1D4D13}"/>
              </a:ext>
            </a:extLst>
          </p:cNvPr>
          <p:cNvSpPr txBox="1">
            <a:spLocks/>
          </p:cNvSpPr>
          <p:nvPr/>
        </p:nvSpPr>
        <p:spPr>
          <a:xfrm>
            <a:off x="3949786" y="6448444"/>
            <a:ext cx="4308328"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3. Client receives an email from </a:t>
            </a:r>
            <a:r>
              <a:rPr lang="en-US" sz="1100" i="1" dirty="0" err="1">
                <a:solidFill>
                  <a:schemeClr val="tx1"/>
                </a:solidFill>
                <a:latin typeface="Source Sans Pro" charset="0"/>
                <a:ea typeface="Source Sans Pro" charset="0"/>
                <a:cs typeface="Source Sans Pro" charset="0"/>
              </a:rPr>
              <a:t>whitehouse.gov</a:t>
            </a:r>
            <a:r>
              <a:rPr lang="en-US" sz="1100" dirty="0">
                <a:solidFill>
                  <a:schemeClr val="tx1"/>
                </a:solidFill>
                <a:latin typeface="Source Sans Pro" charset="0"/>
                <a:ea typeface="Source Sans Pro" charset="0"/>
                <a:cs typeface="Source Sans Pro" charset="0"/>
              </a:rPr>
              <a:t>. Source: Author</a:t>
            </a:r>
          </a:p>
        </p:txBody>
      </p:sp>
    </p:spTree>
    <p:extLst>
      <p:ext uri="{BB962C8B-B14F-4D97-AF65-F5344CB8AC3E}">
        <p14:creationId xmlns:p14="http://schemas.microsoft.com/office/powerpoint/2010/main" val="367113436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2316567" y="555411"/>
            <a:ext cx="757476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How bad actors can spoof e-mail addresses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a:extLst>
              <a:ext uri="{FF2B5EF4-FFF2-40B4-BE49-F238E27FC236}">
                <a16:creationId xmlns:a16="http://schemas.microsoft.com/office/drawing/2014/main" id="{71E10583-13BB-F54E-83A5-8AE8B51806C4}"/>
              </a:ext>
            </a:extLst>
          </p:cNvPr>
          <p:cNvPicPr>
            <a:picLocks noChangeAspect="1"/>
          </p:cNvPicPr>
          <p:nvPr/>
        </p:nvPicPr>
        <p:blipFill>
          <a:blip r:embed="rId4"/>
          <a:stretch>
            <a:fillRect/>
          </a:stretch>
        </p:blipFill>
        <p:spPr>
          <a:xfrm>
            <a:off x="1600011" y="1565933"/>
            <a:ext cx="8991978" cy="4558807"/>
          </a:xfrm>
          <a:prstGeom prst="rect">
            <a:avLst/>
          </a:prstGeom>
        </p:spPr>
      </p:pic>
      <p:sp>
        <p:nvSpPr>
          <p:cNvPr id="10" name="Subtitle 2">
            <a:extLst>
              <a:ext uri="{FF2B5EF4-FFF2-40B4-BE49-F238E27FC236}">
                <a16:creationId xmlns:a16="http://schemas.microsoft.com/office/drawing/2014/main" id="{1F8B9E15-859F-764C-B2B9-5EE9186F2EDF}"/>
              </a:ext>
            </a:extLst>
          </p:cNvPr>
          <p:cNvSpPr txBox="1">
            <a:spLocks/>
          </p:cNvSpPr>
          <p:nvPr/>
        </p:nvSpPr>
        <p:spPr>
          <a:xfrm>
            <a:off x="3941836" y="6124740"/>
            <a:ext cx="4308328"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4. How the received spoofed e-mail looks like. Source: Author</a:t>
            </a:r>
          </a:p>
        </p:txBody>
      </p:sp>
    </p:spTree>
    <p:extLst>
      <p:ext uri="{BB962C8B-B14F-4D97-AF65-F5344CB8AC3E}">
        <p14:creationId xmlns:p14="http://schemas.microsoft.com/office/powerpoint/2010/main" val="402942184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2316567" y="555411"/>
            <a:ext cx="757476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How bad actors can spoof e-mail addresses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6" name="Picture 5" descr="Graphical user interface&#10;&#10;Description automatically generated">
            <a:extLst>
              <a:ext uri="{FF2B5EF4-FFF2-40B4-BE49-F238E27FC236}">
                <a16:creationId xmlns:a16="http://schemas.microsoft.com/office/drawing/2014/main" id="{5EA20912-89D5-8F43-A948-6A417254B153}"/>
              </a:ext>
            </a:extLst>
          </p:cNvPr>
          <p:cNvPicPr>
            <a:picLocks noChangeAspect="1"/>
          </p:cNvPicPr>
          <p:nvPr/>
        </p:nvPicPr>
        <p:blipFill>
          <a:blip r:embed="rId4"/>
          <a:stretch>
            <a:fillRect/>
          </a:stretch>
        </p:blipFill>
        <p:spPr>
          <a:xfrm>
            <a:off x="1954404" y="1360767"/>
            <a:ext cx="8299091" cy="5163175"/>
          </a:xfrm>
          <a:prstGeom prst="rect">
            <a:avLst/>
          </a:prstGeom>
        </p:spPr>
      </p:pic>
      <p:sp>
        <p:nvSpPr>
          <p:cNvPr id="10" name="Subtitle 2">
            <a:extLst>
              <a:ext uri="{FF2B5EF4-FFF2-40B4-BE49-F238E27FC236}">
                <a16:creationId xmlns:a16="http://schemas.microsoft.com/office/drawing/2014/main" id="{EBB06C4C-66A0-A44F-BB19-755748814D8E}"/>
              </a:ext>
            </a:extLst>
          </p:cNvPr>
          <p:cNvSpPr txBox="1">
            <a:spLocks/>
          </p:cNvSpPr>
          <p:nvPr/>
        </p:nvSpPr>
        <p:spPr>
          <a:xfrm>
            <a:off x="3949786" y="6523942"/>
            <a:ext cx="4409210"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5. Google struggles to verify if the e-mail is a fake. Source: Author</a:t>
            </a:r>
          </a:p>
        </p:txBody>
      </p:sp>
    </p:spTree>
    <p:extLst>
      <p:ext uri="{BB962C8B-B14F-4D97-AF65-F5344CB8AC3E}">
        <p14:creationId xmlns:p14="http://schemas.microsoft.com/office/powerpoint/2010/main" val="309133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3130836" y="555411"/>
            <a:ext cx="5946243" cy="541174"/>
          </a:xfrm>
          <a:prstGeom prst="rect">
            <a:avLst/>
          </a:prstGeom>
          <a:noFill/>
        </p:spPr>
        <p:txBody>
          <a:bodyPr wrap="none" rtlCol="0" anchor="ctr" anchorCtr="0">
            <a:spAutoFit/>
          </a:bodyPr>
          <a:lstStyle/>
          <a:p>
            <a:pPr algn="ctr">
              <a:lnSpc>
                <a:spcPts val="3530"/>
              </a:lnSpc>
            </a:pPr>
            <a:r>
              <a:rPr lang="en-US" sz="3000" b="1" spc="100" dirty="0" err="1">
                <a:latin typeface="Montserrat" charset="0"/>
                <a:ea typeface="Montserrat" charset="0"/>
                <a:cs typeface="Montserrat" charset="0"/>
              </a:rPr>
              <a:t>Whitehouse.gov</a:t>
            </a:r>
            <a:r>
              <a:rPr lang="en-US" sz="3000" b="1" spc="100" dirty="0">
                <a:latin typeface="Montserrat" charset="0"/>
                <a:ea typeface="Montserrat" charset="0"/>
                <a:cs typeface="Montserrat" charset="0"/>
              </a:rPr>
              <a:t> is a real domain!</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0" name="Subtitle 2">
            <a:extLst>
              <a:ext uri="{FF2B5EF4-FFF2-40B4-BE49-F238E27FC236}">
                <a16:creationId xmlns:a16="http://schemas.microsoft.com/office/drawing/2014/main" id="{EBB06C4C-66A0-A44F-BB19-755748814D8E}"/>
              </a:ext>
            </a:extLst>
          </p:cNvPr>
          <p:cNvSpPr txBox="1">
            <a:spLocks/>
          </p:cNvSpPr>
          <p:nvPr/>
        </p:nvSpPr>
        <p:spPr>
          <a:xfrm>
            <a:off x="4542020" y="6513495"/>
            <a:ext cx="3123874"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6. White House website. Source: Author</a:t>
            </a:r>
          </a:p>
        </p:txBody>
      </p:sp>
      <p:pic>
        <p:nvPicPr>
          <p:cNvPr id="5" name="Picture 4" descr="Graphical user interface, website&#10;&#10;Description automatically generated">
            <a:extLst>
              <a:ext uri="{FF2B5EF4-FFF2-40B4-BE49-F238E27FC236}">
                <a16:creationId xmlns:a16="http://schemas.microsoft.com/office/drawing/2014/main" id="{241A4293-D796-DD47-AAD2-A8C5DCBCB43B}"/>
              </a:ext>
            </a:extLst>
          </p:cNvPr>
          <p:cNvPicPr>
            <a:picLocks noChangeAspect="1"/>
          </p:cNvPicPr>
          <p:nvPr/>
        </p:nvPicPr>
        <p:blipFill>
          <a:blip r:embed="rId4"/>
          <a:stretch>
            <a:fillRect/>
          </a:stretch>
        </p:blipFill>
        <p:spPr>
          <a:xfrm>
            <a:off x="2505674" y="1400871"/>
            <a:ext cx="7180652" cy="5112624"/>
          </a:xfrm>
          <a:prstGeom prst="rect">
            <a:avLst/>
          </a:prstGeom>
        </p:spPr>
      </p:pic>
    </p:spTree>
    <p:extLst>
      <p:ext uri="{BB962C8B-B14F-4D97-AF65-F5344CB8AC3E}">
        <p14:creationId xmlns:p14="http://schemas.microsoft.com/office/powerpoint/2010/main" val="372308413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0" y="10447"/>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672218" y="555411"/>
            <a:ext cx="2863413"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Similar projects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65E29F95-CFB1-8F4F-8C94-C3B62517C375}"/>
              </a:ext>
            </a:extLst>
          </p:cNvPr>
          <p:cNvSpPr txBox="1">
            <a:spLocks/>
          </p:cNvSpPr>
          <p:nvPr/>
        </p:nvSpPr>
        <p:spPr>
          <a:xfrm>
            <a:off x="1261263" y="2470446"/>
            <a:ext cx="9669473" cy="2602798"/>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Although nowadays there are a few Service Providers such as </a:t>
            </a:r>
            <a:r>
              <a:rPr lang="en-US" sz="1800" b="1" dirty="0" err="1">
                <a:solidFill>
                  <a:schemeClr val="tx1"/>
                </a:solidFill>
                <a:latin typeface="Source Sans Pro" charset="0"/>
                <a:ea typeface="Source Sans Pro" charset="0"/>
                <a:cs typeface="Source Sans Pro" charset="0"/>
              </a:rPr>
              <a:t>Protonmail</a:t>
            </a:r>
            <a:r>
              <a:rPr lang="en-US" sz="1800" dirty="0">
                <a:solidFill>
                  <a:schemeClr val="tx1"/>
                </a:solidFill>
                <a:latin typeface="Source Sans Pro" charset="0"/>
                <a:ea typeface="Source Sans Pro" charset="0"/>
                <a:cs typeface="Source Sans Pro" charset="0"/>
              </a:rPr>
              <a:t> and </a:t>
            </a:r>
            <a:r>
              <a:rPr lang="en-US" sz="1800" b="1" dirty="0">
                <a:solidFill>
                  <a:schemeClr val="tx1"/>
                </a:solidFill>
                <a:latin typeface="Source Sans Pro" charset="0"/>
                <a:ea typeface="Source Sans Pro" charset="0"/>
                <a:cs typeface="Source Sans Pro" charset="0"/>
              </a:rPr>
              <a:t>Lavabit</a:t>
            </a:r>
            <a:r>
              <a:rPr lang="en-US" sz="1800" dirty="0">
                <a:solidFill>
                  <a:schemeClr val="tx1"/>
                </a:solidFill>
                <a:latin typeface="Source Sans Pro" charset="0"/>
                <a:ea typeface="Source Sans Pro" charset="0"/>
                <a:cs typeface="Source Sans Pro" charset="0"/>
              </a:rPr>
              <a:t> that deliver Encrypted E-mail services, they still rely on Client/Server network architecture</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Even if their commitment and security practices are valid and grant users a higher privacy, their geographical location might be their point of failure in the future</a:t>
            </a:r>
          </a:p>
        </p:txBody>
      </p:sp>
    </p:spTree>
    <p:extLst>
      <p:ext uri="{BB962C8B-B14F-4D97-AF65-F5344CB8AC3E}">
        <p14:creationId xmlns:p14="http://schemas.microsoft.com/office/powerpoint/2010/main" val="30106375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3787147" y="555411"/>
            <a:ext cx="4633576"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P2P Network Architecture</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7833FE75-77C2-A541-BBCE-856815F47E97}"/>
              </a:ext>
            </a:extLst>
          </p:cNvPr>
          <p:cNvSpPr txBox="1">
            <a:spLocks/>
          </p:cNvSpPr>
          <p:nvPr/>
        </p:nvSpPr>
        <p:spPr>
          <a:xfrm>
            <a:off x="1261263" y="1651996"/>
            <a:ext cx="9669473" cy="465259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800" dirty="0">
                <a:solidFill>
                  <a:schemeClr val="tx1"/>
                </a:solidFill>
                <a:latin typeface="Source Sans Pro" charset="0"/>
                <a:ea typeface="Source Sans Pro" charset="0"/>
                <a:cs typeface="Source Sans Pro" charset="0"/>
              </a:rPr>
              <a:t>According to [51], a Peer-to-Peer network is a logical overlay network of the real network in which all nodes share computational, storage or networking resources.  </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A P2P system is characterized by:</a:t>
            </a:r>
          </a:p>
          <a:p>
            <a:pPr algn="l">
              <a:lnSpc>
                <a:spcPct val="100000"/>
              </a:lnSpc>
            </a:pPr>
            <a:endParaRPr lang="en-US" sz="1800" dirty="0">
              <a:solidFill>
                <a:schemeClr val="tx1"/>
              </a:solidFill>
              <a:latin typeface="Source Sans Pro" charset="0"/>
              <a:ea typeface="Source Sans Pro" charset="0"/>
              <a:cs typeface="Source Sans Pro" charset="0"/>
            </a:endParaRP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Shared resources</a:t>
            </a: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Interconnection</a:t>
            </a: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Decentralization</a:t>
            </a: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Autonomy</a:t>
            </a: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Self-organization</a:t>
            </a:r>
          </a:p>
          <a:p>
            <a:pPr marL="1430536" lvl="1" indent="-34290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Symmetry</a:t>
            </a:r>
          </a:p>
          <a:p>
            <a:pPr lvl="1" algn="l">
              <a:lnSpc>
                <a:spcPct val="100000"/>
              </a:lnSpc>
            </a:pPr>
            <a:endParaRPr lang="en-US" sz="1800" dirty="0">
              <a:solidFill>
                <a:schemeClr val="tx1"/>
              </a:solidFill>
              <a:latin typeface="Source Sans Pro" charset="0"/>
              <a:ea typeface="Source Sans Pro" charset="0"/>
              <a:cs typeface="Source Sans Pro" charset="0"/>
            </a:endParaRPr>
          </a:p>
          <a:p>
            <a:pPr marL="1430536" lvl="1" indent="-34290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Being decentralized, P2P system allow big advantages in terms of privacy.</a:t>
            </a:r>
          </a:p>
        </p:txBody>
      </p:sp>
      <p:pic>
        <p:nvPicPr>
          <p:cNvPr id="5" name="Picture 4" descr="Diagram, engineering drawing&#10;&#10;Description automatically generated">
            <a:extLst>
              <a:ext uri="{FF2B5EF4-FFF2-40B4-BE49-F238E27FC236}">
                <a16:creationId xmlns:a16="http://schemas.microsoft.com/office/drawing/2014/main" id="{6554C280-2900-0F4F-8132-251FDDD3679D}"/>
              </a:ext>
            </a:extLst>
          </p:cNvPr>
          <p:cNvPicPr>
            <a:picLocks noChangeAspect="1"/>
          </p:cNvPicPr>
          <p:nvPr/>
        </p:nvPicPr>
        <p:blipFill>
          <a:blip r:embed="rId4"/>
          <a:stretch>
            <a:fillRect/>
          </a:stretch>
        </p:blipFill>
        <p:spPr>
          <a:xfrm>
            <a:off x="7905927" y="2522874"/>
            <a:ext cx="3492884" cy="2911767"/>
          </a:xfrm>
          <a:prstGeom prst="rect">
            <a:avLst/>
          </a:prstGeom>
        </p:spPr>
      </p:pic>
      <p:sp>
        <p:nvSpPr>
          <p:cNvPr id="11" name="Subtitle 2">
            <a:extLst>
              <a:ext uri="{FF2B5EF4-FFF2-40B4-BE49-F238E27FC236}">
                <a16:creationId xmlns:a16="http://schemas.microsoft.com/office/drawing/2014/main" id="{CBAD8947-CB4B-B44F-A4E0-D224037719D0}"/>
              </a:ext>
            </a:extLst>
          </p:cNvPr>
          <p:cNvSpPr txBox="1">
            <a:spLocks/>
          </p:cNvSpPr>
          <p:nvPr/>
        </p:nvSpPr>
        <p:spPr>
          <a:xfrm>
            <a:off x="8509761" y="5454833"/>
            <a:ext cx="2285215"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7. P2P Network. Source: [55]</a:t>
            </a:r>
          </a:p>
        </p:txBody>
      </p:sp>
    </p:spTree>
    <p:extLst>
      <p:ext uri="{BB962C8B-B14F-4D97-AF65-F5344CB8AC3E}">
        <p14:creationId xmlns:p14="http://schemas.microsoft.com/office/powerpoint/2010/main" val="32457532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0" y="20894"/>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2331052" y="555411"/>
            <a:ext cx="7545784"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Hash Tables &amp; Distributes Has Tables (DHT)</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8" name="Subtitle 2">
            <a:extLst>
              <a:ext uri="{FF2B5EF4-FFF2-40B4-BE49-F238E27FC236}">
                <a16:creationId xmlns:a16="http://schemas.microsoft.com/office/drawing/2014/main" id="{93CDD3C5-60B7-AD48-B01F-6275DC0F767C}"/>
              </a:ext>
            </a:extLst>
          </p:cNvPr>
          <p:cNvSpPr txBox="1">
            <a:spLocks/>
          </p:cNvSpPr>
          <p:nvPr/>
        </p:nvSpPr>
        <p:spPr>
          <a:xfrm>
            <a:off x="1261263" y="2186834"/>
            <a:ext cx="9669473" cy="4209392"/>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P2P systems are based on Distributed Hash Table or DHT, that similarly to normal Hash Table, provide lookup functionality to the network.</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 Hash Table is a data structure that allows mapping a </a:t>
            </a:r>
            <a:r>
              <a:rPr lang="en-US" sz="1800" b="1" dirty="0">
                <a:solidFill>
                  <a:schemeClr val="tx1"/>
                </a:solidFill>
                <a:latin typeface="Source Sans Pro" charset="0"/>
                <a:ea typeface="Source Sans Pro" charset="0"/>
                <a:cs typeface="Source Sans Pro" charset="0"/>
              </a:rPr>
              <a:t>Key</a:t>
            </a:r>
            <a:r>
              <a:rPr lang="en-US" sz="1800" dirty="0">
                <a:solidFill>
                  <a:schemeClr val="tx1"/>
                </a:solidFill>
                <a:latin typeface="Source Sans Pro" charset="0"/>
                <a:ea typeface="Source Sans Pro" charset="0"/>
                <a:cs typeface="Source Sans Pro" charset="0"/>
              </a:rPr>
              <a:t> to a </a:t>
            </a:r>
            <a:r>
              <a:rPr lang="en-US" sz="1800" b="1" dirty="0">
                <a:solidFill>
                  <a:schemeClr val="tx1"/>
                </a:solidFill>
                <a:latin typeface="Source Sans Pro" charset="0"/>
                <a:ea typeface="Source Sans Pro" charset="0"/>
                <a:cs typeface="Source Sans Pro" charset="0"/>
              </a:rPr>
              <a:t>Value </a:t>
            </a:r>
            <a:r>
              <a:rPr lang="en-US" sz="1800" dirty="0">
                <a:solidFill>
                  <a:schemeClr val="tx1"/>
                </a:solidFill>
                <a:latin typeface="Source Sans Pro" charset="0"/>
                <a:ea typeface="Source Sans Pro" charset="0"/>
                <a:cs typeface="Source Sans Pro" charset="0"/>
              </a:rPr>
              <a:t>making use of a Hash function.</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 DHT contains data regarding the nodes that compose the network</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Among DHTs, </a:t>
            </a:r>
            <a:r>
              <a:rPr lang="en-US" sz="1800" b="1" dirty="0" err="1">
                <a:solidFill>
                  <a:schemeClr val="tx1"/>
                </a:solidFill>
                <a:latin typeface="Source Sans Pro" charset="0"/>
                <a:ea typeface="Source Sans Pro" charset="0"/>
                <a:cs typeface="Source Sans Pro" charset="0"/>
              </a:rPr>
              <a:t>Kademlia</a:t>
            </a:r>
            <a:r>
              <a:rPr lang="en-US" sz="1800" b="1" dirty="0">
                <a:solidFill>
                  <a:schemeClr val="tx1"/>
                </a:solidFill>
                <a:latin typeface="Source Sans Pro" charset="0"/>
                <a:ea typeface="Source Sans Pro" charset="0"/>
                <a:cs typeface="Source Sans Pro" charset="0"/>
              </a:rPr>
              <a:t> </a:t>
            </a:r>
            <a:r>
              <a:rPr lang="en-US" sz="1800" dirty="0">
                <a:solidFill>
                  <a:schemeClr val="tx1"/>
                </a:solidFill>
                <a:latin typeface="Source Sans Pro" charset="0"/>
                <a:ea typeface="Source Sans Pro" charset="0"/>
                <a:cs typeface="Source Sans Pro" charset="0"/>
              </a:rPr>
              <a:t>[8] is one of the most popular and offers more features compared to others</a:t>
            </a:r>
          </a:p>
        </p:txBody>
      </p:sp>
    </p:spTree>
    <p:extLst>
      <p:ext uri="{BB962C8B-B14F-4D97-AF65-F5344CB8AC3E}">
        <p14:creationId xmlns:p14="http://schemas.microsoft.com/office/powerpoint/2010/main" val="67290180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0"/>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1100594" y="915118"/>
            <a:ext cx="2245871" cy="461665"/>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METHODOLOGY</a:t>
            </a:r>
          </a:p>
        </p:txBody>
      </p:sp>
      <p:cxnSp>
        <p:nvCxnSpPr>
          <p:cNvPr id="10" name="Straight Connector 9">
            <a:extLst>
              <a:ext uri="{FF2B5EF4-FFF2-40B4-BE49-F238E27FC236}">
                <a16:creationId xmlns:a16="http://schemas.microsoft.com/office/drawing/2014/main" id="{85587D55-CED4-DE4C-880A-789C58057076}"/>
              </a:ext>
            </a:extLst>
          </p:cNvPr>
          <p:cNvCxnSpPr/>
          <p:nvPr/>
        </p:nvCxnSpPr>
        <p:spPr>
          <a:xfrm>
            <a:off x="1575447" y="1389266"/>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E2D2DC5-FB9C-FB49-BB1C-AE84ACB16BEC}"/>
              </a:ext>
            </a:extLst>
          </p:cNvPr>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2" name="Subtitle 2">
            <a:extLst>
              <a:ext uri="{FF2B5EF4-FFF2-40B4-BE49-F238E27FC236}">
                <a16:creationId xmlns:a16="http://schemas.microsoft.com/office/drawing/2014/main" id="{B21A1BED-0E0F-B14F-A1E6-EDEBF43E81FA}"/>
              </a:ext>
            </a:extLst>
          </p:cNvPr>
          <p:cNvSpPr txBox="1">
            <a:spLocks/>
          </p:cNvSpPr>
          <p:nvPr/>
        </p:nvSpPr>
        <p:spPr>
          <a:xfrm>
            <a:off x="4526479" y="1033589"/>
            <a:ext cx="7598464" cy="3267596"/>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Agile methodology is characterized as iterative and incremental approach.</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It allows developing software in short iteration, delivering functionalities constantly</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Agile approach reduces risks of traditional methodologies, as speed up the development process</a:t>
            </a:r>
          </a:p>
          <a:p>
            <a:pPr algn="l">
              <a:lnSpc>
                <a:spcPct val="100000"/>
              </a:lnSpc>
            </a:pPr>
            <a:endParaRPr lang="en-US" sz="1800" dirty="0">
              <a:solidFill>
                <a:schemeClr val="tx1"/>
              </a:solidFill>
              <a:latin typeface="Source Sans Pro" charset="0"/>
              <a:ea typeface="Source Sans Pro" charset="0"/>
              <a:cs typeface="Source Sans Pro" charset="0"/>
            </a:endParaRPr>
          </a:p>
        </p:txBody>
      </p:sp>
      <p:sp>
        <p:nvSpPr>
          <p:cNvPr id="14" name="TextBox 13">
            <a:extLst>
              <a:ext uri="{FF2B5EF4-FFF2-40B4-BE49-F238E27FC236}">
                <a16:creationId xmlns:a16="http://schemas.microsoft.com/office/drawing/2014/main" id="{5F1DB776-BA7F-6C4A-B581-A7C828EDFF25}"/>
              </a:ext>
            </a:extLst>
          </p:cNvPr>
          <p:cNvSpPr txBox="1"/>
          <p:nvPr/>
        </p:nvSpPr>
        <p:spPr>
          <a:xfrm>
            <a:off x="355131" y="2384233"/>
            <a:ext cx="3736783" cy="2062103"/>
          </a:xfrm>
          <a:prstGeom prst="rect">
            <a:avLst/>
          </a:prstGeom>
          <a:noFill/>
        </p:spPr>
        <p:txBody>
          <a:bodyPr wrap="square" rtlCol="0" anchor="ctr" anchorCtr="0">
            <a:spAutoFit/>
          </a:bodyPr>
          <a:lstStyle/>
          <a:p>
            <a:pPr algn="just"/>
            <a:r>
              <a:rPr lang="en-GB" sz="2000" b="1" dirty="0">
                <a:solidFill>
                  <a:schemeClr val="bg1"/>
                </a:solidFill>
              </a:rPr>
              <a:t>THE AGILE APPROACH:</a:t>
            </a:r>
          </a:p>
          <a:p>
            <a:pPr algn="just"/>
            <a:endParaRPr lang="en-GB" sz="1000" dirty="0">
              <a:solidFill>
                <a:schemeClr val="bg1"/>
              </a:solidFill>
            </a:endParaRPr>
          </a:p>
          <a:p>
            <a:pPr algn="just"/>
            <a:r>
              <a:rPr lang="en-GB" sz="1400" dirty="0">
                <a:solidFill>
                  <a:schemeClr val="bg1"/>
                </a:solidFill>
              </a:rPr>
              <a:t>For the development of the project, the author chose to follow the Agile Methodology.</a:t>
            </a:r>
          </a:p>
          <a:p>
            <a:pPr algn="just"/>
            <a:endParaRPr lang="en-GB" sz="1400" dirty="0">
              <a:solidFill>
                <a:schemeClr val="bg1"/>
              </a:solidFill>
            </a:endParaRPr>
          </a:p>
          <a:p>
            <a:pPr algn="just"/>
            <a:r>
              <a:rPr lang="en-GB" sz="1400" dirty="0">
                <a:solidFill>
                  <a:schemeClr val="bg1"/>
                </a:solidFill>
              </a:rPr>
              <a:t>This because it will allow in future to expand in a simple way the system functionalities and will be helpful whether further platforms (IOS &amp; Android) will be required.</a:t>
            </a:r>
          </a:p>
        </p:txBody>
      </p:sp>
      <p:pic>
        <p:nvPicPr>
          <p:cNvPr id="3" name="Picture 2" descr="Diagram&#10;&#10;Description automatically generated with medium confidence">
            <a:extLst>
              <a:ext uri="{FF2B5EF4-FFF2-40B4-BE49-F238E27FC236}">
                <a16:creationId xmlns:a16="http://schemas.microsoft.com/office/drawing/2014/main" id="{9E4F478E-E951-1042-BBDF-C87889332D92}"/>
              </a:ext>
            </a:extLst>
          </p:cNvPr>
          <p:cNvPicPr>
            <a:picLocks noChangeAspect="1"/>
          </p:cNvPicPr>
          <p:nvPr/>
        </p:nvPicPr>
        <p:blipFill>
          <a:blip r:embed="rId4"/>
          <a:stretch>
            <a:fillRect/>
          </a:stretch>
        </p:blipFill>
        <p:spPr>
          <a:xfrm>
            <a:off x="5744645" y="4093234"/>
            <a:ext cx="5155837" cy="2148265"/>
          </a:xfrm>
          <a:prstGeom prst="rect">
            <a:avLst/>
          </a:prstGeom>
        </p:spPr>
      </p:pic>
      <p:sp>
        <p:nvSpPr>
          <p:cNvPr id="15" name="Subtitle 2">
            <a:extLst>
              <a:ext uri="{FF2B5EF4-FFF2-40B4-BE49-F238E27FC236}">
                <a16:creationId xmlns:a16="http://schemas.microsoft.com/office/drawing/2014/main" id="{0229F746-E510-F245-AF99-3572B709621D}"/>
              </a:ext>
            </a:extLst>
          </p:cNvPr>
          <p:cNvSpPr txBox="1">
            <a:spLocks/>
          </p:cNvSpPr>
          <p:nvPr/>
        </p:nvSpPr>
        <p:spPr>
          <a:xfrm>
            <a:off x="6782748" y="6305507"/>
            <a:ext cx="3079630"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8. Agile methodology phases. Credits: [55]</a:t>
            </a:r>
          </a:p>
        </p:txBody>
      </p:sp>
    </p:spTree>
    <p:extLst>
      <p:ext uri="{BB962C8B-B14F-4D97-AF65-F5344CB8AC3E}">
        <p14:creationId xmlns:p14="http://schemas.microsoft.com/office/powerpoint/2010/main" val="3628358178"/>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0"/>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1013458" y="915118"/>
            <a:ext cx="2420150" cy="461665"/>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TOOLS REQUIRED</a:t>
            </a:r>
          </a:p>
        </p:txBody>
      </p:sp>
      <p:cxnSp>
        <p:nvCxnSpPr>
          <p:cNvPr id="10" name="Straight Connector 9">
            <a:extLst>
              <a:ext uri="{FF2B5EF4-FFF2-40B4-BE49-F238E27FC236}">
                <a16:creationId xmlns:a16="http://schemas.microsoft.com/office/drawing/2014/main" id="{85587D55-CED4-DE4C-880A-789C58057076}"/>
              </a:ext>
            </a:extLst>
          </p:cNvPr>
          <p:cNvCxnSpPr/>
          <p:nvPr/>
        </p:nvCxnSpPr>
        <p:spPr>
          <a:xfrm>
            <a:off x="1575447" y="1389266"/>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E2D2DC5-FB9C-FB49-BB1C-AE84ACB16BEC}"/>
              </a:ext>
            </a:extLst>
          </p:cNvPr>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a:extLst>
              <a:ext uri="{FF2B5EF4-FFF2-40B4-BE49-F238E27FC236}">
                <a16:creationId xmlns:a16="http://schemas.microsoft.com/office/drawing/2014/main" id="{5F1DB776-BA7F-6C4A-B581-A7C828EDFF25}"/>
              </a:ext>
            </a:extLst>
          </p:cNvPr>
          <p:cNvSpPr txBox="1"/>
          <p:nvPr/>
        </p:nvSpPr>
        <p:spPr>
          <a:xfrm>
            <a:off x="355131" y="2507344"/>
            <a:ext cx="3736783" cy="1815882"/>
          </a:xfrm>
          <a:prstGeom prst="rect">
            <a:avLst/>
          </a:prstGeom>
          <a:noFill/>
        </p:spPr>
        <p:txBody>
          <a:bodyPr wrap="square" rtlCol="0" anchor="ctr" anchorCtr="0">
            <a:spAutoFit/>
          </a:bodyPr>
          <a:lstStyle/>
          <a:p>
            <a:pPr algn="just"/>
            <a:r>
              <a:rPr lang="en-GB" sz="1400" dirty="0">
                <a:solidFill>
                  <a:schemeClr val="bg1"/>
                </a:solidFill>
              </a:rPr>
              <a:t>Despite modern Software development is focused on mobile devices, the author decided to design and build the first version of the system for Desktop devices.</a:t>
            </a:r>
          </a:p>
          <a:p>
            <a:pPr algn="just"/>
            <a:endParaRPr lang="en-GB" sz="1400" dirty="0">
              <a:solidFill>
                <a:schemeClr val="bg1"/>
              </a:solidFill>
            </a:endParaRPr>
          </a:p>
          <a:p>
            <a:pPr algn="just"/>
            <a:r>
              <a:rPr lang="en-GB" sz="1400" dirty="0">
                <a:solidFill>
                  <a:schemeClr val="bg1"/>
                </a:solidFill>
              </a:rPr>
              <a:t>This because of the tools and programming languages that allow a faster development of the service.</a:t>
            </a:r>
          </a:p>
        </p:txBody>
      </p:sp>
      <p:sp>
        <p:nvSpPr>
          <p:cNvPr id="13" name="Subtitle 2">
            <a:extLst>
              <a:ext uri="{FF2B5EF4-FFF2-40B4-BE49-F238E27FC236}">
                <a16:creationId xmlns:a16="http://schemas.microsoft.com/office/drawing/2014/main" id="{94164EBD-CD74-CB48-AF47-8F44292D3D86}"/>
              </a:ext>
            </a:extLst>
          </p:cNvPr>
          <p:cNvSpPr txBox="1">
            <a:spLocks/>
          </p:cNvSpPr>
          <p:nvPr/>
        </p:nvSpPr>
        <p:spPr>
          <a:xfrm>
            <a:off x="4992558" y="724139"/>
            <a:ext cx="6983887" cy="4911122"/>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800" dirty="0">
                <a:solidFill>
                  <a:schemeClr val="tx1"/>
                </a:solidFill>
                <a:latin typeface="Source Sans Pro" charset="0"/>
                <a:ea typeface="Source Sans Pro" charset="0"/>
                <a:cs typeface="Source Sans Pro" charset="0"/>
              </a:rPr>
              <a:t>The tools required for the backend development are:</a:t>
            </a:r>
          </a:p>
          <a:p>
            <a:pPr algn="l">
              <a:lnSpc>
                <a:spcPct val="100000"/>
              </a:lnSpc>
            </a:pPr>
            <a:endParaRPr lang="en-US" sz="10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NodeJS</a:t>
            </a: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Docker</a:t>
            </a: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The client application will be developed using:</a:t>
            </a:r>
          </a:p>
          <a:p>
            <a:pPr algn="l">
              <a:lnSpc>
                <a:spcPct val="100000"/>
              </a:lnSpc>
            </a:pPr>
            <a:endParaRPr lang="en-US" sz="10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Electron</a:t>
            </a:r>
          </a:p>
          <a:p>
            <a:pPr marL="285750" indent="-285750" algn="l">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As a consequence of the above-mentioned choices, </a:t>
            </a:r>
            <a:r>
              <a:rPr lang="en-US" sz="1800" b="1" dirty="0">
                <a:solidFill>
                  <a:schemeClr val="tx1"/>
                </a:solidFill>
                <a:latin typeface="Source Sans Pro" charset="0"/>
                <a:ea typeface="Source Sans Pro" charset="0"/>
                <a:cs typeface="Source Sans Pro" charset="0"/>
              </a:rPr>
              <a:t>JavaScript</a:t>
            </a:r>
            <a:r>
              <a:rPr lang="en-US" sz="1800" dirty="0">
                <a:solidFill>
                  <a:schemeClr val="tx1"/>
                </a:solidFill>
                <a:latin typeface="Source Sans Pro" charset="0"/>
                <a:ea typeface="Source Sans Pro" charset="0"/>
                <a:cs typeface="Source Sans Pro" charset="0"/>
              </a:rPr>
              <a:t> has been chosen as a main Programming language.</a:t>
            </a: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endParaRPr lang="en-US" sz="1800" dirty="0">
              <a:solidFill>
                <a:schemeClr val="tx1"/>
              </a:solidFill>
              <a:latin typeface="Source Sans Pro" charset="0"/>
              <a:ea typeface="Source Sans Pro" charset="0"/>
              <a:cs typeface="Source Sans Pro" charset="0"/>
            </a:endParaRPr>
          </a:p>
          <a:p>
            <a:pPr algn="l">
              <a:lnSpc>
                <a:spcPct val="100000"/>
              </a:lnSpc>
            </a:pPr>
            <a:r>
              <a:rPr lang="en-US" sz="1800" dirty="0">
                <a:solidFill>
                  <a:schemeClr val="tx1"/>
                </a:solidFill>
                <a:latin typeface="Source Sans Pro" charset="0"/>
                <a:ea typeface="Source Sans Pro" charset="0"/>
                <a:cs typeface="Source Sans Pro" charset="0"/>
              </a:rPr>
              <a:t>The DHT on which the system will be based is </a:t>
            </a:r>
            <a:r>
              <a:rPr lang="en-US" sz="1800" b="1" dirty="0" err="1">
                <a:solidFill>
                  <a:schemeClr val="tx1"/>
                </a:solidFill>
                <a:latin typeface="Source Sans Pro" charset="0"/>
                <a:ea typeface="Source Sans Pro" charset="0"/>
                <a:cs typeface="Source Sans Pro" charset="0"/>
              </a:rPr>
              <a:t>Kademlia</a:t>
            </a:r>
            <a:r>
              <a:rPr lang="en-US" sz="1800" dirty="0">
                <a:solidFill>
                  <a:schemeClr val="tx1"/>
                </a:solidFill>
                <a:latin typeface="Source Sans Pro" charset="0"/>
                <a:ea typeface="Source Sans Pro" charset="0"/>
                <a:cs typeface="Source Sans Pro" charset="0"/>
              </a:rPr>
              <a:t>, thanks to the availability of some open libraries that will allow not to code the protocol from scratch. </a:t>
            </a:r>
          </a:p>
        </p:txBody>
      </p:sp>
    </p:spTree>
    <p:extLst>
      <p:ext uri="{BB962C8B-B14F-4D97-AF65-F5344CB8AC3E}">
        <p14:creationId xmlns:p14="http://schemas.microsoft.com/office/powerpoint/2010/main" val="1054949934"/>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0" y="10447"/>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777699" y="555411"/>
            <a:ext cx="265245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System Design</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7" name="Picture 6" descr="Diagram&#10;&#10;Description automatically generated">
            <a:extLst>
              <a:ext uri="{FF2B5EF4-FFF2-40B4-BE49-F238E27FC236}">
                <a16:creationId xmlns:a16="http://schemas.microsoft.com/office/drawing/2014/main" id="{6CA081D5-DA63-E643-8DBA-B1C14CCEFDAB}"/>
              </a:ext>
            </a:extLst>
          </p:cNvPr>
          <p:cNvPicPr>
            <a:picLocks noChangeAspect="1"/>
          </p:cNvPicPr>
          <p:nvPr/>
        </p:nvPicPr>
        <p:blipFill>
          <a:blip r:embed="rId4"/>
          <a:stretch>
            <a:fillRect/>
          </a:stretch>
        </p:blipFill>
        <p:spPr>
          <a:xfrm>
            <a:off x="5525655" y="1350320"/>
            <a:ext cx="6366199" cy="4589951"/>
          </a:xfrm>
          <a:prstGeom prst="rect">
            <a:avLst/>
          </a:prstGeom>
        </p:spPr>
      </p:pic>
      <p:sp>
        <p:nvSpPr>
          <p:cNvPr id="12" name="Subtitle 2">
            <a:extLst>
              <a:ext uri="{FF2B5EF4-FFF2-40B4-BE49-F238E27FC236}">
                <a16:creationId xmlns:a16="http://schemas.microsoft.com/office/drawing/2014/main" id="{F607E11C-79F2-8E49-96A1-F2CA87486397}"/>
              </a:ext>
            </a:extLst>
          </p:cNvPr>
          <p:cNvSpPr txBox="1">
            <a:spLocks/>
          </p:cNvSpPr>
          <p:nvPr/>
        </p:nvSpPr>
        <p:spPr>
          <a:xfrm>
            <a:off x="6951448" y="5940271"/>
            <a:ext cx="3514612"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9. LOKI system design overview. Source: Author</a:t>
            </a:r>
          </a:p>
        </p:txBody>
      </p:sp>
      <p:sp>
        <p:nvSpPr>
          <p:cNvPr id="15" name="Subtitle 2">
            <a:extLst>
              <a:ext uri="{FF2B5EF4-FFF2-40B4-BE49-F238E27FC236}">
                <a16:creationId xmlns:a16="http://schemas.microsoft.com/office/drawing/2014/main" id="{E6E0DD76-9C3E-5047-A3DE-AC75FBF38924}"/>
              </a:ext>
            </a:extLst>
          </p:cNvPr>
          <p:cNvSpPr txBox="1">
            <a:spLocks/>
          </p:cNvSpPr>
          <p:nvPr/>
        </p:nvSpPr>
        <p:spPr>
          <a:xfrm>
            <a:off x="285102" y="1641549"/>
            <a:ext cx="4940407" cy="3932393"/>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The system will be based on a hybrid P2P – Client/Server architecture that will allow users to authenticate themselves and check for recipients Public Keys to encrypt e-mails content.</a:t>
            </a: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The Central Server will be used only to host the website and the Database containing peers Keys.</a:t>
            </a: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The Database content will be signed with a certificate that will ensure the integrity of the data.</a:t>
            </a:r>
          </a:p>
        </p:txBody>
      </p:sp>
    </p:spTree>
    <p:extLst>
      <p:ext uri="{BB962C8B-B14F-4D97-AF65-F5344CB8AC3E}">
        <p14:creationId xmlns:p14="http://schemas.microsoft.com/office/powerpoint/2010/main" val="274194952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0" y="10447"/>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590213" y="555411"/>
            <a:ext cx="3027432"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Database Design</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2" name="Subtitle 2">
            <a:extLst>
              <a:ext uri="{FF2B5EF4-FFF2-40B4-BE49-F238E27FC236}">
                <a16:creationId xmlns:a16="http://schemas.microsoft.com/office/drawing/2014/main" id="{F607E11C-79F2-8E49-96A1-F2CA87486397}"/>
              </a:ext>
            </a:extLst>
          </p:cNvPr>
          <p:cNvSpPr txBox="1">
            <a:spLocks/>
          </p:cNvSpPr>
          <p:nvPr/>
        </p:nvSpPr>
        <p:spPr>
          <a:xfrm>
            <a:off x="6717226" y="6333930"/>
            <a:ext cx="3620136"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10. LOKI Database design overview. Source: Author</a:t>
            </a:r>
          </a:p>
        </p:txBody>
      </p:sp>
      <p:sp>
        <p:nvSpPr>
          <p:cNvPr id="15" name="Subtitle 2">
            <a:extLst>
              <a:ext uri="{FF2B5EF4-FFF2-40B4-BE49-F238E27FC236}">
                <a16:creationId xmlns:a16="http://schemas.microsoft.com/office/drawing/2014/main" id="{E6E0DD76-9C3E-5047-A3DE-AC75FBF38924}"/>
              </a:ext>
            </a:extLst>
          </p:cNvPr>
          <p:cNvSpPr txBox="1">
            <a:spLocks/>
          </p:cNvSpPr>
          <p:nvPr/>
        </p:nvSpPr>
        <p:spPr>
          <a:xfrm>
            <a:off x="285102" y="2598499"/>
            <a:ext cx="4940407" cy="1661002"/>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US" sz="1800" dirty="0">
                <a:solidFill>
                  <a:schemeClr val="tx1"/>
                </a:solidFill>
                <a:latin typeface="Source Sans Pro" charset="0"/>
                <a:ea typeface="Source Sans Pro" charset="0"/>
                <a:cs typeface="Source Sans Pro" charset="0"/>
              </a:rPr>
              <a:t>As visible in the Database ERD, the data will be stored:</a:t>
            </a:r>
          </a:p>
          <a:p>
            <a:pPr algn="l">
              <a:lnSpc>
                <a:spcPct val="100000"/>
              </a:lnSpc>
            </a:pPr>
            <a:endParaRPr lang="en-US" sz="1800" dirty="0">
              <a:solidFill>
                <a:schemeClr val="tx1"/>
              </a:solidFill>
              <a:latin typeface="Source Sans Pro" charset="0"/>
              <a:ea typeface="Source Sans Pro" charset="0"/>
              <a:cs typeface="Source Sans Pro" charset="0"/>
            </a:endParaRP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On-device</a:t>
            </a:r>
          </a:p>
          <a:p>
            <a:pPr marL="285750" indent="-285750" algn="l">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Always encrypted</a:t>
            </a:r>
          </a:p>
        </p:txBody>
      </p:sp>
      <p:pic>
        <p:nvPicPr>
          <p:cNvPr id="5" name="Picture 4" descr="Text&#10;&#10;Description automatically generated">
            <a:extLst>
              <a:ext uri="{FF2B5EF4-FFF2-40B4-BE49-F238E27FC236}">
                <a16:creationId xmlns:a16="http://schemas.microsoft.com/office/drawing/2014/main" id="{83A5B3B0-7EE8-0F4F-9A1F-85840FE34077}"/>
              </a:ext>
            </a:extLst>
          </p:cNvPr>
          <p:cNvPicPr>
            <a:picLocks noChangeAspect="1"/>
          </p:cNvPicPr>
          <p:nvPr/>
        </p:nvPicPr>
        <p:blipFill>
          <a:blip r:embed="rId4"/>
          <a:stretch>
            <a:fillRect/>
          </a:stretch>
        </p:blipFill>
        <p:spPr>
          <a:xfrm>
            <a:off x="5225509" y="1107032"/>
            <a:ext cx="6603570" cy="5216451"/>
          </a:xfrm>
          <a:prstGeom prst="rect">
            <a:avLst/>
          </a:prstGeom>
        </p:spPr>
      </p:pic>
    </p:spTree>
    <p:extLst>
      <p:ext uri="{BB962C8B-B14F-4D97-AF65-F5344CB8AC3E}">
        <p14:creationId xmlns:p14="http://schemas.microsoft.com/office/powerpoint/2010/main" val="141885718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742816" y="555411"/>
            <a:ext cx="2722220"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Functionalities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Diagram&#10;&#10;Description automatically generated">
            <a:extLst>
              <a:ext uri="{FF2B5EF4-FFF2-40B4-BE49-F238E27FC236}">
                <a16:creationId xmlns:a16="http://schemas.microsoft.com/office/drawing/2014/main" id="{1CAED7B0-A17B-A64A-97ED-E01413797F86}"/>
              </a:ext>
            </a:extLst>
          </p:cNvPr>
          <p:cNvPicPr>
            <a:picLocks noChangeAspect="1"/>
          </p:cNvPicPr>
          <p:nvPr/>
        </p:nvPicPr>
        <p:blipFill>
          <a:blip r:embed="rId4"/>
          <a:stretch>
            <a:fillRect/>
          </a:stretch>
        </p:blipFill>
        <p:spPr>
          <a:xfrm>
            <a:off x="2383323" y="1415654"/>
            <a:ext cx="7835900" cy="5245100"/>
          </a:xfrm>
          <a:prstGeom prst="rect">
            <a:avLst/>
          </a:prstGeom>
        </p:spPr>
      </p:pic>
      <p:sp>
        <p:nvSpPr>
          <p:cNvPr id="10" name="Subtitle 2">
            <a:extLst>
              <a:ext uri="{FF2B5EF4-FFF2-40B4-BE49-F238E27FC236}">
                <a16:creationId xmlns:a16="http://schemas.microsoft.com/office/drawing/2014/main" id="{420F96AE-7406-5146-A0DB-4008AEB577D6}"/>
              </a:ext>
            </a:extLst>
          </p:cNvPr>
          <p:cNvSpPr txBox="1">
            <a:spLocks/>
          </p:cNvSpPr>
          <p:nvPr/>
        </p:nvSpPr>
        <p:spPr>
          <a:xfrm>
            <a:off x="4069808" y="6438927"/>
            <a:ext cx="4052384"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11. LOKI System Functionalities overview. Source: Author</a:t>
            </a:r>
          </a:p>
        </p:txBody>
      </p:sp>
    </p:spTree>
    <p:extLst>
      <p:ext uri="{BB962C8B-B14F-4D97-AF65-F5344CB8AC3E}">
        <p14:creationId xmlns:p14="http://schemas.microsoft.com/office/powerpoint/2010/main" val="318580191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5618859" y="555411"/>
            <a:ext cx="970137"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WBS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9" name="Picture 8" descr="Diagram&#10;&#10;Description automatically generated">
            <a:extLst>
              <a:ext uri="{FF2B5EF4-FFF2-40B4-BE49-F238E27FC236}">
                <a16:creationId xmlns:a16="http://schemas.microsoft.com/office/drawing/2014/main" id="{8A2EA4EF-E379-F64D-8722-B364F6031C38}"/>
              </a:ext>
            </a:extLst>
          </p:cNvPr>
          <p:cNvPicPr>
            <a:picLocks noChangeAspect="1"/>
          </p:cNvPicPr>
          <p:nvPr/>
        </p:nvPicPr>
        <p:blipFill>
          <a:blip r:embed="rId4"/>
          <a:stretch>
            <a:fillRect/>
          </a:stretch>
        </p:blipFill>
        <p:spPr>
          <a:xfrm>
            <a:off x="2043491" y="1676905"/>
            <a:ext cx="8105018" cy="4473907"/>
          </a:xfrm>
          <a:prstGeom prst="rect">
            <a:avLst/>
          </a:prstGeom>
        </p:spPr>
      </p:pic>
      <p:sp>
        <p:nvSpPr>
          <p:cNvPr id="15" name="Subtitle 2">
            <a:extLst>
              <a:ext uri="{FF2B5EF4-FFF2-40B4-BE49-F238E27FC236}">
                <a16:creationId xmlns:a16="http://schemas.microsoft.com/office/drawing/2014/main" id="{239C6DC2-A24B-9347-8501-A8F472D76A5E}"/>
              </a:ext>
            </a:extLst>
          </p:cNvPr>
          <p:cNvSpPr txBox="1">
            <a:spLocks/>
          </p:cNvSpPr>
          <p:nvPr/>
        </p:nvSpPr>
        <p:spPr>
          <a:xfrm>
            <a:off x="4077735" y="6161259"/>
            <a:ext cx="4052384"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12. Project Work Breakdown Structure. Source: Author</a:t>
            </a:r>
          </a:p>
        </p:txBody>
      </p:sp>
    </p:spTree>
    <p:extLst>
      <p:ext uri="{BB962C8B-B14F-4D97-AF65-F5344CB8AC3E}">
        <p14:creationId xmlns:p14="http://schemas.microsoft.com/office/powerpoint/2010/main" val="375861551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7085" y="10447"/>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4796392" y="555411"/>
            <a:ext cx="2615075"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Time Estimate</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65E29F95-CFB1-8F4F-8C94-C3B62517C375}"/>
              </a:ext>
            </a:extLst>
          </p:cNvPr>
          <p:cNvSpPr txBox="1">
            <a:spLocks/>
          </p:cNvSpPr>
          <p:nvPr/>
        </p:nvSpPr>
        <p:spPr>
          <a:xfrm>
            <a:off x="169884" y="2067054"/>
            <a:ext cx="5020661" cy="3101396"/>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Once created the WBS, the Three-point estimating technique has been used to calculate the Most Probable Time that each task should take.</a:t>
            </a: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Successively, a Gantt Chart representing the various phases of the project have been developed to show the made progresses.</a:t>
            </a:r>
          </a:p>
        </p:txBody>
      </p:sp>
      <p:pic>
        <p:nvPicPr>
          <p:cNvPr id="5" name="Picture 4" descr="A picture containing application&#10;&#10;Description automatically generated">
            <a:extLst>
              <a:ext uri="{FF2B5EF4-FFF2-40B4-BE49-F238E27FC236}">
                <a16:creationId xmlns:a16="http://schemas.microsoft.com/office/drawing/2014/main" id="{10858DDA-9836-574F-BF47-36106092B34D}"/>
              </a:ext>
            </a:extLst>
          </p:cNvPr>
          <p:cNvPicPr>
            <a:picLocks noChangeAspect="1"/>
          </p:cNvPicPr>
          <p:nvPr/>
        </p:nvPicPr>
        <p:blipFill>
          <a:blip r:embed="rId4"/>
          <a:stretch>
            <a:fillRect/>
          </a:stretch>
        </p:blipFill>
        <p:spPr>
          <a:xfrm>
            <a:off x="5525655" y="1464084"/>
            <a:ext cx="6331235" cy="4838505"/>
          </a:xfrm>
          <a:prstGeom prst="rect">
            <a:avLst/>
          </a:prstGeom>
        </p:spPr>
      </p:pic>
      <p:sp>
        <p:nvSpPr>
          <p:cNvPr id="10" name="Subtitle 2">
            <a:extLst>
              <a:ext uri="{FF2B5EF4-FFF2-40B4-BE49-F238E27FC236}">
                <a16:creationId xmlns:a16="http://schemas.microsoft.com/office/drawing/2014/main" id="{10ECCB8A-C47E-1E47-951F-8CD9C69052A3}"/>
              </a:ext>
            </a:extLst>
          </p:cNvPr>
          <p:cNvSpPr txBox="1">
            <a:spLocks/>
          </p:cNvSpPr>
          <p:nvPr/>
        </p:nvSpPr>
        <p:spPr>
          <a:xfrm>
            <a:off x="7207548" y="6302589"/>
            <a:ext cx="2967447"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13. Time Estimate table. Source: Author</a:t>
            </a:r>
          </a:p>
        </p:txBody>
      </p:sp>
    </p:spTree>
    <p:extLst>
      <p:ext uri="{BB962C8B-B14F-4D97-AF65-F5344CB8AC3E}">
        <p14:creationId xmlns:p14="http://schemas.microsoft.com/office/powerpoint/2010/main" val="269308205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5013762" y="555411"/>
            <a:ext cx="2180341"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Gantt Chart</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pic>
        <p:nvPicPr>
          <p:cNvPr id="5" name="Picture 4" descr="Timeline&#10;&#10;Description automatically generated">
            <a:extLst>
              <a:ext uri="{FF2B5EF4-FFF2-40B4-BE49-F238E27FC236}">
                <a16:creationId xmlns:a16="http://schemas.microsoft.com/office/drawing/2014/main" id="{8F122C2D-4D03-144C-8E51-197685DF73F6}"/>
              </a:ext>
            </a:extLst>
          </p:cNvPr>
          <p:cNvPicPr>
            <a:picLocks noChangeAspect="1"/>
          </p:cNvPicPr>
          <p:nvPr/>
        </p:nvPicPr>
        <p:blipFill>
          <a:blip r:embed="rId4"/>
          <a:stretch>
            <a:fillRect/>
          </a:stretch>
        </p:blipFill>
        <p:spPr>
          <a:xfrm>
            <a:off x="1795521" y="1350320"/>
            <a:ext cx="8616821" cy="4964284"/>
          </a:xfrm>
          <a:prstGeom prst="rect">
            <a:avLst/>
          </a:prstGeom>
        </p:spPr>
      </p:pic>
      <p:sp>
        <p:nvSpPr>
          <p:cNvPr id="10" name="Subtitle 2">
            <a:extLst>
              <a:ext uri="{FF2B5EF4-FFF2-40B4-BE49-F238E27FC236}">
                <a16:creationId xmlns:a16="http://schemas.microsoft.com/office/drawing/2014/main" id="{BF307F53-3B9F-D34F-9BD3-DE6945A8685C}"/>
              </a:ext>
            </a:extLst>
          </p:cNvPr>
          <p:cNvSpPr txBox="1">
            <a:spLocks/>
          </p:cNvSpPr>
          <p:nvPr/>
        </p:nvSpPr>
        <p:spPr>
          <a:xfrm>
            <a:off x="4069808" y="6291819"/>
            <a:ext cx="4052384" cy="276520"/>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ts val="1325"/>
              </a:lnSpc>
            </a:pPr>
            <a:r>
              <a:rPr lang="en-US" sz="1100" dirty="0">
                <a:solidFill>
                  <a:schemeClr val="tx1"/>
                </a:solidFill>
                <a:latin typeface="Source Sans Pro" charset="0"/>
                <a:ea typeface="Source Sans Pro" charset="0"/>
                <a:cs typeface="Source Sans Pro" charset="0"/>
              </a:rPr>
              <a:t>Figure 14. Gantt Chart. Source: Author</a:t>
            </a:r>
          </a:p>
        </p:txBody>
      </p:sp>
    </p:spTree>
    <p:extLst>
      <p:ext uri="{BB962C8B-B14F-4D97-AF65-F5344CB8AC3E}">
        <p14:creationId xmlns:p14="http://schemas.microsoft.com/office/powerpoint/2010/main" val="413085048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26" name="Picture 25" descr="A picture containing computer, lined&#10;&#10;Description automatically generated">
            <a:extLst>
              <a:ext uri="{FF2B5EF4-FFF2-40B4-BE49-F238E27FC236}">
                <a16:creationId xmlns:a16="http://schemas.microsoft.com/office/drawing/2014/main" id="{3C56B223-15BB-AE4D-9BCF-AA25780E7E21}"/>
              </a:ext>
            </a:extLst>
          </p:cNvPr>
          <p:cNvPicPr>
            <a:picLocks noChangeAspect="1"/>
          </p:cNvPicPr>
          <p:nvPr/>
        </p:nvPicPr>
        <p:blipFill>
          <a:blip r:embed="rId3">
            <a:alphaModFix amt="23000"/>
          </a:blip>
          <a:stretch>
            <a:fillRect/>
          </a:stretch>
        </p:blipFill>
        <p:spPr>
          <a:xfrm>
            <a:off x="1336767" y="0"/>
            <a:ext cx="10855234" cy="6858000"/>
          </a:xfrm>
          <a:prstGeom prst="rect">
            <a:avLst/>
          </a:prstGeom>
        </p:spPr>
      </p:pic>
      <p:sp>
        <p:nvSpPr>
          <p:cNvPr id="16" name="Rectangle 15">
            <a:extLst>
              <a:ext uri="{FF2B5EF4-FFF2-40B4-BE49-F238E27FC236}">
                <a16:creationId xmlns:a16="http://schemas.microsoft.com/office/drawing/2014/main" id="{846C7A9D-5BC6-EC41-BFB4-06728A1CC4D0}"/>
              </a:ext>
            </a:extLst>
          </p:cNvPr>
          <p:cNvSpPr/>
          <p:nvPr/>
        </p:nvSpPr>
        <p:spPr>
          <a:xfrm>
            <a:off x="67056" y="64008"/>
            <a:ext cx="4386072" cy="6729984"/>
          </a:xfrm>
          <a:prstGeom prst="rect">
            <a:avLst/>
          </a:prstGeom>
          <a:solidFill>
            <a:schemeClr val="tx1">
              <a:lumMod val="75000"/>
              <a:lumOff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Rectangle 7"/>
          <p:cNvSpPr/>
          <p:nvPr/>
        </p:nvSpPr>
        <p:spPr>
          <a:xfrm>
            <a:off x="4453128" y="12483"/>
            <a:ext cx="7738872"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9" name="TextBox 18"/>
          <p:cNvSpPr txBox="1"/>
          <p:nvPr/>
        </p:nvSpPr>
        <p:spPr>
          <a:xfrm>
            <a:off x="1269017" y="2967335"/>
            <a:ext cx="1699504" cy="461665"/>
          </a:xfrm>
          <a:prstGeom prst="rect">
            <a:avLst/>
          </a:prstGeom>
          <a:noFill/>
        </p:spPr>
        <p:txBody>
          <a:bodyPr wrap="none" rtlCol="0" anchor="ctr" anchorCtr="0">
            <a:spAutoFit/>
          </a:bodyPr>
          <a:lstStyle/>
          <a:p>
            <a:pPr algn="ctr"/>
            <a:r>
              <a:rPr lang="en-US" sz="2400" b="1" dirty="0">
                <a:solidFill>
                  <a:schemeClr val="bg1"/>
                </a:solidFill>
                <a:latin typeface="Montserrat" charset="0"/>
                <a:ea typeface="Montserrat" charset="0"/>
                <a:cs typeface="Montserrat" charset="0"/>
              </a:rPr>
              <a:t>Conclusions</a:t>
            </a:r>
          </a:p>
        </p:txBody>
      </p:sp>
      <p:cxnSp>
        <p:nvCxnSpPr>
          <p:cNvPr id="10" name="Straight Connector 9">
            <a:extLst>
              <a:ext uri="{FF2B5EF4-FFF2-40B4-BE49-F238E27FC236}">
                <a16:creationId xmlns:a16="http://schemas.microsoft.com/office/drawing/2014/main" id="{85587D55-CED4-DE4C-880A-789C58057076}"/>
              </a:ext>
            </a:extLst>
          </p:cNvPr>
          <p:cNvCxnSpPr/>
          <p:nvPr/>
        </p:nvCxnSpPr>
        <p:spPr>
          <a:xfrm>
            <a:off x="1470685" y="3441483"/>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1" name="Rectangle 10">
            <a:extLst>
              <a:ext uri="{FF2B5EF4-FFF2-40B4-BE49-F238E27FC236}">
                <a16:creationId xmlns:a16="http://schemas.microsoft.com/office/drawing/2014/main" id="{BE2D2DC5-FB9C-FB49-BB1C-AE84ACB16BEC}"/>
              </a:ext>
            </a:extLst>
          </p:cNvPr>
          <p:cNvSpPr/>
          <p:nvPr/>
        </p:nvSpPr>
        <p:spPr>
          <a:xfrm>
            <a:off x="4526480" y="64008"/>
            <a:ext cx="7598464" cy="6729984"/>
          </a:xfrm>
          <a:prstGeom prst="rect">
            <a:avLst/>
          </a:prstGeom>
          <a:noFill/>
          <a:ln w="1905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2" name="Subtitle 2">
            <a:extLst>
              <a:ext uri="{FF2B5EF4-FFF2-40B4-BE49-F238E27FC236}">
                <a16:creationId xmlns:a16="http://schemas.microsoft.com/office/drawing/2014/main" id="{819F4B2E-70FA-984F-9DDF-E09405719AD1}"/>
              </a:ext>
            </a:extLst>
          </p:cNvPr>
          <p:cNvSpPr txBox="1">
            <a:spLocks/>
          </p:cNvSpPr>
          <p:nvPr/>
        </p:nvSpPr>
        <p:spPr>
          <a:xfrm>
            <a:off x="4587046" y="1785968"/>
            <a:ext cx="7356138" cy="348919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Though that </a:t>
            </a:r>
            <a:r>
              <a:rPr lang="en-US" sz="1800" b="1" dirty="0">
                <a:solidFill>
                  <a:schemeClr val="tx1"/>
                </a:solidFill>
                <a:latin typeface="Source Sans Pro" charset="0"/>
                <a:ea typeface="Source Sans Pro" charset="0"/>
                <a:cs typeface="Source Sans Pro" charset="0"/>
              </a:rPr>
              <a:t>Internet Mail </a:t>
            </a:r>
            <a:r>
              <a:rPr lang="en-US" sz="1800" dirty="0">
                <a:solidFill>
                  <a:schemeClr val="tx1"/>
                </a:solidFill>
                <a:latin typeface="Source Sans Pro" charset="0"/>
                <a:ea typeface="Source Sans Pro" charset="0"/>
                <a:cs typeface="Source Sans Pro" charset="0"/>
              </a:rPr>
              <a:t>is today’s most used medium for communication, used by organizations and privates around the world for their businesses, still not deliver a high level of privacy</a:t>
            </a: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Although E-mail Service Providers try delivering safer services to keep their customer base safe, they constantly fail</a:t>
            </a: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endParaRPr lang="en-US" sz="1800" dirty="0">
              <a:solidFill>
                <a:schemeClr val="tx1"/>
              </a:solidFill>
              <a:latin typeface="Source Sans Pro" charset="0"/>
              <a:ea typeface="Source Sans Pro" charset="0"/>
              <a:cs typeface="Source Sans Pro" charset="0"/>
            </a:endParaRPr>
          </a:p>
          <a:p>
            <a:pPr marL="285750" indent="-285750" algn="just">
              <a:lnSpc>
                <a:spcPct val="100000"/>
              </a:lnSpc>
              <a:buFont typeface="Arial" panose="020B0604020202020204" pitchFamily="34" charset="0"/>
              <a:buChar char="•"/>
            </a:pPr>
            <a:r>
              <a:rPr lang="en-US" sz="1800" dirty="0">
                <a:solidFill>
                  <a:schemeClr val="tx1"/>
                </a:solidFill>
                <a:latin typeface="Source Sans Pro" charset="0"/>
                <a:ea typeface="Source Sans Pro" charset="0"/>
                <a:cs typeface="Source Sans Pro" charset="0"/>
              </a:rPr>
              <a:t>A new &amp; reengineered E-mail service would be the best choice to push organization changing their mind of the meaning of online safety</a:t>
            </a:r>
          </a:p>
        </p:txBody>
      </p:sp>
    </p:spTree>
    <p:extLst>
      <p:ext uri="{BB962C8B-B14F-4D97-AF65-F5344CB8AC3E}">
        <p14:creationId xmlns:p14="http://schemas.microsoft.com/office/powerpoint/2010/main" val="3347581947"/>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1" name="Picture 30" descr="A picture containing day&#10;&#10;Description automatically generated">
            <a:extLst>
              <a:ext uri="{FF2B5EF4-FFF2-40B4-BE49-F238E27FC236}">
                <a16:creationId xmlns:a16="http://schemas.microsoft.com/office/drawing/2014/main" id="{26AAD58E-F5ED-AB4A-843E-DAAA028F0D51}"/>
              </a:ext>
            </a:extLst>
          </p:cNvPr>
          <p:cNvPicPr>
            <a:picLocks noChangeAspect="1"/>
          </p:cNvPicPr>
          <p:nvPr/>
        </p:nvPicPr>
        <p:blipFill>
          <a:blip r:embed="rId3"/>
          <a:stretch>
            <a:fillRect/>
          </a:stretch>
        </p:blipFill>
        <p:spPr>
          <a:xfrm>
            <a:off x="191611" y="0"/>
            <a:ext cx="12000389" cy="6858000"/>
          </a:xfrm>
          <a:prstGeom prst="rect">
            <a:avLst/>
          </a:prstGeom>
        </p:spPr>
      </p:pic>
      <p:sp>
        <p:nvSpPr>
          <p:cNvPr id="29" name="Rectangle 28">
            <a:extLst>
              <a:ext uri="{FF2B5EF4-FFF2-40B4-BE49-F238E27FC236}">
                <a16:creationId xmlns:a16="http://schemas.microsoft.com/office/drawing/2014/main" id="{870A6E3E-7A38-2640-A422-B11F171DA6AD}"/>
              </a:ext>
            </a:extLst>
          </p:cNvPr>
          <p:cNvSpPr/>
          <p:nvPr/>
        </p:nvSpPr>
        <p:spPr>
          <a:xfrm>
            <a:off x="0"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6" name="TextBox 15"/>
          <p:cNvSpPr txBox="1"/>
          <p:nvPr/>
        </p:nvSpPr>
        <p:spPr>
          <a:xfrm>
            <a:off x="3758508" y="2921168"/>
            <a:ext cx="4866594" cy="1015663"/>
          </a:xfrm>
          <a:prstGeom prst="rect">
            <a:avLst/>
          </a:prstGeom>
          <a:noFill/>
        </p:spPr>
        <p:txBody>
          <a:bodyPr wrap="square" lIns="182880" tIns="0" rIns="0" bIns="0" rtlCol="0">
            <a:spAutoFit/>
          </a:bodyPr>
          <a:lstStyle/>
          <a:p>
            <a:pPr algn="ctr"/>
            <a:r>
              <a:rPr lang="en-US" sz="6600" dirty="0">
                <a:latin typeface="Montserrat" charset="0"/>
                <a:ea typeface="Montserrat" charset="0"/>
                <a:cs typeface="Montserrat" charset="0"/>
              </a:rPr>
              <a:t>THANK YOU!</a:t>
            </a:r>
          </a:p>
        </p:txBody>
      </p:sp>
    </p:spTree>
    <p:extLst>
      <p:ext uri="{BB962C8B-B14F-4D97-AF65-F5344CB8AC3E}">
        <p14:creationId xmlns:p14="http://schemas.microsoft.com/office/powerpoint/2010/main" val="4078423326"/>
      </p:ext>
    </p:extLst>
  </p:cSld>
  <p:clrMapOvr>
    <a:masterClrMapping/>
  </p:clrMapOvr>
  <mc:AlternateContent xmlns:mc="http://schemas.openxmlformats.org/markup-compatibility/2006" xmlns:p14="http://schemas.microsoft.com/office/powerpoint/2010/main">
    <mc:Choice Requires="p14">
      <p:transition p14:dur="0" advClick="0"/>
    </mc:Choice>
    <mc:Fallback xmlns="">
      <p:transition advClick="0"/>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1" y="0"/>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5071568" y="555411"/>
            <a:ext cx="2064732"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References</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65E29F95-CFB1-8F4F-8C94-C3B62517C375}"/>
              </a:ext>
            </a:extLst>
          </p:cNvPr>
          <p:cNvSpPr txBox="1">
            <a:spLocks/>
          </p:cNvSpPr>
          <p:nvPr/>
        </p:nvSpPr>
        <p:spPr>
          <a:xfrm>
            <a:off x="128016" y="1350320"/>
            <a:ext cx="11896344" cy="5428187"/>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GB" sz="800" dirty="0">
                <a:solidFill>
                  <a:schemeClr val="tx1"/>
                </a:solidFill>
              </a:rPr>
              <a:t>[1] G. Liyanage and S. Fernando, ‘A comprehensive secure email transfer model’, in </a:t>
            </a:r>
            <a:r>
              <a:rPr lang="en-GB" sz="800" i="1" dirty="0">
                <a:solidFill>
                  <a:schemeClr val="tx1"/>
                </a:solidFill>
              </a:rPr>
              <a:t>2017 IEEE International Conference on Industrial and Information Systems (ICIIS)</a:t>
            </a:r>
            <a:r>
              <a:rPr lang="en-GB" sz="800" dirty="0">
                <a:solidFill>
                  <a:schemeClr val="tx1"/>
                </a:solidFill>
              </a:rPr>
              <a:t>, Dec. 2017, pp. 1–5, </a:t>
            </a:r>
            <a:r>
              <a:rPr lang="en-GB" sz="800" dirty="0" err="1">
                <a:solidFill>
                  <a:schemeClr val="tx1"/>
                </a:solidFill>
              </a:rPr>
              <a:t>doi</a:t>
            </a:r>
            <a:r>
              <a:rPr lang="en-GB" sz="800" dirty="0">
                <a:solidFill>
                  <a:schemeClr val="tx1"/>
                </a:solidFill>
              </a:rPr>
              <a:t>: </a:t>
            </a:r>
            <a:r>
              <a:rPr lang="en-GB" sz="800" u="sng" dirty="0">
                <a:hlinkClick r:id="rId4"/>
              </a:rPr>
              <a:t>10.1109/ICIINFS.2017.8300341</a:t>
            </a:r>
            <a:r>
              <a:rPr lang="en-GB" sz="800" dirty="0"/>
              <a:t>.</a:t>
            </a:r>
          </a:p>
          <a:p>
            <a:pPr algn="l">
              <a:lnSpc>
                <a:spcPct val="100000"/>
              </a:lnSpc>
            </a:pPr>
            <a:r>
              <a:rPr lang="en-GB" sz="800" dirty="0">
                <a:solidFill>
                  <a:schemeClr val="tx1"/>
                </a:solidFill>
              </a:rPr>
              <a:t>[2] B. </a:t>
            </a:r>
            <a:r>
              <a:rPr lang="en-GB" sz="800" dirty="0" err="1">
                <a:solidFill>
                  <a:schemeClr val="tx1"/>
                </a:solidFill>
              </a:rPr>
              <a:t>Huo</a:t>
            </a:r>
            <a:r>
              <a:rPr lang="en-GB" sz="800" dirty="0">
                <a:solidFill>
                  <a:schemeClr val="tx1"/>
                </a:solidFill>
              </a:rPr>
              <a:t>, Y. Long, and J. Wu, ‘A Secure Web Email System Based on IBC’, in </a:t>
            </a:r>
            <a:r>
              <a:rPr lang="en-GB" sz="800" i="1" dirty="0">
                <a:solidFill>
                  <a:schemeClr val="tx1"/>
                </a:solidFill>
              </a:rPr>
              <a:t>2017 13th International Conference on Computational Intelligence and Security (CIS)</a:t>
            </a:r>
            <a:r>
              <a:rPr lang="en-GB" sz="800" dirty="0">
                <a:solidFill>
                  <a:schemeClr val="tx1"/>
                </a:solidFill>
              </a:rPr>
              <a:t>, Dec. 2017, pp. 578–581, </a:t>
            </a:r>
            <a:r>
              <a:rPr lang="en-GB" sz="800" dirty="0" err="1">
                <a:solidFill>
                  <a:schemeClr val="tx1"/>
                </a:solidFill>
              </a:rPr>
              <a:t>doi</a:t>
            </a:r>
            <a:r>
              <a:rPr lang="en-GB" sz="800" dirty="0">
                <a:solidFill>
                  <a:schemeClr val="tx1"/>
                </a:solidFill>
              </a:rPr>
              <a:t>: </a:t>
            </a:r>
            <a:r>
              <a:rPr lang="en-GB" sz="800" u="sng" dirty="0">
                <a:hlinkClick r:id="rId5"/>
              </a:rPr>
              <a:t>10.1109/CIS.2017.00134</a:t>
            </a:r>
            <a:r>
              <a:rPr lang="en-GB" sz="800" dirty="0"/>
              <a:t>.</a:t>
            </a:r>
          </a:p>
          <a:p>
            <a:pPr algn="l">
              <a:lnSpc>
                <a:spcPct val="100000"/>
              </a:lnSpc>
            </a:pPr>
            <a:r>
              <a:rPr lang="en-GB" sz="800" dirty="0">
                <a:solidFill>
                  <a:schemeClr val="tx1"/>
                </a:solidFill>
              </a:rPr>
              <a:t>[3] A. Yakubov, W. </a:t>
            </a:r>
            <a:r>
              <a:rPr lang="en-GB" sz="800" dirty="0" err="1">
                <a:solidFill>
                  <a:schemeClr val="tx1"/>
                </a:solidFill>
              </a:rPr>
              <a:t>Shbair</a:t>
            </a:r>
            <a:r>
              <a:rPr lang="en-GB" sz="800" dirty="0">
                <a:solidFill>
                  <a:schemeClr val="tx1"/>
                </a:solidFill>
              </a:rPr>
              <a:t>, and R. State, ‘</a:t>
            </a:r>
            <a:r>
              <a:rPr lang="en-GB" sz="800" dirty="0" err="1">
                <a:solidFill>
                  <a:schemeClr val="tx1"/>
                </a:solidFill>
              </a:rPr>
              <a:t>BlockPGP</a:t>
            </a:r>
            <a:r>
              <a:rPr lang="en-GB" sz="800" dirty="0">
                <a:solidFill>
                  <a:schemeClr val="tx1"/>
                </a:solidFill>
              </a:rPr>
              <a:t>: A Blockchain-Based Framework for PGP Key Servers’, in </a:t>
            </a:r>
            <a:r>
              <a:rPr lang="en-GB" sz="800" i="1" dirty="0">
                <a:solidFill>
                  <a:schemeClr val="tx1"/>
                </a:solidFill>
              </a:rPr>
              <a:t>2018 Sixth International Symposium on Computing and Networking Workshops (CANDARW)</a:t>
            </a:r>
            <a:r>
              <a:rPr lang="en-GB" sz="800" dirty="0">
                <a:solidFill>
                  <a:schemeClr val="tx1"/>
                </a:solidFill>
              </a:rPr>
              <a:t>, Nov. 2018, pp. 316–322, </a:t>
            </a:r>
            <a:r>
              <a:rPr lang="en-GB" sz="800" dirty="0" err="1">
                <a:solidFill>
                  <a:schemeClr val="tx1"/>
                </a:solidFill>
              </a:rPr>
              <a:t>doi</a:t>
            </a:r>
            <a:r>
              <a:rPr lang="en-GB" sz="800" dirty="0">
                <a:solidFill>
                  <a:schemeClr val="tx1"/>
                </a:solidFill>
              </a:rPr>
              <a:t>: </a:t>
            </a:r>
            <a:r>
              <a:rPr lang="en-GB" sz="800" u="sng" dirty="0">
                <a:hlinkClick r:id="rId6"/>
              </a:rPr>
              <a:t>10.1109/CANDARW.2018.00065</a:t>
            </a:r>
            <a:r>
              <a:rPr lang="en-GB" sz="800" dirty="0"/>
              <a:t>.</a:t>
            </a:r>
          </a:p>
          <a:p>
            <a:pPr algn="l">
              <a:lnSpc>
                <a:spcPct val="100000"/>
              </a:lnSpc>
            </a:pPr>
            <a:r>
              <a:rPr lang="en-GB" sz="800" dirty="0">
                <a:solidFill>
                  <a:schemeClr val="tx1"/>
                </a:solidFill>
              </a:rPr>
              <a:t>[4] S. Jo and J. Han, ‘Convergence P2P cloud computing’, </a:t>
            </a:r>
            <a:r>
              <a:rPr lang="en-GB" sz="800" i="1" dirty="0">
                <a:solidFill>
                  <a:schemeClr val="tx1"/>
                </a:solidFill>
              </a:rPr>
              <a:t>Peer-to-Peer </a:t>
            </a:r>
            <a:r>
              <a:rPr lang="en-GB" sz="800" i="1" dirty="0" err="1">
                <a:solidFill>
                  <a:schemeClr val="tx1"/>
                </a:solidFill>
              </a:rPr>
              <a:t>Netw</a:t>
            </a:r>
            <a:r>
              <a:rPr lang="en-GB" sz="800" i="1" dirty="0">
                <a:solidFill>
                  <a:schemeClr val="tx1"/>
                </a:solidFill>
              </a:rPr>
              <a:t>. Appl.</a:t>
            </a:r>
            <a:r>
              <a:rPr lang="en-GB" sz="800" dirty="0">
                <a:solidFill>
                  <a:schemeClr val="tx1"/>
                </a:solidFill>
              </a:rPr>
              <a:t>, vol. 11, no. 6, pp. 1153–1155, Nov. 2018, </a:t>
            </a:r>
            <a:r>
              <a:rPr lang="en-GB" sz="800" dirty="0" err="1">
                <a:solidFill>
                  <a:schemeClr val="tx1"/>
                </a:solidFill>
              </a:rPr>
              <a:t>doi</a:t>
            </a:r>
            <a:r>
              <a:rPr lang="en-GB" sz="800" dirty="0">
                <a:solidFill>
                  <a:schemeClr val="tx1"/>
                </a:solidFill>
              </a:rPr>
              <a:t>:</a:t>
            </a:r>
            <a:r>
              <a:rPr lang="en-GB" sz="800" dirty="0"/>
              <a:t> </a:t>
            </a:r>
            <a:r>
              <a:rPr lang="en-GB" sz="800" u="sng" dirty="0">
                <a:hlinkClick r:id="rId7"/>
              </a:rPr>
              <a:t>10.1007/s12083-018-0661-1</a:t>
            </a:r>
            <a:r>
              <a:rPr lang="en-GB" sz="800" dirty="0"/>
              <a:t>.</a:t>
            </a:r>
          </a:p>
          <a:p>
            <a:pPr algn="l">
              <a:lnSpc>
                <a:spcPct val="100000"/>
              </a:lnSpc>
            </a:pPr>
            <a:r>
              <a:rPr lang="en-GB" sz="800" dirty="0">
                <a:solidFill>
                  <a:schemeClr val="tx1"/>
                </a:solidFill>
              </a:rPr>
              <a:t>[5] ‘Description of the security update for Microsoft Exchange Server 2019, 2016, and 2013: March 2, 2021 (KB5000871)’. </a:t>
            </a:r>
            <a:r>
              <a:rPr lang="en-GB" sz="800" u="sng" dirty="0">
                <a:hlinkClick r:id="rId8"/>
              </a:rPr>
              <a:t>https://support.microsoft.com/en-us/topic/description-of-the-security-update-for-microsoft-exchange-server-2019-2016-and-2013-march-2-2021-kb5000871-9800a6bb-0a21-4ee7-b9da-fa85b3e1d23b</a:t>
            </a:r>
            <a:r>
              <a:rPr lang="en-GB" sz="800" dirty="0"/>
              <a:t> </a:t>
            </a:r>
            <a:r>
              <a:rPr lang="en-GB" sz="800" dirty="0">
                <a:solidFill>
                  <a:schemeClr val="tx1"/>
                </a:solidFill>
              </a:rPr>
              <a:t>(accessed Mar. 17, 2021).</a:t>
            </a:r>
          </a:p>
          <a:p>
            <a:pPr algn="l">
              <a:lnSpc>
                <a:spcPct val="100000"/>
              </a:lnSpc>
            </a:pPr>
            <a:r>
              <a:rPr lang="en-GB" sz="800" dirty="0">
                <a:solidFill>
                  <a:schemeClr val="tx1"/>
                </a:solidFill>
              </a:rPr>
              <a:t>[6] ‘Description of the security update for Microsoft Exchange Server 2019, 2016, and 2013: November 10, 2020’. </a:t>
            </a:r>
            <a:r>
              <a:rPr lang="en-GB" sz="800" u="sng" dirty="0">
                <a:hlinkClick r:id="rId9"/>
              </a:rPr>
              <a:t>https://support.microsoft.com/en-us/topic/description-of-the-security-update-for-microsoft-exchange-server-2019-2016-and-2013-november-10-2020-e4239e73-367d-8b53-f0a3-3e5e83e48647</a:t>
            </a:r>
            <a:r>
              <a:rPr lang="en-GB" sz="800" dirty="0"/>
              <a:t> </a:t>
            </a:r>
            <a:r>
              <a:rPr lang="en-GB" sz="800" dirty="0">
                <a:solidFill>
                  <a:schemeClr val="tx1"/>
                </a:solidFill>
              </a:rPr>
              <a:t>(accessed Mar. 17, 2021).</a:t>
            </a:r>
          </a:p>
          <a:p>
            <a:pPr algn="l">
              <a:lnSpc>
                <a:spcPct val="100000"/>
              </a:lnSpc>
            </a:pPr>
            <a:r>
              <a:rPr lang="en-GB" sz="800" dirty="0">
                <a:solidFill>
                  <a:schemeClr val="tx1"/>
                </a:solidFill>
              </a:rPr>
              <a:t>[7] K. </a:t>
            </a:r>
            <a:r>
              <a:rPr lang="en-GB" sz="800" dirty="0" err="1">
                <a:solidFill>
                  <a:schemeClr val="tx1"/>
                </a:solidFill>
              </a:rPr>
              <a:t>Nakauchi</a:t>
            </a:r>
            <a:r>
              <a:rPr lang="en-GB" sz="800" dirty="0">
                <a:solidFill>
                  <a:schemeClr val="tx1"/>
                </a:solidFill>
              </a:rPr>
              <a:t>, H. Morikawa, and T. Aoyama, ‘Design and Implementation of a Semantic Peer-to-Peer Network’, Jun. 2004, vol. 3079, pp. 961–972, </a:t>
            </a:r>
            <a:r>
              <a:rPr lang="en-GB" sz="800" dirty="0" err="1">
                <a:solidFill>
                  <a:schemeClr val="tx1"/>
                </a:solidFill>
              </a:rPr>
              <a:t>doi</a:t>
            </a:r>
            <a:r>
              <a:rPr lang="en-GB" sz="800" dirty="0">
                <a:solidFill>
                  <a:schemeClr val="tx1"/>
                </a:solidFill>
              </a:rPr>
              <a:t>: </a:t>
            </a:r>
            <a:r>
              <a:rPr lang="en-GB" sz="800" u="sng" dirty="0">
                <a:hlinkClick r:id="rId10"/>
              </a:rPr>
              <a:t>10.1007/978-3-540-25969-5_90</a:t>
            </a:r>
            <a:endParaRPr lang="en-GB" sz="800" dirty="0"/>
          </a:p>
          <a:p>
            <a:pPr algn="l">
              <a:lnSpc>
                <a:spcPct val="100000"/>
              </a:lnSpc>
            </a:pPr>
            <a:r>
              <a:rPr lang="en-GB" sz="800" dirty="0">
                <a:solidFill>
                  <a:schemeClr val="tx1"/>
                </a:solidFill>
              </a:rPr>
              <a:t>[8] ‘DHT Protocol’. </a:t>
            </a:r>
            <a:r>
              <a:rPr lang="en-GB" sz="800" u="sng" dirty="0">
                <a:hlinkClick r:id="rId11"/>
              </a:rPr>
              <a:t>http://www.bittorrent.org/beps/bep_0005.html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[9] ‘Google IP address ranges for outbound mail servers - Google Workspace Admin Help’. </a:t>
            </a:r>
            <a:r>
              <a:rPr lang="en-GB" sz="800" u="sng" dirty="0">
                <a:hlinkClick r:id="rId12"/>
              </a:rPr>
              <a:t>https://support.google.com/a/answer/60764?hl=en</a:t>
            </a:r>
            <a:r>
              <a:rPr lang="en-GB" sz="800" dirty="0"/>
              <a:t> </a:t>
            </a:r>
            <a:r>
              <a:rPr lang="en-GB" sz="800" dirty="0">
                <a:solidFill>
                  <a:schemeClr val="tx1"/>
                </a:solidFill>
              </a:rPr>
              <a:t>(accessed Mar. 17, 2021).</a:t>
            </a:r>
          </a:p>
          <a:p>
            <a:pPr algn="l">
              <a:lnSpc>
                <a:spcPct val="100000"/>
              </a:lnSpc>
            </a:pPr>
            <a:r>
              <a:rPr lang="en-GB" sz="800" dirty="0">
                <a:solidFill>
                  <a:schemeClr val="tx1"/>
                </a:solidFill>
              </a:rPr>
              <a:t>[10] ‘III - Peer-to-</a:t>
            </a:r>
            <a:r>
              <a:rPr lang="en-GB" sz="800" dirty="0" err="1">
                <a:solidFill>
                  <a:schemeClr val="tx1"/>
                </a:solidFill>
              </a:rPr>
              <a:t>PeerNetworks.pdf</a:t>
            </a:r>
            <a:r>
              <a:rPr lang="en-GB" sz="800" dirty="0">
                <a:solidFill>
                  <a:schemeClr val="tx1"/>
                </a:solidFill>
              </a:rPr>
              <a:t>’. Accessed: Mar. 17, 2021. [Online]. Available:</a:t>
            </a:r>
            <a:r>
              <a:rPr lang="en-GB" sz="800" dirty="0"/>
              <a:t> </a:t>
            </a:r>
            <a:r>
              <a:rPr lang="en-GB" sz="800" u="sng" dirty="0">
                <a:hlinkClick r:id="rId13"/>
              </a:rPr>
              <a:t>https://citeseerx.ist.psu.edu/viewdoc/download?doi=10.1.1.92.8398&amp;rep=rep1&amp;type=pdf</a:t>
            </a:r>
            <a:r>
              <a:rPr lang="en-GB" sz="800" dirty="0"/>
              <a:t>.</a:t>
            </a:r>
          </a:p>
          <a:p>
            <a:pPr algn="l">
              <a:lnSpc>
                <a:spcPct val="100000"/>
              </a:lnSpc>
            </a:pPr>
            <a:r>
              <a:rPr lang="en-GB" sz="800" dirty="0">
                <a:solidFill>
                  <a:schemeClr val="tx1"/>
                </a:solidFill>
              </a:rPr>
              <a:t>[11] ‘</a:t>
            </a:r>
            <a:r>
              <a:rPr lang="en-GB" sz="800" dirty="0" err="1">
                <a:solidFill>
                  <a:schemeClr val="tx1"/>
                </a:solidFill>
              </a:rPr>
              <a:t>kademlia</a:t>
            </a:r>
            <a:r>
              <a:rPr lang="en-GB" sz="800" dirty="0">
                <a:solidFill>
                  <a:schemeClr val="tx1"/>
                </a:solidFill>
              </a:rPr>
              <a:t>-peer-selection’, </a:t>
            </a:r>
            <a:r>
              <a:rPr lang="en-GB" sz="800" i="1" dirty="0">
                <a:solidFill>
                  <a:schemeClr val="tx1"/>
                </a:solidFill>
              </a:rPr>
              <a:t>Ethereum Wiki</a:t>
            </a:r>
            <a:r>
              <a:rPr lang="en-GB" sz="800" dirty="0">
                <a:solidFill>
                  <a:schemeClr val="tx1"/>
                </a:solidFill>
              </a:rPr>
              <a:t>. </a:t>
            </a:r>
            <a:r>
              <a:rPr lang="en-GB" sz="800" u="sng" dirty="0">
                <a:hlinkClick r:id="rId14"/>
              </a:rPr>
              <a:t>https://eth.wiki/en/ideas/kademlia-peer-selection</a:t>
            </a:r>
            <a:r>
              <a:rPr lang="en-GB" sz="800" dirty="0"/>
              <a:t> </a:t>
            </a:r>
            <a:r>
              <a:rPr lang="en-GB" sz="800" dirty="0">
                <a:solidFill>
                  <a:schemeClr val="tx1"/>
                </a:solidFill>
              </a:rPr>
              <a:t>(accessed Mar. 17, 2021).</a:t>
            </a:r>
          </a:p>
          <a:p>
            <a:pPr algn="l">
              <a:lnSpc>
                <a:spcPct val="100000"/>
              </a:lnSpc>
            </a:pPr>
            <a:r>
              <a:rPr lang="en-GB" sz="800" dirty="0">
                <a:solidFill>
                  <a:schemeClr val="tx1"/>
                </a:solidFill>
              </a:rPr>
              <a:t>[12] L. Team, ‘</a:t>
            </a:r>
            <a:r>
              <a:rPr lang="en-GB" sz="800" dirty="0" err="1">
                <a:solidFill>
                  <a:schemeClr val="tx1"/>
                </a:solidFill>
              </a:rPr>
              <a:t>Layr</a:t>
            </a:r>
            <a:r>
              <a:rPr lang="en-GB" sz="800" dirty="0">
                <a:solidFill>
                  <a:schemeClr val="tx1"/>
                </a:solidFill>
              </a:rPr>
              <a:t>’. </a:t>
            </a:r>
            <a:r>
              <a:rPr lang="en-GB" sz="800" u="sng" dirty="0">
                <a:hlinkClick r:id="rId15"/>
              </a:rPr>
              <a:t>http://layr-team.github.io/layr-project/</a:t>
            </a:r>
            <a:r>
              <a:rPr lang="en-GB" sz="800" dirty="0">
                <a:solidFill>
                  <a:schemeClr val="tx1"/>
                </a:solidFill>
              </a:rPr>
              <a:t> (accessed Mar. 17, 2021).</a:t>
            </a:r>
          </a:p>
          <a:p>
            <a:pPr algn="l">
              <a:lnSpc>
                <a:spcPct val="100000"/>
              </a:lnSpc>
            </a:pPr>
            <a:r>
              <a:rPr lang="en-GB" sz="800" dirty="0">
                <a:solidFill>
                  <a:schemeClr val="tx1"/>
                </a:solidFill>
              </a:rPr>
              <a:t>[13] J. Müller, M. Brinkmann, D. </a:t>
            </a:r>
            <a:r>
              <a:rPr lang="en-GB" sz="800" dirty="0" err="1">
                <a:solidFill>
                  <a:schemeClr val="tx1"/>
                </a:solidFill>
              </a:rPr>
              <a:t>Poddebniak</a:t>
            </a:r>
            <a:r>
              <a:rPr lang="en-GB" sz="800" dirty="0">
                <a:solidFill>
                  <a:schemeClr val="tx1"/>
                </a:solidFill>
              </a:rPr>
              <a:t>, S. </a:t>
            </a:r>
            <a:r>
              <a:rPr lang="en-GB" sz="800" dirty="0" err="1">
                <a:solidFill>
                  <a:schemeClr val="tx1"/>
                </a:solidFill>
              </a:rPr>
              <a:t>Schinzel</a:t>
            </a:r>
            <a:r>
              <a:rPr lang="en-GB" sz="800" dirty="0">
                <a:solidFill>
                  <a:schemeClr val="tx1"/>
                </a:solidFill>
              </a:rPr>
              <a:t>, and J. </a:t>
            </a:r>
            <a:r>
              <a:rPr lang="en-GB" sz="800" dirty="0" err="1">
                <a:solidFill>
                  <a:schemeClr val="tx1"/>
                </a:solidFill>
              </a:rPr>
              <a:t>Schwenk</a:t>
            </a:r>
            <a:r>
              <a:rPr lang="en-GB" sz="800" dirty="0">
                <a:solidFill>
                  <a:schemeClr val="tx1"/>
                </a:solidFill>
              </a:rPr>
              <a:t>, ‘</a:t>
            </a:r>
            <a:r>
              <a:rPr lang="en-GB" sz="800" dirty="0" err="1">
                <a:solidFill>
                  <a:schemeClr val="tx1"/>
                </a:solidFill>
              </a:rPr>
              <a:t>Mailto</a:t>
            </a:r>
            <a:r>
              <a:rPr lang="en-GB" sz="800" dirty="0">
                <a:solidFill>
                  <a:schemeClr val="tx1"/>
                </a:solidFill>
              </a:rPr>
              <a:t>: Me Your Secrets. On Bugs and Features in Email End-to-End Encryption’, in </a:t>
            </a:r>
            <a:r>
              <a:rPr lang="en-GB" sz="800" i="1" dirty="0">
                <a:solidFill>
                  <a:schemeClr val="tx1"/>
                </a:solidFill>
              </a:rPr>
              <a:t>2020 IEEE Conference on Communications and Network Security (CNS)</a:t>
            </a:r>
            <a:r>
              <a:rPr lang="en-GB" sz="800" dirty="0">
                <a:solidFill>
                  <a:schemeClr val="tx1"/>
                </a:solidFill>
              </a:rPr>
              <a:t>, Jun. 2020, pp. 1–9, </a:t>
            </a:r>
            <a:r>
              <a:rPr lang="en-GB" sz="800" dirty="0" err="1">
                <a:solidFill>
                  <a:schemeClr val="tx1"/>
                </a:solidFill>
              </a:rPr>
              <a:t>doi</a:t>
            </a:r>
            <a:r>
              <a:rPr lang="en-GB" sz="800" dirty="0">
                <a:solidFill>
                  <a:schemeClr val="tx1"/>
                </a:solidFill>
              </a:rPr>
              <a:t>: </a:t>
            </a:r>
            <a:r>
              <a:rPr lang="en-GB" sz="800" u="sng" dirty="0">
                <a:hlinkClick r:id="rId16"/>
              </a:rPr>
              <a:t>10.1109/CNS48642.2020.9162218</a:t>
            </a:r>
            <a:r>
              <a:rPr lang="en-GB" sz="800" dirty="0"/>
              <a:t>.</a:t>
            </a:r>
          </a:p>
          <a:p>
            <a:pPr algn="l">
              <a:lnSpc>
                <a:spcPct val="100000"/>
              </a:lnSpc>
            </a:pPr>
            <a:r>
              <a:rPr lang="en-GB" sz="800" dirty="0">
                <a:solidFill>
                  <a:schemeClr val="tx1"/>
                </a:solidFill>
              </a:rPr>
              <a:t>[14] R. Shukla, H. O. Prakash, and R. </a:t>
            </a:r>
            <a:r>
              <a:rPr lang="en-GB" sz="800" dirty="0" err="1">
                <a:solidFill>
                  <a:schemeClr val="tx1"/>
                </a:solidFill>
              </a:rPr>
              <a:t>Phanibhusan</a:t>
            </a:r>
            <a:r>
              <a:rPr lang="en-GB" sz="800" dirty="0">
                <a:solidFill>
                  <a:schemeClr val="tx1"/>
                </a:solidFill>
              </a:rPr>
              <a:t>, ‘Open PGP based secure web email’, in </a:t>
            </a:r>
            <a:r>
              <a:rPr lang="en-GB" sz="800" i="1" dirty="0">
                <a:solidFill>
                  <a:schemeClr val="tx1"/>
                </a:solidFill>
              </a:rPr>
              <a:t>2016 3rd International Conference on Computing for Sustainable Global Development (</a:t>
            </a:r>
            <a:r>
              <a:rPr lang="en-GB" sz="800" i="1" dirty="0" err="1">
                <a:solidFill>
                  <a:schemeClr val="tx1"/>
                </a:solidFill>
              </a:rPr>
              <a:t>INDIACom</a:t>
            </a:r>
            <a:r>
              <a:rPr lang="en-GB" sz="800" i="1" dirty="0">
                <a:solidFill>
                  <a:schemeClr val="tx1"/>
                </a:solidFill>
              </a:rPr>
              <a:t>)</a:t>
            </a:r>
            <a:r>
              <a:rPr lang="en-GB" sz="800" dirty="0">
                <a:solidFill>
                  <a:schemeClr val="tx1"/>
                </a:solidFill>
              </a:rPr>
              <a:t>, Mar. 2016, pp. 735–738.</a:t>
            </a:r>
          </a:p>
          <a:p>
            <a:pPr algn="l">
              <a:lnSpc>
                <a:spcPct val="100000"/>
              </a:lnSpc>
            </a:pPr>
            <a:r>
              <a:rPr lang="en-GB" sz="800" dirty="0">
                <a:solidFill>
                  <a:schemeClr val="tx1"/>
                </a:solidFill>
              </a:rPr>
              <a:t>[15] J. Yeh, F. Zeng, and T. Long, ‘P2P email encryption by an identity-based one-way group key agreement protocol’, in </a:t>
            </a:r>
            <a:r>
              <a:rPr lang="en-GB" sz="800" i="1" dirty="0">
                <a:solidFill>
                  <a:schemeClr val="tx1"/>
                </a:solidFill>
              </a:rPr>
              <a:t>2014 20th IEEE International Conference on Parallel and Distributed Systems (ICPADS)</a:t>
            </a:r>
            <a:r>
              <a:rPr lang="en-GB" sz="800" dirty="0">
                <a:solidFill>
                  <a:schemeClr val="tx1"/>
                </a:solidFill>
              </a:rPr>
              <a:t>, Dec. 2014, pp. 760–767, </a:t>
            </a:r>
            <a:r>
              <a:rPr lang="en-GB" sz="800" dirty="0" err="1">
                <a:solidFill>
                  <a:schemeClr val="tx1"/>
                </a:solidFill>
              </a:rPr>
              <a:t>doi</a:t>
            </a:r>
            <a:r>
              <a:rPr lang="en-GB" sz="800" dirty="0">
                <a:solidFill>
                  <a:schemeClr val="tx1"/>
                </a:solidFill>
              </a:rPr>
              <a:t>: </a:t>
            </a:r>
            <a:r>
              <a:rPr lang="en-GB" sz="800" u="sng" dirty="0">
                <a:hlinkClick r:id="rId17"/>
              </a:rPr>
              <a:t>10.1109/PADSW.2014.7097879</a:t>
            </a:r>
            <a:r>
              <a:rPr lang="en-GB" sz="800" dirty="0"/>
              <a:t>.</a:t>
            </a:r>
          </a:p>
          <a:p>
            <a:pPr algn="l">
              <a:lnSpc>
                <a:spcPct val="100000"/>
              </a:lnSpc>
            </a:pPr>
            <a:r>
              <a:rPr lang="en-GB" sz="800" dirty="0">
                <a:solidFill>
                  <a:schemeClr val="tx1"/>
                </a:solidFill>
              </a:rPr>
              <a:t>[16] ‘PGP Encryption Software: What is it and How Does it Work?</a:t>
            </a:r>
            <a:r>
              <a:rPr lang="en-GB" sz="800" dirty="0"/>
              <a:t>’ </a:t>
            </a:r>
            <a:r>
              <a:rPr lang="en-GB" sz="800" u="sng" dirty="0">
                <a:hlinkClick r:id="rId18"/>
              </a:rPr>
              <a:t>https://cybersecurity.att.com/blogs/security-essentials/explain-pgp-encryption-an-operational-introduction</a:t>
            </a:r>
            <a:r>
              <a:rPr lang="en-GB" sz="800" dirty="0"/>
              <a:t> </a:t>
            </a:r>
            <a:r>
              <a:rPr lang="en-GB" sz="800" dirty="0">
                <a:solidFill>
                  <a:schemeClr val="tx1"/>
                </a:solidFill>
              </a:rPr>
              <a:t>(accessed Mar. 17, 2021).</a:t>
            </a:r>
          </a:p>
          <a:p>
            <a:pPr algn="l">
              <a:lnSpc>
                <a:spcPct val="100000"/>
              </a:lnSpc>
            </a:pPr>
            <a:r>
              <a:rPr lang="en-GB" sz="800" dirty="0">
                <a:solidFill>
                  <a:schemeClr val="tx1"/>
                </a:solidFill>
              </a:rPr>
              <a:t>[17] J. C. González, V. García-Díaz, E. R. </a:t>
            </a:r>
            <a:r>
              <a:rPr lang="en-GB" sz="800" dirty="0" err="1">
                <a:solidFill>
                  <a:schemeClr val="tx1"/>
                </a:solidFill>
              </a:rPr>
              <a:t>Núñez</a:t>
            </a:r>
            <a:r>
              <a:rPr lang="en-GB" sz="800" dirty="0">
                <a:solidFill>
                  <a:schemeClr val="tx1"/>
                </a:solidFill>
              </a:rPr>
              <a:t>-Valdez, A. G. Gómez, and R. G. Crespo, ‘Replacing email protocols with blockchain-based smart contracts’, </a:t>
            </a:r>
            <a:r>
              <a:rPr lang="en-GB" sz="800" i="1" dirty="0">
                <a:solidFill>
                  <a:schemeClr val="tx1"/>
                </a:solidFill>
              </a:rPr>
              <a:t>Cluster </a:t>
            </a:r>
            <a:r>
              <a:rPr lang="en-GB" sz="800" i="1" dirty="0" err="1">
                <a:solidFill>
                  <a:schemeClr val="tx1"/>
                </a:solidFill>
              </a:rPr>
              <a:t>Comput</a:t>
            </a:r>
            <a:r>
              <a:rPr lang="en-GB" sz="800" dirty="0">
                <a:solidFill>
                  <a:schemeClr val="tx1"/>
                </a:solidFill>
              </a:rPr>
              <a:t>, vol. 23, no. 3, pp. 1795–1801, Sep. 2020, </a:t>
            </a:r>
            <a:r>
              <a:rPr lang="en-GB" sz="800" dirty="0" err="1">
                <a:solidFill>
                  <a:schemeClr val="tx1"/>
                </a:solidFill>
              </a:rPr>
              <a:t>doi</a:t>
            </a:r>
            <a:r>
              <a:rPr lang="en-GB" sz="800" dirty="0">
                <a:solidFill>
                  <a:schemeClr val="tx1"/>
                </a:solidFill>
              </a:rPr>
              <a:t>: </a:t>
            </a:r>
            <a:r>
              <a:rPr lang="en-GB" sz="800" u="sng" dirty="0">
                <a:hlinkClick r:id="rId19"/>
              </a:rPr>
              <a:t>10.1007/s10586-020-03128-9</a:t>
            </a:r>
            <a:r>
              <a:rPr lang="en-GB" sz="800" dirty="0"/>
              <a:t>.</a:t>
            </a:r>
          </a:p>
          <a:p>
            <a:pPr algn="l">
              <a:lnSpc>
                <a:spcPct val="100000"/>
              </a:lnSpc>
            </a:pPr>
            <a:r>
              <a:rPr lang="en-GB" sz="800" dirty="0">
                <a:solidFill>
                  <a:schemeClr val="tx1"/>
                </a:solidFill>
              </a:rPr>
              <a:t>[18] G. S. Chhabra and D. S. </a:t>
            </a:r>
            <a:r>
              <a:rPr lang="en-GB" sz="800" dirty="0" err="1">
                <a:solidFill>
                  <a:schemeClr val="tx1"/>
                </a:solidFill>
              </a:rPr>
              <a:t>Bajwa</a:t>
            </a:r>
            <a:r>
              <a:rPr lang="en-GB" sz="800" dirty="0">
                <a:solidFill>
                  <a:schemeClr val="tx1"/>
                </a:solidFill>
              </a:rPr>
              <a:t>, ‘Review of E-mail System, Security Protocols and Email Forensics’, vol. 5, p. 12.</a:t>
            </a:r>
          </a:p>
          <a:p>
            <a:pPr algn="l">
              <a:lnSpc>
                <a:spcPct val="100000"/>
              </a:lnSpc>
            </a:pPr>
            <a:r>
              <a:rPr lang="en-GB" sz="800" dirty="0">
                <a:solidFill>
                  <a:schemeClr val="tx1"/>
                </a:solidFill>
              </a:rPr>
              <a:t>[19] ‘rfc733’. </a:t>
            </a:r>
            <a:r>
              <a:rPr lang="en-GB" sz="800" u="sng" dirty="0">
                <a:hlinkClick r:id="rId20"/>
              </a:rPr>
              <a:t>https://www.ietf.org/rfc/rfc733.html</a:t>
            </a:r>
            <a:r>
              <a:rPr lang="en-GB" sz="800" dirty="0">
                <a:solidFill>
                  <a:schemeClr val="tx1"/>
                </a:solidFill>
              </a:rPr>
              <a:t> (accessed Mar. 17, 2021).</a:t>
            </a:r>
          </a:p>
          <a:p>
            <a:pPr algn="l">
              <a:lnSpc>
                <a:spcPct val="100000"/>
              </a:lnSpc>
            </a:pPr>
            <a:r>
              <a:rPr lang="en-GB" sz="800" dirty="0">
                <a:solidFill>
                  <a:schemeClr val="tx1"/>
                </a:solidFill>
              </a:rPr>
              <a:t>[20] ‘rfc821’. </a:t>
            </a:r>
            <a:r>
              <a:rPr lang="en-GB" sz="800" u="sng" dirty="0">
                <a:hlinkClick r:id="rId21"/>
              </a:rPr>
              <a:t>https://www.ietf.org/rfc/rfc821.html</a:t>
            </a:r>
            <a:r>
              <a:rPr lang="en-GB" sz="800" dirty="0">
                <a:solidFill>
                  <a:schemeClr val="tx1"/>
                </a:solidFill>
              </a:rPr>
              <a:t> (accessed Mar. 17, 2021).</a:t>
            </a:r>
          </a:p>
          <a:p>
            <a:pPr algn="l">
              <a:lnSpc>
                <a:spcPct val="100000"/>
              </a:lnSpc>
            </a:pPr>
            <a:r>
              <a:rPr lang="en-GB" sz="800" dirty="0">
                <a:solidFill>
                  <a:schemeClr val="tx1"/>
                </a:solidFill>
              </a:rPr>
              <a:t>[21] ‘rfc822’. </a:t>
            </a:r>
            <a:r>
              <a:rPr lang="en-GB" sz="800" u="sng" dirty="0">
                <a:hlinkClick r:id="rId22"/>
              </a:rPr>
              <a:t>https://www.ietf.org/rfc/rfc822.html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[22] ‘rfc1034’.</a:t>
            </a:r>
            <a:r>
              <a:rPr lang="en-GB" sz="800" dirty="0"/>
              <a:t> </a:t>
            </a:r>
            <a:r>
              <a:rPr lang="en-GB" sz="800" u="sng" dirty="0">
                <a:hlinkClick r:id="rId23"/>
              </a:rPr>
              <a:t>https://www.ietf.org/rfc/rfc1034.html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[23] ‘rfc1035’. </a:t>
            </a:r>
            <a:r>
              <a:rPr lang="en-GB" sz="800" u="sng" dirty="0">
                <a:hlinkClick r:id="rId24"/>
              </a:rPr>
              <a:t>https://www.ietf.org/rfc/rfc1035.html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[24] ‘rfc1939’. </a:t>
            </a:r>
            <a:r>
              <a:rPr lang="en-GB" sz="800" u="sng" dirty="0">
                <a:hlinkClick r:id="rId25"/>
              </a:rPr>
              <a:t>https://www.ietf.org/rfc/rfc1939.html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[25] ‘rfc2045’</a:t>
            </a:r>
            <a:r>
              <a:rPr lang="en-GB" sz="800" dirty="0"/>
              <a:t>. </a:t>
            </a:r>
            <a:r>
              <a:rPr lang="en-GB" sz="800" u="sng" dirty="0">
                <a:hlinkClick r:id="rId26"/>
              </a:rPr>
              <a:t>https://www.ietf.org/rfc/rfc2045.html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[26] ‘rfc2046’. </a:t>
            </a:r>
            <a:r>
              <a:rPr lang="en-GB" sz="800" u="sng" dirty="0">
                <a:hlinkClick r:id="rId27"/>
              </a:rPr>
              <a:t>https://www.ietf.org/rfc/rfc2046.html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[27] ‘rfc2047’</a:t>
            </a:r>
            <a:r>
              <a:rPr lang="en-GB" sz="800" dirty="0"/>
              <a:t>. </a:t>
            </a:r>
            <a:r>
              <a:rPr lang="en-GB" sz="800" u="sng" dirty="0">
                <a:hlinkClick r:id="rId28"/>
              </a:rPr>
              <a:t>https://www.ietf.org/rfc/rfc2047.html</a:t>
            </a:r>
            <a:r>
              <a:rPr lang="en-GB" sz="800" dirty="0">
                <a:solidFill>
                  <a:schemeClr val="tx1"/>
                </a:solidFill>
              </a:rPr>
              <a:t> (accessed Mar. 17, 2021).</a:t>
            </a:r>
          </a:p>
          <a:p>
            <a:pPr algn="l">
              <a:lnSpc>
                <a:spcPct val="100000"/>
              </a:lnSpc>
            </a:pPr>
            <a:r>
              <a:rPr lang="en-GB" sz="800" dirty="0">
                <a:solidFill>
                  <a:schemeClr val="tx1"/>
                </a:solidFill>
              </a:rPr>
              <a:t>[28] ‘rfc2142’</a:t>
            </a:r>
            <a:r>
              <a:rPr lang="en-GB" sz="800" dirty="0"/>
              <a:t>. </a:t>
            </a:r>
            <a:r>
              <a:rPr lang="en-GB" sz="800" u="sng" dirty="0">
                <a:hlinkClick r:id="rId29"/>
              </a:rPr>
              <a:t>https://www.ietf.org/rfc/rfc2142.html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[29] ‘rfc2505’. </a:t>
            </a:r>
            <a:r>
              <a:rPr lang="en-GB" sz="800" u="sng" dirty="0">
                <a:hlinkClick r:id="rId30"/>
              </a:rPr>
              <a:t>https://www.ietf.org/rfc/rfc2505.html</a:t>
            </a:r>
            <a:r>
              <a:rPr lang="en-GB" sz="800" dirty="0">
                <a:solidFill>
                  <a:schemeClr val="tx1"/>
                </a:solidFill>
              </a:rPr>
              <a:t> (accessed Mar. 17, 2021).</a:t>
            </a:r>
          </a:p>
          <a:p>
            <a:pPr algn="l">
              <a:lnSpc>
                <a:spcPct val="100000"/>
              </a:lnSpc>
            </a:pPr>
            <a:r>
              <a:rPr lang="en-GB" sz="800" dirty="0">
                <a:solidFill>
                  <a:schemeClr val="tx1"/>
                </a:solidFill>
              </a:rPr>
              <a:t>[30] ‘rfc2821’. </a:t>
            </a:r>
            <a:r>
              <a:rPr lang="en-GB" sz="800" u="sng" dirty="0">
                <a:hlinkClick r:id="rId31"/>
              </a:rPr>
              <a:t>https://www.ietf.org/rfc/rfc2821.html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[31] ‘rfc2822’.</a:t>
            </a:r>
            <a:r>
              <a:rPr lang="en-GB" sz="800" dirty="0"/>
              <a:t> </a:t>
            </a:r>
            <a:r>
              <a:rPr lang="en-GB" sz="800" u="sng" dirty="0">
                <a:hlinkClick r:id="rId32"/>
              </a:rPr>
              <a:t>https://www.ietf.org/rfc/rfc2822.html</a:t>
            </a:r>
            <a:r>
              <a:rPr lang="en-GB" sz="800" dirty="0"/>
              <a:t> </a:t>
            </a:r>
            <a:r>
              <a:rPr lang="en-GB" sz="800" dirty="0">
                <a:solidFill>
                  <a:schemeClr val="tx1"/>
                </a:solidFill>
              </a:rPr>
              <a:t>(accessed Mar. 17, 2021).</a:t>
            </a:r>
          </a:p>
        </p:txBody>
      </p:sp>
    </p:spTree>
    <p:extLst>
      <p:ext uri="{BB962C8B-B14F-4D97-AF65-F5344CB8AC3E}">
        <p14:creationId xmlns:p14="http://schemas.microsoft.com/office/powerpoint/2010/main" val="395791387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picture containing computer, lined&#10;&#10;Description automatically generated">
            <a:extLst>
              <a:ext uri="{FF2B5EF4-FFF2-40B4-BE49-F238E27FC236}">
                <a16:creationId xmlns:a16="http://schemas.microsoft.com/office/drawing/2014/main" id="{B8E8EA07-4798-1646-BAC6-CBE2BA6C83F4}"/>
              </a:ext>
            </a:extLst>
          </p:cNvPr>
          <p:cNvPicPr>
            <a:picLocks noChangeAspect="1"/>
          </p:cNvPicPr>
          <p:nvPr/>
        </p:nvPicPr>
        <p:blipFill>
          <a:blip r:embed="rId3">
            <a:alphaModFix amt="19000"/>
          </a:blip>
          <a:stretch>
            <a:fillRect/>
          </a:stretch>
        </p:blipFill>
        <p:spPr>
          <a:xfrm>
            <a:off x="1336765" y="0"/>
            <a:ext cx="10855235" cy="6858000"/>
          </a:xfrm>
          <a:prstGeom prst="rect">
            <a:avLst/>
          </a:prstGeom>
        </p:spPr>
      </p:pic>
      <p:sp>
        <p:nvSpPr>
          <p:cNvPr id="4" name="Rectangle 3">
            <a:extLst>
              <a:ext uri="{FF2B5EF4-FFF2-40B4-BE49-F238E27FC236}">
                <a16:creationId xmlns:a16="http://schemas.microsoft.com/office/drawing/2014/main" id="{6C7C8193-3CFA-2A4A-9CF1-BB2702280F89}"/>
              </a:ext>
            </a:extLst>
          </p:cNvPr>
          <p:cNvSpPr/>
          <p:nvPr/>
        </p:nvSpPr>
        <p:spPr>
          <a:xfrm>
            <a:off x="15827" y="10447"/>
            <a:ext cx="4270248" cy="6858000"/>
          </a:xfrm>
          <a:prstGeom prst="rect">
            <a:avLst/>
          </a:prstGeom>
          <a:gradFill>
            <a:gsLst>
              <a:gs pos="100000">
                <a:schemeClr val="bg1">
                  <a:alpha val="19000"/>
                </a:schemeClr>
              </a:gs>
              <a:gs pos="38000">
                <a:schemeClr val="bg1"/>
              </a:gs>
              <a:gs pos="6000">
                <a:schemeClr val="bg1"/>
              </a:gs>
              <a:gs pos="58000">
                <a:schemeClr val="bg1"/>
              </a:gs>
            </a:gsLst>
            <a:lin ang="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52550A98-25DD-274E-A766-B5E7E41470FB}"/>
              </a:ext>
            </a:extLst>
          </p:cNvPr>
          <p:cNvSpPr/>
          <p:nvPr/>
        </p:nvSpPr>
        <p:spPr>
          <a:xfrm>
            <a:off x="0" y="10447"/>
            <a:ext cx="12192000" cy="6858000"/>
          </a:xfrm>
          <a:prstGeom prst="rect">
            <a:avLst/>
          </a:prstGeom>
          <a:solidFill>
            <a:schemeClr val="bg2">
              <a:lumMod val="90000"/>
              <a:alpha val="66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900" dirty="0">
              <a:latin typeface="Source Sans Pro Light" charset="0"/>
            </a:endParaRPr>
          </a:p>
        </p:txBody>
      </p:sp>
      <p:sp>
        <p:nvSpPr>
          <p:cNvPr id="14" name="TextBox 13"/>
          <p:cNvSpPr txBox="1"/>
          <p:nvPr/>
        </p:nvSpPr>
        <p:spPr>
          <a:xfrm>
            <a:off x="3789553" y="555411"/>
            <a:ext cx="4628768" cy="541174"/>
          </a:xfrm>
          <a:prstGeom prst="rect">
            <a:avLst/>
          </a:prstGeom>
          <a:noFill/>
        </p:spPr>
        <p:txBody>
          <a:bodyPr wrap="none" rtlCol="0" anchor="ctr" anchorCtr="0">
            <a:spAutoFit/>
          </a:bodyPr>
          <a:lstStyle/>
          <a:p>
            <a:pPr algn="ctr">
              <a:lnSpc>
                <a:spcPts val="3530"/>
              </a:lnSpc>
            </a:pPr>
            <a:r>
              <a:rPr lang="en-US" sz="3000" b="1" spc="100" dirty="0">
                <a:latin typeface="Montserrat" charset="0"/>
                <a:ea typeface="Montserrat" charset="0"/>
                <a:cs typeface="Montserrat" charset="0"/>
              </a:rPr>
              <a:t>References - Continuation</a:t>
            </a:r>
          </a:p>
        </p:txBody>
      </p:sp>
      <p:cxnSp>
        <p:nvCxnSpPr>
          <p:cNvPr id="16" name="Straight Connector 15"/>
          <p:cNvCxnSpPr/>
          <p:nvPr/>
        </p:nvCxnSpPr>
        <p:spPr>
          <a:xfrm>
            <a:off x="5525655" y="1223452"/>
            <a:ext cx="1140690" cy="0"/>
          </a:xfrm>
          <a:prstGeom prst="line">
            <a:avLst/>
          </a:prstGeom>
          <a:ln w="38100">
            <a:solidFill>
              <a:schemeClr val="accent2"/>
            </a:solidFill>
          </a:ln>
        </p:spPr>
        <p:style>
          <a:lnRef idx="1">
            <a:schemeClr val="accent1"/>
          </a:lnRef>
          <a:fillRef idx="0">
            <a:schemeClr val="accent1"/>
          </a:fillRef>
          <a:effectRef idx="0">
            <a:schemeClr val="accent1"/>
          </a:effectRef>
          <a:fontRef idx="minor">
            <a:schemeClr val="tx1"/>
          </a:fontRef>
        </p:style>
      </p:cxnSp>
      <p:sp>
        <p:nvSpPr>
          <p:cNvPr id="13" name="Subtitle 2">
            <a:extLst>
              <a:ext uri="{FF2B5EF4-FFF2-40B4-BE49-F238E27FC236}">
                <a16:creationId xmlns:a16="http://schemas.microsoft.com/office/drawing/2014/main" id="{65E29F95-CFB1-8F4F-8C94-C3B62517C375}"/>
              </a:ext>
            </a:extLst>
          </p:cNvPr>
          <p:cNvSpPr txBox="1">
            <a:spLocks/>
          </p:cNvSpPr>
          <p:nvPr/>
        </p:nvSpPr>
        <p:spPr>
          <a:xfrm>
            <a:off x="128016" y="1350320"/>
            <a:ext cx="11896344" cy="4601935"/>
          </a:xfrm>
          <a:prstGeom prst="rect">
            <a:avLst/>
          </a:prstGeom>
        </p:spPr>
        <p:txBody>
          <a:bodyPr vert="horz" wrap="square" lIns="108745" tIns="54373" rIns="108745" bIns="54373" rtlCol="0">
            <a:spAutoFit/>
          </a:bodyPr>
          <a:lstStyle>
            <a:lvl1pPr marL="0" indent="0" algn="ctr" defTabSz="1087636" rtl="0" eaLnBrk="1" latinLnBrk="0" hangingPunct="1">
              <a:lnSpc>
                <a:spcPct val="120000"/>
              </a:lnSpc>
              <a:spcBef>
                <a:spcPct val="20000"/>
              </a:spcBef>
              <a:buFont typeface="Arial"/>
              <a:buNone/>
              <a:defRPr sz="2400" kern="1200">
                <a:solidFill>
                  <a:schemeClr val="tx2"/>
                </a:solidFill>
                <a:latin typeface="Open Sans Light"/>
                <a:ea typeface="+mn-ea"/>
                <a:cs typeface="Open Sans Light"/>
              </a:defRPr>
            </a:lvl1pPr>
            <a:lvl2pPr marL="108763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2pPr>
            <a:lvl3pPr marL="2175271"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3pPr>
            <a:lvl4pPr marL="3262912"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4pPr>
            <a:lvl5pPr marL="4350546" indent="0" algn="ctr" defTabSz="1087636" rtl="0" eaLnBrk="1" latinLnBrk="0" hangingPunct="1">
              <a:lnSpc>
                <a:spcPct val="130000"/>
              </a:lnSpc>
              <a:spcBef>
                <a:spcPct val="20000"/>
              </a:spcBef>
              <a:buFont typeface="Arial"/>
              <a:buNone/>
              <a:defRPr sz="3200" kern="1200">
                <a:solidFill>
                  <a:schemeClr val="tx1">
                    <a:tint val="75000"/>
                  </a:schemeClr>
                </a:solidFill>
                <a:latin typeface="Open Sans"/>
                <a:ea typeface="+mn-ea"/>
                <a:cs typeface="Open Sans"/>
              </a:defRPr>
            </a:lvl5pPr>
            <a:lvl6pPr marL="5438184"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6pPr>
            <a:lvl7pPr marL="6525820"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7pPr>
            <a:lvl8pPr marL="7613455"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8pPr>
            <a:lvl9pPr marL="8701091" indent="0" algn="ctr" defTabSz="1087636" rtl="0" eaLnBrk="1" latinLnBrk="0" hangingPunct="1">
              <a:spcBef>
                <a:spcPct val="20000"/>
              </a:spcBef>
              <a:buFont typeface="Arial"/>
              <a:buNone/>
              <a:defRPr sz="4800" kern="1200">
                <a:solidFill>
                  <a:schemeClr val="tx1">
                    <a:tint val="75000"/>
                  </a:schemeClr>
                </a:solidFill>
                <a:latin typeface="+mn-lt"/>
                <a:ea typeface="+mn-ea"/>
                <a:cs typeface="+mn-cs"/>
              </a:defRPr>
            </a:lvl9pPr>
          </a:lstStyle>
          <a:p>
            <a:pPr algn="l">
              <a:lnSpc>
                <a:spcPct val="100000"/>
              </a:lnSpc>
            </a:pPr>
            <a:r>
              <a:rPr lang="en-GB" sz="800" dirty="0">
                <a:solidFill>
                  <a:schemeClr val="tx1"/>
                </a:solidFill>
              </a:rPr>
              <a:t>[32] ‘rfc3501’. </a:t>
            </a:r>
            <a:r>
              <a:rPr lang="en-GB" sz="800" u="sng" dirty="0">
                <a:hlinkClick r:id="rId4"/>
              </a:rPr>
              <a:t>https://www.ietf.org/rfc/rfc3501.html</a:t>
            </a:r>
            <a:r>
              <a:rPr lang="en-GB" sz="800" dirty="0"/>
              <a:t> </a:t>
            </a:r>
            <a:r>
              <a:rPr lang="en-GB" sz="800" dirty="0">
                <a:solidFill>
                  <a:schemeClr val="tx1"/>
                </a:solidFill>
              </a:rPr>
              <a:t>(accessed Mar. 18, 2021).</a:t>
            </a:r>
          </a:p>
          <a:p>
            <a:pPr algn="l">
              <a:lnSpc>
                <a:spcPct val="100000"/>
              </a:lnSpc>
            </a:pPr>
            <a:r>
              <a:rPr lang="en-GB" sz="800" dirty="0">
                <a:solidFill>
                  <a:schemeClr val="tx1"/>
                </a:solidFill>
              </a:rPr>
              <a:t>[33] ‘rfc5321’. </a:t>
            </a:r>
            <a:r>
              <a:rPr lang="en-GB" sz="800" u="sng" dirty="0">
                <a:hlinkClick r:id="rId5"/>
              </a:rPr>
              <a:t>https://www.ietf.org/rfc/rfc5321.txt</a:t>
            </a:r>
            <a:r>
              <a:rPr lang="en-GB" sz="800" dirty="0">
                <a:solidFill>
                  <a:schemeClr val="tx1"/>
                </a:solidFill>
              </a:rPr>
              <a:t> (accessed Mar. 17, 2021).</a:t>
            </a:r>
          </a:p>
          <a:p>
            <a:pPr algn="l">
              <a:lnSpc>
                <a:spcPct val="100000"/>
              </a:lnSpc>
            </a:pPr>
            <a:r>
              <a:rPr lang="en-GB" sz="800" dirty="0">
                <a:solidFill>
                  <a:schemeClr val="tx1"/>
                </a:solidFill>
              </a:rPr>
              <a:t>[34] ‘rfc5321’. </a:t>
            </a:r>
            <a:r>
              <a:rPr lang="en-GB" sz="800" u="sng" dirty="0">
                <a:hlinkClick r:id="rId6"/>
              </a:rPr>
              <a:t>https://www.ietf.org/rfc/rfc5321.html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[35] ‘rfc5322’. </a:t>
            </a:r>
            <a:r>
              <a:rPr lang="en-GB" sz="800" u="sng" dirty="0">
                <a:hlinkClick r:id="rId7"/>
              </a:rPr>
              <a:t>https://www.ietf.org/rfc/rfc5322.html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[36] ‘rfc5598’. </a:t>
            </a:r>
            <a:r>
              <a:rPr lang="en-GB" sz="800" u="sng" dirty="0">
                <a:hlinkClick r:id="rId8"/>
              </a:rPr>
              <a:t>https://www.ietf.org/rfc/rfc5598.txt</a:t>
            </a:r>
            <a:r>
              <a:rPr lang="en-GB" sz="800" dirty="0"/>
              <a:t> </a:t>
            </a:r>
            <a:r>
              <a:rPr lang="en-GB" sz="800" dirty="0">
                <a:solidFill>
                  <a:schemeClr val="tx1"/>
                </a:solidFill>
              </a:rPr>
              <a:t>(accessed Mar. 17, 2021).</a:t>
            </a:r>
          </a:p>
          <a:p>
            <a:pPr algn="l">
              <a:lnSpc>
                <a:spcPct val="100000"/>
              </a:lnSpc>
            </a:pPr>
            <a:r>
              <a:rPr lang="en-GB" sz="800" dirty="0">
                <a:solidFill>
                  <a:schemeClr val="tx1"/>
                </a:solidFill>
              </a:rPr>
              <a:t>[37] ‘rfc5598’. </a:t>
            </a:r>
            <a:r>
              <a:rPr lang="en-GB" sz="800" u="sng" dirty="0">
                <a:hlinkClick r:id="rId9"/>
              </a:rPr>
              <a:t>https://www.ietf.org/rfc/rfc5598.html</a:t>
            </a:r>
            <a:r>
              <a:rPr lang="en-GB" sz="800" dirty="0">
                <a:solidFill>
                  <a:schemeClr val="tx1"/>
                </a:solidFill>
              </a:rPr>
              <a:t> (accessed Mar. 17, 2021).</a:t>
            </a:r>
          </a:p>
          <a:p>
            <a:pPr algn="l">
              <a:lnSpc>
                <a:spcPct val="100000"/>
              </a:lnSpc>
            </a:pPr>
            <a:r>
              <a:rPr lang="en-GB" sz="800" dirty="0">
                <a:solidFill>
                  <a:schemeClr val="tx1"/>
                </a:solidFill>
              </a:rPr>
              <a:t>[38] ‘rfc5898’</a:t>
            </a:r>
            <a:r>
              <a:rPr lang="en-GB" sz="800" dirty="0"/>
              <a:t>. </a:t>
            </a:r>
            <a:r>
              <a:rPr lang="en-GB" sz="800" u="sng" dirty="0">
                <a:hlinkClick r:id="rId10"/>
              </a:rPr>
              <a:t>https://www.ietf.org/rfc/rfc5898.html</a:t>
            </a:r>
            <a:r>
              <a:rPr lang="en-GB" sz="800" dirty="0"/>
              <a:t> </a:t>
            </a:r>
            <a:r>
              <a:rPr lang="en-GB" sz="800" dirty="0">
                <a:solidFill>
                  <a:schemeClr val="tx1"/>
                </a:solidFill>
              </a:rPr>
              <a:t>(accessed Mar. 17, 2021).</a:t>
            </a:r>
          </a:p>
          <a:p>
            <a:pPr algn="l">
              <a:lnSpc>
                <a:spcPct val="100000"/>
              </a:lnSpc>
            </a:pPr>
            <a:r>
              <a:rPr lang="en-GB" sz="800" dirty="0">
                <a:solidFill>
                  <a:schemeClr val="tx1"/>
                </a:solidFill>
              </a:rPr>
              <a:t>[39] D. Crocker, ‘STANDARD FOR THE FORMAT OF ARPA INTERNET TEXT MESSAGES’. </a:t>
            </a:r>
            <a:r>
              <a:rPr lang="en-GB" sz="800" u="sng" dirty="0">
                <a:hlinkClick r:id="rId11"/>
              </a:rPr>
              <a:t>https://tools.ietf.org/html/rfc822#section-3.1</a:t>
            </a:r>
            <a:r>
              <a:rPr lang="en-GB" sz="800" dirty="0"/>
              <a:t> </a:t>
            </a:r>
            <a:r>
              <a:rPr lang="en-GB" sz="800" dirty="0">
                <a:solidFill>
                  <a:schemeClr val="tx1"/>
                </a:solidFill>
              </a:rPr>
              <a:t>(accessed Mar. 17, 2021).</a:t>
            </a:r>
          </a:p>
          <a:p>
            <a:pPr algn="l">
              <a:lnSpc>
                <a:spcPct val="100000"/>
              </a:lnSpc>
            </a:pPr>
            <a:r>
              <a:rPr lang="en-GB" sz="800" dirty="0">
                <a:solidFill>
                  <a:schemeClr val="tx1"/>
                </a:solidFill>
              </a:rPr>
              <a:t>[40] ‘storjv3.pdf’. Accessed: Mar. 17, 2021. [Online]. Available: </a:t>
            </a:r>
            <a:r>
              <a:rPr lang="en-GB" sz="800" u="sng" dirty="0">
                <a:hlinkClick r:id="rId12"/>
              </a:rPr>
              <a:t>https://storj.io/storjv3.pdf</a:t>
            </a:r>
            <a:r>
              <a:rPr lang="en-GB" sz="800" dirty="0"/>
              <a:t>.</a:t>
            </a:r>
          </a:p>
          <a:p>
            <a:pPr algn="l">
              <a:lnSpc>
                <a:spcPct val="100000"/>
              </a:lnSpc>
            </a:pPr>
            <a:r>
              <a:rPr lang="en-GB" sz="800" dirty="0">
                <a:solidFill>
                  <a:schemeClr val="tx1"/>
                </a:solidFill>
              </a:rPr>
              <a:t>[41] T. Z. Pardi, ‘</a:t>
            </a:r>
            <a:r>
              <a:rPr lang="en-GB" sz="800" dirty="0" err="1">
                <a:solidFill>
                  <a:schemeClr val="tx1"/>
                </a:solidFill>
              </a:rPr>
              <a:t>Streembit</a:t>
            </a:r>
            <a:r>
              <a:rPr lang="en-GB" sz="800" dirty="0">
                <a:solidFill>
                  <a:schemeClr val="tx1"/>
                </a:solidFill>
              </a:rPr>
              <a:t>: decentralized P2P communication system for humans and machines’, p. 15.</a:t>
            </a:r>
          </a:p>
          <a:p>
            <a:pPr algn="l">
              <a:lnSpc>
                <a:spcPct val="100000"/>
              </a:lnSpc>
            </a:pPr>
            <a:r>
              <a:rPr lang="en-GB" sz="800" dirty="0">
                <a:solidFill>
                  <a:schemeClr val="tx1"/>
                </a:solidFill>
              </a:rPr>
              <a:t>[42] ‘The Decentralized Web’, </a:t>
            </a:r>
            <a:r>
              <a:rPr lang="en-GB" sz="800" i="1" dirty="0">
                <a:solidFill>
                  <a:schemeClr val="tx1"/>
                </a:solidFill>
              </a:rPr>
              <a:t>MIT Digital Currency Initiative</a:t>
            </a:r>
            <a:r>
              <a:rPr lang="en-GB" sz="800" dirty="0">
                <a:solidFill>
                  <a:schemeClr val="tx1"/>
                </a:solidFill>
              </a:rPr>
              <a:t>. </a:t>
            </a:r>
            <a:r>
              <a:rPr lang="en-GB" sz="800" u="sng" dirty="0">
                <a:hlinkClick r:id="rId13"/>
              </a:rPr>
              <a:t>https://dci.mit.edu/decentralizedweb</a:t>
            </a:r>
            <a:r>
              <a:rPr lang="en-GB" sz="800" dirty="0"/>
              <a:t> </a:t>
            </a:r>
            <a:r>
              <a:rPr lang="en-GB" sz="800" dirty="0">
                <a:solidFill>
                  <a:schemeClr val="tx1"/>
                </a:solidFill>
              </a:rPr>
              <a:t>(accessed Mar. 17, 2021).</a:t>
            </a:r>
          </a:p>
          <a:p>
            <a:pPr algn="l">
              <a:lnSpc>
                <a:spcPct val="100000"/>
              </a:lnSpc>
            </a:pPr>
            <a:r>
              <a:rPr lang="en-GB" sz="800" dirty="0">
                <a:solidFill>
                  <a:schemeClr val="tx1"/>
                </a:solidFill>
              </a:rPr>
              <a:t>[43] ‘Threat Assessment: Active Exploitation of Four Zero-Day Vulnerabilities in Microsoft Exchange Server’, </a:t>
            </a:r>
            <a:r>
              <a:rPr lang="en-GB" sz="800" i="1" dirty="0">
                <a:solidFill>
                  <a:schemeClr val="tx1"/>
                </a:solidFill>
              </a:rPr>
              <a:t>Unit42</a:t>
            </a:r>
            <a:r>
              <a:rPr lang="en-GB" sz="800" dirty="0">
                <a:solidFill>
                  <a:schemeClr val="tx1"/>
                </a:solidFill>
              </a:rPr>
              <a:t>, Mar. 03, 2021. </a:t>
            </a:r>
            <a:r>
              <a:rPr lang="en-GB" sz="800" u="sng" dirty="0">
                <a:hlinkClick r:id="rId14"/>
              </a:rPr>
              <a:t>https://unit42.paloaltonetworks.com/microsoft-exchange-server-vulnerabilities/</a:t>
            </a:r>
            <a:r>
              <a:rPr lang="en-GB" sz="800" dirty="0"/>
              <a:t> </a:t>
            </a:r>
            <a:r>
              <a:rPr lang="en-GB" sz="800" dirty="0">
                <a:solidFill>
                  <a:schemeClr val="tx1"/>
                </a:solidFill>
              </a:rPr>
              <a:t>(accessed Mar. 17, 2021).</a:t>
            </a:r>
          </a:p>
          <a:p>
            <a:pPr algn="l">
              <a:lnSpc>
                <a:spcPct val="100000"/>
              </a:lnSpc>
            </a:pPr>
            <a:r>
              <a:rPr lang="en-GB" sz="800" dirty="0">
                <a:solidFill>
                  <a:schemeClr val="tx1"/>
                </a:solidFill>
              </a:rPr>
              <a:t>[44] R. </a:t>
            </a:r>
            <a:r>
              <a:rPr lang="en-GB" sz="800" dirty="0" err="1">
                <a:solidFill>
                  <a:schemeClr val="tx1"/>
                </a:solidFill>
              </a:rPr>
              <a:t>Holz</a:t>
            </a:r>
            <a:r>
              <a:rPr lang="en-GB" sz="800" dirty="0">
                <a:solidFill>
                  <a:schemeClr val="tx1"/>
                </a:solidFill>
              </a:rPr>
              <a:t>, J. Amann, O. </a:t>
            </a:r>
            <a:r>
              <a:rPr lang="en-GB" sz="800" dirty="0" err="1">
                <a:solidFill>
                  <a:schemeClr val="tx1"/>
                </a:solidFill>
              </a:rPr>
              <a:t>Mehani</a:t>
            </a:r>
            <a:r>
              <a:rPr lang="en-GB" sz="800" dirty="0">
                <a:solidFill>
                  <a:schemeClr val="tx1"/>
                </a:solidFill>
              </a:rPr>
              <a:t>, M. </a:t>
            </a:r>
            <a:r>
              <a:rPr lang="en-GB" sz="800" dirty="0" err="1">
                <a:solidFill>
                  <a:schemeClr val="tx1"/>
                </a:solidFill>
              </a:rPr>
              <a:t>Wachs</a:t>
            </a:r>
            <a:r>
              <a:rPr lang="en-GB" sz="800" dirty="0">
                <a:solidFill>
                  <a:schemeClr val="tx1"/>
                </a:solidFill>
              </a:rPr>
              <a:t>, and M. A. </a:t>
            </a:r>
            <a:r>
              <a:rPr lang="en-GB" sz="800" dirty="0" err="1">
                <a:solidFill>
                  <a:schemeClr val="tx1"/>
                </a:solidFill>
              </a:rPr>
              <a:t>Kaafar</a:t>
            </a:r>
            <a:r>
              <a:rPr lang="en-GB" sz="800" dirty="0">
                <a:solidFill>
                  <a:schemeClr val="tx1"/>
                </a:solidFill>
              </a:rPr>
              <a:t>, ‘TLS in the wild: an Internet-wide analysis of TLS-based protocols for electronic communication’, </a:t>
            </a:r>
            <a:r>
              <a:rPr lang="en-GB" sz="800" i="1" dirty="0">
                <a:solidFill>
                  <a:schemeClr val="tx1"/>
                </a:solidFill>
              </a:rPr>
              <a:t>Proceedings 2016 Network and Distributed System Security Symposium</a:t>
            </a:r>
            <a:r>
              <a:rPr lang="en-GB" sz="800" dirty="0">
                <a:solidFill>
                  <a:schemeClr val="tx1"/>
                </a:solidFill>
              </a:rPr>
              <a:t>, 2016, </a:t>
            </a:r>
            <a:r>
              <a:rPr lang="en-GB" sz="800" dirty="0" err="1">
                <a:solidFill>
                  <a:schemeClr val="tx1"/>
                </a:solidFill>
              </a:rPr>
              <a:t>doi</a:t>
            </a:r>
            <a:r>
              <a:rPr lang="en-GB" sz="800" dirty="0">
                <a:solidFill>
                  <a:schemeClr val="tx1"/>
                </a:solidFill>
              </a:rPr>
              <a:t>:</a:t>
            </a:r>
            <a:r>
              <a:rPr lang="en-GB" sz="800" dirty="0"/>
              <a:t> </a:t>
            </a:r>
            <a:r>
              <a:rPr lang="en-GB" sz="800" u="sng" dirty="0">
                <a:hlinkClick r:id="rId15"/>
              </a:rPr>
              <a:t>10.14722/ndss.2016.23055</a:t>
            </a:r>
            <a:r>
              <a:rPr lang="en-GB" sz="800" dirty="0"/>
              <a:t>.</a:t>
            </a:r>
          </a:p>
          <a:p>
            <a:pPr algn="l">
              <a:lnSpc>
                <a:spcPct val="100000"/>
              </a:lnSpc>
            </a:pPr>
            <a:r>
              <a:rPr lang="en-GB" sz="800" dirty="0">
                <a:solidFill>
                  <a:schemeClr val="tx1"/>
                </a:solidFill>
              </a:rPr>
              <a:t>[45] G. </a:t>
            </a:r>
            <a:r>
              <a:rPr lang="en-GB" sz="800" dirty="0" err="1">
                <a:solidFill>
                  <a:schemeClr val="tx1"/>
                </a:solidFill>
              </a:rPr>
              <a:t>Kambourakis</a:t>
            </a:r>
            <a:r>
              <a:rPr lang="en-GB" sz="800" dirty="0">
                <a:solidFill>
                  <a:schemeClr val="tx1"/>
                </a:solidFill>
              </a:rPr>
              <a:t>, G. D. Gil, and I. Sanchez, ‘What Email Servers Can Tell to Johnny: An Empirical Study of Provider-to-Provider Email Security’, </a:t>
            </a:r>
            <a:r>
              <a:rPr lang="en-GB" sz="800" i="1" dirty="0">
                <a:solidFill>
                  <a:schemeClr val="tx1"/>
                </a:solidFill>
              </a:rPr>
              <a:t>IEEE Access</a:t>
            </a:r>
            <a:r>
              <a:rPr lang="en-GB" sz="800" dirty="0">
                <a:solidFill>
                  <a:schemeClr val="tx1"/>
                </a:solidFill>
              </a:rPr>
              <a:t>, vol. 8, pp. 130066–130081, 2020, </a:t>
            </a:r>
            <a:r>
              <a:rPr lang="en-GB" sz="800" dirty="0" err="1">
                <a:solidFill>
                  <a:schemeClr val="tx1"/>
                </a:solidFill>
              </a:rPr>
              <a:t>doi</a:t>
            </a:r>
            <a:r>
              <a:rPr lang="en-GB" sz="800" dirty="0">
                <a:solidFill>
                  <a:schemeClr val="tx1"/>
                </a:solidFill>
              </a:rPr>
              <a:t>: </a:t>
            </a:r>
            <a:r>
              <a:rPr lang="en-GB" sz="800" u="sng" dirty="0">
                <a:hlinkClick r:id="rId16"/>
              </a:rPr>
              <a:t>10.1109/ACCESS.2020.3009122</a:t>
            </a:r>
            <a:r>
              <a:rPr lang="en-GB" sz="800" dirty="0"/>
              <a:t>.</a:t>
            </a:r>
          </a:p>
          <a:p>
            <a:pPr algn="l">
              <a:lnSpc>
                <a:spcPct val="100000"/>
              </a:lnSpc>
            </a:pPr>
            <a:r>
              <a:rPr lang="en-GB" sz="800" dirty="0">
                <a:solidFill>
                  <a:schemeClr val="tx1"/>
                </a:solidFill>
              </a:rPr>
              <a:t>[46] R. P. </a:t>
            </a:r>
            <a:r>
              <a:rPr lang="en-GB" sz="800" dirty="0" err="1">
                <a:solidFill>
                  <a:schemeClr val="tx1"/>
                </a:solidFill>
              </a:rPr>
              <a:t>Iyer</a:t>
            </a:r>
            <a:r>
              <a:rPr lang="en-GB" sz="800" dirty="0">
                <a:solidFill>
                  <a:schemeClr val="tx1"/>
                </a:solidFill>
              </a:rPr>
              <a:t>, P. K. </a:t>
            </a:r>
            <a:r>
              <a:rPr lang="en-GB" sz="800" dirty="0" err="1">
                <a:solidFill>
                  <a:schemeClr val="tx1"/>
                </a:solidFill>
              </a:rPr>
              <a:t>Atrey</a:t>
            </a:r>
            <a:r>
              <a:rPr lang="en-GB" sz="800" dirty="0">
                <a:solidFill>
                  <a:schemeClr val="tx1"/>
                </a:solidFill>
              </a:rPr>
              <a:t>, G. Varshney, and M. </a:t>
            </a:r>
            <a:r>
              <a:rPr lang="en-GB" sz="800" dirty="0" err="1">
                <a:solidFill>
                  <a:schemeClr val="tx1"/>
                </a:solidFill>
              </a:rPr>
              <a:t>Misra</a:t>
            </a:r>
            <a:r>
              <a:rPr lang="en-GB" sz="800" dirty="0">
                <a:solidFill>
                  <a:schemeClr val="tx1"/>
                </a:solidFill>
              </a:rPr>
              <a:t>, ‘Email spoofing detection using volatile memory forensics’, in </a:t>
            </a:r>
            <a:r>
              <a:rPr lang="en-GB" sz="800" i="1" dirty="0">
                <a:solidFill>
                  <a:schemeClr val="tx1"/>
                </a:solidFill>
              </a:rPr>
              <a:t>2017 IEEE Conference on Communications and Network Security (CNS)</a:t>
            </a:r>
            <a:r>
              <a:rPr lang="en-GB" sz="800" dirty="0">
                <a:solidFill>
                  <a:schemeClr val="tx1"/>
                </a:solidFill>
              </a:rPr>
              <a:t>, Oct. 2017, pp. 619–625, </a:t>
            </a:r>
            <a:r>
              <a:rPr lang="en-GB" sz="800" dirty="0" err="1">
                <a:solidFill>
                  <a:schemeClr val="tx1"/>
                </a:solidFill>
              </a:rPr>
              <a:t>doi</a:t>
            </a:r>
            <a:r>
              <a:rPr lang="en-GB" sz="800" dirty="0">
                <a:solidFill>
                  <a:schemeClr val="tx1"/>
                </a:solidFill>
              </a:rPr>
              <a:t>: </a:t>
            </a:r>
            <a:r>
              <a:rPr lang="en-GB" sz="800" u="sng" dirty="0">
                <a:hlinkClick r:id="rId17"/>
              </a:rPr>
              <a:t>10.1109/CNS.2017.8228692</a:t>
            </a:r>
            <a:r>
              <a:rPr lang="en-GB" sz="800" dirty="0"/>
              <a:t>.</a:t>
            </a:r>
          </a:p>
          <a:p>
            <a:pPr algn="l">
              <a:lnSpc>
                <a:spcPct val="100000"/>
              </a:lnSpc>
            </a:pPr>
            <a:r>
              <a:rPr lang="en-GB" sz="800" dirty="0">
                <a:solidFill>
                  <a:schemeClr val="tx1"/>
                </a:solidFill>
              </a:rPr>
              <a:t>[47] ‘Threat Assessment: Active Exploitation of Four Zero-Day Vulnerabilities in Microsoft Exchange Server’, </a:t>
            </a:r>
            <a:r>
              <a:rPr lang="en-GB" sz="800" i="1" dirty="0">
                <a:solidFill>
                  <a:schemeClr val="tx1"/>
                </a:solidFill>
              </a:rPr>
              <a:t>Unit42</a:t>
            </a:r>
            <a:r>
              <a:rPr lang="en-GB" sz="800" dirty="0">
                <a:solidFill>
                  <a:schemeClr val="tx1"/>
                </a:solidFill>
              </a:rPr>
              <a:t>, Mar. 03, 2021.</a:t>
            </a:r>
            <a:r>
              <a:rPr lang="en-GB" sz="800" dirty="0"/>
              <a:t> </a:t>
            </a:r>
            <a:r>
              <a:rPr lang="en-GB" sz="800" u="sng" dirty="0">
                <a:hlinkClick r:id="rId14"/>
              </a:rPr>
              <a:t>https://unit42.paloaltonetworks.com/microsoft-exchange-server-vulnerabilities/</a:t>
            </a:r>
            <a:r>
              <a:rPr lang="en-GB" sz="800" dirty="0"/>
              <a:t> </a:t>
            </a:r>
            <a:r>
              <a:rPr lang="en-GB" sz="800" dirty="0">
                <a:solidFill>
                  <a:schemeClr val="tx1"/>
                </a:solidFill>
              </a:rPr>
              <a:t>(accessed Mar. 19, 2021).</a:t>
            </a:r>
          </a:p>
          <a:p>
            <a:pPr algn="l"/>
            <a:r>
              <a:rPr lang="en-GB" sz="800" dirty="0">
                <a:solidFill>
                  <a:schemeClr val="tx1"/>
                </a:solidFill>
              </a:rPr>
              <a:t>[48] L. R. </a:t>
            </a:r>
            <a:r>
              <a:rPr lang="en-GB" sz="800" dirty="0" err="1">
                <a:solidFill>
                  <a:schemeClr val="tx1"/>
                </a:solidFill>
              </a:rPr>
              <a:t>Vijayasarathy</a:t>
            </a:r>
            <a:r>
              <a:rPr lang="en-GB" sz="800" dirty="0">
                <a:solidFill>
                  <a:schemeClr val="tx1"/>
                </a:solidFill>
              </a:rPr>
              <a:t> and C. W. Butler, ‘Choice of Software Development Methodologies: Do Organizational, Project, and Team Characteristics Matter?’, </a:t>
            </a:r>
            <a:r>
              <a:rPr lang="en-GB" sz="800" i="1" dirty="0">
                <a:solidFill>
                  <a:schemeClr val="tx1"/>
                </a:solidFill>
              </a:rPr>
              <a:t>IEEE </a:t>
            </a:r>
            <a:r>
              <a:rPr lang="en-GB" sz="800" i="1" dirty="0" err="1">
                <a:solidFill>
                  <a:schemeClr val="tx1"/>
                </a:solidFill>
              </a:rPr>
              <a:t>Softw</a:t>
            </a:r>
            <a:r>
              <a:rPr lang="en-GB" sz="800" i="1" dirty="0">
                <a:solidFill>
                  <a:schemeClr val="tx1"/>
                </a:solidFill>
              </a:rPr>
              <a:t>.</a:t>
            </a:r>
            <a:r>
              <a:rPr lang="en-GB" sz="800" dirty="0">
                <a:solidFill>
                  <a:schemeClr val="tx1"/>
                </a:solidFill>
              </a:rPr>
              <a:t>, vol. 33, no. 5, pp. 86–94, Sep. 2016, </a:t>
            </a:r>
            <a:r>
              <a:rPr lang="en-GB" sz="800" dirty="0" err="1">
                <a:solidFill>
                  <a:schemeClr val="tx1"/>
                </a:solidFill>
              </a:rPr>
              <a:t>doi</a:t>
            </a:r>
            <a:r>
              <a:rPr lang="en-GB" sz="800" dirty="0">
                <a:solidFill>
                  <a:schemeClr val="tx1"/>
                </a:solidFill>
              </a:rPr>
              <a:t>: </a:t>
            </a:r>
            <a:r>
              <a:rPr lang="en-GB" sz="800" dirty="0">
                <a:hlinkClick r:id="rId18"/>
              </a:rPr>
              <a:t>10.1109/MS.2015.26</a:t>
            </a:r>
            <a:r>
              <a:rPr lang="en-GB" sz="800" dirty="0"/>
              <a:t>.</a:t>
            </a:r>
          </a:p>
          <a:p>
            <a:pPr algn="l"/>
            <a:r>
              <a:rPr lang="en-GB" sz="800" dirty="0">
                <a:solidFill>
                  <a:schemeClr val="tx1"/>
                </a:solidFill>
              </a:rPr>
              <a:t>[49] P. Jain, L. Ahuja, and A. Sharma, ‘Current state of the research in agile quality development’, p. 3, 2016.</a:t>
            </a:r>
          </a:p>
          <a:p>
            <a:pPr algn="l"/>
            <a:r>
              <a:rPr lang="en-GB" sz="800" dirty="0">
                <a:solidFill>
                  <a:schemeClr val="tx1"/>
                </a:solidFill>
              </a:rPr>
              <a:t>[50] V. Patil, S. </a:t>
            </a:r>
            <a:r>
              <a:rPr lang="en-GB" sz="800" dirty="0" err="1">
                <a:solidFill>
                  <a:schemeClr val="tx1"/>
                </a:solidFill>
              </a:rPr>
              <a:t>Panicker</a:t>
            </a:r>
            <a:r>
              <a:rPr lang="en-GB" sz="800" dirty="0">
                <a:solidFill>
                  <a:schemeClr val="tx1"/>
                </a:solidFill>
              </a:rPr>
              <a:t>, and M. </a:t>
            </a:r>
            <a:r>
              <a:rPr lang="en-GB" sz="800" dirty="0" err="1">
                <a:solidFill>
                  <a:schemeClr val="tx1"/>
                </a:solidFill>
              </a:rPr>
              <a:t>Kv</a:t>
            </a:r>
            <a:r>
              <a:rPr lang="en-GB" sz="800" dirty="0">
                <a:solidFill>
                  <a:schemeClr val="tx1"/>
                </a:solidFill>
              </a:rPr>
              <a:t>, ‘Use of Agile Methodology for Mobile Applications’, p. 5, 2016.</a:t>
            </a:r>
          </a:p>
          <a:p>
            <a:pPr algn="l"/>
            <a:r>
              <a:rPr lang="en-GB" sz="800" dirty="0">
                <a:solidFill>
                  <a:schemeClr val="tx1"/>
                </a:solidFill>
              </a:rPr>
              <a:t>[51] X. Shen, H. Yu, J. Buford, and M. Akon, </a:t>
            </a:r>
            <a:r>
              <a:rPr lang="en-GB" sz="800" i="1" dirty="0">
                <a:solidFill>
                  <a:schemeClr val="tx1"/>
                </a:solidFill>
              </a:rPr>
              <a:t>Handbook of Peer-to-Peer Networking</a:t>
            </a:r>
            <a:r>
              <a:rPr lang="en-GB" sz="800" dirty="0">
                <a:solidFill>
                  <a:schemeClr val="tx1"/>
                </a:solidFill>
              </a:rPr>
              <a:t>. Springer Science &amp; Business Media, 2010.</a:t>
            </a:r>
          </a:p>
          <a:p>
            <a:pPr algn="l"/>
            <a:r>
              <a:rPr lang="en-GB" sz="800" dirty="0">
                <a:solidFill>
                  <a:schemeClr val="tx1"/>
                </a:solidFill>
              </a:rPr>
              <a:t>[52] ‘Decentralized Cloud Storage — </a:t>
            </a:r>
            <a:r>
              <a:rPr lang="en-GB" sz="800" dirty="0" err="1">
                <a:solidFill>
                  <a:schemeClr val="tx1"/>
                </a:solidFill>
              </a:rPr>
              <a:t>Storj</a:t>
            </a:r>
            <a:r>
              <a:rPr lang="en-GB" sz="800" dirty="0">
                <a:solidFill>
                  <a:schemeClr val="tx1"/>
                </a:solidFill>
              </a:rPr>
              <a:t>’, </a:t>
            </a:r>
            <a:r>
              <a:rPr lang="en-GB" sz="800" i="1" dirty="0">
                <a:solidFill>
                  <a:schemeClr val="tx1"/>
                </a:solidFill>
              </a:rPr>
              <a:t>Decentralized Cloud Storage — </a:t>
            </a:r>
            <a:r>
              <a:rPr lang="en-GB" sz="800" i="1" dirty="0" err="1">
                <a:solidFill>
                  <a:schemeClr val="tx1"/>
                </a:solidFill>
              </a:rPr>
              <a:t>Storj</a:t>
            </a:r>
            <a:r>
              <a:rPr lang="en-GB" sz="800" dirty="0">
                <a:solidFill>
                  <a:schemeClr val="tx1"/>
                </a:solidFill>
              </a:rPr>
              <a:t>. </a:t>
            </a:r>
            <a:r>
              <a:rPr lang="en-GB" sz="800" dirty="0">
                <a:hlinkClick r:id="rId19"/>
              </a:rPr>
              <a:t>https://storj.io</a:t>
            </a:r>
            <a:r>
              <a:rPr lang="en-GB" sz="800" dirty="0"/>
              <a:t> </a:t>
            </a:r>
            <a:r>
              <a:rPr lang="en-GB" sz="800" dirty="0">
                <a:solidFill>
                  <a:schemeClr val="tx1"/>
                </a:solidFill>
              </a:rPr>
              <a:t>(accessed Mar. 24, 2021).</a:t>
            </a:r>
          </a:p>
          <a:p>
            <a:pPr algn="l"/>
            <a:r>
              <a:rPr lang="en-GB" sz="800" dirty="0">
                <a:solidFill>
                  <a:schemeClr val="tx1"/>
                </a:solidFill>
              </a:rPr>
              <a:t>[53] ‘Secure email: </a:t>
            </a:r>
            <a:r>
              <a:rPr lang="en-GB" sz="800" dirty="0" err="1">
                <a:solidFill>
                  <a:schemeClr val="tx1"/>
                </a:solidFill>
              </a:rPr>
              <a:t>ProtonMail</a:t>
            </a:r>
            <a:r>
              <a:rPr lang="en-GB" sz="800" dirty="0">
                <a:solidFill>
                  <a:schemeClr val="tx1"/>
                </a:solidFill>
              </a:rPr>
              <a:t> is free encrypted email.’, </a:t>
            </a:r>
            <a:r>
              <a:rPr lang="en-GB" sz="800" i="1" dirty="0" err="1">
                <a:solidFill>
                  <a:schemeClr val="tx1"/>
                </a:solidFill>
              </a:rPr>
              <a:t>ProtonMail</a:t>
            </a:r>
            <a:r>
              <a:rPr lang="en-GB" sz="800" dirty="0">
                <a:solidFill>
                  <a:schemeClr val="tx1"/>
                </a:solidFill>
              </a:rPr>
              <a:t>. </a:t>
            </a:r>
            <a:r>
              <a:rPr lang="en-GB" sz="800" dirty="0">
                <a:hlinkClick r:id="rId20"/>
              </a:rPr>
              <a:t>https://protonmail.com</a:t>
            </a:r>
            <a:r>
              <a:rPr lang="en-GB" sz="800" dirty="0"/>
              <a:t> </a:t>
            </a:r>
            <a:r>
              <a:rPr lang="en-GB" sz="800" dirty="0">
                <a:solidFill>
                  <a:schemeClr val="tx1"/>
                </a:solidFill>
              </a:rPr>
              <a:t>(accessed Mar. 24, 2021).</a:t>
            </a:r>
          </a:p>
          <a:p>
            <a:pPr algn="l"/>
            <a:r>
              <a:rPr lang="en-GB" sz="800" dirty="0">
                <a:solidFill>
                  <a:schemeClr val="tx1"/>
                </a:solidFill>
              </a:rPr>
              <a:t>[54] L. Levison, ‘Securely Encrypted Email by Lavabit’, </a:t>
            </a:r>
            <a:r>
              <a:rPr lang="en-GB" sz="800" i="1" dirty="0">
                <a:solidFill>
                  <a:schemeClr val="tx1"/>
                </a:solidFill>
              </a:rPr>
              <a:t>Lavabit</a:t>
            </a:r>
            <a:r>
              <a:rPr lang="en-GB" sz="800" dirty="0">
                <a:solidFill>
                  <a:schemeClr val="tx1"/>
                </a:solidFill>
              </a:rPr>
              <a:t>. </a:t>
            </a:r>
            <a:r>
              <a:rPr lang="en-GB" sz="800" dirty="0">
                <a:hlinkClick r:id="rId21"/>
              </a:rPr>
              <a:t>https://lavabit.com</a:t>
            </a:r>
            <a:r>
              <a:rPr lang="en-GB" sz="800" dirty="0"/>
              <a:t> </a:t>
            </a:r>
            <a:r>
              <a:rPr lang="en-GB" sz="800" dirty="0">
                <a:solidFill>
                  <a:schemeClr val="tx1"/>
                </a:solidFill>
              </a:rPr>
              <a:t>(accessed Mar. 24, 2021).</a:t>
            </a:r>
          </a:p>
          <a:p>
            <a:pPr algn="l"/>
            <a:r>
              <a:rPr lang="en-GB" sz="800" dirty="0">
                <a:solidFill>
                  <a:schemeClr val="tx1"/>
                </a:solidFill>
              </a:rPr>
              <a:t>[55] H. </a:t>
            </a:r>
            <a:r>
              <a:rPr lang="en-GB" sz="800" dirty="0" err="1">
                <a:solidFill>
                  <a:schemeClr val="tx1"/>
                </a:solidFill>
              </a:rPr>
              <a:t>Bian</a:t>
            </a:r>
            <a:r>
              <a:rPr lang="en-GB" sz="800" dirty="0">
                <a:solidFill>
                  <a:schemeClr val="tx1"/>
                </a:solidFill>
              </a:rPr>
              <a:t>, X. Bai, H. Zhang, and M. Ran, ‘Research on Auxiliary Content Distribution Based on OPNET on Campus’, in </a:t>
            </a:r>
            <a:r>
              <a:rPr lang="en-GB" sz="800" i="1" dirty="0">
                <a:solidFill>
                  <a:schemeClr val="tx1"/>
                </a:solidFill>
              </a:rPr>
              <a:t>2018 International Conference on Cyber-Enabled Distributed Computing and Knowledge Discovery (</a:t>
            </a:r>
            <a:r>
              <a:rPr lang="en-GB" sz="800" i="1" dirty="0" err="1">
                <a:solidFill>
                  <a:schemeClr val="tx1"/>
                </a:solidFill>
              </a:rPr>
              <a:t>CyberC</a:t>
            </a:r>
            <a:r>
              <a:rPr lang="en-GB" sz="800" i="1" dirty="0">
                <a:solidFill>
                  <a:schemeClr val="tx1"/>
                </a:solidFill>
              </a:rPr>
              <a:t>)</a:t>
            </a:r>
            <a:r>
              <a:rPr lang="en-GB" sz="800" dirty="0">
                <a:solidFill>
                  <a:schemeClr val="tx1"/>
                </a:solidFill>
              </a:rPr>
              <a:t>, Zhengzhou, China, Oct. 2018, pp. 80–808, </a:t>
            </a:r>
            <a:r>
              <a:rPr lang="en-GB" sz="800" dirty="0" err="1">
                <a:solidFill>
                  <a:schemeClr val="tx1"/>
                </a:solidFill>
              </a:rPr>
              <a:t>doi</a:t>
            </a:r>
            <a:r>
              <a:rPr lang="en-GB" sz="800" dirty="0">
                <a:solidFill>
                  <a:schemeClr val="tx1"/>
                </a:solidFill>
              </a:rPr>
              <a:t>: </a:t>
            </a:r>
            <a:r>
              <a:rPr lang="en-GB" sz="800" dirty="0">
                <a:hlinkClick r:id="rId22"/>
              </a:rPr>
              <a:t>10.1109/CyberC.2018.00026</a:t>
            </a:r>
            <a:r>
              <a:rPr lang="en-GB" sz="800" dirty="0"/>
              <a:t>.</a:t>
            </a:r>
          </a:p>
          <a:p>
            <a:pPr algn="l"/>
            <a:r>
              <a:rPr lang="en-GB" sz="800" dirty="0">
                <a:solidFill>
                  <a:schemeClr val="tx1"/>
                </a:solidFill>
              </a:rPr>
              <a:t>[56] G. Contributor, ‘9 reasons to choose Agile Methodology for Mobile App Development’, </a:t>
            </a:r>
            <a:r>
              <a:rPr lang="en-GB" sz="800" i="1" dirty="0" err="1">
                <a:solidFill>
                  <a:schemeClr val="tx1"/>
                </a:solidFill>
              </a:rPr>
              <a:t>Packt</a:t>
            </a:r>
            <a:r>
              <a:rPr lang="en-GB" sz="800" i="1" dirty="0">
                <a:solidFill>
                  <a:schemeClr val="tx1"/>
                </a:solidFill>
              </a:rPr>
              <a:t> Hub</a:t>
            </a:r>
            <a:r>
              <a:rPr lang="en-GB" sz="800" dirty="0">
                <a:solidFill>
                  <a:schemeClr val="tx1"/>
                </a:solidFill>
              </a:rPr>
              <a:t>, Oct. 01, 2018. </a:t>
            </a:r>
            <a:r>
              <a:rPr lang="en-GB" sz="800" dirty="0">
                <a:hlinkClick r:id="rId23"/>
              </a:rPr>
              <a:t>https://hub.packtpub.com/9-reasons-to-choose-agile-methodology-for-mobile-app-development/</a:t>
            </a:r>
            <a:r>
              <a:rPr lang="en-GB" sz="800" dirty="0"/>
              <a:t> </a:t>
            </a:r>
            <a:r>
              <a:rPr lang="en-GB" sz="800" dirty="0">
                <a:solidFill>
                  <a:schemeClr val="tx1"/>
                </a:solidFill>
              </a:rPr>
              <a:t>(accessed Mar. 24, 2021).</a:t>
            </a:r>
          </a:p>
          <a:p>
            <a:pPr algn="l"/>
            <a:endParaRPr lang="en-GB" sz="800" dirty="0"/>
          </a:p>
        </p:txBody>
      </p:sp>
    </p:spTree>
    <p:extLst>
      <p:ext uri="{BB962C8B-B14F-4D97-AF65-F5344CB8AC3E}">
        <p14:creationId xmlns:p14="http://schemas.microsoft.com/office/powerpoint/2010/main" val="35203700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{A8E6A631-A208-9742-9DC5-E4571F602FC3}tf10001079</Template>
  <TotalTime>1256</TotalTime>
  <Words>3649</Words>
  <Application>Microsoft Macintosh PowerPoint</Application>
  <PresentationFormat>Widescreen</PresentationFormat>
  <Paragraphs>288</Paragraphs>
  <Slides>29</Slides>
  <Notes>29</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29</vt:i4>
      </vt:variant>
    </vt:vector>
  </HeadingPairs>
  <TitlesOfParts>
    <vt:vector size="38" baseType="lpstr">
      <vt:lpstr>Arial</vt:lpstr>
      <vt:lpstr>Calibri</vt:lpstr>
      <vt:lpstr>Calibri Light</vt:lpstr>
      <vt:lpstr>Montserrat</vt:lpstr>
      <vt:lpstr>Montserrat Light</vt:lpstr>
      <vt:lpstr>Open Sans Light</vt:lpstr>
      <vt:lpstr>Source Sans Pro</vt:lpstr>
      <vt:lpstr>Source Sans Pro Light</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Microsoft Office User</dc:creator>
  <cp:lastModifiedBy>Michele Chiarello</cp:lastModifiedBy>
  <cp:revision>297</cp:revision>
  <dcterms:created xsi:type="dcterms:W3CDTF">2021-03-17T16:01:07Z</dcterms:created>
  <dcterms:modified xsi:type="dcterms:W3CDTF">2021-03-25T17:08:35Z</dcterms:modified>
</cp:coreProperties>
</file>