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handoutMasterIdLst>
    <p:handoutMasterId r:id="rId23"/>
  </p:handoutMasterIdLst>
  <p:sldIdLst>
    <p:sldId id="256" r:id="rId2"/>
    <p:sldId id="257" r:id="rId3"/>
    <p:sldId id="258" r:id="rId4"/>
    <p:sldId id="275" r:id="rId5"/>
    <p:sldId id="259" r:id="rId6"/>
    <p:sldId id="260" r:id="rId7"/>
    <p:sldId id="261" r:id="rId8"/>
    <p:sldId id="262" r:id="rId9"/>
    <p:sldId id="276" r:id="rId10"/>
    <p:sldId id="277" r:id="rId11"/>
    <p:sldId id="263" r:id="rId12"/>
    <p:sldId id="274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20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5F976E8-224E-4AAE-A0DB-A15E5680A95D}" type="datetimeFigureOut">
              <a:rPr lang="en-GB"/>
              <a:pPr>
                <a:defRPr/>
              </a:pPr>
              <a:t>21/10/2015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BEF0775-0BF7-418F-9695-258290B08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531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68 w 2780"/>
                <a:gd name="T1" fmla="*/ 18 h 953"/>
                <a:gd name="T2" fmla="*/ 2678 w 2780"/>
                <a:gd name="T3" fmla="*/ 24 h 953"/>
                <a:gd name="T4" fmla="*/ 2613 w 2780"/>
                <a:gd name="T5" fmla="*/ 102 h 953"/>
                <a:gd name="T6" fmla="*/ 2511 w 2780"/>
                <a:gd name="T7" fmla="*/ 156 h 953"/>
                <a:gd name="T8" fmla="*/ 2505 w 2780"/>
                <a:gd name="T9" fmla="*/ 222 h 953"/>
                <a:gd name="T10" fmla="*/ 2487 w 2780"/>
                <a:gd name="T11" fmla="*/ 246 h 953"/>
                <a:gd name="T12" fmla="*/ 2469 w 2780"/>
                <a:gd name="T13" fmla="*/ 252 h 953"/>
                <a:gd name="T14" fmla="*/ 2397 w 2780"/>
                <a:gd name="T15" fmla="*/ 210 h 953"/>
                <a:gd name="T16" fmla="*/ 2260 w 2780"/>
                <a:gd name="T17" fmla="*/ 192 h 953"/>
                <a:gd name="T18" fmla="*/ 2236 w 2780"/>
                <a:gd name="T19" fmla="*/ 186 h 953"/>
                <a:gd name="T20" fmla="*/ 2218 w 2780"/>
                <a:gd name="T21" fmla="*/ 192 h 953"/>
                <a:gd name="T22" fmla="*/ 2146 w 2780"/>
                <a:gd name="T23" fmla="*/ 228 h 953"/>
                <a:gd name="T24" fmla="*/ 2110 w 2780"/>
                <a:gd name="T25" fmla="*/ 240 h 953"/>
                <a:gd name="T26" fmla="*/ 2086 w 2780"/>
                <a:gd name="T27" fmla="*/ 246 h 953"/>
                <a:gd name="T28" fmla="*/ 2074 w 2780"/>
                <a:gd name="T29" fmla="*/ 258 h 953"/>
                <a:gd name="T30" fmla="*/ 2074 w 2780"/>
                <a:gd name="T31" fmla="*/ 276 h 953"/>
                <a:gd name="T32" fmla="*/ 2051 w 2780"/>
                <a:gd name="T33" fmla="*/ 300 h 953"/>
                <a:gd name="T34" fmla="*/ 2033 w 2780"/>
                <a:gd name="T35" fmla="*/ 312 h 953"/>
                <a:gd name="T36" fmla="*/ 2021 w 2780"/>
                <a:gd name="T37" fmla="*/ 324 h 953"/>
                <a:gd name="T38" fmla="*/ 2009 w 2780"/>
                <a:gd name="T39" fmla="*/ 336 h 953"/>
                <a:gd name="T40" fmla="*/ 1979 w 2780"/>
                <a:gd name="T41" fmla="*/ 342 h 953"/>
                <a:gd name="T42" fmla="*/ 1913 w 2780"/>
                <a:gd name="T43" fmla="*/ 336 h 953"/>
                <a:gd name="T44" fmla="*/ 1877 w 2780"/>
                <a:gd name="T45" fmla="*/ 330 h 953"/>
                <a:gd name="T46" fmla="*/ 1865 w 2780"/>
                <a:gd name="T47" fmla="*/ 342 h 953"/>
                <a:gd name="T48" fmla="*/ 1853 w 2780"/>
                <a:gd name="T49" fmla="*/ 354 h 953"/>
                <a:gd name="T50" fmla="*/ 1823 w 2780"/>
                <a:gd name="T51" fmla="*/ 360 h 953"/>
                <a:gd name="T52" fmla="*/ 1764 w 2780"/>
                <a:gd name="T53" fmla="*/ 342 h 953"/>
                <a:gd name="T54" fmla="*/ 1740 w 2780"/>
                <a:gd name="T55" fmla="*/ 342 h 953"/>
                <a:gd name="T56" fmla="*/ 1716 w 2780"/>
                <a:gd name="T57" fmla="*/ 354 h 953"/>
                <a:gd name="T58" fmla="*/ 1656 w 2780"/>
                <a:gd name="T59" fmla="*/ 425 h 953"/>
                <a:gd name="T60" fmla="*/ 1614 w 2780"/>
                <a:gd name="T61" fmla="*/ 569 h 953"/>
                <a:gd name="T62" fmla="*/ 1614 w 2780"/>
                <a:gd name="T63" fmla="*/ 593 h 953"/>
                <a:gd name="T64" fmla="*/ 1620 w 2780"/>
                <a:gd name="T65" fmla="*/ 641 h 953"/>
                <a:gd name="T66" fmla="*/ 1638 w 2780"/>
                <a:gd name="T67" fmla="*/ 659 h 953"/>
                <a:gd name="T68" fmla="*/ 1632 w 2780"/>
                <a:gd name="T69" fmla="*/ 671 h 953"/>
                <a:gd name="T70" fmla="*/ 1620 w 2780"/>
                <a:gd name="T71" fmla="*/ 683 h 953"/>
                <a:gd name="T72" fmla="*/ 1542 w 2780"/>
                <a:gd name="T73" fmla="*/ 689 h 953"/>
                <a:gd name="T74" fmla="*/ 1465 w 2780"/>
                <a:gd name="T75" fmla="*/ 629 h 953"/>
                <a:gd name="T76" fmla="*/ 1333 w 2780"/>
                <a:gd name="T77" fmla="*/ 587 h 953"/>
                <a:gd name="T78" fmla="*/ 1184 w 2780"/>
                <a:gd name="T79" fmla="*/ 671 h 953"/>
                <a:gd name="T80" fmla="*/ 1016 w 2780"/>
                <a:gd name="T81" fmla="*/ 731 h 953"/>
                <a:gd name="T82" fmla="*/ 813 w 2780"/>
                <a:gd name="T83" fmla="*/ 743 h 953"/>
                <a:gd name="T84" fmla="*/ 628 w 2780"/>
                <a:gd name="T85" fmla="*/ 701 h 953"/>
                <a:gd name="T86" fmla="*/ 568 w 2780"/>
                <a:gd name="T87" fmla="*/ 695 h 953"/>
                <a:gd name="T88" fmla="*/ 556 w 2780"/>
                <a:gd name="T89" fmla="*/ 701 h 953"/>
                <a:gd name="T90" fmla="*/ 520 w 2780"/>
                <a:gd name="T91" fmla="*/ 731 h 953"/>
                <a:gd name="T92" fmla="*/ 436 w 2780"/>
                <a:gd name="T93" fmla="*/ 809 h 953"/>
                <a:gd name="T94" fmla="*/ 406 w 2780"/>
                <a:gd name="T95" fmla="*/ 821 h 953"/>
                <a:gd name="T96" fmla="*/ 382 w 2780"/>
                <a:gd name="T97" fmla="*/ 821 h 953"/>
                <a:gd name="T98" fmla="*/ 335 w 2780"/>
                <a:gd name="T99" fmla="*/ 827 h 953"/>
                <a:gd name="T100" fmla="*/ 209 w 2780"/>
                <a:gd name="T101" fmla="*/ 851 h 953"/>
                <a:gd name="T102" fmla="*/ 173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80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6402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6403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F4C2-F804-43D7-8B88-EFBCD0EEC5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99476A-A176-409B-A548-41DA4FA2EB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796A9-FAF1-4ACE-B19F-C05D59F82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89F26-0843-4348-8680-79E960FB3E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F9F85C-7FAC-49C2-BC3E-EC82FCBC57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74B5EE-46B2-4CA0-B458-F811FD984F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B82FF-87E0-4124-964A-7C8BF7D317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9EC6A3-B194-43EB-9514-BA81F1067B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BB120-7F33-4A5F-A5B5-55DE12C6BC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473563-0539-430B-9C8F-39464CA283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17F057-3876-4969-AB68-E9D9FB0BAF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rgbClr val="5D9E9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68 w 2780"/>
                <a:gd name="T1" fmla="*/ 18 h 953"/>
                <a:gd name="T2" fmla="*/ 2678 w 2780"/>
                <a:gd name="T3" fmla="*/ 24 h 953"/>
                <a:gd name="T4" fmla="*/ 2613 w 2780"/>
                <a:gd name="T5" fmla="*/ 102 h 953"/>
                <a:gd name="T6" fmla="*/ 2511 w 2780"/>
                <a:gd name="T7" fmla="*/ 156 h 953"/>
                <a:gd name="T8" fmla="*/ 2505 w 2780"/>
                <a:gd name="T9" fmla="*/ 222 h 953"/>
                <a:gd name="T10" fmla="*/ 2487 w 2780"/>
                <a:gd name="T11" fmla="*/ 246 h 953"/>
                <a:gd name="T12" fmla="*/ 2469 w 2780"/>
                <a:gd name="T13" fmla="*/ 252 h 953"/>
                <a:gd name="T14" fmla="*/ 2397 w 2780"/>
                <a:gd name="T15" fmla="*/ 210 h 953"/>
                <a:gd name="T16" fmla="*/ 2260 w 2780"/>
                <a:gd name="T17" fmla="*/ 192 h 953"/>
                <a:gd name="T18" fmla="*/ 2236 w 2780"/>
                <a:gd name="T19" fmla="*/ 186 h 953"/>
                <a:gd name="T20" fmla="*/ 2218 w 2780"/>
                <a:gd name="T21" fmla="*/ 192 h 953"/>
                <a:gd name="T22" fmla="*/ 2146 w 2780"/>
                <a:gd name="T23" fmla="*/ 228 h 953"/>
                <a:gd name="T24" fmla="*/ 2110 w 2780"/>
                <a:gd name="T25" fmla="*/ 240 h 953"/>
                <a:gd name="T26" fmla="*/ 2086 w 2780"/>
                <a:gd name="T27" fmla="*/ 246 h 953"/>
                <a:gd name="T28" fmla="*/ 2074 w 2780"/>
                <a:gd name="T29" fmla="*/ 258 h 953"/>
                <a:gd name="T30" fmla="*/ 2074 w 2780"/>
                <a:gd name="T31" fmla="*/ 276 h 953"/>
                <a:gd name="T32" fmla="*/ 2051 w 2780"/>
                <a:gd name="T33" fmla="*/ 300 h 953"/>
                <a:gd name="T34" fmla="*/ 2033 w 2780"/>
                <a:gd name="T35" fmla="*/ 312 h 953"/>
                <a:gd name="T36" fmla="*/ 2021 w 2780"/>
                <a:gd name="T37" fmla="*/ 324 h 953"/>
                <a:gd name="T38" fmla="*/ 2009 w 2780"/>
                <a:gd name="T39" fmla="*/ 336 h 953"/>
                <a:gd name="T40" fmla="*/ 1979 w 2780"/>
                <a:gd name="T41" fmla="*/ 342 h 953"/>
                <a:gd name="T42" fmla="*/ 1913 w 2780"/>
                <a:gd name="T43" fmla="*/ 336 h 953"/>
                <a:gd name="T44" fmla="*/ 1877 w 2780"/>
                <a:gd name="T45" fmla="*/ 330 h 953"/>
                <a:gd name="T46" fmla="*/ 1865 w 2780"/>
                <a:gd name="T47" fmla="*/ 342 h 953"/>
                <a:gd name="T48" fmla="*/ 1853 w 2780"/>
                <a:gd name="T49" fmla="*/ 354 h 953"/>
                <a:gd name="T50" fmla="*/ 1823 w 2780"/>
                <a:gd name="T51" fmla="*/ 360 h 953"/>
                <a:gd name="T52" fmla="*/ 1764 w 2780"/>
                <a:gd name="T53" fmla="*/ 342 h 953"/>
                <a:gd name="T54" fmla="*/ 1740 w 2780"/>
                <a:gd name="T55" fmla="*/ 342 h 953"/>
                <a:gd name="T56" fmla="*/ 1716 w 2780"/>
                <a:gd name="T57" fmla="*/ 354 h 953"/>
                <a:gd name="T58" fmla="*/ 1656 w 2780"/>
                <a:gd name="T59" fmla="*/ 425 h 953"/>
                <a:gd name="T60" fmla="*/ 1614 w 2780"/>
                <a:gd name="T61" fmla="*/ 569 h 953"/>
                <a:gd name="T62" fmla="*/ 1614 w 2780"/>
                <a:gd name="T63" fmla="*/ 593 h 953"/>
                <a:gd name="T64" fmla="*/ 1620 w 2780"/>
                <a:gd name="T65" fmla="*/ 641 h 953"/>
                <a:gd name="T66" fmla="*/ 1638 w 2780"/>
                <a:gd name="T67" fmla="*/ 659 h 953"/>
                <a:gd name="T68" fmla="*/ 1632 w 2780"/>
                <a:gd name="T69" fmla="*/ 671 h 953"/>
                <a:gd name="T70" fmla="*/ 1620 w 2780"/>
                <a:gd name="T71" fmla="*/ 683 h 953"/>
                <a:gd name="T72" fmla="*/ 1542 w 2780"/>
                <a:gd name="T73" fmla="*/ 689 h 953"/>
                <a:gd name="T74" fmla="*/ 1465 w 2780"/>
                <a:gd name="T75" fmla="*/ 629 h 953"/>
                <a:gd name="T76" fmla="*/ 1333 w 2780"/>
                <a:gd name="T77" fmla="*/ 587 h 953"/>
                <a:gd name="T78" fmla="*/ 1184 w 2780"/>
                <a:gd name="T79" fmla="*/ 671 h 953"/>
                <a:gd name="T80" fmla="*/ 1016 w 2780"/>
                <a:gd name="T81" fmla="*/ 731 h 953"/>
                <a:gd name="T82" fmla="*/ 813 w 2780"/>
                <a:gd name="T83" fmla="*/ 743 h 953"/>
                <a:gd name="T84" fmla="*/ 628 w 2780"/>
                <a:gd name="T85" fmla="*/ 701 h 953"/>
                <a:gd name="T86" fmla="*/ 568 w 2780"/>
                <a:gd name="T87" fmla="*/ 695 h 953"/>
                <a:gd name="T88" fmla="*/ 556 w 2780"/>
                <a:gd name="T89" fmla="*/ 701 h 953"/>
                <a:gd name="T90" fmla="*/ 520 w 2780"/>
                <a:gd name="T91" fmla="*/ 731 h 953"/>
                <a:gd name="T92" fmla="*/ 436 w 2780"/>
                <a:gd name="T93" fmla="*/ 809 h 953"/>
                <a:gd name="T94" fmla="*/ 406 w 2780"/>
                <a:gd name="T95" fmla="*/ 821 h 953"/>
                <a:gd name="T96" fmla="*/ 382 w 2780"/>
                <a:gd name="T97" fmla="*/ 821 h 953"/>
                <a:gd name="T98" fmla="*/ 335 w 2780"/>
                <a:gd name="T99" fmla="*/ 827 h 953"/>
                <a:gd name="T100" fmla="*/ 209 w 2780"/>
                <a:gd name="T101" fmla="*/ 851 h 953"/>
                <a:gd name="T102" fmla="*/ 173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80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64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5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6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7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8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9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0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1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2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3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4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5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6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77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5378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5379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80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81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C627B39-EC2A-40D2-90D1-1B7621F54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38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0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Internet Resources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mtClean="0"/>
          </a:p>
          <a:p>
            <a:pPr algn="ctr" eaLnBrk="1" hangingPunct="1">
              <a:defRPr/>
            </a:pPr>
            <a:r>
              <a:rPr lang="en-GB" sz="4800" smtClean="0"/>
              <a:t>DON’T TRUST EVERYTHING YOU READ ON THE INTERNET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vast quantities of information on the Web often make it difficult to discern value.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mtClean="0"/>
              <a:t>No one controls, checks or filters most web information.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Why does the quality vary?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Think about it………………….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mtClean="0"/>
              <a:t>Anyone can put something on the Internet-an idiot or an expert.</a:t>
            </a:r>
          </a:p>
          <a:p>
            <a:pPr eaLnBrk="1" hangingPunct="1">
              <a:defRPr/>
            </a:pPr>
            <a:r>
              <a:rPr lang="en-GB" smtClean="0"/>
              <a:t>From anywhere in the world-----be it the United Kingdom or Uraguay</a:t>
            </a:r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They can say anything they like----be it true or false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mtClean="0"/>
              <a:t>Leave it as long as they like……even if it goes out of date.</a:t>
            </a:r>
          </a:p>
          <a:p>
            <a:pPr eaLnBrk="1" hangingPunct="1">
              <a:defRPr/>
            </a:pPr>
            <a:r>
              <a:rPr lang="en-GB" smtClean="0"/>
              <a:t>Change it without warning----perhaps remove it completely</a:t>
            </a:r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z="4400" smtClean="0"/>
              <a:t>Think about the internet compares with the library.</a:t>
            </a:r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author has checked their work</a:t>
            </a:r>
          </a:p>
          <a:p>
            <a:pPr eaLnBrk="1" hangingPunct="1">
              <a:defRPr/>
            </a:pPr>
            <a:r>
              <a:rPr lang="en-GB" smtClean="0"/>
              <a:t>The editor may have double checked it</a:t>
            </a:r>
          </a:p>
          <a:p>
            <a:pPr eaLnBrk="1" hangingPunct="1">
              <a:defRPr/>
            </a:pPr>
            <a:r>
              <a:rPr lang="en-GB" smtClean="0"/>
              <a:t>The publisher decided it was good enough to publish</a:t>
            </a:r>
          </a:p>
          <a:p>
            <a:pPr eaLnBrk="1" hangingPunct="1">
              <a:defRPr/>
            </a:pPr>
            <a:r>
              <a:rPr lang="en-GB" smtClean="0"/>
              <a:t>Perhaps a reviewer commented on it</a:t>
            </a:r>
          </a:p>
          <a:p>
            <a:pPr eaLnBrk="1" hangingPunct="1">
              <a:defRPr/>
            </a:pPr>
            <a:r>
              <a:rPr lang="en-GB" smtClean="0"/>
              <a:t>Then the librarian thought it was good enough to select for the library</a:t>
            </a: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On the internet no quality checks are required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ANYONE CAN PUBLISH WHAT THEY LIKE!!!!!!!!!!!!!!!!!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(Wikipedia) Wiki – means site that any visitor can add to or edit)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This information is not suitable for assignments or research.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smtClean="0"/>
              <a:t>It is important to remember that often even pages that seem trustworthy, actually are not.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smtClean="0"/>
              <a:t>It is important not to trust everything you read on the internet and to be careful about which information you use.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smtClean="0"/>
              <a:t>It is often best to be suspicious of everything initially in order to be sure that it can be trusted.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smtClean="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Remember the Library tutorial sessions that Karen Hall has done with you. </a:t>
            </a:r>
          </a:p>
          <a:p>
            <a:pPr eaLnBrk="1" hangingPunct="1">
              <a:defRPr/>
            </a:pPr>
            <a:r>
              <a:rPr lang="en-GB" dirty="0" smtClean="0"/>
              <a:t>There are a resources available to help you to evaluate Web pages and to decide if they contain suitable material.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www.vts.intute.ac.uk/detective</a:t>
            </a:r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It is important not to trust everything you read on the internet and to be careful about which information you use.</a:t>
            </a:r>
          </a:p>
          <a:p>
            <a:pPr eaLnBrk="1" hangingPunct="1">
              <a:defRPr/>
            </a:pPr>
            <a:r>
              <a:rPr lang="en-GB" smtClean="0"/>
              <a:t>The internet is deceptively easy, you can log on and find information without much trouble.</a:t>
            </a:r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Think about buying a new electrical product where would you start?</a:t>
            </a:r>
          </a:p>
          <a:p>
            <a:pPr eaLnBrk="1" hangingPunct="1">
              <a:defRPr/>
            </a:pPr>
            <a:r>
              <a:rPr lang="en-GB" smtClean="0"/>
              <a:t>Is it important to plan questions before you start researching?</a:t>
            </a:r>
          </a:p>
          <a:p>
            <a:pPr eaLnBrk="1" hangingPunct="1">
              <a:defRPr/>
            </a:pPr>
            <a:r>
              <a:rPr lang="en-GB" smtClean="0"/>
              <a:t>What questions would be important?</a:t>
            </a:r>
          </a:p>
        </p:txBody>
      </p:sp>
    </p:spTree>
    <p:custDataLst>
      <p:tags r:id="rId1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Internet has become a very popular way of accessing information and can be very useful in literature searching.</a:t>
            </a:r>
          </a:p>
          <a:p>
            <a:pPr eaLnBrk="1" hangingPunct="1">
              <a:defRPr/>
            </a:pPr>
            <a:r>
              <a:rPr lang="en-GB" smtClean="0"/>
              <a:t>However, this can produce so much information that it can be daunting in terms of looking for specific information.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/>
              <a:t>People with little experience of searching might look on the internet and not elsewhere and then assume that the only information available is that which is shown. </a:t>
            </a:r>
          </a:p>
          <a:p>
            <a:pPr eaLnBrk="1" hangingPunct="1">
              <a:defRPr/>
            </a:pPr>
            <a:r>
              <a:rPr lang="en-GB" sz="2800" smtClean="0"/>
              <a:t>For example, if you put the words ‘research methodology’ into the World Wide Web the information provided is that generally about research and research methodology.</a:t>
            </a:r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/>
              <a:t>Specific information on areas of research methodology are available if the search is more specific e.g. ‘sampling strategies’</a:t>
            </a:r>
          </a:p>
          <a:p>
            <a:pPr eaLnBrk="1" hangingPunct="1">
              <a:defRPr/>
            </a:pPr>
            <a:r>
              <a:rPr lang="en-GB" sz="2800" smtClean="0"/>
              <a:t>Advice and guidance is available on which search engines and databases to use.</a:t>
            </a:r>
          </a:p>
          <a:p>
            <a:pPr eaLnBrk="1" hangingPunct="1">
              <a:defRPr/>
            </a:pPr>
            <a:r>
              <a:rPr lang="en-GB" sz="2800" smtClean="0"/>
              <a:t>It is important to note that you need to put time and effort into researching.</a:t>
            </a:r>
          </a:p>
          <a:p>
            <a:pPr eaLnBrk="1" hangingPunct="1">
              <a:defRPr/>
            </a:pPr>
            <a:endParaRPr lang="en-GB" sz="2800" smtClean="0"/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Literature searching can be time consuming. </a:t>
            </a:r>
          </a:p>
          <a:p>
            <a:pPr eaLnBrk="1" hangingPunct="1">
              <a:defRPr/>
            </a:pPr>
            <a:r>
              <a:rPr lang="en-GB" smtClean="0"/>
              <a:t>It is not possible to do a quick search at lunchtime or spend 10 mins in front of the computer.</a:t>
            </a:r>
          </a:p>
          <a:p>
            <a:pPr eaLnBrk="1" hangingPunct="1">
              <a:defRPr/>
            </a:pPr>
            <a:r>
              <a:rPr lang="en-GB" smtClean="0"/>
              <a:t>Searching thoroughly takes time.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Incremental searching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This involves finding one or two pieces of literature on a chosen topic area and then following up the reference listed at the end of that article.</a:t>
            </a:r>
          </a:p>
          <a:p>
            <a:pPr eaLnBrk="1" hangingPunct="1">
              <a:defRPr/>
            </a:pPr>
            <a:r>
              <a:rPr lang="en-GB" smtClean="0"/>
              <a:t>Searching for literature in this way can be as detailed as necessary.</a:t>
            </a:r>
          </a:p>
          <a:p>
            <a:pPr eaLnBrk="1" hangingPunct="1">
              <a:defRPr/>
            </a:pPr>
            <a:r>
              <a:rPr lang="en-GB" smtClean="0"/>
              <a:t>Again time consuming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Be careful with using only this type of search as important work may be missed if not cited by this author.</a:t>
            </a:r>
          </a:p>
        </p:txBody>
      </p:sp>
    </p:spTree>
    <p:custDataLst>
      <p:tags r:id="rId1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Reading the Literature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Once literature has been obtained, the first step is to check it for relevance to the subject area and what you particularly want to know.</a:t>
            </a:r>
          </a:p>
        </p:txBody>
      </p:sp>
    </p:spTree>
    <p:custDataLst>
      <p:tags r:id="rId1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This requires the skill of skim reading </a:t>
            </a:r>
            <a:r>
              <a:rPr lang="en-GB" sz="2400" dirty="0" smtClean="0"/>
              <a:t>Maslin-</a:t>
            </a:r>
            <a:r>
              <a:rPr lang="en-GB" sz="2400" dirty="0" err="1" smtClean="0"/>
              <a:t>Prothero</a:t>
            </a:r>
            <a:r>
              <a:rPr lang="en-GB" sz="2400" dirty="0" smtClean="0"/>
              <a:t> (2002) cited in Crookes, A. and Davies, S. (2007)(</a:t>
            </a:r>
            <a:r>
              <a:rPr lang="en-GB" sz="2400" dirty="0" err="1" smtClean="0"/>
              <a:t>eds</a:t>
            </a:r>
            <a:r>
              <a:rPr lang="en-GB" sz="2400" dirty="0" smtClean="0"/>
              <a:t>) suggest there are three different levels of reading:</a:t>
            </a:r>
          </a:p>
          <a:p>
            <a:pPr eaLnBrk="1" hangingPunct="1">
              <a:defRPr/>
            </a:pPr>
            <a:r>
              <a:rPr lang="en-GB" dirty="0" smtClean="0"/>
              <a:t>Scanning/skimming</a:t>
            </a:r>
          </a:p>
          <a:p>
            <a:pPr eaLnBrk="1" hangingPunct="1">
              <a:defRPr/>
            </a:pPr>
            <a:r>
              <a:rPr lang="en-GB" dirty="0" smtClean="0"/>
              <a:t>In depth reading/re-reading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custDataLst>
      <p:tags r:id="rId1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Scanning and skimming literature helps you to make decisions about whether it is relevant for your specific purpose. </a:t>
            </a:r>
          </a:p>
          <a:p>
            <a:pPr eaLnBrk="1" hangingPunct="1">
              <a:defRPr/>
            </a:pPr>
            <a:r>
              <a:rPr lang="en-GB" smtClean="0"/>
              <a:t>Deep reading is required for understanding and considering the possible application of the literature to the ‘real world’.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Cliff">
  <a:themeElements>
    <a:clrScheme name="Cliff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Cliff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liff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67</TotalTime>
  <Words>722</Words>
  <Application>Microsoft Office PowerPoint</Application>
  <PresentationFormat>On-screen Show (4:3)</PresentationFormat>
  <Paragraphs>64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Cliff</vt:lpstr>
      <vt:lpstr>Internet Resources</vt:lpstr>
      <vt:lpstr>PowerPoint Presentation</vt:lpstr>
      <vt:lpstr>PowerPoint Presentation</vt:lpstr>
      <vt:lpstr>Why does the quality vary?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Incremental searching</vt:lpstr>
      <vt:lpstr>PowerPoint Presentation</vt:lpstr>
      <vt:lpstr>Reading the Literature</vt:lpstr>
      <vt:lpstr>PowerPoint Presentation</vt:lpstr>
      <vt:lpstr>PowerPoint Presentation</vt:lpstr>
    </vt:vector>
  </TitlesOfParts>
  <Company>NPTC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NPTC</dc:creator>
  <cp:lastModifiedBy>Administrator</cp:lastModifiedBy>
  <cp:revision>10</cp:revision>
  <dcterms:created xsi:type="dcterms:W3CDTF">2007-08-29T11:25:41Z</dcterms:created>
  <dcterms:modified xsi:type="dcterms:W3CDTF">2015-10-21T13:04:24Z</dcterms:modified>
</cp:coreProperties>
</file>