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34C599-2331-42AB-9D09-E1CFF77CD0D0}" v="5804" dt="2020-11-20T17:58:05.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cey sweetland" userId="45c659bbecb87df0" providerId="Windows Live" clId="Web-{5434C599-2331-42AB-9D09-E1CFF77CD0D0}"/>
    <pc:docChg chg="modSld">
      <pc:chgData name="kacey sweetland" userId="45c659bbecb87df0" providerId="Windows Live" clId="Web-{5434C599-2331-42AB-9D09-E1CFF77CD0D0}" dt="2020-11-20T17:58:05.478" v="6247" actId="14100"/>
      <pc:docMkLst>
        <pc:docMk/>
      </pc:docMkLst>
      <pc:sldChg chg="addSp delSp modSp mod setBg modClrScheme chgLayout modNotes">
        <pc:chgData name="kacey sweetland" userId="45c659bbecb87df0" providerId="Windows Live" clId="Web-{5434C599-2331-42AB-9D09-E1CFF77CD0D0}" dt="2020-11-20T17:58:05.478" v="6247" actId="14100"/>
        <pc:sldMkLst>
          <pc:docMk/>
          <pc:sldMk cId="109857222" sldId="256"/>
        </pc:sldMkLst>
        <pc:spChg chg="mod ord">
          <ac:chgData name="kacey sweetland" userId="45c659bbecb87df0" providerId="Windows Live" clId="Web-{5434C599-2331-42AB-9D09-E1CFF77CD0D0}" dt="2020-11-20T17:57:53.993" v="6244" actId="1076"/>
          <ac:spMkLst>
            <pc:docMk/>
            <pc:sldMk cId="109857222" sldId="256"/>
            <ac:spMk id="2" creationId="{00000000-0000-0000-0000-000000000000}"/>
          </ac:spMkLst>
        </pc:spChg>
        <pc:spChg chg="mod ord">
          <ac:chgData name="kacey sweetland" userId="45c659bbecb87df0" providerId="Windows Live" clId="Web-{5434C599-2331-42AB-9D09-E1CFF77CD0D0}" dt="2020-11-20T17:44:08.567" v="5505" actId="20577"/>
          <ac:spMkLst>
            <pc:docMk/>
            <pc:sldMk cId="109857222" sldId="256"/>
            <ac:spMk id="3" creationId="{00000000-0000-0000-0000-000000000000}"/>
          </ac:spMkLst>
        </pc:spChg>
        <pc:spChg chg="add del mod ord">
          <ac:chgData name="kacey sweetland" userId="45c659bbecb87df0" providerId="Windows Live" clId="Web-{5434C599-2331-42AB-9D09-E1CFF77CD0D0}" dt="2020-11-18T13:14:43.744" v="1"/>
          <ac:spMkLst>
            <pc:docMk/>
            <pc:sldMk cId="109857222" sldId="256"/>
            <ac:spMk id="4" creationId="{04765C75-9541-4D52-8826-307E1DC7938E}"/>
          </ac:spMkLst>
        </pc:spChg>
        <pc:spChg chg="add del">
          <ac:chgData name="kacey sweetland" userId="45c659bbecb87df0" providerId="Windows Live" clId="Web-{5434C599-2331-42AB-9D09-E1CFF77CD0D0}" dt="2020-11-18T17:30:20.776" v="1511"/>
          <ac:spMkLst>
            <pc:docMk/>
            <pc:sldMk cId="109857222" sldId="256"/>
            <ac:spMk id="4" creationId="{4BE386FB-26A3-4FD5-916A-F3E20798F570}"/>
          </ac:spMkLst>
        </pc:spChg>
        <pc:spChg chg="add del">
          <ac:chgData name="kacey sweetland" userId="45c659bbecb87df0" providerId="Windows Live" clId="Web-{5434C599-2331-42AB-9D09-E1CFF77CD0D0}" dt="2020-11-18T13:36:55.336" v="148"/>
          <ac:spMkLst>
            <pc:docMk/>
            <pc:sldMk cId="109857222" sldId="256"/>
            <ac:spMk id="4" creationId="{F9830BC4-6853-4B46-B7DC-8727C493FCAA}"/>
          </ac:spMkLst>
        </pc:spChg>
        <pc:spChg chg="add del">
          <ac:chgData name="kacey sweetland" userId="45c659bbecb87df0" providerId="Windows Live" clId="Web-{5434C599-2331-42AB-9D09-E1CFF77CD0D0}" dt="2020-11-18T17:30:14.745" v="1510"/>
          <ac:spMkLst>
            <pc:docMk/>
            <pc:sldMk cId="109857222" sldId="256"/>
            <ac:spMk id="5" creationId="{AC0C8B2E-D26B-4674-91AF-EC1E346600CE}"/>
          </ac:spMkLst>
        </pc:spChg>
        <pc:spChg chg="add mod">
          <ac:chgData name="kacey sweetland" userId="45c659bbecb87df0" providerId="Windows Live" clId="Web-{5434C599-2331-42AB-9D09-E1CFF77CD0D0}" dt="2020-11-20T17:58:05.478" v="6247" actId="14100"/>
          <ac:spMkLst>
            <pc:docMk/>
            <pc:sldMk cId="109857222" sldId="256"/>
            <ac:spMk id="6" creationId="{CDFFDD70-8E13-4BD9-8930-EEA483EADA05}"/>
          </ac:spMkLst>
        </pc:spChg>
        <pc:spChg chg="add">
          <ac:chgData name="kacey sweetland" userId="45c659bbecb87df0" providerId="Windows Live" clId="Web-{5434C599-2331-42AB-9D09-E1CFF77CD0D0}" dt="2020-11-18T13:14:43.744" v="1"/>
          <ac:spMkLst>
            <pc:docMk/>
            <pc:sldMk cId="109857222" sldId="256"/>
            <ac:spMk id="9" creationId="{3B854194-185D-494D-905C-7C7CB2E30F6E}"/>
          </ac:spMkLst>
        </pc:spChg>
        <pc:spChg chg="add">
          <ac:chgData name="kacey sweetland" userId="45c659bbecb87df0" providerId="Windows Live" clId="Web-{5434C599-2331-42AB-9D09-E1CFF77CD0D0}" dt="2020-11-18T13:14:43.744" v="1"/>
          <ac:spMkLst>
            <pc:docMk/>
            <pc:sldMk cId="109857222" sldId="256"/>
            <ac:spMk id="11" creationId="{B4F5FA0D-0104-4987-8241-EFF7C85B88DE}"/>
          </ac:spMkLst>
        </pc:spChg>
        <pc:picChg chg="add mod">
          <ac:chgData name="kacey sweetland" userId="45c659bbecb87df0" providerId="Windows Live" clId="Web-{5434C599-2331-42AB-9D09-E1CFF77CD0D0}" dt="2020-11-20T17:57:46.571" v="6243" actId="1076"/>
          <ac:picMkLst>
            <pc:docMk/>
            <pc:sldMk cId="109857222" sldId="256"/>
            <ac:picMk id="4" creationId="{B3901318-9BBE-4B9D-9B00-30BFC89EC09D}"/>
          </ac:picMkLst>
        </pc:picChg>
        <pc:picChg chg="add">
          <ac:chgData name="kacey sweetland" userId="45c659bbecb87df0" providerId="Windows Live" clId="Web-{5434C599-2331-42AB-9D09-E1CFF77CD0D0}" dt="2020-11-18T13:14:43.744" v="1"/>
          <ac:picMkLst>
            <pc:docMk/>
            <pc:sldMk cId="109857222" sldId="256"/>
            <ac:picMk id="13" creationId="{2897127E-6CEF-446C-BE87-93B7C46E49D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701543-1A0D-4FB7-BF4D-7C880CCEAE69}" type="datetimeFigureOut">
              <a:rPr lang="en-GB"/>
              <a:t>20/11/2020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933353-21E2-44B8-A15F-EEF916843D87}" type="slidenum">
              <a:rPr lang="en-GB"/>
              <a:t>‹#›</a:t>
            </a:fld>
            <a:endParaRPr lang="en-GB"/>
          </a:p>
        </p:txBody>
      </p:sp>
    </p:spTree>
    <p:extLst>
      <p:ext uri="{BB962C8B-B14F-4D97-AF65-F5344CB8AC3E}">
        <p14:creationId xmlns:p14="http://schemas.microsoft.com/office/powerpoint/2010/main" val="4279765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publications.parliament.uk/pa/cm201719/cmselect/cmpubacc/400/400.pdf" TargetMode="External"/><Relationship Id="rId7" Type="http://schemas.openxmlformats.org/officeDocument/2006/relationships/hyperlink" Target="https://www.gov.uk/guidance/healthcare-for-offenders#healthcare-for-offenders-in-wales" TargetMode="External"/><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https://www.theguardian.com/society/2019/oct/10/prison-suicides-rise-in-england-and-wales-despite-agreed-action-plans" TargetMode="External"/><Relationship Id="rId5" Type="http://schemas.openxmlformats.org/officeDocument/2006/relationships/hyperlink" Target="http://www.prisonreformtrust.org.uk/WhatWeDo/ProjectsResearch/Mentalhealth" TargetMode="External"/><Relationship Id="rId4" Type="http://schemas.openxmlformats.org/officeDocument/2006/relationships/hyperlink" Target="https://www.england.nhs.uk/publication/service-specification-integrated-mental-health-service-for-prisons-in-england/"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References</a:t>
            </a:r>
          </a:p>
          <a:p>
            <a:endParaRPr lang="en-US" dirty="0">
              <a:cs typeface="Calibri"/>
            </a:endParaRPr>
          </a:p>
          <a:p>
            <a:r>
              <a:rPr lang="en-US">
                <a:cs typeface="Calibri"/>
              </a:rPr>
              <a:t>House of Commons (2016) </a:t>
            </a:r>
            <a:r>
              <a:rPr lang="en-US" i="1">
                <a:cs typeface="Calibri"/>
              </a:rPr>
              <a:t>Mental health in prisons</a:t>
            </a:r>
            <a:r>
              <a:rPr lang="en-US">
                <a:cs typeface="Calibri"/>
              </a:rPr>
              <a:t>, Available at: </a:t>
            </a:r>
            <a:r>
              <a:rPr lang="en-US" dirty="0">
                <a:hlinkClick r:id="rId3"/>
              </a:rPr>
              <a:t>https://publications.parliament.uk/pa/cm201719/cmselect/cmpubacc/400/400.pdf</a:t>
            </a:r>
            <a:r>
              <a:rPr lang="en-US"/>
              <a:t> Accessed on: 10/11/20.</a:t>
            </a:r>
          </a:p>
          <a:p>
            <a:endParaRPr lang="en-US" dirty="0">
              <a:cs typeface="Calibri"/>
            </a:endParaRPr>
          </a:p>
          <a:p>
            <a:r>
              <a:rPr lang="en-US">
                <a:cs typeface="Calibri"/>
              </a:rPr>
              <a:t>NHS England (2017) </a:t>
            </a:r>
            <a:r>
              <a:rPr lang="en-US" i="1">
                <a:cs typeface="Calibri"/>
              </a:rPr>
              <a:t>NHS England Prison services</a:t>
            </a:r>
            <a:r>
              <a:rPr lang="en-US">
                <a:cs typeface="Calibri"/>
              </a:rPr>
              <a:t>, Available at: </a:t>
            </a:r>
            <a:r>
              <a:rPr lang="en-US" dirty="0">
                <a:hlinkClick r:id="rId4"/>
              </a:rPr>
              <a:t>https://www.england.nhs.uk/publication/service-specification-integrated-mental-health-service-for-prisons-in-england/</a:t>
            </a:r>
            <a:r>
              <a:rPr lang="en-US"/>
              <a:t> Accessed on: 10/11/2020</a:t>
            </a:r>
          </a:p>
          <a:p>
            <a:endParaRPr lang="en-US" dirty="0">
              <a:cs typeface="Calibri"/>
            </a:endParaRPr>
          </a:p>
          <a:p>
            <a:r>
              <a:rPr lang="en-US">
                <a:cs typeface="Calibri"/>
              </a:rPr>
              <a:t>Prison Reform Trust (2020) M</a:t>
            </a:r>
            <a:r>
              <a:rPr lang="en-US" i="1">
                <a:cs typeface="Calibri"/>
              </a:rPr>
              <a:t>ental health in prisons,</a:t>
            </a:r>
            <a:r>
              <a:rPr lang="en-US">
                <a:cs typeface="Calibri"/>
              </a:rPr>
              <a:t> Available at: </a:t>
            </a:r>
            <a:r>
              <a:rPr lang="en-US" dirty="0">
                <a:hlinkClick r:id="rId5"/>
              </a:rPr>
              <a:t>http://www.prisonreformtrust.org.uk/WhatWeDo/ProjectsResearch/Mentalhealth</a:t>
            </a:r>
            <a:r>
              <a:rPr lang="en-US"/>
              <a:t> Accessed on: 10/11/2020.</a:t>
            </a:r>
          </a:p>
          <a:p>
            <a:endParaRPr lang="en-US" dirty="0">
              <a:cs typeface="Calibri"/>
            </a:endParaRPr>
          </a:p>
          <a:p>
            <a:r>
              <a:rPr lang="en-US" dirty="0">
                <a:cs typeface="Calibri"/>
              </a:rPr>
              <a:t>Independent (2019) Self-inficted death rise in prisons in England and Wales, Available at: </a:t>
            </a:r>
            <a:r>
              <a:rPr lang="en-US" dirty="0">
                <a:hlinkClick r:id="rId6"/>
              </a:rPr>
              <a:t>https://www.theguardian.com/society/2019/oct/10/prison-suicides-rise-in-england-and-wales-despite-agreed-action-plans</a:t>
            </a:r>
            <a:r>
              <a:rPr lang="en-US"/>
              <a:t> Accessed on: 11/11/2020</a:t>
            </a:r>
            <a:endParaRPr lang="en-US" dirty="0">
              <a:cs typeface="Calibri"/>
            </a:endParaRPr>
          </a:p>
          <a:p>
            <a:endParaRPr lang="en-US" dirty="0">
              <a:cs typeface="Calibri"/>
            </a:endParaRPr>
          </a:p>
          <a:p>
            <a:r>
              <a:rPr lang="en-US" dirty="0">
                <a:cs typeface="Calibri"/>
              </a:rPr>
              <a:t>Forrester.  A (2016) </a:t>
            </a:r>
            <a:r>
              <a:rPr lang="en-US" i="1" dirty="0">
                <a:cs typeface="Calibri"/>
              </a:rPr>
              <a:t>Mental health in-reach in an urban UK remand prison</a:t>
            </a:r>
            <a:r>
              <a:rPr lang="en-US">
                <a:cs typeface="Calibri"/>
              </a:rPr>
              <a:t>, International journal of Prisoner Health, P155-163, VOL 10-3</a:t>
            </a:r>
            <a:endParaRPr lang="en-US" dirty="0">
              <a:cs typeface="Calibri"/>
            </a:endParaRPr>
          </a:p>
          <a:p>
            <a:endParaRPr lang="en-US" dirty="0">
              <a:cs typeface="Calibri"/>
            </a:endParaRPr>
          </a:p>
          <a:p>
            <a:r>
              <a:rPr lang="en-US">
                <a:cs typeface="Calibri"/>
              </a:rPr>
              <a:t>GOV.UK (2019) Healthcare for Offenders, Available at: </a:t>
            </a:r>
            <a:r>
              <a:rPr lang="en-US" dirty="0">
                <a:hlinkClick r:id="rId7"/>
              </a:rPr>
              <a:t>https://www.gov.uk/guidance/healthcare-for-offenders#healthcare-for-offenders-in-wales</a:t>
            </a:r>
            <a:r>
              <a:rPr lang="en-US"/>
              <a:t> Accessed on</a:t>
            </a:r>
            <a:endParaRPr lang="en-US" dirty="0">
              <a:cs typeface="Calibri"/>
            </a:endParaRPr>
          </a:p>
        </p:txBody>
      </p:sp>
      <p:sp>
        <p:nvSpPr>
          <p:cNvPr id="4" name="Slide Number Placeholder 3"/>
          <p:cNvSpPr>
            <a:spLocks noGrp="1"/>
          </p:cNvSpPr>
          <p:nvPr>
            <p:ph type="sldNum" sz="quarter" idx="5"/>
          </p:nvPr>
        </p:nvSpPr>
        <p:spPr/>
        <p:txBody>
          <a:bodyPr/>
          <a:lstStyle/>
          <a:p>
            <a:fld id="{42933353-21E2-44B8-A15F-EEF916843D87}" type="slidenum">
              <a:rPr lang="en-GB"/>
              <a:t>1</a:t>
            </a:fld>
            <a:endParaRPr lang="en-GB"/>
          </a:p>
        </p:txBody>
      </p:sp>
    </p:spTree>
    <p:extLst>
      <p:ext uri="{BB962C8B-B14F-4D97-AF65-F5344CB8AC3E}">
        <p14:creationId xmlns:p14="http://schemas.microsoft.com/office/powerpoint/2010/main" val="1306010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319818" y="690801"/>
            <a:ext cx="3503509" cy="584534"/>
          </a:xfrm>
        </p:spPr>
        <p:txBody>
          <a:bodyPr vert="horz" lIns="91440" tIns="45720" rIns="91440" bIns="45720" rtlCol="0" anchor="ctr">
            <a:normAutofit/>
          </a:bodyPr>
          <a:lstStyle/>
          <a:p>
            <a:r>
              <a:rPr lang="en-US" sz="1800" b="1" u="sng">
                <a:solidFill>
                  <a:srgbClr val="FFFFFF"/>
                </a:solidFill>
                <a:cs typeface="Calibri Light"/>
              </a:rPr>
              <a:t>Mental Health in prisons in the UK.</a:t>
            </a:r>
            <a:endParaRPr lang="en-US" sz="1800" u="sng" kern="1200">
              <a:solidFill>
                <a:srgbClr val="FFFFFF"/>
              </a:solidFill>
              <a:latin typeface="+mj-lt"/>
              <a:cs typeface="Calibri Light" panose="020F0302020204030204"/>
            </a:endParaRPr>
          </a:p>
        </p:txBody>
      </p:sp>
      <p:sp>
        <p:nvSpPr>
          <p:cNvPr id="3" name="Subtitle 2"/>
          <p:cNvSpPr>
            <a:spLocks noGrp="1"/>
          </p:cNvSpPr>
          <p:nvPr>
            <p:ph type="body" sz="half" idx="2"/>
          </p:nvPr>
        </p:nvSpPr>
        <p:spPr>
          <a:xfrm>
            <a:off x="5615705" y="183432"/>
            <a:ext cx="6377300" cy="6577937"/>
          </a:xfrm>
        </p:spPr>
        <p:txBody>
          <a:bodyPr vert="horz" lIns="91440" tIns="45720" rIns="91440" bIns="45720" rtlCol="0" anchor="ctr">
            <a:normAutofit/>
          </a:bodyPr>
          <a:lstStyle/>
          <a:p>
            <a:r>
              <a:rPr lang="en-US" sz="1200" dirty="0">
                <a:solidFill>
                  <a:srgbClr val="000000"/>
                </a:solidFill>
                <a:latin typeface="Arial"/>
                <a:cs typeface="Calibri" panose="020F0502020204030204"/>
              </a:rPr>
              <a:t>In 2017 there were 86,674 people in Prison in England and Wales and within between 10% and 90% of these prisoners suffered mental health or was thought to have mental issues. The NHS has estimated spending £400 million in providing mental health care in prisons and a £150 million was spent in a year on helping people with substance and alcohol misue (House of Commons, 2017). It is stated that mental health within prisons is high and the support and the way the system is working to try and prevent this is not successful. The issue is that the prisons do nothave up to date measurements of prisoners and do not know their mental health needs propery to faciitate them and help with their individual needs. It is also stated that people in prison are more likely to suffer with mental health than people who are out within the community. Trying to improve the mental health of prisoners is a complexed task but trying to help them know what may beleading them to commit these crimes and try to keep on top and incontrol of their mental health may stop these people from re-offending. Due to cut in prison staff it hasmade it harder to detect which prisoners may be suffering with mental health, prisoners are less able to control their mental health as the are being controlled by the prison. Statistics show that due to the cut in staff prisoners miss around 15% of their appointments for there mental health causing to manage it a lot more difficult. HMPSS are looking to work to find solutions to fix the issues with mental health in prisons and there aim is to hre 2,500 additional staff. There is another issue when it comes to the lack of training staff have to deal with these types of situations. 40% of prisons do not offer the staff training on mental health awareness. Due to increase of drugs becoming available to prisoners this is making the mental health a lot harder to tackle. NHS England (2017) estimates that 37% of the spenditure within the prison is spent on adult healthcare in prisons on mental health and substance abuse, history of unemployment, drug and alcohol issues is the reason most of these prisoners have ended up where they are today. These issues also have led to higher risks of self harm and suicide. It is statistically shown that mental health was shown 26% of women and 16% of men the year before they ended up in custody, it is 8.6% times more likely for a self-inflicted death to happen in prisons in the UK than it is in the community (Prison Reform Trust, 2020). In England and Wales there is high rates of mental disorder in prisons, although there has been developments ongoing since the 1900's it was stated that it is more to do with policy rather than being derived from the demonstrative research effectivness. It was suggested that </a:t>
            </a:r>
            <a:r>
              <a:rPr lang="en-US" sz="1200">
                <a:solidFill>
                  <a:srgbClr val="000000"/>
                </a:solidFill>
                <a:latin typeface="Arial"/>
                <a:cs typeface="Calibri" panose="020F0502020204030204"/>
              </a:rPr>
              <a:t>there is poor quality of he althcare within prisons and there needs to be urgent improvement </a:t>
            </a:r>
            <a:r>
              <a:rPr lang="en-US" sz="1200" dirty="0">
                <a:solidFill>
                  <a:srgbClr val="000000"/>
                </a:solidFill>
                <a:latin typeface="Arial"/>
                <a:cs typeface="Calibri" panose="020F0502020204030204"/>
              </a:rPr>
              <a:t>within these facilities. The referrals now to the NHS are 83% prison referals for mental health. The 83% were suspected mental health illnesses and 49% came back with a </a:t>
            </a:r>
            <a:r>
              <a:rPr lang="en-US" sz="1200">
                <a:solidFill>
                  <a:srgbClr val="000000"/>
                </a:solidFill>
                <a:latin typeface="Arial"/>
                <a:cs typeface="Calibri" panose="020F0502020204030204"/>
              </a:rPr>
              <a:t>diagnosis of some sort of mental health illness, 17% were history of previous mental health before they entered custody (Forrester. A, 2014).</a:t>
            </a:r>
            <a:endParaRPr lang="en-US" sz="1200" dirty="0">
              <a:solidFill>
                <a:srgbClr val="000000"/>
              </a:solidFill>
              <a:latin typeface="Arial"/>
              <a:cs typeface="Calibri" panose="020F0502020204030204"/>
            </a:endParaRPr>
          </a:p>
        </p:txBody>
      </p:sp>
      <p:sp>
        <p:nvSpPr>
          <p:cNvPr id="6" name="TextBox 5">
            <a:extLst>
              <a:ext uri="{FF2B5EF4-FFF2-40B4-BE49-F238E27FC236}">
                <a16:creationId xmlns:a16="http://schemas.microsoft.com/office/drawing/2014/main" id="{CDFFDD70-8E13-4BD9-8930-EEA483EADA05}"/>
              </a:ext>
            </a:extLst>
          </p:cNvPr>
          <p:cNvSpPr txBox="1"/>
          <p:nvPr/>
        </p:nvSpPr>
        <p:spPr>
          <a:xfrm>
            <a:off x="183460" y="1608067"/>
            <a:ext cx="3637721" cy="3231654"/>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In 2019 self inflicted death rates have risen in prisons by 23% in England and Wales. While there are drugs and alcohol still entering prisons although they have been trying to tackles the problem it is still a major issue that adds to the problem with the prisoners suffering mental health (Independent, 2019). People who commit crimes and suffermental health can be givencommunity sentence requirements, this wouldinvolved getting drugand alcohol treatment to help deal with parts of why a person may be suffering with depression as these substances can be a cause of depression. There are 3 typesof treatments available and these are MHTR, DRR and ATR. These treatments aim to address a persons addiction as it could be the </a:t>
            </a:r>
            <a:r>
              <a:rPr lang="en-GB" sz="1200">
                <a:latin typeface="Arial"/>
                <a:cs typeface="Arial"/>
              </a:rPr>
              <a:t>underlying cause of their criminal offending (GOV.UK, 2019).</a:t>
            </a:r>
            <a:endParaRPr lang="en-GB" sz="1200" dirty="0">
              <a:latin typeface="Arial"/>
              <a:cs typeface="Arial"/>
            </a:endParaRPr>
          </a:p>
        </p:txBody>
      </p:sp>
      <p:pic>
        <p:nvPicPr>
          <p:cNvPr id="4" name="Picture 4" descr="Chart, bar chart&#10;&#10;Description automatically generated">
            <a:extLst>
              <a:ext uri="{FF2B5EF4-FFF2-40B4-BE49-F238E27FC236}">
                <a16:creationId xmlns:a16="http://schemas.microsoft.com/office/drawing/2014/main" id="{B3901318-9BBE-4B9D-9B00-30BFC89EC09D}"/>
              </a:ext>
            </a:extLst>
          </p:cNvPr>
          <p:cNvPicPr>
            <a:picLocks noChangeAspect="1"/>
          </p:cNvPicPr>
          <p:nvPr/>
        </p:nvPicPr>
        <p:blipFill>
          <a:blip r:embed="rId4"/>
          <a:stretch>
            <a:fillRect/>
          </a:stretch>
        </p:blipFill>
        <p:spPr>
          <a:xfrm>
            <a:off x="2683789" y="4975913"/>
            <a:ext cx="2756114" cy="1749395"/>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Mental Health in prisons in the 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553</cp:revision>
  <dcterms:created xsi:type="dcterms:W3CDTF">2020-11-18T13:13:36Z</dcterms:created>
  <dcterms:modified xsi:type="dcterms:W3CDTF">2020-11-20T17:58:08Z</dcterms:modified>
</cp:coreProperties>
</file>