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E7BDC2-7B76-2289-9937-A77E5D730AFB}" v="155" dt="2025-02-03T03:13:57.365"/>
    <p1510:client id="{41181D3E-1B84-7FCE-DE72-BA3354A97FB1}" v="3393" dt="2025-02-03T02:54:52.3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02/02/2025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02/02/2025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02/02/2025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02/02/2025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hyperlink" Target="https://www.britannica.com/place/Roman-Republic"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cdn.calendarz.com/uploads/events/march/1/19403/lucius-cornelius-sulla_compressed.jpg" TargetMode="External"/><Relationship Id="rId5" Type="http://schemas.openxmlformats.org/officeDocument/2006/relationships/hyperlink" Target="https://www.britannica.com/event/Punic-Wars" TargetMode="External"/><Relationship Id="rId4" Type="http://schemas.openxmlformats.org/officeDocument/2006/relationships/image" Target="../media/image3.gif"/></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319838"/>
            <a:ext cx="8875059" cy="357034"/>
          </a:xfrm>
        </p:spPr>
        <p:txBody>
          <a:bodyPr>
            <a:normAutofit fontScale="90000"/>
          </a:bodyPr>
          <a:lstStyle/>
          <a:p>
            <a:r>
              <a:rPr lang="en-GB" sz="2000" dirty="0">
                <a:solidFill>
                  <a:srgbClr val="FFFFFF"/>
                </a:solidFill>
                <a:latin typeface="Times New Roman"/>
                <a:cs typeface="Times New Roman"/>
              </a:rPr>
              <a:t>Ouroboros on the Tiber: How the Roman Republic Created the Roman Empire, and How the Roman Empire Destroyed the Roman Republic</a:t>
            </a:r>
          </a:p>
        </p:txBody>
      </p:sp>
      <p:sp>
        <p:nvSpPr>
          <p:cNvPr id="3" name="TextBox 2">
            <a:extLst>
              <a:ext uri="{FF2B5EF4-FFF2-40B4-BE49-F238E27FC236}">
                <a16:creationId xmlns:a16="http://schemas.microsoft.com/office/drawing/2014/main" id="{FC18D8C4-ACEE-940F-8AE1-AA8638BEA1C6}"/>
              </a:ext>
            </a:extLst>
          </p:cNvPr>
          <p:cNvSpPr txBox="1"/>
          <p:nvPr/>
        </p:nvSpPr>
        <p:spPr>
          <a:xfrm>
            <a:off x="9495102" y="952299"/>
            <a:ext cx="2697326" cy="56784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u="sng" dirty="0">
                <a:solidFill>
                  <a:srgbClr val="FFFFFF"/>
                </a:solidFill>
                <a:latin typeface="Times New Roman"/>
                <a:cs typeface="Times New Roman"/>
              </a:rPr>
              <a:t>Timeline</a:t>
            </a:r>
          </a:p>
          <a:p>
            <a:endParaRPr lang="en-GB" sz="1100" dirty="0">
              <a:solidFill>
                <a:srgbClr val="FFFFFF"/>
              </a:solidFill>
              <a:latin typeface="Times New Roman"/>
              <a:cs typeface="Times New Roman"/>
            </a:endParaRPr>
          </a:p>
          <a:p>
            <a:pPr marL="171450" indent="-171450">
              <a:buFont typeface="Arial"/>
              <a:buChar char="•"/>
            </a:pPr>
            <a:r>
              <a:rPr lang="en-GB" sz="1100" dirty="0">
                <a:solidFill>
                  <a:srgbClr val="FFFFFF"/>
                </a:solidFill>
                <a:latin typeface="Times New Roman"/>
                <a:cs typeface="Times New Roman"/>
              </a:rPr>
              <a:t>509 BC – Overthrow of the Roman Monarchy, origin of the Republic.</a:t>
            </a:r>
          </a:p>
          <a:p>
            <a:pPr marL="171450" indent="-171450">
              <a:buFont typeface="Arial"/>
              <a:buChar char="•"/>
            </a:pPr>
            <a:r>
              <a:rPr lang="en-GB" sz="1100" dirty="0">
                <a:solidFill>
                  <a:srgbClr val="FFFFFF"/>
                </a:solidFill>
                <a:latin typeface="Times New Roman"/>
                <a:cs typeface="Times New Roman"/>
              </a:rPr>
              <a:t>509-264 BC – Territorial expansion of the Republic across mainland Italy.</a:t>
            </a:r>
          </a:p>
          <a:p>
            <a:pPr marL="171450" indent="-171450">
              <a:buFont typeface="Arial"/>
              <a:buChar char="•"/>
            </a:pPr>
            <a:r>
              <a:rPr lang="en-GB" sz="1100" dirty="0">
                <a:solidFill>
                  <a:srgbClr val="FFFFFF"/>
                </a:solidFill>
                <a:latin typeface="Times New Roman"/>
                <a:cs typeface="Times New Roman"/>
              </a:rPr>
              <a:t>280-275 BC – Pyrrhic War – first Roman strategic victory over a major Hellenic power.</a:t>
            </a:r>
          </a:p>
          <a:p>
            <a:pPr marL="171450" indent="-171450">
              <a:buFont typeface="Arial"/>
              <a:buChar char="•"/>
            </a:pPr>
            <a:r>
              <a:rPr lang="en-GB" sz="1100" dirty="0">
                <a:solidFill>
                  <a:srgbClr val="FFFFFF"/>
                </a:solidFill>
                <a:latin typeface="Times New Roman"/>
                <a:cs typeface="Times New Roman"/>
              </a:rPr>
              <a:t>264-241 BC – First Punic War – emergence of Rome as a Mediterranean great power, </a:t>
            </a:r>
            <a:r>
              <a:rPr lang="en-GB" sz="1100">
                <a:solidFill>
                  <a:srgbClr val="FFFFFF"/>
                </a:solidFill>
                <a:latin typeface="Times New Roman"/>
                <a:cs typeface="Times New Roman"/>
              </a:rPr>
              <a:t>acquisition</a:t>
            </a:r>
            <a:r>
              <a:rPr lang="en-GB" sz="1100" dirty="0">
                <a:solidFill>
                  <a:srgbClr val="FFFFFF"/>
                </a:solidFill>
                <a:latin typeface="Times New Roman"/>
                <a:cs typeface="Times New Roman"/>
              </a:rPr>
              <a:t> of first overseas possessions.</a:t>
            </a:r>
          </a:p>
          <a:p>
            <a:pPr marL="171450" indent="-171450">
              <a:buFont typeface="Arial"/>
              <a:buChar char="•"/>
            </a:pPr>
            <a:r>
              <a:rPr lang="en-GB" sz="1100" dirty="0">
                <a:solidFill>
                  <a:srgbClr val="FFFFFF"/>
                </a:solidFill>
                <a:latin typeface="Times New Roman"/>
                <a:cs typeface="Times New Roman"/>
              </a:rPr>
              <a:t>218-201 BC – Second Punic War – neutering of Rome's only viable competitor, establishment of Roman superpower status, interest in the Hellenistic world established by Macedonian/Achaean front.</a:t>
            </a:r>
          </a:p>
          <a:p>
            <a:pPr marL="171450" indent="-171450">
              <a:buFont typeface="Arial"/>
              <a:buChar char="•"/>
            </a:pPr>
            <a:r>
              <a:rPr lang="en-GB" sz="1100" dirty="0">
                <a:solidFill>
                  <a:srgbClr val="FFFFFF"/>
                </a:solidFill>
                <a:latin typeface="Times New Roman"/>
                <a:cs typeface="Times New Roman"/>
              </a:rPr>
              <a:t>200-146 BC – Various Roman-Greek wars, leading to escalating involvement and eventual formal annexation.</a:t>
            </a:r>
          </a:p>
          <a:p>
            <a:pPr marL="171450" indent="-171450">
              <a:buFont typeface="Arial"/>
              <a:buChar char="•"/>
            </a:pPr>
            <a:r>
              <a:rPr lang="en-GB" sz="1100" dirty="0">
                <a:solidFill>
                  <a:srgbClr val="FFFFFF"/>
                </a:solidFill>
                <a:latin typeface="Times New Roman"/>
                <a:cs typeface="Times New Roman"/>
              </a:rPr>
              <a:t>206-72 BC – Running guerilla conflicts/rebellions in Roman Spain.</a:t>
            </a:r>
          </a:p>
          <a:p>
            <a:pPr marL="171450" indent="-171450">
              <a:buFont typeface="Arial"/>
              <a:buChar char="•"/>
            </a:pPr>
            <a:r>
              <a:rPr lang="en-GB" sz="1100" dirty="0">
                <a:solidFill>
                  <a:srgbClr val="FFFFFF"/>
                </a:solidFill>
                <a:latin typeface="Times New Roman"/>
                <a:cs typeface="Times New Roman"/>
              </a:rPr>
              <a:t>146 BC – Dual obliteration of Carthage and Corinth – the 'Roman Hiroshima'.</a:t>
            </a:r>
          </a:p>
          <a:p>
            <a:pPr marL="171450" indent="-171450">
              <a:buFont typeface="Arial"/>
              <a:buChar char="•"/>
            </a:pPr>
            <a:r>
              <a:rPr lang="en-GB" sz="1100" dirty="0">
                <a:solidFill>
                  <a:srgbClr val="FFFFFF"/>
                </a:solidFill>
                <a:latin typeface="Times New Roman"/>
                <a:cs typeface="Times New Roman"/>
              </a:rPr>
              <a:t>133-121 BC – Murder of the Gracchi.</a:t>
            </a:r>
          </a:p>
          <a:p>
            <a:pPr marL="171450" indent="-171450">
              <a:buFont typeface="Arial"/>
              <a:buChar char="•"/>
            </a:pPr>
            <a:r>
              <a:rPr lang="en-GB" sz="1100" dirty="0">
                <a:solidFill>
                  <a:srgbClr val="FFFFFF"/>
                </a:solidFill>
                <a:latin typeface="Times New Roman"/>
                <a:cs typeface="Times New Roman"/>
              </a:rPr>
              <a:t>107-86 BC – Marian Reforms.</a:t>
            </a:r>
          </a:p>
          <a:p>
            <a:pPr marL="171450" indent="-171450">
              <a:buFont typeface="Arial"/>
              <a:buChar char="•"/>
            </a:pPr>
            <a:r>
              <a:rPr lang="en-GB" sz="1100">
                <a:solidFill>
                  <a:srgbClr val="FFFFFF"/>
                </a:solidFill>
                <a:latin typeface="Times New Roman"/>
                <a:cs typeface="Times New Roman"/>
              </a:rPr>
              <a:t>91-87 BC – The Social War.</a:t>
            </a:r>
            <a:endParaRPr lang="en-GB" sz="1100" dirty="0">
              <a:solidFill>
                <a:srgbClr val="FFFFFF"/>
              </a:solidFill>
              <a:latin typeface="Times New Roman"/>
              <a:cs typeface="Times New Roman"/>
            </a:endParaRPr>
          </a:p>
          <a:p>
            <a:pPr marL="171450" indent="-171450">
              <a:buFont typeface="Arial"/>
              <a:buChar char="•"/>
            </a:pPr>
            <a:r>
              <a:rPr lang="en-GB" sz="1100">
                <a:solidFill>
                  <a:srgbClr val="FFFFFF"/>
                </a:solidFill>
                <a:latin typeface="Times New Roman"/>
                <a:cs typeface="Times New Roman"/>
              </a:rPr>
              <a:t>83-82 BC – Sullan civil war.</a:t>
            </a:r>
            <a:endParaRPr lang="en-GB" sz="1100" dirty="0">
              <a:solidFill>
                <a:srgbClr val="FFFFFF"/>
              </a:solidFill>
              <a:latin typeface="Times New Roman"/>
              <a:cs typeface="Times New Roman"/>
            </a:endParaRPr>
          </a:p>
          <a:p>
            <a:pPr marL="171450" indent="-171450">
              <a:buFont typeface="Arial"/>
              <a:buChar char="•"/>
            </a:pPr>
            <a:r>
              <a:rPr lang="en-GB" sz="1100">
                <a:solidFill>
                  <a:srgbClr val="FFFFFF"/>
                </a:solidFill>
                <a:latin typeface="Times New Roman"/>
                <a:cs typeface="Times New Roman"/>
              </a:rPr>
              <a:t>60 BC – First Triumvirate.</a:t>
            </a:r>
          </a:p>
          <a:p>
            <a:pPr marL="171450" indent="-171450">
              <a:buFont typeface="Arial"/>
              <a:buChar char="•"/>
            </a:pPr>
            <a:r>
              <a:rPr lang="en-GB" sz="1100">
                <a:solidFill>
                  <a:srgbClr val="FFFFFF"/>
                </a:solidFill>
                <a:latin typeface="Times New Roman"/>
                <a:cs typeface="Times New Roman"/>
              </a:rPr>
              <a:t>58-50 BC – Gallic Wars.</a:t>
            </a:r>
          </a:p>
          <a:p>
            <a:pPr marL="171450" indent="-171450">
              <a:buFont typeface="Arial"/>
              <a:buChar char="•"/>
            </a:pPr>
            <a:r>
              <a:rPr lang="en-GB" sz="1100">
                <a:solidFill>
                  <a:srgbClr val="FFFFFF"/>
                </a:solidFill>
                <a:latin typeface="Times New Roman"/>
                <a:cs typeface="Times New Roman"/>
              </a:rPr>
              <a:t>49 BC – Caesar crosses the Rubicon.</a:t>
            </a:r>
            <a:endParaRPr lang="en-GB" sz="1100" dirty="0">
              <a:solidFill>
                <a:srgbClr val="FFFFFF"/>
              </a:solidFill>
              <a:latin typeface="Times New Roman"/>
              <a:cs typeface="Times New Roman"/>
            </a:endParaRPr>
          </a:p>
        </p:txBody>
      </p:sp>
      <p:sp>
        <p:nvSpPr>
          <p:cNvPr id="5" name="TextBox 4">
            <a:extLst>
              <a:ext uri="{FF2B5EF4-FFF2-40B4-BE49-F238E27FC236}">
                <a16:creationId xmlns:a16="http://schemas.microsoft.com/office/drawing/2014/main" id="{B1A827AB-1DC4-3601-3095-A522774FB638}"/>
              </a:ext>
            </a:extLst>
          </p:cNvPr>
          <p:cNvSpPr txBox="1"/>
          <p:nvPr/>
        </p:nvSpPr>
        <p:spPr>
          <a:xfrm>
            <a:off x="256358" y="959590"/>
            <a:ext cx="9247184" cy="12772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solidFill>
                  <a:srgbClr val="FFFFFF"/>
                </a:solidFill>
                <a:latin typeface="Times New Roman"/>
                <a:cs typeface="Times New Roman"/>
              </a:rPr>
              <a:t>Between the origin of the Republic in 509 BC and the onset of the First Punic War in 264 BC, the Roman state acquired, allied with, or otherwise expanded into territory spanning roughly between the river Po and the heel of Italy over a span of 254 years. By the year 49 BC, the Roman state had effectively expanded its political frontiers from the entirety of the Mediterranean basin well-inland, having acquired in the intervening 196 years territory equating to that of Italy many times over at a rate unprecedented in its own history. It was also on the verge of civil war, and roughly midway through a process that would see the Republican system of government replaced in favour of an autocracy. It is my contention that this correlation is not coincidental – and that, in essence, that just as the</a:t>
            </a:r>
            <a:r>
              <a:rPr lang="en-GB" sz="1100">
                <a:solidFill>
                  <a:srgbClr val="FFFFFF"/>
                </a:solidFill>
                <a:latin typeface="Times New Roman"/>
                <a:cs typeface="Times New Roman"/>
              </a:rPr>
              <a:t> peculiarities of the Republic won it superpower status in the Punic Wars, the bases of the Republic were fatally undermined by the necessary implications of empire.</a:t>
            </a:r>
            <a:endParaRPr lang="en-GB" sz="1100" dirty="0">
              <a:solidFill>
                <a:srgbClr val="FFFFFF"/>
              </a:solidFill>
              <a:latin typeface="Times New Roman"/>
              <a:cs typeface="Times New Roman"/>
            </a:endParaRPr>
          </a:p>
        </p:txBody>
      </p:sp>
      <p:pic>
        <p:nvPicPr>
          <p:cNvPr id="6" name="Picture 5" descr="Roman Republic | Definition, Dates, History, Government, Map, &amp; Facts | Britannica">
            <a:extLst>
              <a:ext uri="{FF2B5EF4-FFF2-40B4-BE49-F238E27FC236}">
                <a16:creationId xmlns:a16="http://schemas.microsoft.com/office/drawing/2014/main" id="{728AB630-9DFE-BE12-2F80-A257D2B9D0A5}"/>
              </a:ext>
            </a:extLst>
          </p:cNvPr>
          <p:cNvPicPr>
            <a:picLocks noChangeAspect="1"/>
          </p:cNvPicPr>
          <p:nvPr/>
        </p:nvPicPr>
        <p:blipFill>
          <a:blip r:embed="rId2"/>
          <a:stretch>
            <a:fillRect/>
          </a:stretch>
        </p:blipFill>
        <p:spPr>
          <a:xfrm>
            <a:off x="308975" y="2571750"/>
            <a:ext cx="2743200" cy="1714500"/>
          </a:xfrm>
          <a:prstGeom prst="rect">
            <a:avLst/>
          </a:prstGeom>
        </p:spPr>
      </p:pic>
      <p:sp>
        <p:nvSpPr>
          <p:cNvPr id="7" name="TextBox 6">
            <a:extLst>
              <a:ext uri="{FF2B5EF4-FFF2-40B4-BE49-F238E27FC236}">
                <a16:creationId xmlns:a16="http://schemas.microsoft.com/office/drawing/2014/main" id="{623A78F5-05B3-73ED-90CB-EBCA7937CF86}"/>
              </a:ext>
            </a:extLst>
          </p:cNvPr>
          <p:cNvSpPr txBox="1"/>
          <p:nvPr/>
        </p:nvSpPr>
        <p:spPr>
          <a:xfrm>
            <a:off x="300846" y="4300644"/>
            <a:ext cx="27466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a:solidFill>
                  <a:srgbClr val="FFFFFF"/>
                </a:solidFill>
                <a:latin typeface="Times New Roman"/>
                <a:cs typeface="Times New Roman"/>
              </a:rPr>
              <a:t>[1] Rome and Carthage during the (strategically pivotal) Punic Wars.</a:t>
            </a:r>
            <a:endParaRPr lang="en-GB" sz="900" dirty="0">
              <a:solidFill>
                <a:srgbClr val="FFFFFF"/>
              </a:solidFill>
              <a:latin typeface="Times New Roman"/>
              <a:cs typeface="Times New Roman"/>
            </a:endParaRPr>
          </a:p>
        </p:txBody>
      </p:sp>
      <p:sp>
        <p:nvSpPr>
          <p:cNvPr id="9" name="TextBox 8">
            <a:extLst>
              <a:ext uri="{FF2B5EF4-FFF2-40B4-BE49-F238E27FC236}">
                <a16:creationId xmlns:a16="http://schemas.microsoft.com/office/drawing/2014/main" id="{E939A37A-F6BD-F875-268F-D4C66A8A12E1}"/>
              </a:ext>
            </a:extLst>
          </p:cNvPr>
          <p:cNvSpPr txBox="1"/>
          <p:nvPr/>
        </p:nvSpPr>
        <p:spPr>
          <a:xfrm>
            <a:off x="6103440" y="2237757"/>
            <a:ext cx="3276992" cy="44165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u="sng">
                <a:solidFill>
                  <a:srgbClr val="FFFFFF"/>
                </a:solidFill>
                <a:latin typeface="Times New Roman"/>
                <a:cs typeface="Times New Roman"/>
              </a:rPr>
              <a:t>Key Developments</a:t>
            </a:r>
            <a:endParaRPr lang="en-GB" sz="1000" u="sng" dirty="0">
              <a:solidFill>
                <a:srgbClr val="FFFFFF"/>
              </a:solidFill>
              <a:latin typeface="Times New Roman"/>
              <a:cs typeface="Times New Roman"/>
            </a:endParaRPr>
          </a:p>
          <a:p>
            <a:endParaRPr lang="en-GB" sz="1000" u="sng" dirty="0">
              <a:solidFill>
                <a:srgbClr val="FFFFFF"/>
              </a:solidFill>
              <a:latin typeface="Times New Roman"/>
              <a:cs typeface="Times New Roman"/>
            </a:endParaRPr>
          </a:p>
          <a:p>
            <a:pPr marL="171450" indent="-171450">
              <a:buFont typeface="Arial"/>
              <a:buChar char="•"/>
            </a:pPr>
            <a:r>
              <a:rPr lang="en-GB" sz="1000">
                <a:solidFill>
                  <a:srgbClr val="FFFFFF"/>
                </a:solidFill>
                <a:latin typeface="Times New Roman"/>
                <a:cs typeface="Times New Roman"/>
              </a:rPr>
              <a:t>Maniple system (created during Samnite Wars (c. 343-290 BC) - consistently superior to phalanx.</a:t>
            </a:r>
            <a:endParaRPr lang="en-GB" sz="1000" dirty="0">
              <a:solidFill>
                <a:srgbClr val="FFFFFF"/>
              </a:solidFill>
              <a:latin typeface="Times New Roman"/>
              <a:cs typeface="Times New Roman"/>
            </a:endParaRPr>
          </a:p>
          <a:p>
            <a:pPr marL="171450" indent="-171450">
              <a:buFont typeface="Arial"/>
              <a:buChar char="•"/>
            </a:pPr>
            <a:r>
              <a:rPr lang="en-GB" sz="1000">
                <a:solidFill>
                  <a:srgbClr val="FFFFFF"/>
                </a:solidFill>
                <a:latin typeface="Times New Roman"/>
                <a:cs typeface="Times New Roman"/>
              </a:rPr>
              <a:t>Economic knock-ons of empire undermining the material base of the freeholder ('middle-class') citizen-army of the High Republic.</a:t>
            </a:r>
            <a:endParaRPr lang="en-GB" sz="1000" dirty="0">
              <a:solidFill>
                <a:srgbClr val="FFFFFF"/>
              </a:solidFill>
              <a:latin typeface="Times New Roman"/>
              <a:cs typeface="Times New Roman"/>
            </a:endParaRPr>
          </a:p>
          <a:p>
            <a:pPr marL="171450" indent="-171450">
              <a:buFont typeface="Arial"/>
              <a:buChar char="•"/>
            </a:pPr>
            <a:r>
              <a:rPr lang="en-GB" sz="1000">
                <a:solidFill>
                  <a:srgbClr val="FFFFFF"/>
                </a:solidFill>
                <a:latin typeface="Times New Roman"/>
                <a:cs typeface="Times New Roman"/>
              </a:rPr>
              <a:t>Necessitates</a:t>
            </a:r>
            <a:r>
              <a:rPr lang="en-GB" sz="1000" dirty="0">
                <a:solidFill>
                  <a:srgbClr val="FFFFFF"/>
                </a:solidFill>
                <a:latin typeface="Times New Roman"/>
                <a:cs typeface="Times New Roman"/>
              </a:rPr>
              <a:t> </a:t>
            </a:r>
            <a:r>
              <a:rPr lang="en-GB" sz="1000">
                <a:solidFill>
                  <a:srgbClr val="FFFFFF"/>
                </a:solidFill>
                <a:latin typeface="Times New Roman"/>
                <a:cs typeface="Times New Roman"/>
              </a:rPr>
              <a:t>the gradual abolition of property qualifications that results in the Marian Reforms, a process accelerated by the far-flung, time-intensive and unprecedented commitments of Rome's Mediterranean superpower status. Also, less physical/personal incentive to protect the state – instead, the general emerges as the guarantor of personal prosperity and source of loot.</a:t>
            </a:r>
            <a:endParaRPr lang="en-GB" sz="1000" dirty="0">
              <a:solidFill>
                <a:srgbClr val="FFFFFF"/>
              </a:solidFill>
              <a:latin typeface="Times New Roman"/>
              <a:cs typeface="Times New Roman"/>
            </a:endParaRPr>
          </a:p>
          <a:p>
            <a:pPr marL="171450" indent="-171450">
              <a:buFont typeface="Arial"/>
              <a:buChar char="•"/>
            </a:pPr>
            <a:r>
              <a:rPr lang="en-GB" sz="1000">
                <a:solidFill>
                  <a:srgbClr val="FFFFFF"/>
                </a:solidFill>
                <a:latin typeface="Times New Roman"/>
                <a:cs typeface="Times New Roman"/>
              </a:rPr>
              <a:t>Murder of the Gracchi indicative of a class mentality viscerally hostile to reform – resultant oligarchy fundamentally unstable. (see: failure of the Sullan constitution).</a:t>
            </a:r>
            <a:endParaRPr lang="en-GB" sz="1000" dirty="0">
              <a:solidFill>
                <a:srgbClr val="FFFFFF"/>
              </a:solidFill>
              <a:latin typeface="Times New Roman"/>
              <a:cs typeface="Times New Roman"/>
            </a:endParaRPr>
          </a:p>
          <a:p>
            <a:pPr marL="171450" indent="-171450">
              <a:buFont typeface="Arial"/>
              <a:buChar char="•"/>
            </a:pPr>
            <a:r>
              <a:rPr lang="en-GB" sz="1000">
                <a:solidFill>
                  <a:srgbClr val="FFFFFF"/>
                </a:solidFill>
                <a:latin typeface="Times New Roman"/>
                <a:cs typeface="Times New Roman"/>
              </a:rPr>
              <a:t>Material basis for said oligarchy established by the extension of Italian (Republican) practices on an imperial scale – above all else that of patronage networks – as well as unprecedented access to unfree labour, both factors already present in the Republic but supercharged by the acquisition of empire.</a:t>
            </a:r>
            <a:endParaRPr lang="en-GB" sz="1000" dirty="0">
              <a:solidFill>
                <a:srgbClr val="FFFFFF"/>
              </a:solidFill>
              <a:latin typeface="Times New Roman"/>
              <a:cs typeface="Times New Roman"/>
            </a:endParaRPr>
          </a:p>
          <a:p>
            <a:pPr marL="171450" indent="-171450">
              <a:buFont typeface="Arial"/>
              <a:buChar char="•"/>
            </a:pPr>
            <a:r>
              <a:rPr lang="en-GB" sz="1000">
                <a:solidFill>
                  <a:srgbClr val="FFFFFF"/>
                </a:solidFill>
                <a:latin typeface="Times New Roman"/>
                <a:cs typeface="Times New Roman"/>
              </a:rPr>
              <a:t>Consistent 'feedback loop' of Republican logic, action and policy resulting in imperial outcomes that disrupted the bases of Republican stability.</a:t>
            </a:r>
            <a:endParaRPr lang="en-GB" sz="1000" dirty="0">
              <a:solidFill>
                <a:srgbClr val="FFFFFF"/>
              </a:solidFill>
              <a:latin typeface="Times New Roman"/>
              <a:cs typeface="Times New Roman"/>
            </a:endParaRPr>
          </a:p>
          <a:p>
            <a:pPr marL="171450" indent="-171450">
              <a:buFont typeface="Arial"/>
              <a:buChar char="•"/>
            </a:pPr>
            <a:endParaRPr lang="en-GB" sz="1100" dirty="0">
              <a:solidFill>
                <a:srgbClr val="FFFFFF"/>
              </a:solidFill>
              <a:latin typeface="Times New Roman"/>
              <a:cs typeface="Times New Roman"/>
            </a:endParaRPr>
          </a:p>
        </p:txBody>
      </p:sp>
      <p:pic>
        <p:nvPicPr>
          <p:cNvPr id="12" name="Picture 11" descr="A close-up of a coin&#10;&#10;AI-generated content may be incorrect.">
            <a:extLst>
              <a:ext uri="{FF2B5EF4-FFF2-40B4-BE49-F238E27FC236}">
                <a16:creationId xmlns:a16="http://schemas.microsoft.com/office/drawing/2014/main" id="{21D04E74-4D2E-94AA-54B9-A8D20AD082B4}"/>
              </a:ext>
            </a:extLst>
          </p:cNvPr>
          <p:cNvPicPr>
            <a:picLocks noChangeAspect="1"/>
          </p:cNvPicPr>
          <p:nvPr/>
        </p:nvPicPr>
        <p:blipFill>
          <a:blip r:embed="rId3"/>
          <a:stretch>
            <a:fillRect/>
          </a:stretch>
        </p:blipFill>
        <p:spPr>
          <a:xfrm>
            <a:off x="121085" y="4665106"/>
            <a:ext cx="1407090" cy="1275158"/>
          </a:xfrm>
          <a:prstGeom prst="rect">
            <a:avLst/>
          </a:prstGeom>
        </p:spPr>
      </p:pic>
      <p:sp>
        <p:nvSpPr>
          <p:cNvPr id="13" name="TextBox 12">
            <a:extLst>
              <a:ext uri="{FF2B5EF4-FFF2-40B4-BE49-F238E27FC236}">
                <a16:creationId xmlns:a16="http://schemas.microsoft.com/office/drawing/2014/main" id="{8A2CB35C-0D4E-A50D-923D-A6EC0EEBDB35}"/>
              </a:ext>
            </a:extLst>
          </p:cNvPr>
          <p:cNvSpPr txBox="1"/>
          <p:nvPr/>
        </p:nvSpPr>
        <p:spPr>
          <a:xfrm>
            <a:off x="1570006" y="4658543"/>
            <a:ext cx="137697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solidFill>
                  <a:srgbClr val="FFFFFF"/>
                </a:solidFill>
                <a:latin typeface="Times New Roman"/>
                <a:cs typeface="Times New Roman"/>
              </a:rPr>
              <a:t>[2] Coin minted featuring Sulla's profile during the siege of Athens and Piraeus (c. 87-86 BC) - acting in perceived defence of </a:t>
            </a:r>
            <a:r>
              <a:rPr lang="en-GB" sz="900">
                <a:solidFill>
                  <a:srgbClr val="FFFFFF"/>
                </a:solidFill>
                <a:latin typeface="Times New Roman"/>
                <a:cs typeface="Times New Roman"/>
              </a:rPr>
              <a:t>the Republic, he cast the mould of an </a:t>
            </a:r>
            <a:r>
              <a:rPr lang="en-GB" sz="900" i="1">
                <a:solidFill>
                  <a:srgbClr val="FFFFFF"/>
                </a:solidFill>
                <a:latin typeface="Times New Roman"/>
                <a:cs typeface="Times New Roman"/>
              </a:rPr>
              <a:t>imperator.</a:t>
            </a:r>
          </a:p>
        </p:txBody>
      </p:sp>
      <p:pic>
        <p:nvPicPr>
          <p:cNvPr id="14" name="Picture 13" descr="Roman Republic | History, Government, Map, &amp; Facts | Britannica">
            <a:extLst>
              <a:ext uri="{FF2B5EF4-FFF2-40B4-BE49-F238E27FC236}">
                <a16:creationId xmlns:a16="http://schemas.microsoft.com/office/drawing/2014/main" id="{AA5FA292-FD44-282C-6310-932525B60379}"/>
              </a:ext>
            </a:extLst>
          </p:cNvPr>
          <p:cNvPicPr>
            <a:picLocks noChangeAspect="1"/>
          </p:cNvPicPr>
          <p:nvPr/>
        </p:nvPicPr>
        <p:blipFill>
          <a:blip r:embed="rId4"/>
          <a:stretch>
            <a:fillRect/>
          </a:stretch>
        </p:blipFill>
        <p:spPr>
          <a:xfrm>
            <a:off x="3409166" y="2535237"/>
            <a:ext cx="1566122" cy="1767263"/>
          </a:xfrm>
          <a:prstGeom prst="rect">
            <a:avLst/>
          </a:prstGeom>
        </p:spPr>
      </p:pic>
      <p:sp>
        <p:nvSpPr>
          <p:cNvPr id="4" name="TextBox 3">
            <a:extLst>
              <a:ext uri="{FF2B5EF4-FFF2-40B4-BE49-F238E27FC236}">
                <a16:creationId xmlns:a16="http://schemas.microsoft.com/office/drawing/2014/main" id="{A3B99297-C4F1-9F94-9726-398227E4D24C}"/>
              </a:ext>
            </a:extLst>
          </p:cNvPr>
          <p:cNvSpPr txBox="1"/>
          <p:nvPr/>
        </p:nvSpPr>
        <p:spPr>
          <a:xfrm>
            <a:off x="3220210" y="4326282"/>
            <a:ext cx="24361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solidFill>
                  <a:srgbClr val="FFFFFF"/>
                </a:solidFill>
                <a:latin typeface="Times New Roman"/>
                <a:cs typeface="Times New Roman"/>
              </a:rPr>
              <a:t>[3] Map of the territorial evolution of the Roman state in Italy over time.</a:t>
            </a:r>
          </a:p>
        </p:txBody>
      </p:sp>
      <p:sp>
        <p:nvSpPr>
          <p:cNvPr id="8" name="TextBox 7">
            <a:extLst>
              <a:ext uri="{FF2B5EF4-FFF2-40B4-BE49-F238E27FC236}">
                <a16:creationId xmlns:a16="http://schemas.microsoft.com/office/drawing/2014/main" id="{166A1825-A858-C371-8FEC-53CB9740B401}"/>
              </a:ext>
            </a:extLst>
          </p:cNvPr>
          <p:cNvSpPr txBox="1"/>
          <p:nvPr/>
        </p:nvSpPr>
        <p:spPr>
          <a:xfrm rot="-10800000" flipV="1">
            <a:off x="3198835" y="4328187"/>
            <a:ext cx="2733991"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900" u="sng" dirty="0">
              <a:solidFill>
                <a:srgbClr val="FFFFFF"/>
              </a:solidFill>
              <a:latin typeface="Times New Roman"/>
              <a:cs typeface="Times New Roman"/>
            </a:endParaRPr>
          </a:p>
          <a:p>
            <a:endParaRPr lang="en-GB" sz="900" u="sng" dirty="0">
              <a:solidFill>
                <a:srgbClr val="FFFFFF"/>
              </a:solidFill>
              <a:latin typeface="Times New Roman"/>
              <a:cs typeface="Times New Roman"/>
            </a:endParaRPr>
          </a:p>
          <a:p>
            <a:pPr algn="l"/>
            <a:r>
              <a:rPr lang="en-GB" sz="900" u="sng" dirty="0">
                <a:solidFill>
                  <a:srgbClr val="FFFFFF"/>
                </a:solidFill>
                <a:latin typeface="Times New Roman"/>
                <a:cs typeface="Times New Roman"/>
              </a:rPr>
              <a:t>Bibliography</a:t>
            </a:r>
            <a:endParaRPr lang="en-GB" dirty="0">
              <a:solidFill>
                <a:srgbClr val="FFFFFF"/>
              </a:solidFill>
              <a:latin typeface="Times New Roman"/>
              <a:cs typeface="Times New Roman"/>
            </a:endParaRPr>
          </a:p>
          <a:p>
            <a:endParaRPr lang="en-GB" sz="900" dirty="0">
              <a:solidFill>
                <a:srgbClr val="FFFFFF"/>
              </a:solidFill>
              <a:latin typeface="Times New Roman"/>
              <a:cs typeface="Times New Roman"/>
            </a:endParaRPr>
          </a:p>
          <a:p>
            <a:r>
              <a:rPr lang="en-GB" sz="900" dirty="0">
                <a:solidFill>
                  <a:srgbClr val="FFFFFF"/>
                </a:solidFill>
                <a:latin typeface="Times New Roman"/>
                <a:cs typeface="Times New Roman"/>
              </a:rPr>
              <a:t>[1] The Editors of </a:t>
            </a:r>
            <a:r>
              <a:rPr lang="en-GB" sz="900" dirty="0" err="1">
                <a:solidFill>
                  <a:srgbClr val="FFFFFF"/>
                </a:solidFill>
                <a:latin typeface="Times New Roman"/>
                <a:cs typeface="Times New Roman"/>
              </a:rPr>
              <a:t>Encyclopedia</a:t>
            </a:r>
            <a:r>
              <a:rPr lang="en-GB" sz="900" dirty="0">
                <a:solidFill>
                  <a:srgbClr val="FFFFFF"/>
                </a:solidFill>
                <a:latin typeface="Times New Roman"/>
                <a:cs typeface="Times New Roman"/>
              </a:rPr>
              <a:t> Britannica (2018). Punic Wars. In: </a:t>
            </a:r>
            <a:r>
              <a:rPr lang="en-GB" sz="900" i="1" dirty="0" err="1">
                <a:solidFill>
                  <a:srgbClr val="FFFFFF"/>
                </a:solidFill>
                <a:latin typeface="Times New Roman"/>
                <a:cs typeface="Times New Roman"/>
              </a:rPr>
              <a:t>Encyclopædia</a:t>
            </a:r>
            <a:r>
              <a:rPr lang="en-GB" sz="900" i="1" dirty="0">
                <a:solidFill>
                  <a:srgbClr val="FFFFFF"/>
                </a:solidFill>
                <a:latin typeface="Times New Roman"/>
                <a:cs typeface="Times New Roman"/>
              </a:rPr>
              <a:t> Britannica</a:t>
            </a:r>
            <a:r>
              <a:rPr lang="en-GB" sz="900" dirty="0">
                <a:solidFill>
                  <a:srgbClr val="FFFFFF"/>
                </a:solidFill>
                <a:latin typeface="Times New Roman"/>
                <a:cs typeface="Times New Roman"/>
              </a:rPr>
              <a:t>. [online] Available at: </a:t>
            </a:r>
            <a:r>
              <a:rPr lang="en-GB" sz="900" dirty="0">
                <a:solidFill>
                  <a:srgbClr val="FFFFFF"/>
                </a:solidFill>
                <a:latin typeface="Times New Roman"/>
                <a:cs typeface="Times New Roman"/>
                <a:hlinkClick r:id="rId5">
                  <a:extLst>
                    <a:ext uri="{A12FA001-AC4F-418D-AE19-62706E023703}">
                      <ahyp:hlinkClr xmlns:ahyp="http://schemas.microsoft.com/office/drawing/2018/hyperlinkcolor" val="tx"/>
                    </a:ext>
                  </a:extLst>
                </a:hlinkClick>
              </a:rPr>
              <a:t>https://www.britannica.com/event/Punic-Wars</a:t>
            </a:r>
            <a:r>
              <a:rPr lang="en-GB" sz="900" dirty="0">
                <a:solidFill>
                  <a:srgbClr val="FFFFFF"/>
                </a:solidFill>
                <a:latin typeface="Times New Roman"/>
                <a:cs typeface="Times New Roman"/>
              </a:rPr>
              <a:t>.</a:t>
            </a:r>
          </a:p>
          <a:p>
            <a:r>
              <a:rPr lang="en-GB" sz="900" dirty="0">
                <a:solidFill>
                  <a:srgbClr val="FFFFFF"/>
                </a:solidFill>
                <a:latin typeface="Times New Roman"/>
                <a:cs typeface="Times New Roman"/>
              </a:rPr>
              <a:t>[2] Unknown (86-87 BC). </a:t>
            </a:r>
            <a:r>
              <a:rPr lang="en-GB" sz="900" i="1" dirty="0" err="1">
                <a:solidFill>
                  <a:srgbClr val="FFFFFF"/>
                </a:solidFill>
                <a:latin typeface="Times New Roman"/>
                <a:cs typeface="Times New Roman"/>
              </a:rPr>
              <a:t>Sullan</a:t>
            </a:r>
            <a:r>
              <a:rPr lang="en-GB" sz="900" i="1" dirty="0">
                <a:solidFill>
                  <a:srgbClr val="FFFFFF"/>
                </a:solidFill>
                <a:latin typeface="Times New Roman"/>
                <a:cs typeface="Times New Roman"/>
              </a:rPr>
              <a:t> coin (Siege of Athens and Piraeus (87-86 BC))</a:t>
            </a:r>
            <a:r>
              <a:rPr lang="en-GB" sz="900" dirty="0">
                <a:solidFill>
                  <a:srgbClr val="FFFFFF"/>
                </a:solidFill>
                <a:latin typeface="Times New Roman"/>
                <a:cs typeface="Times New Roman"/>
              </a:rPr>
              <a:t>. </a:t>
            </a:r>
            <a:r>
              <a:rPr lang="en-GB" sz="900" i="1" dirty="0">
                <a:solidFill>
                  <a:srgbClr val="FFFFFF"/>
                </a:solidFill>
                <a:latin typeface="Times New Roman"/>
                <a:cs typeface="Times New Roman"/>
              </a:rPr>
              <a:t>Article</a:t>
            </a:r>
            <a:r>
              <a:rPr lang="en-GB" sz="900" dirty="0">
                <a:solidFill>
                  <a:srgbClr val="FFFFFF"/>
                </a:solidFill>
                <a:latin typeface="Times New Roman"/>
                <a:cs typeface="Times New Roman"/>
              </a:rPr>
              <a:t>. Available at: </a:t>
            </a:r>
            <a:r>
              <a:rPr lang="en-GB" sz="900" dirty="0">
                <a:solidFill>
                  <a:srgbClr val="FFFFFF"/>
                </a:solidFill>
                <a:latin typeface="Times New Roman"/>
                <a:cs typeface="Times New Roman"/>
                <a:hlinkClick r:id="rId6">
                  <a:extLst>
                    <a:ext uri="{A12FA001-AC4F-418D-AE19-62706E023703}">
                      <ahyp:hlinkClr xmlns:ahyp="http://schemas.microsoft.com/office/drawing/2018/hyperlinkcolor" val="tx"/>
                    </a:ext>
                  </a:extLst>
                </a:hlinkClick>
              </a:rPr>
              <a:t>https://cdn.calendarz.com/uploads/events/march/1/19403/lucius-cornelius-sulla_compressed.jpg</a:t>
            </a:r>
            <a:r>
              <a:rPr lang="en-GB" sz="900" dirty="0">
                <a:solidFill>
                  <a:srgbClr val="FFFFFF"/>
                </a:solidFill>
                <a:latin typeface="Times New Roman"/>
                <a:cs typeface="Times New Roman"/>
              </a:rPr>
              <a:t> [Accessed 3 Feb. 2025].</a:t>
            </a:r>
          </a:p>
          <a:p>
            <a:r>
              <a:rPr lang="en-GB" sz="900" dirty="0">
                <a:solidFill>
                  <a:srgbClr val="FFFFFF"/>
                </a:solidFill>
                <a:latin typeface="Times New Roman"/>
                <a:cs typeface="Times New Roman"/>
              </a:rPr>
              <a:t>[3] The Editors of </a:t>
            </a:r>
            <a:r>
              <a:rPr lang="en-GB" sz="900" dirty="0" err="1">
                <a:solidFill>
                  <a:srgbClr val="FFFFFF"/>
                </a:solidFill>
                <a:latin typeface="Times New Roman"/>
                <a:cs typeface="Times New Roman"/>
              </a:rPr>
              <a:t>Encylopaedia</a:t>
            </a:r>
            <a:r>
              <a:rPr lang="en-GB" sz="900" dirty="0">
                <a:solidFill>
                  <a:srgbClr val="FFFFFF"/>
                </a:solidFill>
                <a:latin typeface="Times New Roman"/>
                <a:cs typeface="Times New Roman"/>
              </a:rPr>
              <a:t> Britannica (2018). Roman Republic. In: </a:t>
            </a:r>
            <a:r>
              <a:rPr lang="en-GB" sz="900" i="1" dirty="0" err="1">
                <a:solidFill>
                  <a:srgbClr val="FFFFFF"/>
                </a:solidFill>
                <a:latin typeface="Times New Roman"/>
                <a:cs typeface="Times New Roman"/>
              </a:rPr>
              <a:t>Encyclopædia</a:t>
            </a:r>
            <a:r>
              <a:rPr lang="en-GB" sz="900" i="1" dirty="0">
                <a:solidFill>
                  <a:srgbClr val="FFFFFF"/>
                </a:solidFill>
                <a:latin typeface="Times New Roman"/>
                <a:cs typeface="Times New Roman"/>
              </a:rPr>
              <a:t> Britannica</a:t>
            </a:r>
            <a:r>
              <a:rPr lang="en-GB" sz="900" dirty="0">
                <a:solidFill>
                  <a:srgbClr val="FFFFFF"/>
                </a:solidFill>
                <a:latin typeface="Times New Roman"/>
                <a:cs typeface="Times New Roman"/>
              </a:rPr>
              <a:t>. [online] Available at: </a:t>
            </a:r>
            <a:r>
              <a:rPr lang="en-GB" sz="900" dirty="0">
                <a:solidFill>
                  <a:srgbClr val="FFFFFF"/>
                </a:solidFill>
                <a:latin typeface="Times New Roman"/>
                <a:cs typeface="Times New Roman"/>
                <a:hlinkClick r:id="rId7">
                  <a:extLst>
                    <a:ext uri="{A12FA001-AC4F-418D-AE19-62706E023703}">
                      <ahyp:hlinkClr xmlns:ahyp="http://schemas.microsoft.com/office/drawing/2018/hyperlinkcolor" val="tx"/>
                    </a:ext>
                  </a:extLst>
                </a:hlinkClick>
              </a:rPr>
              <a:t>https://www.britannica.com/place/Roman-Republic</a:t>
            </a:r>
            <a:r>
              <a:rPr lang="en-GB" sz="900" dirty="0">
                <a:solidFill>
                  <a:srgbClr val="FFFFFF"/>
                </a:solidFill>
                <a:latin typeface="Times New Roman"/>
                <a:cs typeface="Times New Roman"/>
              </a:rPr>
              <a:t>.</a:t>
            </a:r>
          </a:p>
          <a:p>
            <a:endParaRPr lang="en-GB" sz="900" dirty="0">
              <a:solidFill>
                <a:srgbClr val="FFFFFF"/>
              </a:solidFill>
              <a:latin typeface="Times New Roman"/>
              <a:cs typeface="Times New Roman"/>
            </a:endParaRPr>
          </a:p>
          <a:p>
            <a:endParaRPr lang="en-GB" sz="900" dirty="0">
              <a:solidFill>
                <a:srgbClr val="FFFFFF"/>
              </a:solidFill>
              <a:latin typeface="Times New Roman"/>
              <a:cs typeface="Times New Roman"/>
            </a:endParaRPr>
          </a:p>
          <a:p>
            <a:endParaRPr lang="en-GB" sz="900" u="sng" dirty="0">
              <a:solidFill>
                <a:srgbClr val="FFFFFF"/>
              </a:solidFill>
              <a:latin typeface="Times New Roman"/>
              <a:cs typeface="Times New Roman"/>
            </a:endParaRP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Ouroboros on the Tiber: How the Roman Republic Created the Roman Empire, and How the Roman Empire Destroyed the Roman Republic</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409</cp:revision>
  <dcterms:created xsi:type="dcterms:W3CDTF">2025-02-02T19:56:45Z</dcterms:created>
  <dcterms:modified xsi:type="dcterms:W3CDTF">2025-02-03T03:14:44Z</dcterms:modified>
</cp:coreProperties>
</file>