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5A854D-3669-E721-1FBC-5D79092931BE}" v="134" dt="2026-05-04T08:30:59.2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7F3CF7-A655-4755-A93A-10AB66F8B40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E06C32D-548F-4BC7-A482-50F77D787043}">
      <dgm:prSet/>
      <dgm:spPr/>
      <dgm:t>
        <a:bodyPr/>
        <a:lstStyle/>
        <a:p>
          <a:pPr>
            <a:defRPr cap="all"/>
          </a:pPr>
          <a:r>
            <a:rPr lang="en-GB"/>
            <a:t>Overview of the case study </a:t>
          </a:r>
          <a:endParaRPr lang="en-US"/>
        </a:p>
      </dgm:t>
    </dgm:pt>
    <dgm:pt modelId="{95B2BF44-89D6-48D0-AB9F-02AA5C7F47F8}" type="parTrans" cxnId="{4109B525-FB0B-46C1-8D1D-AAC805B19503}">
      <dgm:prSet/>
      <dgm:spPr/>
      <dgm:t>
        <a:bodyPr/>
        <a:lstStyle/>
        <a:p>
          <a:endParaRPr lang="en-US"/>
        </a:p>
      </dgm:t>
    </dgm:pt>
    <dgm:pt modelId="{457ADBB6-795C-419F-A93A-E22F1592BC46}" type="sibTrans" cxnId="{4109B525-FB0B-46C1-8D1D-AAC805B19503}">
      <dgm:prSet/>
      <dgm:spPr/>
      <dgm:t>
        <a:bodyPr/>
        <a:lstStyle/>
        <a:p>
          <a:endParaRPr lang="en-US"/>
        </a:p>
      </dgm:t>
    </dgm:pt>
    <dgm:pt modelId="{B3C70772-F868-46DE-8844-B5DD0A2CAADD}">
      <dgm:prSet/>
      <dgm:spPr/>
      <dgm:t>
        <a:bodyPr/>
        <a:lstStyle/>
        <a:p>
          <a:pPr>
            <a:defRPr cap="all"/>
          </a:pPr>
          <a:r>
            <a:rPr lang="en-GB"/>
            <a:t>Communication Barriers </a:t>
          </a:r>
          <a:endParaRPr lang="en-US"/>
        </a:p>
      </dgm:t>
    </dgm:pt>
    <dgm:pt modelId="{CA9CCA3C-9A30-4BCD-9EC4-A8B38607C4C8}" type="parTrans" cxnId="{EC770C3A-A673-4EC7-B79E-A9B230B5CF3C}">
      <dgm:prSet/>
      <dgm:spPr/>
      <dgm:t>
        <a:bodyPr/>
        <a:lstStyle/>
        <a:p>
          <a:endParaRPr lang="en-US"/>
        </a:p>
      </dgm:t>
    </dgm:pt>
    <dgm:pt modelId="{219A2E7B-E707-419C-B761-733125587AF4}" type="sibTrans" cxnId="{EC770C3A-A673-4EC7-B79E-A9B230B5CF3C}">
      <dgm:prSet/>
      <dgm:spPr/>
      <dgm:t>
        <a:bodyPr/>
        <a:lstStyle/>
        <a:p>
          <a:endParaRPr lang="en-US"/>
        </a:p>
      </dgm:t>
    </dgm:pt>
    <dgm:pt modelId="{7F9AC273-0AE8-4B70-B478-400BACCA21C5}">
      <dgm:prSet/>
      <dgm:spPr/>
      <dgm:t>
        <a:bodyPr/>
        <a:lstStyle/>
        <a:p>
          <a:pPr>
            <a:defRPr cap="all"/>
          </a:pPr>
          <a:r>
            <a:rPr lang="en-GB"/>
            <a:t>Solutions to the Barriers </a:t>
          </a:r>
          <a:endParaRPr lang="en-US"/>
        </a:p>
      </dgm:t>
    </dgm:pt>
    <dgm:pt modelId="{E3EB30C0-A2EC-4268-B220-7CA14F0C80A4}" type="parTrans" cxnId="{2163F194-AD3D-4871-8E8D-AC03F0058825}">
      <dgm:prSet/>
      <dgm:spPr/>
      <dgm:t>
        <a:bodyPr/>
        <a:lstStyle/>
        <a:p>
          <a:endParaRPr lang="en-US"/>
        </a:p>
      </dgm:t>
    </dgm:pt>
    <dgm:pt modelId="{74764888-4AFD-49E3-B64E-FFA8CA25400C}" type="sibTrans" cxnId="{2163F194-AD3D-4871-8E8D-AC03F0058825}">
      <dgm:prSet/>
      <dgm:spPr/>
      <dgm:t>
        <a:bodyPr/>
        <a:lstStyle/>
        <a:p>
          <a:endParaRPr lang="en-US"/>
        </a:p>
      </dgm:t>
    </dgm:pt>
    <dgm:pt modelId="{7C223BCC-7107-49C2-867C-10A452D2EBD8}" type="pres">
      <dgm:prSet presAssocID="{247F3CF7-A655-4755-A93A-10AB66F8B40A}" presName="root" presStyleCnt="0">
        <dgm:presLayoutVars>
          <dgm:dir/>
          <dgm:resizeHandles val="exact"/>
        </dgm:presLayoutVars>
      </dgm:prSet>
      <dgm:spPr/>
    </dgm:pt>
    <dgm:pt modelId="{87E7E57B-690A-4007-8FAB-30AAC5062921}" type="pres">
      <dgm:prSet presAssocID="{DE06C32D-548F-4BC7-A482-50F77D787043}" presName="compNode" presStyleCnt="0"/>
      <dgm:spPr/>
    </dgm:pt>
    <dgm:pt modelId="{A13C9ABD-F79A-4BA6-9F65-29786EEB1EA4}" type="pres">
      <dgm:prSet presAssocID="{DE06C32D-548F-4BC7-A482-50F77D787043}" presName="iconBgRect" presStyleLbl="bgShp" presStyleIdx="0" presStyleCnt="3"/>
      <dgm:spPr/>
    </dgm:pt>
    <dgm:pt modelId="{826E70B2-849E-4B7E-B43B-972CFE40ADA3}" type="pres">
      <dgm:prSet presAssocID="{DE06C32D-548F-4BC7-A482-50F77D78704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E913327-5943-4464-AD6B-4B127FB34141}" type="pres">
      <dgm:prSet presAssocID="{DE06C32D-548F-4BC7-A482-50F77D787043}" presName="spaceRect" presStyleCnt="0"/>
      <dgm:spPr/>
    </dgm:pt>
    <dgm:pt modelId="{FAF28F62-E479-438D-8553-401244BF66C1}" type="pres">
      <dgm:prSet presAssocID="{DE06C32D-548F-4BC7-A482-50F77D787043}" presName="textRect" presStyleLbl="revTx" presStyleIdx="0" presStyleCnt="3">
        <dgm:presLayoutVars>
          <dgm:chMax val="1"/>
          <dgm:chPref val="1"/>
        </dgm:presLayoutVars>
      </dgm:prSet>
      <dgm:spPr/>
    </dgm:pt>
    <dgm:pt modelId="{3D65FE1E-C0BF-47A1-A9EC-07CEE94F8288}" type="pres">
      <dgm:prSet presAssocID="{457ADBB6-795C-419F-A93A-E22F1592BC46}" presName="sibTrans" presStyleCnt="0"/>
      <dgm:spPr/>
    </dgm:pt>
    <dgm:pt modelId="{6E620E3A-001A-4561-8DC0-D5A7761D9830}" type="pres">
      <dgm:prSet presAssocID="{B3C70772-F868-46DE-8844-B5DD0A2CAADD}" presName="compNode" presStyleCnt="0"/>
      <dgm:spPr/>
    </dgm:pt>
    <dgm:pt modelId="{A2277050-71AA-499E-8B8A-0C5EDA9570CF}" type="pres">
      <dgm:prSet presAssocID="{B3C70772-F868-46DE-8844-B5DD0A2CAADD}" presName="iconBgRect" presStyleLbl="bgShp" presStyleIdx="1" presStyleCnt="3"/>
      <dgm:spPr/>
    </dgm:pt>
    <dgm:pt modelId="{7D21A9B1-6696-4009-B344-999BEF6A3C04}" type="pres">
      <dgm:prSet presAssocID="{B3C70772-F868-46DE-8844-B5DD0A2CAAD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1098B5F-95A5-4413-9DC9-8E68D3B31924}" type="pres">
      <dgm:prSet presAssocID="{B3C70772-F868-46DE-8844-B5DD0A2CAADD}" presName="spaceRect" presStyleCnt="0"/>
      <dgm:spPr/>
    </dgm:pt>
    <dgm:pt modelId="{F82E1C0C-06E8-4F46-8B12-7F6CF0C6676D}" type="pres">
      <dgm:prSet presAssocID="{B3C70772-F868-46DE-8844-B5DD0A2CAADD}" presName="textRect" presStyleLbl="revTx" presStyleIdx="1" presStyleCnt="3">
        <dgm:presLayoutVars>
          <dgm:chMax val="1"/>
          <dgm:chPref val="1"/>
        </dgm:presLayoutVars>
      </dgm:prSet>
      <dgm:spPr/>
    </dgm:pt>
    <dgm:pt modelId="{ED7818F5-6D86-4837-B481-776942E35FB0}" type="pres">
      <dgm:prSet presAssocID="{219A2E7B-E707-419C-B761-733125587AF4}" presName="sibTrans" presStyleCnt="0"/>
      <dgm:spPr/>
    </dgm:pt>
    <dgm:pt modelId="{98B65F9B-72CE-491B-A992-82D6833A098F}" type="pres">
      <dgm:prSet presAssocID="{7F9AC273-0AE8-4B70-B478-400BACCA21C5}" presName="compNode" presStyleCnt="0"/>
      <dgm:spPr/>
    </dgm:pt>
    <dgm:pt modelId="{34A83C61-C4A6-452F-AB73-682F915F79BF}" type="pres">
      <dgm:prSet presAssocID="{7F9AC273-0AE8-4B70-B478-400BACCA21C5}" presName="iconBgRect" presStyleLbl="bgShp" presStyleIdx="2" presStyleCnt="3"/>
      <dgm:spPr/>
    </dgm:pt>
    <dgm:pt modelId="{AD2C6A9F-199F-43D8-96A8-2755A9B657F0}" type="pres">
      <dgm:prSet presAssocID="{7F9AC273-0AE8-4B70-B478-400BACCA21C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1188339-4372-4CC3-9088-F6E52F8EF61C}" type="pres">
      <dgm:prSet presAssocID="{7F9AC273-0AE8-4B70-B478-400BACCA21C5}" presName="spaceRect" presStyleCnt="0"/>
      <dgm:spPr/>
    </dgm:pt>
    <dgm:pt modelId="{566F7B23-436D-43CE-9572-9F843C94984E}" type="pres">
      <dgm:prSet presAssocID="{7F9AC273-0AE8-4B70-B478-400BACCA21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109B525-FB0B-46C1-8D1D-AAC805B19503}" srcId="{247F3CF7-A655-4755-A93A-10AB66F8B40A}" destId="{DE06C32D-548F-4BC7-A482-50F77D787043}" srcOrd="0" destOrd="0" parTransId="{95B2BF44-89D6-48D0-AB9F-02AA5C7F47F8}" sibTransId="{457ADBB6-795C-419F-A93A-E22F1592BC46}"/>
    <dgm:cxn modelId="{EC770C3A-A673-4EC7-B79E-A9B230B5CF3C}" srcId="{247F3CF7-A655-4755-A93A-10AB66F8B40A}" destId="{B3C70772-F868-46DE-8844-B5DD0A2CAADD}" srcOrd="1" destOrd="0" parTransId="{CA9CCA3C-9A30-4BCD-9EC4-A8B38607C4C8}" sibTransId="{219A2E7B-E707-419C-B761-733125587AF4}"/>
    <dgm:cxn modelId="{F841648C-FBB3-46DE-BBDA-71DE798CADD1}" type="presOf" srcId="{247F3CF7-A655-4755-A93A-10AB66F8B40A}" destId="{7C223BCC-7107-49C2-867C-10A452D2EBD8}" srcOrd="0" destOrd="0" presId="urn:microsoft.com/office/officeart/2018/5/layout/IconCircleLabelList"/>
    <dgm:cxn modelId="{2163F194-AD3D-4871-8E8D-AC03F0058825}" srcId="{247F3CF7-A655-4755-A93A-10AB66F8B40A}" destId="{7F9AC273-0AE8-4B70-B478-400BACCA21C5}" srcOrd="2" destOrd="0" parTransId="{E3EB30C0-A2EC-4268-B220-7CA14F0C80A4}" sibTransId="{74764888-4AFD-49E3-B64E-FFA8CA25400C}"/>
    <dgm:cxn modelId="{64CB509E-1521-4A64-9442-0527C0CE8AEA}" type="presOf" srcId="{DE06C32D-548F-4BC7-A482-50F77D787043}" destId="{FAF28F62-E479-438D-8553-401244BF66C1}" srcOrd="0" destOrd="0" presId="urn:microsoft.com/office/officeart/2018/5/layout/IconCircleLabelList"/>
    <dgm:cxn modelId="{E3DEB7B3-51F1-408A-AB75-EB93F127484E}" type="presOf" srcId="{7F9AC273-0AE8-4B70-B478-400BACCA21C5}" destId="{566F7B23-436D-43CE-9572-9F843C94984E}" srcOrd="0" destOrd="0" presId="urn:microsoft.com/office/officeart/2018/5/layout/IconCircleLabelList"/>
    <dgm:cxn modelId="{489B03DB-8344-4457-B257-695843E3CACD}" type="presOf" srcId="{B3C70772-F868-46DE-8844-B5DD0A2CAADD}" destId="{F82E1C0C-06E8-4F46-8B12-7F6CF0C6676D}" srcOrd="0" destOrd="0" presId="urn:microsoft.com/office/officeart/2018/5/layout/IconCircleLabelList"/>
    <dgm:cxn modelId="{52010996-44FD-4966-8558-454F072E5998}" type="presParOf" srcId="{7C223BCC-7107-49C2-867C-10A452D2EBD8}" destId="{87E7E57B-690A-4007-8FAB-30AAC5062921}" srcOrd="0" destOrd="0" presId="urn:microsoft.com/office/officeart/2018/5/layout/IconCircleLabelList"/>
    <dgm:cxn modelId="{AAB431F0-45E3-46EC-A2DD-BD4FF9664D1D}" type="presParOf" srcId="{87E7E57B-690A-4007-8FAB-30AAC5062921}" destId="{A13C9ABD-F79A-4BA6-9F65-29786EEB1EA4}" srcOrd="0" destOrd="0" presId="urn:microsoft.com/office/officeart/2018/5/layout/IconCircleLabelList"/>
    <dgm:cxn modelId="{8F6E0005-A6B0-4DD6-AC5E-30EDB38EC2BD}" type="presParOf" srcId="{87E7E57B-690A-4007-8FAB-30AAC5062921}" destId="{826E70B2-849E-4B7E-B43B-972CFE40ADA3}" srcOrd="1" destOrd="0" presId="urn:microsoft.com/office/officeart/2018/5/layout/IconCircleLabelList"/>
    <dgm:cxn modelId="{33DF27EA-C62B-44DE-BE3E-E20E90939874}" type="presParOf" srcId="{87E7E57B-690A-4007-8FAB-30AAC5062921}" destId="{3E913327-5943-4464-AD6B-4B127FB34141}" srcOrd="2" destOrd="0" presId="urn:microsoft.com/office/officeart/2018/5/layout/IconCircleLabelList"/>
    <dgm:cxn modelId="{662635EB-6FEE-4A85-8C44-144F8ABF2C0A}" type="presParOf" srcId="{87E7E57B-690A-4007-8FAB-30AAC5062921}" destId="{FAF28F62-E479-438D-8553-401244BF66C1}" srcOrd="3" destOrd="0" presId="urn:microsoft.com/office/officeart/2018/5/layout/IconCircleLabelList"/>
    <dgm:cxn modelId="{3BBAED54-AA50-40E5-8351-46888F41EF86}" type="presParOf" srcId="{7C223BCC-7107-49C2-867C-10A452D2EBD8}" destId="{3D65FE1E-C0BF-47A1-A9EC-07CEE94F8288}" srcOrd="1" destOrd="0" presId="urn:microsoft.com/office/officeart/2018/5/layout/IconCircleLabelList"/>
    <dgm:cxn modelId="{9FA76B58-46E5-4C2F-98F7-3C46934FF851}" type="presParOf" srcId="{7C223BCC-7107-49C2-867C-10A452D2EBD8}" destId="{6E620E3A-001A-4561-8DC0-D5A7761D9830}" srcOrd="2" destOrd="0" presId="urn:microsoft.com/office/officeart/2018/5/layout/IconCircleLabelList"/>
    <dgm:cxn modelId="{BFAF6CCD-DF9A-497C-A510-3EE10F38ECAB}" type="presParOf" srcId="{6E620E3A-001A-4561-8DC0-D5A7761D9830}" destId="{A2277050-71AA-499E-8B8A-0C5EDA9570CF}" srcOrd="0" destOrd="0" presId="urn:microsoft.com/office/officeart/2018/5/layout/IconCircleLabelList"/>
    <dgm:cxn modelId="{85D37A24-764E-48E9-9FC2-C54B989942FF}" type="presParOf" srcId="{6E620E3A-001A-4561-8DC0-D5A7761D9830}" destId="{7D21A9B1-6696-4009-B344-999BEF6A3C04}" srcOrd="1" destOrd="0" presId="urn:microsoft.com/office/officeart/2018/5/layout/IconCircleLabelList"/>
    <dgm:cxn modelId="{98BE372E-220F-4C3B-9ABD-4D2FBEEDE5B4}" type="presParOf" srcId="{6E620E3A-001A-4561-8DC0-D5A7761D9830}" destId="{21098B5F-95A5-4413-9DC9-8E68D3B31924}" srcOrd="2" destOrd="0" presId="urn:microsoft.com/office/officeart/2018/5/layout/IconCircleLabelList"/>
    <dgm:cxn modelId="{1CAAE98C-F880-45E2-9269-F3B6277CB260}" type="presParOf" srcId="{6E620E3A-001A-4561-8DC0-D5A7761D9830}" destId="{F82E1C0C-06E8-4F46-8B12-7F6CF0C6676D}" srcOrd="3" destOrd="0" presId="urn:microsoft.com/office/officeart/2018/5/layout/IconCircleLabelList"/>
    <dgm:cxn modelId="{03B43F79-A93E-4322-8130-CB0A7499F764}" type="presParOf" srcId="{7C223BCC-7107-49C2-867C-10A452D2EBD8}" destId="{ED7818F5-6D86-4837-B481-776942E35FB0}" srcOrd="3" destOrd="0" presId="urn:microsoft.com/office/officeart/2018/5/layout/IconCircleLabelList"/>
    <dgm:cxn modelId="{EA1D9A91-2AC9-41B0-AF1B-B9D73E4EEF2C}" type="presParOf" srcId="{7C223BCC-7107-49C2-867C-10A452D2EBD8}" destId="{98B65F9B-72CE-491B-A992-82D6833A098F}" srcOrd="4" destOrd="0" presId="urn:microsoft.com/office/officeart/2018/5/layout/IconCircleLabelList"/>
    <dgm:cxn modelId="{F6E8259E-F62D-482B-9F7D-2C38FF3B905B}" type="presParOf" srcId="{98B65F9B-72CE-491B-A992-82D6833A098F}" destId="{34A83C61-C4A6-452F-AB73-682F915F79BF}" srcOrd="0" destOrd="0" presId="urn:microsoft.com/office/officeart/2018/5/layout/IconCircleLabelList"/>
    <dgm:cxn modelId="{620471F9-2541-4FF3-8B58-37E3C83C1C33}" type="presParOf" srcId="{98B65F9B-72CE-491B-A992-82D6833A098F}" destId="{AD2C6A9F-199F-43D8-96A8-2755A9B657F0}" srcOrd="1" destOrd="0" presId="urn:microsoft.com/office/officeart/2018/5/layout/IconCircleLabelList"/>
    <dgm:cxn modelId="{B7ED8122-F371-4DE5-BD42-6109EED58E37}" type="presParOf" srcId="{98B65F9B-72CE-491B-A992-82D6833A098F}" destId="{21188339-4372-4CC3-9088-F6E52F8EF61C}" srcOrd="2" destOrd="0" presId="urn:microsoft.com/office/officeart/2018/5/layout/IconCircleLabelList"/>
    <dgm:cxn modelId="{3CD4D8A4-025D-4D52-A745-B21584BDC42E}" type="presParOf" srcId="{98B65F9B-72CE-491B-A992-82D6833A098F}" destId="{566F7B23-436D-43CE-9572-9F843C9498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C9ABD-F79A-4BA6-9F65-29786EEB1EA4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E70B2-849E-4B7E-B43B-972CFE40ADA3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28F62-E479-438D-8553-401244BF66C1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Overview of the case study </a:t>
          </a:r>
          <a:endParaRPr lang="en-US" sz="2500" kern="1200"/>
        </a:p>
      </dsp:txBody>
      <dsp:txXfrm>
        <a:off x="93445" y="3018902"/>
        <a:ext cx="3206250" cy="720000"/>
      </dsp:txXfrm>
    </dsp:sp>
    <dsp:sp modelId="{A2277050-71AA-499E-8B8A-0C5EDA9570CF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1A9B1-6696-4009-B344-999BEF6A3C04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E1C0C-06E8-4F46-8B12-7F6CF0C6676D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Communication Barriers </a:t>
          </a:r>
          <a:endParaRPr lang="en-US" sz="2500" kern="1200"/>
        </a:p>
      </dsp:txBody>
      <dsp:txXfrm>
        <a:off x="3860789" y="3018902"/>
        <a:ext cx="3206250" cy="720000"/>
      </dsp:txXfrm>
    </dsp:sp>
    <dsp:sp modelId="{34A83C61-C4A6-452F-AB73-682F915F79BF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2C6A9F-199F-43D8-96A8-2755A9B657F0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F7B23-436D-43CE-9572-9F843C94984E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Solutions to the Barriers </a:t>
          </a:r>
          <a:endParaRPr lang="en-US" sz="25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63510-26C7-FF4B-1C99-31580164F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799AA5-AB30-AACC-DEEE-613AD3DDB2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39A66-C2E8-683A-BA6C-2F567C239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96F82-FA78-7DF8-B5D4-68C2EB340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3A22F1-E8E8-A44E-41B6-3AA8A47FD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820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7B0C3-6DAB-C3D7-028F-76574EC09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E39D0-B78F-7B4A-FA4B-DB215FD3E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7625F-61FF-917F-AA9A-6E30B162B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FFD31C-8A8E-65E5-3C2A-C319DF17D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60F5E-A619-F7B2-F1FC-41FC7766E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677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2153-7717-1DE1-57DC-DBACB4FEE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BF9F9-A4E5-547F-0DF7-11FAC689BD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75DC7-235B-C728-9917-3701C482A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A315D-AC9F-A81D-3985-4EAC78786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4E30F-5F39-28A7-31E3-28D2771AE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82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0C1B-B9F7-E133-82A2-849EA60DD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F4887-2D5C-1E23-F393-39DD7C06E5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597452-F211-90E8-79F1-69DAF9001A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4C8A94-D330-4082-E4EC-2933CBF8A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3E01E8-1978-2E65-40C1-362E68F7A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7D2710-E3A0-00E7-15F5-7337C1C81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408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C10A5-F4AB-49FE-69FD-B2865E8AB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0CF06-5E18-759E-01D9-43BE6577B9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26BA4-6DA7-3E70-FDEE-3CF6B5EE4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F4568E-A9A8-60A2-AC22-5D569869A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EB92D1-AD49-F40B-A7CD-71DC820B9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25AE9E-ECC1-FE29-03CA-AFEED876D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2917A4-891F-68AE-FA08-3DD309490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DCAC03-7325-6A89-3E74-56AB8978A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091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16303-44F7-851C-A2AA-FDA5999F1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58C5CF-556A-730A-9997-1B2AEAD0E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931FBD-697F-165E-B3AA-9D4F42F7C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0F95BC-9B83-57EA-99E5-965F2E285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268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76D3E-D4F2-BD19-9F5F-29AA7F933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AEEED2-C83D-2549-AC18-E6B5C719D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B238FF-976F-CE69-2C56-CA3E4FD5F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222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11C71-FF92-EF2E-856B-B21722565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0A258-DBC0-6B6D-A3C9-C6D2B9754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A4125-8CEC-34C4-EB7D-029AF26562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428591-74CD-4C78-53AD-E25FEE59C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AF9CE-C978-1A51-6D81-B18BBF4EC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48E839-A0F2-67D9-4A1E-8B2DE964F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36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67FFF-E62E-EA29-D582-93DA6A3A4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48E251-3240-142D-1C03-76C60280FC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E014D-37B3-6DE8-8C8C-96163EF4CE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1EFA49-51BF-9E8C-E78E-FBCF44A23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44422-D9F1-4F42-FE8D-35BFDCE72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3E76B8-1D49-641F-C65C-841D26FBA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604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7EA36-278F-DB34-3ADB-D7CA85AE1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775406-300B-7CEF-5D8D-F67FA67C45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50D7B-761B-7093-8F0E-1BAAAB21E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FFC00-33ED-B659-F8A8-CF96892F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EA9F7-FB24-9C3F-10C9-47D3F38C4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619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866116-7F80-57A9-FC7E-5EAAF4BEA1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6DC02E-5FB9-8AE7-5112-224CFC45E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03B5D-810B-775A-6CB9-AC781C4C9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4A7C0-9E93-B246-9D65-4511F59F4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6EB15-E25B-3579-C7EA-FA9BD82DC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930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3E3AE9-0B37-66B1-7205-FF11C0BFF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12A01-1024-220D-286D-1E37245E9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03C57-EA1C-2270-2BA0-67BD67BCEF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A4A56E-6C8E-4366-94C4-3C7040B8AE6E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15CFB-B78D-D1EF-1BE8-DC3FF90D3E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C1C3B-A02D-BF6A-8BA1-96328EF727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255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C3CA3-CB5F-AC0B-989E-4E5A91F11A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LCLM4003 Effective Teamworking and Communication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23EA10-07DB-C5C8-6B7B-5FCCD5DDF8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Name: Daisy </a:t>
            </a:r>
            <a:r>
              <a:rPr lang="en-GB" dirty="0" err="1"/>
              <a:t>Igbanibo</a:t>
            </a:r>
          </a:p>
          <a:p>
            <a:r>
              <a:rPr lang="en-GB"/>
              <a:t>Student Id:2440387</a:t>
            </a:r>
          </a:p>
          <a:p>
            <a:r>
              <a:rPr lang="en-GB" dirty="0"/>
              <a:t>Name: Dr </a:t>
            </a:r>
            <a:r>
              <a:rPr lang="en-GB" dirty="0" err="1"/>
              <a:t>Lizeta</a:t>
            </a:r>
            <a:r>
              <a:rPr lang="en-GB" dirty="0"/>
              <a:t> Demetriou</a:t>
            </a:r>
          </a:p>
        </p:txBody>
      </p:sp>
    </p:spTree>
    <p:extLst>
      <p:ext uri="{BB962C8B-B14F-4D97-AF65-F5344CB8AC3E}">
        <p14:creationId xmlns:p14="http://schemas.microsoft.com/office/powerpoint/2010/main" val="1008150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F5706-DAAA-9617-6023-0B93E3C29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OVERVIEW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0127A6-8BB7-FC15-3033-10D894EC5F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6877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942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19BE1-CB5E-00F5-B3BB-629102D36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04D79-7B00-B492-4891-8996C7FD4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latin typeface="Arial"/>
                <a:cs typeface="Arial"/>
              </a:rPr>
              <a:t>Title:</a:t>
            </a:r>
            <a:r>
              <a:rPr lang="en-GB" sz="2000">
                <a:latin typeface="Arial"/>
                <a:cs typeface="Arial"/>
              </a:rPr>
              <a:t> Communication Problems at Flight Foods Ltd</a:t>
            </a:r>
          </a:p>
          <a:p>
            <a:r>
              <a:rPr lang="en-GB" sz="2000" b="1">
                <a:latin typeface="Arial"/>
                <a:cs typeface="Arial"/>
              </a:rPr>
              <a:t>Content: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Flight Foods Ltd produces ready meals for airlines</a:t>
            </a:r>
          </a:p>
          <a:p>
            <a:r>
              <a:rPr lang="en-GB" sz="2000">
                <a:latin typeface="Arial"/>
                <a:cs typeface="Arial"/>
              </a:rPr>
              <a:t>Company is losing customers due to poor food quality (undercooked food, hygiene issues, poor packaging)</a:t>
            </a:r>
          </a:p>
          <a:p>
            <a:r>
              <a:rPr lang="en-GB" sz="2000">
                <a:latin typeface="Arial"/>
                <a:cs typeface="Arial"/>
              </a:rPr>
              <a:t>Factory employs 40 workers from diverse cultural and language backgrounds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Staff are not properly trained in food hygiene before starting work</a:t>
            </a:r>
          </a:p>
          <a:p>
            <a:r>
              <a:rPr lang="en-GB" sz="2000">
                <a:latin typeface="Arial"/>
                <a:cs typeface="Arial"/>
              </a:rPr>
              <a:t>Communication between manager (Gary) and workers is ineffective</a:t>
            </a:r>
          </a:p>
          <a:p>
            <a:r>
              <a:rPr lang="en-GB" sz="2000">
                <a:latin typeface="Arial"/>
                <a:cs typeface="Arial"/>
              </a:rPr>
              <a:t>Result: misunderstandings, poor practices, and declining business performance</a:t>
            </a:r>
          </a:p>
          <a:p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94719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18FB5-C8E3-E6AA-3241-6A557A7AC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7FAE6-E1F8-B553-575D-D8343E574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40322" y="1702533"/>
            <a:ext cx="11594122" cy="447443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endParaRPr lang="en-GB" sz="1400" b="1" dirty="0"/>
          </a:p>
          <a:p>
            <a:pPr>
              <a:buFont typeface="Arial"/>
              <a:buChar char="•"/>
            </a:pPr>
            <a:r>
              <a:rPr lang="en-GB" sz="2000" b="1">
                <a:latin typeface="Arial"/>
                <a:cs typeface="Arial"/>
              </a:rPr>
              <a:t>Language Barrier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Workers speak different languages and have limited English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Instructions are misunderstood or ignored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b="1">
                <a:latin typeface="Arial"/>
                <a:cs typeface="Arial"/>
              </a:rPr>
              <a:t>Cultural Differences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Different attitudes toward hygiene and workplace </a:t>
            </a:r>
            <a:r>
              <a:rPr lang="en-GB" sz="2000" dirty="0" err="1">
                <a:latin typeface="Arial"/>
                <a:cs typeface="Arial"/>
              </a:rPr>
              <a:t>behavior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Lack of shared understanding of standards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b="1">
                <a:latin typeface="Arial"/>
                <a:cs typeface="Arial"/>
              </a:rPr>
              <a:t>Lack of Training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No formal food hygiene training before starting work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Learning “on the job” leads to inconsistent practices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b="1">
                <a:latin typeface="Arial"/>
                <a:cs typeface="Arial"/>
              </a:rPr>
              <a:t>Poor Communication Methods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Over-reliance on verbal instructions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Signs/posters are not effective for all workers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b="1">
                <a:latin typeface="Arial"/>
                <a:cs typeface="Arial"/>
              </a:rPr>
              <a:t>Noise &amp; Environment</a:t>
            </a:r>
            <a:endParaRPr lang="en-GB" sz="2000" dirty="0">
              <a:latin typeface="Arial"/>
              <a:cs typeface="Arial"/>
            </a:endParaRPr>
          </a:p>
          <a:p>
            <a:pPr marL="971550" lvl="1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Loud machinery makes communication difficult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dirty="0"/>
            </a:b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27876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35149-B4AC-1619-855B-CD971838F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Solution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AD2F6-5543-E42B-239B-88AFDD1BC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86507" y="1825625"/>
            <a:ext cx="11840307" cy="435133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b="1" dirty="0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Provide Proper Training</a:t>
            </a:r>
            <a:endParaRPr lang="en-GB" sz="2000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Mandatory food hygiene training for all employees</a:t>
            </a:r>
          </a:p>
          <a:p>
            <a:pPr lvl="1"/>
            <a:r>
              <a:rPr lang="en-GB" sz="2000">
                <a:latin typeface="Arial"/>
                <a:cs typeface="Arial"/>
              </a:rPr>
              <a:t>Use simple language and practical demonstrations</a:t>
            </a:r>
          </a:p>
          <a:p>
            <a:r>
              <a:rPr lang="en-GB" sz="2000" b="1">
                <a:latin typeface="Arial"/>
                <a:cs typeface="Arial"/>
              </a:rPr>
              <a:t>Improve Language Support</a:t>
            </a:r>
            <a:endParaRPr lang="en-GB" sz="2000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Use multilingual instructions and translated materials</a:t>
            </a:r>
          </a:p>
          <a:p>
            <a:pPr lvl="1"/>
            <a:r>
              <a:rPr lang="en-GB" sz="2000">
                <a:latin typeface="Arial"/>
                <a:cs typeface="Arial"/>
              </a:rPr>
              <a:t>Hire interpreters or bilingual supervisors</a:t>
            </a:r>
          </a:p>
          <a:p>
            <a:r>
              <a:rPr lang="en-GB" sz="2000" b="1">
                <a:latin typeface="Arial"/>
                <a:cs typeface="Arial"/>
              </a:rPr>
              <a:t>Use Visual Communication</a:t>
            </a:r>
            <a:endParaRPr lang="en-GB" sz="2000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Clear diagrams, symbols, and step-by-step visuals</a:t>
            </a:r>
          </a:p>
          <a:p>
            <a:pPr lvl="1"/>
            <a:r>
              <a:rPr lang="en-GB" sz="2000">
                <a:latin typeface="Arial"/>
                <a:cs typeface="Arial"/>
              </a:rPr>
              <a:t>Color-coded systems for processes</a:t>
            </a:r>
          </a:p>
          <a:p>
            <a:r>
              <a:rPr lang="en-GB" sz="2000" b="1">
                <a:latin typeface="Arial"/>
                <a:cs typeface="Arial"/>
              </a:rPr>
              <a:t>Adopt Communication Models</a:t>
            </a:r>
            <a:endParaRPr lang="en-GB" sz="2000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Apply structured methods (e.g., sender–receiver feedback systems)</a:t>
            </a:r>
          </a:p>
          <a:p>
            <a:pPr lvl="1"/>
            <a:r>
              <a:rPr lang="en-GB" sz="2000">
                <a:latin typeface="Arial"/>
                <a:cs typeface="Arial"/>
              </a:rPr>
              <a:t>Encourage feedback to confirm understanding</a:t>
            </a:r>
          </a:p>
          <a:p>
            <a:r>
              <a:rPr lang="en-GB" sz="2000" b="1">
                <a:latin typeface="Arial"/>
                <a:cs typeface="Arial"/>
              </a:rPr>
              <a:t>Enhance Workplace Practices</a:t>
            </a:r>
            <a:endParaRPr lang="en-GB" sz="2000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Regular supervision and checks</a:t>
            </a:r>
          </a:p>
          <a:p>
            <a:pPr lvl="1"/>
            <a:r>
              <a:rPr lang="en-GB" sz="2000">
                <a:latin typeface="Arial"/>
                <a:cs typeface="Arial"/>
              </a:rPr>
              <a:t>Create a culture of hygiene and accountability</a:t>
            </a:r>
          </a:p>
          <a:p>
            <a:pPr marL="457200" lvl="1" indent="0">
              <a:buNone/>
            </a:pPr>
            <a:br>
              <a:rPr lang="en-US" dirty="0"/>
            </a:b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dirty="0"/>
            </a:b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9842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ACB2B-8121-F64A-AB8C-0FFFDF046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B8707-E700-0453-F644-058658C15D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339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0B654-AF9B-9140-8BF2-FA320E866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Solutions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EC7AF-E12F-14EE-0009-07D3F2E91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851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Widescreen</PresentationFormat>
  <Paragraphs>12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LCLM4003 Effective Teamworking and Communication </vt:lpstr>
      <vt:lpstr>OVERVIEW </vt:lpstr>
      <vt:lpstr>Overview of the study </vt:lpstr>
      <vt:lpstr>Communication barriers </vt:lpstr>
      <vt:lpstr>Solution to Overcome Barriers</vt:lpstr>
      <vt:lpstr>PowerPoint Presentation</vt:lpstr>
      <vt:lpstr>Solutions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Lizeta Demetriou</dc:creator>
  <cp:lastModifiedBy>Lizeta Demetriou</cp:lastModifiedBy>
  <cp:revision>67</cp:revision>
  <dcterms:created xsi:type="dcterms:W3CDTF">2026-04-28T10:18:59Z</dcterms:created>
  <dcterms:modified xsi:type="dcterms:W3CDTF">2026-05-15T07:46:31Z</dcterms:modified>
</cp:coreProperties>
</file>