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1" r:id="rId1"/>
  </p:sldMasterIdLst>
  <p:notesMasterIdLst>
    <p:notesMasterId r:id="rId54"/>
  </p:notesMasterIdLst>
  <p:sldIdLst>
    <p:sldId id="257" r:id="rId2"/>
    <p:sldId id="299" r:id="rId3"/>
    <p:sldId id="300" r:id="rId4"/>
    <p:sldId id="301" r:id="rId5"/>
    <p:sldId id="302" r:id="rId6"/>
    <p:sldId id="303" r:id="rId7"/>
    <p:sldId id="304" r:id="rId8"/>
    <p:sldId id="305" r:id="rId9"/>
    <p:sldId id="307" r:id="rId10"/>
    <p:sldId id="308" r:id="rId11"/>
    <p:sldId id="309" r:id="rId12"/>
    <p:sldId id="310" r:id="rId13"/>
    <p:sldId id="410" r:id="rId14"/>
    <p:sldId id="312" r:id="rId15"/>
    <p:sldId id="313" r:id="rId16"/>
    <p:sldId id="314" r:id="rId17"/>
    <p:sldId id="315" r:id="rId18"/>
    <p:sldId id="316" r:id="rId19"/>
    <p:sldId id="317" r:id="rId20"/>
    <p:sldId id="318" r:id="rId21"/>
    <p:sldId id="412" r:id="rId22"/>
    <p:sldId id="320" r:id="rId23"/>
    <p:sldId id="321" r:id="rId24"/>
    <p:sldId id="322" r:id="rId25"/>
    <p:sldId id="323" r:id="rId26"/>
    <p:sldId id="324" r:id="rId27"/>
    <p:sldId id="325" r:id="rId28"/>
    <p:sldId id="413" r:id="rId29"/>
    <p:sldId id="379" r:id="rId30"/>
    <p:sldId id="380" r:id="rId31"/>
    <p:sldId id="381" r:id="rId32"/>
    <p:sldId id="382" r:id="rId33"/>
    <p:sldId id="383" r:id="rId34"/>
    <p:sldId id="384" r:id="rId35"/>
    <p:sldId id="385" r:id="rId36"/>
    <p:sldId id="388" r:id="rId37"/>
    <p:sldId id="389" r:id="rId38"/>
    <p:sldId id="390" r:id="rId39"/>
    <p:sldId id="391" r:id="rId40"/>
    <p:sldId id="392" r:id="rId41"/>
    <p:sldId id="393" r:id="rId42"/>
    <p:sldId id="394" r:id="rId43"/>
    <p:sldId id="395" r:id="rId44"/>
    <p:sldId id="397" r:id="rId45"/>
    <p:sldId id="398" r:id="rId46"/>
    <p:sldId id="400" r:id="rId47"/>
    <p:sldId id="401" r:id="rId48"/>
    <p:sldId id="404" r:id="rId49"/>
    <p:sldId id="415" r:id="rId50"/>
    <p:sldId id="408" r:id="rId51"/>
    <p:sldId id="409" r:id="rId52"/>
    <p:sldId id="297" r:id="rId53"/>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CC"/>
    <a:srgbClr val="660066"/>
    <a:srgbClr val="0066FF"/>
    <a:srgbClr val="777777"/>
    <a:srgbClr val="000000"/>
    <a:srgbClr val="808000"/>
    <a:srgbClr val="663300"/>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48" autoAdjust="0"/>
    <p:restoredTop sz="94660"/>
  </p:normalViewPr>
  <p:slideViewPr>
    <p:cSldViewPr>
      <p:cViewPr>
        <p:scale>
          <a:sx n="100" d="100"/>
          <a:sy n="100" d="100"/>
        </p:scale>
        <p:origin x="-516" y="36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GB"/>
          </a:p>
        </p:txBody>
      </p:sp>
      <p:sp>
        <p:nvSpPr>
          <p:cNvPr id="40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GB"/>
          </a:p>
        </p:txBody>
      </p:sp>
      <p:sp>
        <p:nvSpPr>
          <p:cNvPr id="41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GB"/>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5492ACD-F42D-4B63-9E34-D78A94F01715}" type="slidenum">
              <a:rPr lang="en-GB"/>
              <a:pPr/>
              <a:t>‹#›</a:t>
            </a:fld>
            <a:endParaRPr lang="en-GB"/>
          </a:p>
        </p:txBody>
      </p:sp>
    </p:spTree>
    <p:extLst>
      <p:ext uri="{BB962C8B-B14F-4D97-AF65-F5344CB8AC3E}">
        <p14:creationId xmlns:p14="http://schemas.microsoft.com/office/powerpoint/2010/main" val="98557931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E19A590-F88F-496D-88E0-14EBDEAE19A4}" type="slidenum">
              <a:rPr lang="en-GB"/>
              <a:pPr/>
              <a:t>1</a:t>
            </a:fld>
            <a:endParaRPr lang="en-GB"/>
          </a:p>
        </p:txBody>
      </p:sp>
      <p:sp>
        <p:nvSpPr>
          <p:cNvPr id="5122" name="Rectangle 2"/>
          <p:cNvSpPr>
            <a:spLocks noGrp="1" noRot="1" noChangeAspect="1" noChangeArrowheads="1" noTextEdit="1"/>
          </p:cNvSpPr>
          <p:nvPr>
            <p:ph type="sldImg"/>
          </p:nvPr>
        </p:nvSpPr>
        <p:spPr>
          <a:ln/>
        </p:spPr>
      </p:sp>
      <p:sp>
        <p:nvSpPr>
          <p:cNvPr id="51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F5C0B04A-669A-4926-98D3-6BDE58AE3546}" type="slidenum">
              <a:rPr lang="en-US" smtClean="0"/>
              <a:pPr/>
              <a:t>10</a:t>
            </a:fld>
            <a:endParaRPr lang="en-US" smtClean="0"/>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039EFE9B-D188-4AF0-80BF-076D9312D545}" type="slidenum">
              <a:rPr lang="zh-CN" altLang="en-US"/>
              <a:pPr/>
              <a:t>14</a:t>
            </a:fld>
            <a:endParaRPr lang="en-US" altLang="zh-CN"/>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7909B314-2DAA-4063-A3D2-35DB3C4A76CC}" type="slidenum">
              <a:rPr lang="zh-CN" altLang="en-US"/>
              <a:pPr/>
              <a:t>15</a:t>
            </a:fld>
            <a:endParaRPr lang="en-US" altLang="zh-CN"/>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4DE795A6-E9E3-4EC3-BF3F-647442F5AD02}" type="slidenum">
              <a:rPr lang="zh-CN" altLang="en-US"/>
              <a:pPr/>
              <a:t>16</a:t>
            </a:fld>
            <a:endParaRPr lang="en-US" altLang="zh-CN"/>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D0F43B8F-74D5-4BFD-ACC2-67A51840E43F}" type="slidenum">
              <a:rPr lang="zh-CN" altLang="en-US"/>
              <a:pPr/>
              <a:t>17</a:t>
            </a:fld>
            <a:endParaRPr lang="en-US" altLang="zh-CN"/>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C3EAEF80-E94D-4F43-A73C-2412C3F09DEC}" type="slidenum">
              <a:rPr lang="zh-CN" altLang="en-US"/>
              <a:pPr/>
              <a:t>18</a:t>
            </a:fld>
            <a:endParaRPr lang="en-US" altLang="zh-CN"/>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E2E300CC-018A-4A28-9059-076CF1459544}" type="slidenum">
              <a:rPr lang="zh-CN" altLang="en-US"/>
              <a:pPr/>
              <a:t>19</a:t>
            </a:fld>
            <a:endParaRPr lang="en-US" altLang="zh-CN"/>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8245C100-B6D6-438D-9591-847C3480C1A9}" type="slidenum">
              <a:rPr lang="zh-CN" altLang="en-US"/>
              <a:pPr/>
              <a:t>20</a:t>
            </a:fld>
            <a:endParaRPr lang="en-US" altLang="zh-CN"/>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E55EB201-2732-46F2-8AEA-615F314E90C2}" type="slidenum">
              <a:rPr lang="zh-CN" altLang="en-US"/>
              <a:pPr/>
              <a:t>22</a:t>
            </a:fld>
            <a:endParaRPr lang="en-US" altLang="zh-CN"/>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DD26339B-174C-4467-B0B1-C0A2002F7F05}" type="slidenum">
              <a:rPr lang="zh-CN" altLang="en-US"/>
              <a:pPr/>
              <a:t>23</a:t>
            </a:fld>
            <a:endParaRPr lang="en-US" altLang="zh-CN"/>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6D683B7D-BA3C-4B38-A78D-EA49B7DD947A}" type="slidenum">
              <a:rPr lang="zh-CN" altLang="en-US"/>
              <a:pPr/>
              <a:t>24</a:t>
            </a:fld>
            <a:endParaRPr lang="en-US" altLang="zh-CN"/>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10C8F813-BBDA-4786-BFC1-487F732C666A}" type="slidenum">
              <a:rPr lang="zh-CN" altLang="en-US"/>
              <a:pPr/>
              <a:t>25</a:t>
            </a:fld>
            <a:endParaRPr lang="en-US" altLang="zh-CN"/>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46FFFB1E-9970-44FA-94D4-E14B49D6DE67}" type="slidenum">
              <a:rPr lang="zh-CN" altLang="en-US"/>
              <a:pPr/>
              <a:t>26</a:t>
            </a:fld>
            <a:endParaRPr lang="en-US" altLang="zh-CN"/>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6144B4BA-D343-4262-9962-4B0748F96DBF}" type="slidenum">
              <a:rPr lang="zh-CN" altLang="en-US"/>
              <a:pPr/>
              <a:t>27</a:t>
            </a:fld>
            <a:endParaRPr lang="en-US" altLang="zh-CN"/>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endParaRPr lang="zh-CN"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695EBBD5-9582-4953-A8D8-6D472EC2B98F}" type="slidenum">
              <a:rPr lang="zh-CN" altLang="en-GB"/>
              <a:pPr/>
              <a:t>47</a:t>
            </a:fld>
            <a:endParaRPr lang="en-GB" altLang="zh-CN"/>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936EB1A-E503-4BA0-9103-33DB356C7602}" type="slidenum">
              <a:rPr lang="en-GB"/>
              <a:pPr/>
              <a:t>52</a:t>
            </a:fld>
            <a:endParaRPr lang="en-GB"/>
          </a:p>
        </p:txBody>
      </p:sp>
      <p:sp>
        <p:nvSpPr>
          <p:cNvPr id="101378" name="Rectangle 2"/>
          <p:cNvSpPr>
            <a:spLocks noGrp="1" noRot="1" noChangeAspect="1" noChangeArrowheads="1" noTextEdit="1"/>
          </p:cNvSpPr>
          <p:nvPr>
            <p:ph type="sldImg"/>
          </p:nvPr>
        </p:nvSpPr>
        <p:spPr>
          <a:ln/>
        </p:spPr>
      </p:sp>
      <p:sp>
        <p:nvSpPr>
          <p:cNvPr id="101379"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705600" y="4206240"/>
            <a:ext cx="960120" cy="457200"/>
          </a:xfrm>
          <a:prstGeom prst="rect">
            <a:avLst/>
          </a:prstGeom>
        </p:spPr>
        <p:txBody>
          <a:bodyPr/>
          <a:lstStyle/>
          <a:p>
            <a:endParaRPr lang="en-GB"/>
          </a:p>
        </p:txBody>
      </p:sp>
      <p:sp>
        <p:nvSpPr>
          <p:cNvPr id="17" name="Footer Placeholder 16"/>
          <p:cNvSpPr>
            <a:spLocks noGrp="1"/>
          </p:cNvSpPr>
          <p:nvPr>
            <p:ph type="ftr" sz="quarter" idx="11"/>
          </p:nvPr>
        </p:nvSpPr>
        <p:spPr>
          <a:xfrm>
            <a:off x="5410200" y="4205288"/>
            <a:ext cx="1295400" cy="457200"/>
          </a:xfrm>
          <a:prstGeom prst="rect">
            <a:avLst/>
          </a:prstGeom>
        </p:spPr>
        <p:txBody>
          <a:bodyPr/>
          <a:lstStyle/>
          <a:p>
            <a:endParaRPr lang="en-GB"/>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51A0A728-58A8-4400-8922-32EBFA9DE446}"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86536" y="612648"/>
            <a:ext cx="957264" cy="457200"/>
          </a:xfrm>
          <a:prstGeom prst="rect">
            <a:avLst/>
          </a:prstGeom>
        </p:spPr>
        <p:txBody>
          <a:bodyPr/>
          <a:lstStyle/>
          <a:p>
            <a:r>
              <a:rPr lang="en-GB" smtClean="0"/>
              <a:t>Dr Nik Whitehead</a:t>
            </a:r>
            <a:endParaRPr lang="en-GB"/>
          </a:p>
        </p:txBody>
      </p:sp>
      <p:sp>
        <p:nvSpPr>
          <p:cNvPr id="5" name="Footer Placeholder 4"/>
          <p:cNvSpPr>
            <a:spLocks noGrp="1"/>
          </p:cNvSpPr>
          <p:nvPr>
            <p:ph type="ftr" sz="quarter" idx="11"/>
          </p:nvPr>
        </p:nvSpPr>
        <p:spPr>
          <a:xfrm>
            <a:off x="5257800" y="612648"/>
            <a:ext cx="1325880" cy="457200"/>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9D8DC0F4-76EC-4928-B389-C9FEDA3416A3}"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586536" y="612648"/>
            <a:ext cx="957264" cy="457200"/>
          </a:xfrm>
          <a:prstGeom prst="rect">
            <a:avLst/>
          </a:prstGeom>
        </p:spPr>
        <p:txBody>
          <a:bodyPr/>
          <a:lstStyle/>
          <a:p>
            <a:r>
              <a:rPr lang="en-GB" smtClean="0"/>
              <a:t>Dr Nik Whitehead</a:t>
            </a:r>
            <a:endParaRPr lang="en-GB"/>
          </a:p>
        </p:txBody>
      </p:sp>
      <p:sp>
        <p:nvSpPr>
          <p:cNvPr id="5" name="Footer Placeholder 4"/>
          <p:cNvSpPr>
            <a:spLocks noGrp="1"/>
          </p:cNvSpPr>
          <p:nvPr>
            <p:ph type="ftr" sz="quarter" idx="11"/>
          </p:nvPr>
        </p:nvSpPr>
        <p:spPr>
          <a:xfrm>
            <a:off x="5257800" y="612648"/>
            <a:ext cx="1325880" cy="457200"/>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1CBCAD4A-9A78-436A-B712-C2F2C1BDE2D2}"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556792"/>
            <a:ext cx="4038600" cy="5040560"/>
          </a:xfrm>
        </p:spPr>
        <p:txBody>
          <a:bodyPr/>
          <a:lstStyle>
            <a:lvl1pPr>
              <a:defRPr sz="2000"/>
            </a:lvl1pPr>
            <a:lvl2pPr>
              <a:defRPr sz="1900"/>
            </a:lvl2pPr>
            <a:lvl3pPr>
              <a:defRPr sz="1800"/>
            </a:lvl3pPr>
            <a:lvl4pPr>
              <a:defRPr sz="1800"/>
            </a:lvl4pPr>
            <a:lvl5pPr>
              <a:defRPr sz="1800"/>
            </a:lvl5p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4" name="Content Placeholder 3"/>
          <p:cNvSpPr>
            <a:spLocks noGrp="1"/>
          </p:cNvSpPr>
          <p:nvPr>
            <p:ph sz="half" idx="2"/>
          </p:nvPr>
        </p:nvSpPr>
        <p:spPr>
          <a:xfrm>
            <a:off x="4644008" y="1556792"/>
            <a:ext cx="4038600" cy="5030019"/>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Slide Number Placeholder 6"/>
          <p:cNvSpPr>
            <a:spLocks noGrp="1"/>
          </p:cNvSpPr>
          <p:nvPr>
            <p:ph type="sldNum" sz="quarter" idx="12"/>
          </p:nvPr>
        </p:nvSpPr>
        <p:spPr/>
        <p:txBody>
          <a:bodyPr/>
          <a:lstStyle/>
          <a:p>
            <a:fld id="{0447557F-7AD8-4A27-9C27-E480EA562049}"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a:xfrm>
            <a:off x="6586536" y="612648"/>
            <a:ext cx="957264" cy="457200"/>
          </a:xfrm>
          <a:prstGeom prst="rect">
            <a:avLst/>
          </a:prstGeom>
        </p:spPr>
        <p:txBody>
          <a:bodyPr rtlCol="0"/>
          <a:lstStyle/>
          <a:p>
            <a:r>
              <a:rPr lang="en-GB" smtClean="0"/>
              <a:t>Dr Nik Whitehead</a:t>
            </a:r>
            <a:endParaRPr lang="en-GB"/>
          </a:p>
        </p:txBody>
      </p:sp>
      <p:sp>
        <p:nvSpPr>
          <p:cNvPr id="27" name="Slide Number Placeholder 26"/>
          <p:cNvSpPr>
            <a:spLocks noGrp="1"/>
          </p:cNvSpPr>
          <p:nvPr>
            <p:ph type="sldNum" sz="quarter" idx="11"/>
          </p:nvPr>
        </p:nvSpPr>
        <p:spPr/>
        <p:txBody>
          <a:bodyPr rtlCol="0"/>
          <a:lstStyle/>
          <a:p>
            <a:fld id="{4004316E-0BDD-430E-94E9-748E7FD875E3}" type="slidenum">
              <a:rPr lang="en-GB" smtClean="0"/>
              <a:pPr/>
              <a:t>‹#›</a:t>
            </a:fld>
            <a:endParaRPr lang="en-GB"/>
          </a:p>
        </p:txBody>
      </p:sp>
      <p:sp>
        <p:nvSpPr>
          <p:cNvPr id="28" name="Footer Placeholder 27"/>
          <p:cNvSpPr>
            <a:spLocks noGrp="1"/>
          </p:cNvSpPr>
          <p:nvPr>
            <p:ph type="ftr" sz="quarter" idx="12"/>
          </p:nvPr>
        </p:nvSpPr>
        <p:spPr>
          <a:xfrm>
            <a:off x="5257800" y="612648"/>
            <a:ext cx="1325880" cy="457200"/>
          </a:xfrm>
          <a:prstGeom prst="rect">
            <a:avLst/>
          </a:prstGeom>
        </p:spPr>
        <p:txBody>
          <a:bodyPr rtlCol="0"/>
          <a:lstStyle/>
          <a:p>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5" name="Slide Number Placeholder 4"/>
          <p:cNvSpPr>
            <a:spLocks noGrp="1"/>
          </p:cNvSpPr>
          <p:nvPr>
            <p:ph type="sldNum" sz="quarter" idx="12"/>
          </p:nvPr>
        </p:nvSpPr>
        <p:spPr>
          <a:xfrm>
            <a:off x="8174736" y="2272"/>
            <a:ext cx="762000" cy="365760"/>
          </a:xfrm>
        </p:spPr>
        <p:txBody>
          <a:bodyPr/>
          <a:lstStyle/>
          <a:p>
            <a:fld id="{B07C7589-490C-489F-8478-54DCAA9AA8E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F912FDC1-C426-46F0-A50A-E2690F78E5D8}"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586536" y="612648"/>
            <a:ext cx="957264" cy="457200"/>
          </a:xfrm>
          <a:prstGeom prst="rect">
            <a:avLst/>
          </a:prstGeom>
        </p:spPr>
        <p:txBody>
          <a:bodyPr/>
          <a:lstStyle/>
          <a:p>
            <a:r>
              <a:rPr lang="en-GB" smtClean="0"/>
              <a:t>Dr Nik Whitehead</a:t>
            </a:r>
            <a:endParaRPr lang="en-GB"/>
          </a:p>
        </p:txBody>
      </p:sp>
      <p:sp>
        <p:nvSpPr>
          <p:cNvPr id="6" name="Footer Placeholder 5"/>
          <p:cNvSpPr>
            <a:spLocks noGrp="1"/>
          </p:cNvSpPr>
          <p:nvPr>
            <p:ph type="ftr" sz="quarter" idx="11"/>
          </p:nvPr>
        </p:nvSpPr>
        <p:spPr>
          <a:xfrm>
            <a:off x="5257800" y="612648"/>
            <a:ext cx="1325880" cy="457200"/>
          </a:xfrm>
          <a:prstGeom prst="rect">
            <a:avLst/>
          </a:prstGeom>
        </p:spPr>
        <p:txBody>
          <a:bodyPr/>
          <a:lstStyle/>
          <a:p>
            <a:endParaRPr lang="en-GB"/>
          </a:p>
        </p:txBody>
      </p:sp>
      <p:sp>
        <p:nvSpPr>
          <p:cNvPr id="7" name="Slide Number Placeholder 6"/>
          <p:cNvSpPr>
            <a:spLocks noGrp="1"/>
          </p:cNvSpPr>
          <p:nvPr>
            <p:ph type="sldNum" sz="quarter" idx="12"/>
          </p:nvPr>
        </p:nvSpPr>
        <p:spPr/>
        <p:txBody>
          <a:bodyPr/>
          <a:lstStyle/>
          <a:p>
            <a:fld id="{39733DB5-9604-4A11-AA59-4A2BA65D2EC8}"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586536" y="612648"/>
            <a:ext cx="957264" cy="457200"/>
          </a:xfrm>
          <a:prstGeom prst="rect">
            <a:avLst/>
          </a:prstGeom>
        </p:spPr>
        <p:txBody>
          <a:bodyPr/>
          <a:lstStyle/>
          <a:p>
            <a:r>
              <a:rPr lang="en-GB" smtClean="0"/>
              <a:t>Dr Nik Whitehead</a:t>
            </a:r>
            <a:endParaRPr lang="en-GB"/>
          </a:p>
        </p:txBody>
      </p:sp>
      <p:sp>
        <p:nvSpPr>
          <p:cNvPr id="6" name="Footer Placeholder 5"/>
          <p:cNvSpPr>
            <a:spLocks noGrp="1"/>
          </p:cNvSpPr>
          <p:nvPr>
            <p:ph type="ftr" sz="quarter" idx="11"/>
          </p:nvPr>
        </p:nvSpPr>
        <p:spPr>
          <a:xfrm>
            <a:off x="5257800" y="612648"/>
            <a:ext cx="1325880" cy="457200"/>
          </a:xfrm>
          <a:prstGeom prst="rect">
            <a:avLst/>
          </a:prstGeom>
        </p:spPr>
        <p:txBody>
          <a:bodyPr/>
          <a:lstStyle/>
          <a:p>
            <a:endParaRPr lang="en-GB"/>
          </a:p>
        </p:txBody>
      </p:sp>
      <p:sp>
        <p:nvSpPr>
          <p:cNvPr id="7" name="Slide Number Placeholder 6"/>
          <p:cNvSpPr>
            <a:spLocks noGrp="1"/>
          </p:cNvSpPr>
          <p:nvPr>
            <p:ph type="sldNum" sz="quarter" idx="12"/>
          </p:nvPr>
        </p:nvSpPr>
        <p:spPr/>
        <p:txBody>
          <a:bodyPr/>
          <a:lstStyle/>
          <a:p>
            <a:fld id="{EC76604B-AEF8-4CAD-9FCE-84916A090B45}"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86536" y="612648"/>
            <a:ext cx="957264" cy="457200"/>
          </a:xfrm>
          <a:prstGeom prst="rect">
            <a:avLst/>
          </a:prstGeom>
        </p:spPr>
        <p:txBody>
          <a:bodyPr/>
          <a:lstStyle/>
          <a:p>
            <a:r>
              <a:rPr lang="en-GB" smtClean="0"/>
              <a:t>Dr Nik Whitehead</a:t>
            </a:r>
            <a:endParaRPr lang="en-GB"/>
          </a:p>
        </p:txBody>
      </p:sp>
      <p:sp>
        <p:nvSpPr>
          <p:cNvPr id="5" name="Footer Placeholder 4"/>
          <p:cNvSpPr>
            <a:spLocks noGrp="1"/>
          </p:cNvSpPr>
          <p:nvPr>
            <p:ph type="ftr" sz="quarter" idx="11"/>
          </p:nvPr>
        </p:nvSpPr>
        <p:spPr>
          <a:xfrm>
            <a:off x="5257800" y="612648"/>
            <a:ext cx="1325880" cy="457200"/>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FAD0EE74-0717-4790-87C9-294E4E01F89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86536" y="612648"/>
            <a:ext cx="957264" cy="457200"/>
          </a:xfrm>
          <a:prstGeom prst="rect">
            <a:avLst/>
          </a:prstGeom>
        </p:spPr>
        <p:txBody>
          <a:bodyPr/>
          <a:lstStyle/>
          <a:p>
            <a:r>
              <a:rPr lang="en-GB" smtClean="0"/>
              <a:t>Dr Nik Whitehead</a:t>
            </a:r>
            <a:endParaRPr lang="en-GB"/>
          </a:p>
        </p:txBody>
      </p:sp>
      <p:sp>
        <p:nvSpPr>
          <p:cNvPr id="5" name="Footer Placeholder 4"/>
          <p:cNvSpPr>
            <a:spLocks noGrp="1"/>
          </p:cNvSpPr>
          <p:nvPr>
            <p:ph type="ftr" sz="quarter" idx="11"/>
          </p:nvPr>
        </p:nvSpPr>
        <p:spPr>
          <a:xfrm>
            <a:off x="5257800" y="612648"/>
            <a:ext cx="1325880" cy="457200"/>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34D7706E-F231-41A3-8F0A-B1292F3E562B}"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600200"/>
            <a:ext cx="8229600" cy="4530725"/>
          </a:xfrm>
        </p:spPr>
        <p:txBody>
          <a:bodyPr/>
          <a:lstStyle/>
          <a:p>
            <a:pPr lvl="0"/>
            <a:endParaRPr lang="en-GB" noProof="0" smtClean="0"/>
          </a:p>
        </p:txBody>
      </p:sp>
      <p:sp>
        <p:nvSpPr>
          <p:cNvPr id="6" name="Rectangle 11"/>
          <p:cNvSpPr>
            <a:spLocks noGrp="1" noChangeArrowheads="1"/>
          </p:cNvSpPr>
          <p:nvPr>
            <p:ph type="sldNum" sz="quarter" idx="12"/>
          </p:nvPr>
        </p:nvSpPr>
        <p:spPr>
          <a:ln/>
        </p:spPr>
        <p:txBody>
          <a:bodyPr/>
          <a:lstStyle>
            <a:lvl1pPr>
              <a:defRPr/>
            </a:lvl1pPr>
          </a:lstStyle>
          <a:p>
            <a:pPr>
              <a:defRPr/>
            </a:pPr>
            <a:fld id="{1AC405D2-BAC2-4553-96CA-DBBFC7D8260F}" type="slidenum">
              <a:rPr lang="zh-CN" altLang="en-US"/>
              <a:pPr>
                <a:defRPr/>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404664"/>
            <a:ext cx="8229600" cy="10668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511088"/>
            <a:ext cx="8229600" cy="4942248"/>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19347F20-F82F-4947-A7B4-706D91F163B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Lst>
  <p:hf hdr="0" ftr="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p>
            <a:r>
              <a:rPr lang="en-GB" dirty="0" smtClean="0"/>
              <a:t>Research &amp; Development </a:t>
            </a:r>
            <a:r>
              <a:rPr lang="en-GB" dirty="0" smtClean="0"/>
              <a:t>Methods</a:t>
            </a:r>
            <a:endParaRPr lang="en-GB" dirty="0"/>
          </a:p>
        </p:txBody>
      </p:sp>
      <p:sp>
        <p:nvSpPr>
          <p:cNvPr id="3075" name="Rectangle 3"/>
          <p:cNvSpPr>
            <a:spLocks noGrp="1" noChangeArrowheads="1"/>
          </p:cNvSpPr>
          <p:nvPr>
            <p:ph type="subTitle" idx="1"/>
          </p:nvPr>
        </p:nvSpPr>
        <p:spPr/>
        <p:txBody>
          <a:bodyPr/>
          <a:lstStyle/>
          <a:p>
            <a:r>
              <a:rPr lang="en-GB" dirty="0" smtClean="0"/>
              <a:t>Research </a:t>
            </a:r>
            <a:r>
              <a:rPr lang="en-GB" dirty="0" smtClean="0"/>
              <a:t>Philosophies, Strategies &amp; Methodologies</a:t>
            </a:r>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GB" smtClean="0"/>
              <a:t>What is research?</a:t>
            </a:r>
            <a:endParaRPr lang="en-US" altLang="zh-CN" smtClean="0"/>
          </a:p>
        </p:txBody>
      </p:sp>
      <p:sp>
        <p:nvSpPr>
          <p:cNvPr id="7171" name="Rectangle 3"/>
          <p:cNvSpPr>
            <a:spLocks noGrp="1" noChangeArrowheads="1"/>
          </p:cNvSpPr>
          <p:nvPr>
            <p:ph idx="1"/>
          </p:nvPr>
        </p:nvSpPr>
        <p:spPr/>
        <p:txBody>
          <a:bodyPr/>
          <a:lstStyle/>
          <a:p>
            <a:r>
              <a:rPr lang="en-GB" smtClean="0"/>
              <a:t>People undertake research in order to find things out in a systematic way, thereby increasing their knowledge (Jankowicz, 1995). </a:t>
            </a:r>
          </a:p>
          <a:p>
            <a:endParaRPr lang="en-GB" smtClean="0"/>
          </a:p>
          <a:p>
            <a:r>
              <a:rPr lang="en-GB" smtClean="0"/>
              <a:t>Hussey and Hussey (1997, p. 1) define research as ‘enquiry and investigation [that]…is systematic and methodical…[and] increases knowledge’. </a:t>
            </a:r>
            <a:endParaRPr lang="en-US" altLang="zh-CN"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17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normAutofit/>
          </a:bodyPr>
          <a:lstStyle/>
          <a:p>
            <a:r>
              <a:rPr lang="en-GB" dirty="0" smtClean="0"/>
              <a:t>What is a research methodology?</a:t>
            </a:r>
            <a:endParaRPr lang="en-US" altLang="zh-CN" dirty="0" smtClean="0"/>
          </a:p>
        </p:txBody>
      </p:sp>
      <p:sp>
        <p:nvSpPr>
          <p:cNvPr id="8195" name="Rectangle 3"/>
          <p:cNvSpPr>
            <a:spLocks noGrp="1" noChangeArrowheads="1"/>
          </p:cNvSpPr>
          <p:nvPr>
            <p:ph idx="1"/>
          </p:nvPr>
        </p:nvSpPr>
        <p:spPr/>
        <p:txBody>
          <a:bodyPr/>
          <a:lstStyle/>
          <a:p>
            <a:r>
              <a:rPr lang="en-GB" dirty="0" smtClean="0"/>
              <a:t>Research methodology refers to the step-by-step research process; the selection of the most efficient ways to collect, analyse and present data whilst maintaining academic rigour. </a:t>
            </a:r>
          </a:p>
          <a:p>
            <a:endParaRPr lang="en-GB" dirty="0" smtClean="0"/>
          </a:p>
          <a:p>
            <a:r>
              <a:rPr lang="en-GB" dirty="0" smtClean="0"/>
              <a:t>‘an operational framework within which the facts are placed so that their meaning may be seen more clearly’. </a:t>
            </a:r>
          </a:p>
          <a:p>
            <a:pPr>
              <a:buNone/>
            </a:pPr>
            <a:r>
              <a:rPr lang="en-GB" dirty="0" smtClean="0"/>
              <a:t>	</a:t>
            </a:r>
            <a:r>
              <a:rPr lang="en-GB" dirty="0" err="1" smtClean="0"/>
              <a:t>Leedy</a:t>
            </a:r>
            <a:r>
              <a:rPr lang="en-GB" dirty="0" smtClean="0"/>
              <a:t> (1989, cited by </a:t>
            </a:r>
            <a:r>
              <a:rPr lang="en-GB" dirty="0" err="1" smtClean="0"/>
              <a:t>Remenyi</a:t>
            </a:r>
            <a:r>
              <a:rPr lang="en-GB" dirty="0" smtClean="0"/>
              <a:t> et al, 1998, p. 28)</a:t>
            </a:r>
            <a:endParaRPr lang="en-US" altLang="zh-CN"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19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298450" y="5884863"/>
            <a:ext cx="8534400" cy="550862"/>
          </a:xfrm>
          <a:prstGeom prst="rect">
            <a:avLst/>
          </a:prstGeom>
          <a:noFill/>
          <a:ln w="9525">
            <a:noFill/>
            <a:miter lim="800000"/>
            <a:headEnd/>
            <a:tailEnd/>
          </a:ln>
        </p:spPr>
        <p:txBody>
          <a:bodyPr>
            <a:spAutoFit/>
          </a:bodyPr>
          <a:lstStyle/>
          <a:p>
            <a:pPr>
              <a:spcBef>
                <a:spcPct val="50000"/>
              </a:spcBef>
            </a:pPr>
            <a:r>
              <a:rPr lang="en-GB" sz="1200">
                <a:latin typeface="Arial" charset="0"/>
              </a:rPr>
              <a:t>Figure 1  </a:t>
            </a:r>
            <a:r>
              <a:rPr lang="en-US">
                <a:latin typeface="Arial" charset="0"/>
              </a:rPr>
              <a:t>The research process</a:t>
            </a:r>
          </a:p>
          <a:p>
            <a:pPr>
              <a:spcBef>
                <a:spcPct val="50000"/>
              </a:spcBef>
            </a:pPr>
            <a:r>
              <a:rPr lang="en-US" sz="800" i="1">
                <a:latin typeface="Arial" charset="0"/>
              </a:rPr>
              <a:t>Source</a:t>
            </a:r>
            <a:r>
              <a:rPr lang="en-US" sz="800">
                <a:latin typeface="Arial" charset="0"/>
              </a:rPr>
              <a:t>: © </a:t>
            </a:r>
            <a:r>
              <a:rPr lang="en-GB" sz="800">
                <a:latin typeface="Arial" charset="0"/>
              </a:rPr>
              <a:t>Saunders, Lewis and Thornhill,</a:t>
            </a:r>
            <a:r>
              <a:rPr lang="en-US" sz="800">
                <a:latin typeface="Arial" charset="0"/>
              </a:rPr>
              <a:t> </a:t>
            </a:r>
            <a:r>
              <a:rPr lang="en-GB" sz="800" i="1">
                <a:latin typeface="Arial" charset="0"/>
              </a:rPr>
              <a:t>Research Methods in Business</a:t>
            </a:r>
            <a:r>
              <a:rPr lang="en-GB" sz="800">
                <a:latin typeface="Arial" charset="0"/>
              </a:rPr>
              <a:t>, 4th Edition</a:t>
            </a:r>
            <a:r>
              <a:rPr lang="en-GB" sz="800" i="1">
                <a:latin typeface="Arial" charset="0"/>
              </a:rPr>
              <a:t> </a:t>
            </a:r>
            <a:r>
              <a:rPr lang="en-GB" sz="800">
                <a:latin typeface="Arial" charset="0"/>
              </a:rPr>
              <a:t>© Pearson Education Limited 2007</a:t>
            </a:r>
            <a:endParaRPr lang="en-US" sz="800">
              <a:latin typeface="Arial" charset="0"/>
            </a:endParaRPr>
          </a:p>
        </p:txBody>
      </p:sp>
      <p:pic>
        <p:nvPicPr>
          <p:cNvPr id="7171" name="Picture 3" descr="C01NF002A"/>
          <p:cNvPicPr>
            <a:picLocks noChangeAspect="1" noChangeArrowheads="1"/>
          </p:cNvPicPr>
          <p:nvPr/>
        </p:nvPicPr>
        <p:blipFill>
          <a:blip r:embed="rId2"/>
          <a:srcRect/>
          <a:stretch>
            <a:fillRect/>
          </a:stretch>
        </p:blipFill>
        <p:spPr bwMode="auto">
          <a:xfrm>
            <a:off x="1878013" y="444500"/>
            <a:ext cx="5349875" cy="53451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298450" y="5884863"/>
            <a:ext cx="8534400" cy="735012"/>
          </a:xfrm>
          <a:prstGeom prst="rect">
            <a:avLst/>
          </a:prstGeom>
          <a:noFill/>
          <a:ln w="9525">
            <a:noFill/>
            <a:miter lim="800000"/>
            <a:headEnd/>
            <a:tailEnd/>
          </a:ln>
        </p:spPr>
        <p:txBody>
          <a:bodyPr>
            <a:spAutoFit/>
          </a:bodyPr>
          <a:lstStyle/>
          <a:p>
            <a:pPr>
              <a:spcBef>
                <a:spcPct val="50000"/>
              </a:spcBef>
            </a:pPr>
            <a:r>
              <a:rPr lang="en-GB" sz="1200">
                <a:latin typeface="Arial" charset="0"/>
              </a:rPr>
              <a:t>Figure 1  </a:t>
            </a:r>
            <a:r>
              <a:rPr lang="en-US">
                <a:latin typeface="Arial" charset="0"/>
              </a:rPr>
              <a:t>The research process (Continued)</a:t>
            </a:r>
          </a:p>
          <a:p>
            <a:pPr>
              <a:spcBef>
                <a:spcPct val="50000"/>
              </a:spcBef>
            </a:pPr>
            <a:r>
              <a:rPr lang="en-US" sz="800">
                <a:latin typeface="Arial" charset="0"/>
              </a:rPr>
              <a:t> </a:t>
            </a:r>
            <a:r>
              <a:rPr lang="en-US" sz="800" i="1">
                <a:latin typeface="Arial" charset="0"/>
              </a:rPr>
              <a:t>Source</a:t>
            </a:r>
            <a:r>
              <a:rPr lang="en-US" sz="800">
                <a:latin typeface="Arial" charset="0"/>
              </a:rPr>
              <a:t>: © </a:t>
            </a:r>
            <a:r>
              <a:rPr lang="en-GB" sz="800">
                <a:latin typeface="Arial" charset="0"/>
              </a:rPr>
              <a:t>Saunders, Lewis and Thornhill,</a:t>
            </a:r>
            <a:r>
              <a:rPr lang="en-US" sz="800">
                <a:latin typeface="Arial" charset="0"/>
              </a:rPr>
              <a:t> </a:t>
            </a:r>
            <a:r>
              <a:rPr lang="en-GB" sz="800" i="1">
                <a:latin typeface="Arial" charset="0"/>
              </a:rPr>
              <a:t>Research Methods in Business</a:t>
            </a:r>
            <a:r>
              <a:rPr lang="en-GB" sz="800">
                <a:latin typeface="Arial" charset="0"/>
              </a:rPr>
              <a:t>, 4th Edition</a:t>
            </a:r>
            <a:r>
              <a:rPr lang="en-GB" sz="800" i="1">
                <a:latin typeface="Arial" charset="0"/>
              </a:rPr>
              <a:t> </a:t>
            </a:r>
            <a:r>
              <a:rPr lang="en-GB" sz="800">
                <a:latin typeface="Arial" charset="0"/>
              </a:rPr>
              <a:t>© Pearson Education Limited 2007</a:t>
            </a:r>
            <a:endParaRPr lang="en-US" sz="800">
              <a:latin typeface="Arial" charset="0"/>
            </a:endParaRPr>
          </a:p>
          <a:p>
            <a:pPr>
              <a:spcBef>
                <a:spcPct val="50000"/>
              </a:spcBef>
            </a:pPr>
            <a:endParaRPr lang="en-US" sz="800">
              <a:latin typeface="Arial" charset="0"/>
            </a:endParaRPr>
          </a:p>
        </p:txBody>
      </p:sp>
      <p:pic>
        <p:nvPicPr>
          <p:cNvPr id="8195" name="Picture 3" descr="C01NF002B"/>
          <p:cNvPicPr>
            <a:picLocks noChangeAspect="1" noChangeArrowheads="1"/>
          </p:cNvPicPr>
          <p:nvPr/>
        </p:nvPicPr>
        <p:blipFill>
          <a:blip r:embed="rId2"/>
          <a:srcRect/>
          <a:stretch>
            <a:fillRect/>
          </a:stretch>
        </p:blipFill>
        <p:spPr bwMode="auto">
          <a:xfrm>
            <a:off x="1022350" y="504825"/>
            <a:ext cx="7045325" cy="52117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GB" dirty="0" smtClean="0"/>
              <a:t>So research has a purpose…</a:t>
            </a:r>
            <a:endParaRPr lang="en-US" altLang="zh-CN" dirty="0" smtClean="0"/>
          </a:p>
        </p:txBody>
      </p:sp>
      <p:sp>
        <p:nvSpPr>
          <p:cNvPr id="9219" name="Rectangle 3"/>
          <p:cNvSpPr>
            <a:spLocks noGrp="1" noChangeArrowheads="1"/>
          </p:cNvSpPr>
          <p:nvPr>
            <p:ph idx="1"/>
          </p:nvPr>
        </p:nvSpPr>
        <p:spPr/>
        <p:txBody>
          <a:bodyPr>
            <a:normAutofit fontScale="77500" lnSpcReduction="20000"/>
          </a:bodyPr>
          <a:lstStyle/>
          <a:p>
            <a:r>
              <a:rPr lang="en-GB" smtClean="0"/>
              <a:t>There are three kinds of research purpose:</a:t>
            </a:r>
          </a:p>
          <a:p>
            <a:pPr lvl="1"/>
            <a:r>
              <a:rPr lang="en-GB" smtClean="0"/>
              <a:t>Exploratory research is often undertaken in order to collect preliminary data to help clarify or identify a problem, rather than for generating problem solutions.  The purpose is to make an initial assessment of the nature of a problem, so that more detailed research work can be planned appropriately. </a:t>
            </a:r>
          </a:p>
          <a:p>
            <a:pPr lvl="1"/>
            <a:endParaRPr lang="en-GB" smtClean="0"/>
          </a:p>
          <a:p>
            <a:pPr lvl="1"/>
            <a:r>
              <a:rPr lang="en-GB" smtClean="0"/>
              <a:t>Descriptive research aims to provide the researcher with a better understanding of a particular issue or problem. For example, assessing the search behaviour of users of a particular website and the reasons behind the behaviour exhibited.</a:t>
            </a:r>
          </a:p>
          <a:p>
            <a:pPr lvl="1"/>
            <a:endParaRPr lang="en-GB" smtClean="0"/>
          </a:p>
          <a:p>
            <a:pPr lvl="1"/>
            <a:r>
              <a:rPr lang="en-GB" smtClean="0"/>
              <a:t>Explanatory (causal or predictive) research seeks to establish cause and effect relationships.  The emphasis here is on studying a situation or problem in order to explain the relationships between variables. </a:t>
            </a:r>
            <a:endParaRPr lang="en-US" altLang="zh-CN"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fontScale="90000"/>
          </a:bodyPr>
          <a:lstStyle/>
          <a:p>
            <a:r>
              <a:rPr lang="en-GB" dirty="0" smtClean="0"/>
              <a:t>What is the difference between primary and secondary research?</a:t>
            </a:r>
            <a:endParaRPr lang="en-US" altLang="zh-CN" dirty="0" smtClean="0"/>
          </a:p>
        </p:txBody>
      </p:sp>
      <p:sp>
        <p:nvSpPr>
          <p:cNvPr id="13315" name="Rectangle 3"/>
          <p:cNvSpPr>
            <a:spLocks noGrp="1" noChangeArrowheads="1"/>
          </p:cNvSpPr>
          <p:nvPr>
            <p:ph idx="1"/>
          </p:nvPr>
        </p:nvSpPr>
        <p:spPr/>
        <p:txBody>
          <a:bodyPr>
            <a:normAutofit fontScale="92500" lnSpcReduction="10000"/>
          </a:bodyPr>
          <a:lstStyle/>
          <a:p>
            <a:endParaRPr lang="en-GB" dirty="0" smtClean="0"/>
          </a:p>
          <a:p>
            <a:r>
              <a:rPr lang="en-GB" b="1" i="1" dirty="0" smtClean="0"/>
              <a:t>Primary research (or field research) </a:t>
            </a:r>
            <a:r>
              <a:rPr lang="en-GB" dirty="0" smtClean="0"/>
              <a:t>involves the collection of original (new) data by the researcher to address a specific problem. </a:t>
            </a:r>
          </a:p>
          <a:p>
            <a:endParaRPr lang="en-GB" dirty="0" smtClean="0"/>
          </a:p>
          <a:p>
            <a:r>
              <a:rPr lang="en-GB" b="1" i="1" dirty="0" smtClean="0"/>
              <a:t>Secondary research (or desk research) </a:t>
            </a:r>
            <a:r>
              <a:rPr lang="en-GB" dirty="0" smtClean="0"/>
              <a:t>is based on data that has been collected by somebody else for some other purpose (and for this reason, it may not precisely meet the needs of the secondary user).  However, it can help the researcher gain understanding of an issue, and formulate and generate ideas, which can later be refined by carrying out primary research. </a:t>
            </a:r>
            <a:endParaRPr lang="en-US" altLang="zh-CN"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31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fontScale="90000"/>
          </a:bodyPr>
          <a:lstStyle/>
          <a:p>
            <a:r>
              <a:rPr lang="en-GB" smtClean="0"/>
              <a:t>What is the difference between quantitative and qualitative research?</a:t>
            </a:r>
            <a:endParaRPr lang="en-US" altLang="zh-CN" smtClean="0"/>
          </a:p>
        </p:txBody>
      </p:sp>
      <p:sp>
        <p:nvSpPr>
          <p:cNvPr id="15363" name="Rectangle 3"/>
          <p:cNvSpPr>
            <a:spLocks noGrp="1" noChangeArrowheads="1"/>
          </p:cNvSpPr>
          <p:nvPr>
            <p:ph idx="1"/>
          </p:nvPr>
        </p:nvSpPr>
        <p:spPr/>
        <p:txBody>
          <a:bodyPr>
            <a:normAutofit/>
          </a:bodyPr>
          <a:lstStyle/>
          <a:p>
            <a:endParaRPr lang="en-GB" dirty="0" smtClean="0"/>
          </a:p>
          <a:p>
            <a:r>
              <a:rPr lang="en-GB" b="1" i="1" dirty="0" smtClean="0"/>
              <a:t>Qualitative research </a:t>
            </a:r>
            <a:r>
              <a:rPr lang="en-GB" dirty="0" smtClean="0"/>
              <a:t>involves the collection of (soft) data that are open to interpretation, for example, people’s opinions which cannot be generalised in numerical terms.</a:t>
            </a:r>
          </a:p>
          <a:p>
            <a:endParaRPr lang="en-GB" dirty="0" smtClean="0"/>
          </a:p>
          <a:p>
            <a:r>
              <a:rPr lang="en-GB" b="1" i="1" dirty="0" smtClean="0"/>
              <a:t>Quantitative research </a:t>
            </a:r>
            <a:r>
              <a:rPr lang="en-GB" dirty="0" smtClean="0"/>
              <a:t>– research that produces statistics (hard data).  This usually involves surveys of large numbers of respondents.</a:t>
            </a:r>
            <a:endParaRPr lang="en-US" altLang="zh-CN"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normAutofit/>
          </a:bodyPr>
          <a:lstStyle/>
          <a:p>
            <a:r>
              <a:rPr lang="en-GB" dirty="0" smtClean="0"/>
              <a:t>Credibility of research findings </a:t>
            </a:r>
            <a:endParaRPr lang="en-US" altLang="zh-CN" dirty="0" smtClean="0"/>
          </a:p>
        </p:txBody>
      </p:sp>
      <p:sp>
        <p:nvSpPr>
          <p:cNvPr id="13315" name="Rectangle 3"/>
          <p:cNvSpPr>
            <a:spLocks noGrp="1" noChangeArrowheads="1"/>
          </p:cNvSpPr>
          <p:nvPr>
            <p:ph idx="1"/>
          </p:nvPr>
        </p:nvSpPr>
        <p:spPr/>
        <p:txBody>
          <a:bodyPr/>
          <a:lstStyle/>
          <a:p>
            <a:r>
              <a:rPr lang="en-GB" dirty="0" smtClean="0"/>
              <a:t>Research findings must be credible. The three tests of credibility are </a:t>
            </a:r>
          </a:p>
          <a:p>
            <a:pPr lvl="1"/>
            <a:r>
              <a:rPr lang="en-GB" dirty="0" smtClean="0"/>
              <a:t>Reliability </a:t>
            </a:r>
          </a:p>
          <a:p>
            <a:pPr lvl="1"/>
            <a:r>
              <a:rPr lang="en-GB" dirty="0" smtClean="0"/>
              <a:t>Validity</a:t>
            </a:r>
          </a:p>
          <a:p>
            <a:pPr lvl="1"/>
            <a:r>
              <a:rPr lang="en-GB" dirty="0" smtClean="0"/>
              <a:t>Generalisability</a:t>
            </a:r>
          </a:p>
          <a:p>
            <a:endParaRPr lang="en-GB"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GB" smtClean="0"/>
              <a:t>1. Reliability</a:t>
            </a:r>
            <a:endParaRPr lang="en-US" altLang="zh-CN" smtClean="0"/>
          </a:p>
        </p:txBody>
      </p:sp>
      <p:sp>
        <p:nvSpPr>
          <p:cNvPr id="14339" name="Rectangle 3"/>
          <p:cNvSpPr>
            <a:spLocks noGrp="1" noChangeArrowheads="1"/>
          </p:cNvSpPr>
          <p:nvPr>
            <p:ph idx="1"/>
          </p:nvPr>
        </p:nvSpPr>
        <p:spPr/>
        <p:txBody>
          <a:bodyPr/>
          <a:lstStyle/>
          <a:p>
            <a:r>
              <a:rPr lang="en-GB" smtClean="0"/>
              <a:t>Reliability is concerned with the findings of the research.  If a research finding can be repeated (replicable), it is reliable.  </a:t>
            </a:r>
          </a:p>
          <a:p>
            <a:endParaRPr lang="en-GB" smtClean="0"/>
          </a:p>
          <a:p>
            <a:r>
              <a:rPr lang="en-GB" smtClean="0"/>
              <a:t>Threats to reliability (Robson, 1993) include:</a:t>
            </a:r>
          </a:p>
          <a:p>
            <a:pPr lvl="1"/>
            <a:r>
              <a:rPr lang="en-GB" smtClean="0"/>
              <a:t>Subject (respondent) error </a:t>
            </a:r>
          </a:p>
          <a:p>
            <a:pPr lvl="1"/>
            <a:r>
              <a:rPr lang="en-GB" smtClean="0"/>
              <a:t>Subject (respondent) bias </a:t>
            </a:r>
          </a:p>
          <a:p>
            <a:pPr lvl="1"/>
            <a:r>
              <a:rPr lang="en-GB" smtClean="0"/>
              <a:t>Observer (interviewer) error</a:t>
            </a:r>
          </a:p>
          <a:p>
            <a:pPr lvl="1"/>
            <a:r>
              <a:rPr lang="en-GB" smtClean="0"/>
              <a:t>Observer (interviewer) bias</a:t>
            </a:r>
            <a:endParaRPr lang="en-US" altLang="zh-CN"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GB" smtClean="0"/>
              <a:t>2. Validity</a:t>
            </a:r>
            <a:endParaRPr lang="en-US" altLang="zh-CN" smtClean="0"/>
          </a:p>
        </p:txBody>
      </p:sp>
      <p:sp>
        <p:nvSpPr>
          <p:cNvPr id="15363" name="Rectangle 3"/>
          <p:cNvSpPr>
            <a:spLocks noGrp="1" noChangeArrowheads="1"/>
          </p:cNvSpPr>
          <p:nvPr>
            <p:ph idx="1"/>
          </p:nvPr>
        </p:nvSpPr>
        <p:spPr/>
        <p:txBody>
          <a:bodyPr/>
          <a:lstStyle/>
          <a:p>
            <a:r>
              <a:rPr lang="en-GB" smtClean="0"/>
              <a:t>Validity is the extent to which the research findings accurately represent what is really happening in the situation.  Research errors can undermine validity. </a:t>
            </a:r>
          </a:p>
          <a:p>
            <a:pPr lvl="1"/>
            <a:r>
              <a:rPr lang="en-GB" smtClean="0"/>
              <a:t>Are you asking the right questions?</a:t>
            </a:r>
          </a:p>
          <a:p>
            <a:pPr lvl="1"/>
            <a:r>
              <a:rPr lang="en-GB" smtClean="0"/>
              <a:t>Are you asking the right people?</a:t>
            </a:r>
          </a:p>
          <a:p>
            <a:pPr lvl="1"/>
            <a:r>
              <a:rPr lang="en-GB" smtClean="0"/>
              <a:t>Are you measuring what you should be measuring?</a:t>
            </a:r>
            <a:endParaRPr lang="en-US" altLang="zh-CN" smtClean="0"/>
          </a:p>
          <a:p>
            <a:endParaRPr lang="en-US" altLang="zh-CN"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GB" smtClean="0"/>
              <a:t>3. Generalisability</a:t>
            </a:r>
            <a:endParaRPr lang="en-US" altLang="zh-CN" smtClean="0"/>
          </a:p>
        </p:txBody>
      </p:sp>
      <p:sp>
        <p:nvSpPr>
          <p:cNvPr id="16387" name="Rectangle 3"/>
          <p:cNvSpPr>
            <a:spLocks noGrp="1" noChangeArrowheads="1"/>
          </p:cNvSpPr>
          <p:nvPr>
            <p:ph idx="1"/>
          </p:nvPr>
        </p:nvSpPr>
        <p:spPr/>
        <p:txBody>
          <a:bodyPr/>
          <a:lstStyle/>
          <a:p>
            <a:r>
              <a:rPr lang="en-GB" smtClean="0"/>
              <a:t>Generalisability refers to the extent to which you can come to conclusions about one thing (often a population) based on information about another (often a sample).  </a:t>
            </a:r>
          </a:p>
          <a:p>
            <a:endParaRPr lang="en-GB" smtClean="0"/>
          </a:p>
          <a:p>
            <a:r>
              <a:rPr lang="en-GB" smtClean="0"/>
              <a:t>Are your research results applicable in other settings/contexts?  This is a particular worry if you are conducting case study research - is your organisation markedly different in some way?</a:t>
            </a:r>
            <a:endParaRPr lang="en-US" altLang="zh-CN"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F912FDC1-C426-46F0-A50A-E2690F78E5D8}" type="slidenum">
              <a:rPr lang="en-GB" smtClean="0"/>
              <a:pPr/>
              <a:t>13</a:t>
            </a:fld>
            <a:endParaRPr lang="en-GB"/>
          </a:p>
        </p:txBody>
      </p:sp>
      <p:grpSp>
        <p:nvGrpSpPr>
          <p:cNvPr id="50" name="Group 49"/>
          <p:cNvGrpSpPr/>
          <p:nvPr/>
        </p:nvGrpSpPr>
        <p:grpSpPr>
          <a:xfrm>
            <a:off x="298450" y="357166"/>
            <a:ext cx="8534400" cy="6078559"/>
            <a:chOff x="298450" y="357166"/>
            <a:chExt cx="8534400" cy="6078559"/>
          </a:xfrm>
        </p:grpSpPr>
        <p:grpSp>
          <p:nvGrpSpPr>
            <p:cNvPr id="51" name="Group 48"/>
            <p:cNvGrpSpPr/>
            <p:nvPr/>
          </p:nvGrpSpPr>
          <p:grpSpPr>
            <a:xfrm>
              <a:off x="298450" y="357166"/>
              <a:ext cx="8534400" cy="6078559"/>
              <a:chOff x="298450" y="357166"/>
              <a:chExt cx="8534400" cy="6078559"/>
            </a:xfrm>
          </p:grpSpPr>
          <p:sp>
            <p:nvSpPr>
              <p:cNvPr id="53" name="Oval 52"/>
              <p:cNvSpPr/>
              <p:nvPr/>
            </p:nvSpPr>
            <p:spPr>
              <a:xfrm>
                <a:off x="500034" y="357166"/>
                <a:ext cx="7643866" cy="571504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
            <p:nvSpPr>
              <p:cNvPr id="54" name="Oval 53"/>
              <p:cNvSpPr/>
              <p:nvPr/>
            </p:nvSpPr>
            <p:spPr>
              <a:xfrm>
                <a:off x="642910" y="785794"/>
                <a:ext cx="6429420" cy="480704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55" name="Oval 54"/>
              <p:cNvSpPr/>
              <p:nvPr/>
            </p:nvSpPr>
            <p:spPr>
              <a:xfrm>
                <a:off x="785787" y="1214422"/>
                <a:ext cx="5357850" cy="4005869"/>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56" name="Oval 55"/>
              <p:cNvSpPr/>
              <p:nvPr/>
            </p:nvSpPr>
            <p:spPr>
              <a:xfrm>
                <a:off x="928663" y="1714488"/>
                <a:ext cx="4047856" cy="3026435"/>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57" name="Oval 56"/>
              <p:cNvSpPr/>
              <p:nvPr/>
            </p:nvSpPr>
            <p:spPr>
              <a:xfrm>
                <a:off x="1081064" y="2317149"/>
                <a:ext cx="2633680" cy="196910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TextBox 57"/>
              <p:cNvSpPr txBox="1"/>
              <p:nvPr/>
            </p:nvSpPr>
            <p:spPr>
              <a:xfrm>
                <a:off x="3714744" y="416462"/>
                <a:ext cx="1223412" cy="369332"/>
              </a:xfrm>
              <a:prstGeom prst="rect">
                <a:avLst/>
              </a:prstGeom>
              <a:noFill/>
            </p:spPr>
            <p:txBody>
              <a:bodyPr wrap="none" rtlCol="0">
                <a:spAutoFit/>
              </a:bodyPr>
              <a:lstStyle/>
              <a:p>
                <a:r>
                  <a:rPr lang="en-GB" dirty="0" smtClean="0"/>
                  <a:t>Positivism</a:t>
                </a:r>
                <a:endParaRPr lang="en-GB" dirty="0"/>
              </a:p>
            </p:txBody>
          </p:sp>
          <p:sp>
            <p:nvSpPr>
              <p:cNvPr id="59" name="TextBox 58"/>
              <p:cNvSpPr txBox="1"/>
              <p:nvPr/>
            </p:nvSpPr>
            <p:spPr>
              <a:xfrm>
                <a:off x="3286116" y="5631436"/>
                <a:ext cx="2364750" cy="369332"/>
              </a:xfrm>
              <a:prstGeom prst="rect">
                <a:avLst/>
              </a:prstGeom>
              <a:noFill/>
            </p:spPr>
            <p:txBody>
              <a:bodyPr wrap="none" rtlCol="0">
                <a:spAutoFit/>
              </a:bodyPr>
              <a:lstStyle/>
              <a:p>
                <a:r>
                  <a:rPr lang="en-GB" dirty="0" err="1" smtClean="0"/>
                  <a:t>Phenomenographical</a:t>
                </a:r>
                <a:endParaRPr lang="en-GB" dirty="0" smtClean="0"/>
              </a:p>
            </p:txBody>
          </p:sp>
          <p:sp>
            <p:nvSpPr>
              <p:cNvPr id="60" name="TextBox 59"/>
              <p:cNvSpPr txBox="1"/>
              <p:nvPr/>
            </p:nvSpPr>
            <p:spPr>
              <a:xfrm>
                <a:off x="3500430" y="857232"/>
                <a:ext cx="1210588" cy="369332"/>
              </a:xfrm>
              <a:prstGeom prst="rect">
                <a:avLst/>
              </a:prstGeom>
              <a:noFill/>
            </p:spPr>
            <p:txBody>
              <a:bodyPr wrap="none" rtlCol="0">
                <a:spAutoFit/>
              </a:bodyPr>
              <a:lstStyle/>
              <a:p>
                <a:r>
                  <a:rPr lang="en-GB" dirty="0" smtClean="0"/>
                  <a:t>Deductive</a:t>
                </a:r>
                <a:endParaRPr lang="en-GB" dirty="0"/>
              </a:p>
            </p:txBody>
          </p:sp>
          <p:sp>
            <p:nvSpPr>
              <p:cNvPr id="61" name="TextBox 60"/>
              <p:cNvSpPr txBox="1"/>
              <p:nvPr/>
            </p:nvSpPr>
            <p:spPr>
              <a:xfrm>
                <a:off x="3428992" y="5143512"/>
                <a:ext cx="1107996" cy="369332"/>
              </a:xfrm>
              <a:prstGeom prst="rect">
                <a:avLst/>
              </a:prstGeom>
              <a:noFill/>
            </p:spPr>
            <p:txBody>
              <a:bodyPr wrap="none" rtlCol="0">
                <a:spAutoFit/>
              </a:bodyPr>
              <a:lstStyle/>
              <a:p>
                <a:r>
                  <a:rPr lang="en-GB" dirty="0" smtClean="0"/>
                  <a:t>Inductive</a:t>
                </a:r>
                <a:endParaRPr lang="en-GB" dirty="0"/>
              </a:p>
            </p:txBody>
          </p:sp>
          <p:sp>
            <p:nvSpPr>
              <p:cNvPr id="62" name="TextBox 61"/>
              <p:cNvSpPr txBox="1"/>
              <p:nvPr/>
            </p:nvSpPr>
            <p:spPr>
              <a:xfrm>
                <a:off x="3143240" y="1285860"/>
                <a:ext cx="1351652" cy="369332"/>
              </a:xfrm>
              <a:prstGeom prst="rect">
                <a:avLst/>
              </a:prstGeom>
              <a:noFill/>
            </p:spPr>
            <p:txBody>
              <a:bodyPr wrap="none" rtlCol="0">
                <a:spAutoFit/>
              </a:bodyPr>
              <a:lstStyle/>
              <a:p>
                <a:r>
                  <a:rPr lang="en-GB" dirty="0" smtClean="0"/>
                  <a:t>Experiment</a:t>
                </a:r>
                <a:endParaRPr lang="en-GB" dirty="0"/>
              </a:p>
            </p:txBody>
          </p:sp>
          <p:sp>
            <p:nvSpPr>
              <p:cNvPr id="63" name="TextBox 62"/>
              <p:cNvSpPr txBox="1"/>
              <p:nvPr/>
            </p:nvSpPr>
            <p:spPr>
              <a:xfrm>
                <a:off x="4500562" y="1857364"/>
                <a:ext cx="902811" cy="369332"/>
              </a:xfrm>
              <a:prstGeom prst="rect">
                <a:avLst/>
              </a:prstGeom>
              <a:noFill/>
            </p:spPr>
            <p:txBody>
              <a:bodyPr wrap="none" rtlCol="0">
                <a:spAutoFit/>
              </a:bodyPr>
              <a:lstStyle/>
              <a:p>
                <a:r>
                  <a:rPr lang="en-GB" dirty="0" smtClean="0"/>
                  <a:t>Survey</a:t>
                </a:r>
                <a:endParaRPr lang="en-GB" dirty="0"/>
              </a:p>
            </p:txBody>
          </p:sp>
          <p:sp>
            <p:nvSpPr>
              <p:cNvPr id="64" name="TextBox 63"/>
              <p:cNvSpPr txBox="1"/>
              <p:nvPr/>
            </p:nvSpPr>
            <p:spPr>
              <a:xfrm>
                <a:off x="4714876" y="3929066"/>
                <a:ext cx="787395" cy="646331"/>
              </a:xfrm>
              <a:prstGeom prst="rect">
                <a:avLst/>
              </a:prstGeom>
              <a:noFill/>
            </p:spPr>
            <p:txBody>
              <a:bodyPr wrap="none" rtlCol="0">
                <a:spAutoFit/>
              </a:bodyPr>
              <a:lstStyle/>
              <a:p>
                <a:r>
                  <a:rPr lang="en-GB" dirty="0" smtClean="0"/>
                  <a:t>Case </a:t>
                </a:r>
              </a:p>
              <a:p>
                <a:r>
                  <a:rPr lang="en-GB" dirty="0" smtClean="0"/>
                  <a:t>Study</a:t>
                </a:r>
                <a:endParaRPr lang="en-GB" dirty="0"/>
              </a:p>
            </p:txBody>
          </p:sp>
          <p:sp>
            <p:nvSpPr>
              <p:cNvPr id="65" name="TextBox 64"/>
              <p:cNvSpPr txBox="1"/>
              <p:nvPr/>
            </p:nvSpPr>
            <p:spPr>
              <a:xfrm>
                <a:off x="2643174" y="4774180"/>
                <a:ext cx="1877437" cy="369332"/>
              </a:xfrm>
              <a:prstGeom prst="rect">
                <a:avLst/>
              </a:prstGeom>
              <a:noFill/>
            </p:spPr>
            <p:txBody>
              <a:bodyPr wrap="none" rtlCol="0">
                <a:spAutoFit/>
              </a:bodyPr>
              <a:lstStyle/>
              <a:p>
                <a:r>
                  <a:rPr lang="en-GB" dirty="0" smtClean="0"/>
                  <a:t>Action Research</a:t>
                </a:r>
                <a:endParaRPr lang="en-GB" dirty="0"/>
              </a:p>
            </p:txBody>
          </p:sp>
          <p:sp>
            <p:nvSpPr>
              <p:cNvPr id="66" name="TextBox 65"/>
              <p:cNvSpPr txBox="1"/>
              <p:nvPr/>
            </p:nvSpPr>
            <p:spPr>
              <a:xfrm>
                <a:off x="3214678" y="2000240"/>
                <a:ext cx="1095172" cy="646331"/>
              </a:xfrm>
              <a:prstGeom prst="rect">
                <a:avLst/>
              </a:prstGeom>
              <a:noFill/>
            </p:spPr>
            <p:txBody>
              <a:bodyPr wrap="none" rtlCol="0">
                <a:spAutoFit/>
              </a:bodyPr>
              <a:lstStyle/>
              <a:p>
                <a:r>
                  <a:rPr lang="en-GB" dirty="0" smtClean="0"/>
                  <a:t>Cross</a:t>
                </a:r>
              </a:p>
              <a:p>
                <a:r>
                  <a:rPr lang="en-GB" dirty="0" smtClean="0"/>
                  <a:t>sectional</a:t>
                </a:r>
                <a:endParaRPr lang="en-GB" dirty="0"/>
              </a:p>
            </p:txBody>
          </p:sp>
          <p:sp>
            <p:nvSpPr>
              <p:cNvPr id="67" name="TextBox 66"/>
              <p:cNvSpPr txBox="1"/>
              <p:nvPr/>
            </p:nvSpPr>
            <p:spPr>
              <a:xfrm>
                <a:off x="2643174" y="4214818"/>
                <a:ext cx="1428596" cy="369332"/>
              </a:xfrm>
              <a:prstGeom prst="rect">
                <a:avLst/>
              </a:prstGeom>
              <a:noFill/>
            </p:spPr>
            <p:txBody>
              <a:bodyPr wrap="none" rtlCol="0">
                <a:spAutoFit/>
              </a:bodyPr>
              <a:lstStyle/>
              <a:p>
                <a:r>
                  <a:rPr lang="en-GB" dirty="0" smtClean="0"/>
                  <a:t>Longitudinal</a:t>
                </a:r>
                <a:endParaRPr lang="en-GB" dirty="0"/>
              </a:p>
            </p:txBody>
          </p:sp>
          <p:sp>
            <p:nvSpPr>
              <p:cNvPr id="68" name="TextBox 67"/>
              <p:cNvSpPr txBox="1"/>
              <p:nvPr/>
            </p:nvSpPr>
            <p:spPr>
              <a:xfrm>
                <a:off x="1500166" y="2571744"/>
                <a:ext cx="1800494" cy="1477328"/>
              </a:xfrm>
              <a:prstGeom prst="rect">
                <a:avLst/>
              </a:prstGeom>
              <a:noFill/>
            </p:spPr>
            <p:txBody>
              <a:bodyPr wrap="none" rtlCol="0">
                <a:spAutoFit/>
              </a:bodyPr>
              <a:lstStyle/>
              <a:p>
                <a:pPr algn="ctr"/>
                <a:r>
                  <a:rPr lang="en-GB" dirty="0" smtClean="0"/>
                  <a:t>Sampling</a:t>
                </a:r>
              </a:p>
              <a:p>
                <a:pPr algn="ctr"/>
                <a:r>
                  <a:rPr lang="en-GB" dirty="0" smtClean="0"/>
                  <a:t>Questionnaires</a:t>
                </a:r>
              </a:p>
              <a:p>
                <a:pPr algn="ctr"/>
                <a:r>
                  <a:rPr lang="en-GB" dirty="0" smtClean="0"/>
                  <a:t>Secondary data</a:t>
                </a:r>
              </a:p>
              <a:p>
                <a:pPr algn="ctr"/>
                <a:r>
                  <a:rPr lang="en-GB" dirty="0" smtClean="0"/>
                  <a:t>Observations</a:t>
                </a:r>
              </a:p>
              <a:p>
                <a:pPr algn="ctr"/>
                <a:r>
                  <a:rPr lang="en-GB" dirty="0" smtClean="0"/>
                  <a:t>Interviews</a:t>
                </a:r>
              </a:p>
            </p:txBody>
          </p:sp>
          <p:sp>
            <p:nvSpPr>
              <p:cNvPr id="69" name="Text Box 2"/>
              <p:cNvSpPr txBox="1">
                <a:spLocks noChangeArrowheads="1"/>
              </p:cNvSpPr>
              <p:nvPr/>
            </p:nvSpPr>
            <p:spPr bwMode="auto">
              <a:xfrm>
                <a:off x="298450" y="5884863"/>
                <a:ext cx="8534400" cy="550862"/>
              </a:xfrm>
              <a:prstGeom prst="rect">
                <a:avLst/>
              </a:prstGeom>
              <a:noFill/>
              <a:ln w="9525">
                <a:noFill/>
                <a:miter lim="800000"/>
                <a:headEnd/>
                <a:tailEnd/>
              </a:ln>
            </p:spPr>
            <p:txBody>
              <a:bodyPr>
                <a:spAutoFit/>
              </a:bodyPr>
              <a:lstStyle/>
              <a:p>
                <a:pPr>
                  <a:spcBef>
                    <a:spcPct val="50000"/>
                  </a:spcBef>
                </a:pPr>
                <a:r>
                  <a:rPr lang="en-US" altLang="zh-CN" dirty="0" smtClean="0">
                    <a:ea typeface="宋体" charset="-122"/>
                  </a:rPr>
                  <a:t>The </a:t>
                </a:r>
                <a:r>
                  <a:rPr lang="en-US" altLang="zh-CN" dirty="0">
                    <a:ea typeface="宋体" charset="-122"/>
                  </a:rPr>
                  <a:t>research ‘onion’</a:t>
                </a:r>
              </a:p>
              <a:p>
                <a:pPr>
                  <a:spcBef>
                    <a:spcPct val="50000"/>
                  </a:spcBef>
                </a:pPr>
                <a:r>
                  <a:rPr lang="en-US" altLang="zh-CN" sz="800" i="1" dirty="0" smtClean="0">
                    <a:ea typeface="宋体" charset="-122"/>
                  </a:rPr>
                  <a:t>Based upon </a:t>
                </a:r>
                <a:r>
                  <a:rPr lang="en-US" altLang="zh-CN" sz="800" dirty="0" smtClean="0">
                    <a:ea typeface="宋体" charset="-122"/>
                  </a:rPr>
                  <a:t>Mark </a:t>
                </a:r>
                <a:r>
                  <a:rPr lang="en-US" altLang="zh-CN" sz="800" dirty="0">
                    <a:ea typeface="宋体" charset="-122"/>
                  </a:rPr>
                  <a:t>Saunders, Philip Lewis and Adrian </a:t>
                </a:r>
                <a:r>
                  <a:rPr lang="en-US" altLang="zh-CN" sz="800" dirty="0" err="1">
                    <a:ea typeface="宋体" charset="-122"/>
                  </a:rPr>
                  <a:t>Thornhill</a:t>
                </a:r>
                <a:r>
                  <a:rPr lang="en-US" altLang="zh-CN" sz="800" dirty="0">
                    <a:ea typeface="宋体" charset="-122"/>
                  </a:rPr>
                  <a:t> 2007</a:t>
                </a:r>
              </a:p>
            </p:txBody>
          </p:sp>
          <p:sp>
            <p:nvSpPr>
              <p:cNvPr id="70" name="TextBox 69"/>
              <p:cNvSpPr txBox="1"/>
              <p:nvPr/>
            </p:nvSpPr>
            <p:spPr>
              <a:xfrm>
                <a:off x="7286644" y="634443"/>
                <a:ext cx="1313180" cy="369332"/>
              </a:xfrm>
              <a:prstGeom prst="rect">
                <a:avLst/>
              </a:prstGeom>
              <a:noFill/>
            </p:spPr>
            <p:txBody>
              <a:bodyPr wrap="none" rtlCol="0">
                <a:spAutoFit/>
              </a:bodyPr>
              <a:lstStyle/>
              <a:p>
                <a:r>
                  <a:rPr lang="en-GB" dirty="0" smtClean="0"/>
                  <a:t>Philosophy</a:t>
                </a:r>
                <a:endParaRPr lang="en-GB" dirty="0"/>
              </a:p>
            </p:txBody>
          </p:sp>
          <p:sp>
            <p:nvSpPr>
              <p:cNvPr id="71" name="TextBox 70"/>
              <p:cNvSpPr txBox="1"/>
              <p:nvPr/>
            </p:nvSpPr>
            <p:spPr>
              <a:xfrm>
                <a:off x="7660734" y="1029756"/>
                <a:ext cx="1172116" cy="369332"/>
              </a:xfrm>
              <a:prstGeom prst="rect">
                <a:avLst/>
              </a:prstGeom>
              <a:noFill/>
            </p:spPr>
            <p:txBody>
              <a:bodyPr wrap="none" rtlCol="0">
                <a:spAutoFit/>
              </a:bodyPr>
              <a:lstStyle/>
              <a:p>
                <a:r>
                  <a:rPr lang="en-GB" dirty="0" smtClean="0"/>
                  <a:t>Approach</a:t>
                </a:r>
                <a:endParaRPr lang="en-GB" dirty="0"/>
              </a:p>
            </p:txBody>
          </p:sp>
          <p:sp>
            <p:nvSpPr>
              <p:cNvPr id="72" name="TextBox 71"/>
              <p:cNvSpPr txBox="1"/>
              <p:nvPr/>
            </p:nvSpPr>
            <p:spPr>
              <a:xfrm>
                <a:off x="7786710" y="1714488"/>
                <a:ext cx="1043876" cy="369332"/>
              </a:xfrm>
              <a:prstGeom prst="rect">
                <a:avLst/>
              </a:prstGeom>
              <a:noFill/>
            </p:spPr>
            <p:txBody>
              <a:bodyPr wrap="none" rtlCol="0">
                <a:spAutoFit/>
              </a:bodyPr>
              <a:lstStyle/>
              <a:p>
                <a:r>
                  <a:rPr lang="en-GB" dirty="0" smtClean="0"/>
                  <a:t>Strategy</a:t>
                </a:r>
                <a:endParaRPr lang="en-GB" dirty="0"/>
              </a:p>
            </p:txBody>
          </p:sp>
          <p:sp>
            <p:nvSpPr>
              <p:cNvPr id="73" name="TextBox 72"/>
              <p:cNvSpPr txBox="1"/>
              <p:nvPr/>
            </p:nvSpPr>
            <p:spPr>
              <a:xfrm>
                <a:off x="6286512" y="5857892"/>
                <a:ext cx="2531462" cy="369332"/>
              </a:xfrm>
              <a:prstGeom prst="rect">
                <a:avLst/>
              </a:prstGeom>
              <a:noFill/>
            </p:spPr>
            <p:txBody>
              <a:bodyPr wrap="none" rtlCol="0">
                <a:spAutoFit/>
              </a:bodyPr>
              <a:lstStyle/>
              <a:p>
                <a:r>
                  <a:rPr lang="en-GB" dirty="0" smtClean="0"/>
                  <a:t>Data collection method</a:t>
                </a:r>
                <a:endParaRPr lang="en-GB" dirty="0"/>
              </a:p>
            </p:txBody>
          </p:sp>
          <p:sp>
            <p:nvSpPr>
              <p:cNvPr id="74" name="TextBox 73"/>
              <p:cNvSpPr txBox="1"/>
              <p:nvPr/>
            </p:nvSpPr>
            <p:spPr>
              <a:xfrm>
                <a:off x="7286644" y="5072074"/>
                <a:ext cx="1509772" cy="369332"/>
              </a:xfrm>
              <a:prstGeom prst="rect">
                <a:avLst/>
              </a:prstGeom>
              <a:noFill/>
            </p:spPr>
            <p:txBody>
              <a:bodyPr wrap="none" rtlCol="0">
                <a:spAutoFit/>
              </a:bodyPr>
              <a:lstStyle/>
              <a:p>
                <a:r>
                  <a:rPr lang="en-GB" dirty="0" smtClean="0"/>
                  <a:t>Time horizon</a:t>
                </a:r>
                <a:endParaRPr lang="en-GB" dirty="0"/>
              </a:p>
            </p:txBody>
          </p:sp>
          <p:cxnSp>
            <p:nvCxnSpPr>
              <p:cNvPr id="75" name="Straight Arrow Connector 74"/>
              <p:cNvCxnSpPr/>
              <p:nvPr/>
            </p:nvCxnSpPr>
            <p:spPr>
              <a:xfrm rot="5400000">
                <a:off x="6394400" y="470932"/>
                <a:ext cx="416486" cy="108521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p:nvPr/>
            </p:nvCxnSpPr>
            <p:spPr>
              <a:xfrm rot="10800000" flipV="1">
                <a:off x="5909646" y="1221785"/>
                <a:ext cx="1714512" cy="67259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a:stCxn id="73" idx="1"/>
              </p:cNvCxnSpPr>
              <p:nvPr/>
            </p:nvCxnSpPr>
            <p:spPr>
              <a:xfrm rot="10800000">
                <a:off x="3286116" y="3571876"/>
                <a:ext cx="3000396" cy="2470682"/>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8" name="Straight Arrow Connector 77"/>
              <p:cNvCxnSpPr>
                <a:stCxn id="74" idx="1"/>
              </p:cNvCxnSpPr>
              <p:nvPr/>
            </p:nvCxnSpPr>
            <p:spPr>
              <a:xfrm rot="10800000">
                <a:off x="4429124" y="3286124"/>
                <a:ext cx="2857520" cy="197061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a:stCxn id="72" idx="1"/>
              </p:cNvCxnSpPr>
              <p:nvPr/>
            </p:nvCxnSpPr>
            <p:spPr>
              <a:xfrm rot="10800000" flipV="1">
                <a:off x="5357818" y="1899154"/>
                <a:ext cx="2428892" cy="67259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52" name="TextBox 51"/>
            <p:cNvSpPr txBox="1"/>
            <p:nvPr/>
          </p:nvSpPr>
          <p:spPr>
            <a:xfrm>
              <a:off x="4857752" y="2639793"/>
              <a:ext cx="1236236" cy="646331"/>
            </a:xfrm>
            <a:prstGeom prst="rect">
              <a:avLst/>
            </a:prstGeom>
            <a:noFill/>
          </p:spPr>
          <p:txBody>
            <a:bodyPr wrap="none" rtlCol="0">
              <a:spAutoFit/>
            </a:bodyPr>
            <a:lstStyle/>
            <a:p>
              <a:r>
                <a:rPr lang="en-GB" dirty="0" smtClean="0"/>
                <a:t>Document</a:t>
              </a:r>
            </a:p>
            <a:p>
              <a:pPr algn="ctr"/>
              <a:r>
                <a:rPr lang="en-GB" dirty="0" smtClean="0"/>
                <a:t>Analysis</a:t>
              </a:r>
              <a:endParaRPr lang="en-GB" dirty="0"/>
            </a:p>
          </p:txBody>
        </p:sp>
      </p:grpSp>
    </p:spTree>
    <p:extLst>
      <p:ext uri="{BB962C8B-B14F-4D97-AF65-F5344CB8AC3E}">
        <p14:creationId xmlns:p14="http://schemas.microsoft.com/office/powerpoint/2010/main" val="41337457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rmAutofit fontScale="90000"/>
          </a:bodyPr>
          <a:lstStyle/>
          <a:p>
            <a:r>
              <a:rPr lang="en-GB" smtClean="0"/>
              <a:t>Research philosophies </a:t>
            </a:r>
            <a:br>
              <a:rPr lang="en-GB" smtClean="0"/>
            </a:br>
            <a:r>
              <a:rPr lang="en-GB" smtClean="0"/>
              <a:t>(or paradigms, epistemology)</a:t>
            </a:r>
            <a:endParaRPr lang="en-US" altLang="zh-CN" smtClean="0"/>
          </a:p>
        </p:txBody>
      </p:sp>
      <p:sp>
        <p:nvSpPr>
          <p:cNvPr id="5123" name="Rectangle 3"/>
          <p:cNvSpPr>
            <a:spLocks noGrp="1" noChangeArrowheads="1"/>
          </p:cNvSpPr>
          <p:nvPr>
            <p:ph idx="1"/>
          </p:nvPr>
        </p:nvSpPr>
        <p:spPr/>
        <p:txBody>
          <a:bodyPr>
            <a:normAutofit/>
          </a:bodyPr>
          <a:lstStyle/>
          <a:p>
            <a:endParaRPr lang="en-GB" dirty="0" smtClean="0"/>
          </a:p>
          <a:p>
            <a:r>
              <a:rPr lang="en-GB" dirty="0" smtClean="0"/>
              <a:t>Epistemology, your research philosophy, depends on the way that you think about the development of knowledge</a:t>
            </a:r>
          </a:p>
          <a:p>
            <a:endParaRPr lang="en-US" altLang="zh-CN" dirty="0" smtClean="0"/>
          </a:p>
          <a:p>
            <a:r>
              <a:rPr lang="en-US" altLang="zh-CN" dirty="0" smtClean="0"/>
              <a:t>Epistemology asks the question ‘how do we know what we know?’ </a:t>
            </a:r>
            <a:r>
              <a:rPr lang="en-GB" dirty="0" smtClean="0"/>
              <a:t>Two main research philosophies:</a:t>
            </a:r>
          </a:p>
          <a:p>
            <a:pPr lvl="1"/>
            <a:r>
              <a:rPr lang="en-GB" dirty="0" smtClean="0"/>
              <a:t>Positivism</a:t>
            </a:r>
          </a:p>
          <a:p>
            <a:pPr lvl="1"/>
            <a:r>
              <a:rPr lang="en-GB" dirty="0" smtClean="0"/>
              <a:t>Phenomenology</a:t>
            </a:r>
            <a:endParaRPr lang="en-US" altLang="zh-CN"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GB" dirty="0" smtClean="0"/>
              <a:t>Positivism</a:t>
            </a:r>
            <a:endParaRPr lang="en-US" altLang="zh-CN" dirty="0" smtClean="0"/>
          </a:p>
        </p:txBody>
      </p:sp>
      <p:sp>
        <p:nvSpPr>
          <p:cNvPr id="6147" name="Rectangle 3"/>
          <p:cNvSpPr>
            <a:spLocks noGrp="1" noChangeArrowheads="1"/>
          </p:cNvSpPr>
          <p:nvPr>
            <p:ph idx="1"/>
          </p:nvPr>
        </p:nvSpPr>
        <p:spPr/>
        <p:txBody>
          <a:bodyPr/>
          <a:lstStyle/>
          <a:p>
            <a:r>
              <a:rPr lang="en-GB" dirty="0" smtClean="0"/>
              <a:t>Positivists believe that knowledge we may gain is based on the observation or experience of real phenomena in an objective and real world (</a:t>
            </a:r>
            <a:r>
              <a:rPr lang="en-GB" dirty="0" err="1" smtClean="0"/>
              <a:t>Cornford</a:t>
            </a:r>
            <a:r>
              <a:rPr lang="en-GB" dirty="0" smtClean="0"/>
              <a:t> and Smithson, 2006) </a:t>
            </a:r>
          </a:p>
          <a:p>
            <a:endParaRPr lang="en-US" altLang="zh-CN" dirty="0" smtClean="0"/>
          </a:p>
          <a:p>
            <a:r>
              <a:rPr lang="en-US" altLang="zh-CN" dirty="0" smtClean="0"/>
              <a:t>Positivism contends there are single true answers to questions, which can be found by carefully applying scientific procedures, such as experiments.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GB" dirty="0" smtClean="0"/>
              <a:t>Positivism</a:t>
            </a:r>
            <a:endParaRPr lang="en-US" altLang="zh-CN" dirty="0" smtClean="0"/>
          </a:p>
        </p:txBody>
      </p:sp>
      <p:sp>
        <p:nvSpPr>
          <p:cNvPr id="7171" name="Rectangle 3"/>
          <p:cNvSpPr>
            <a:spLocks noGrp="1" noChangeArrowheads="1"/>
          </p:cNvSpPr>
          <p:nvPr>
            <p:ph idx="1"/>
          </p:nvPr>
        </p:nvSpPr>
        <p:spPr/>
        <p:txBody>
          <a:bodyPr>
            <a:normAutofit fontScale="92500"/>
          </a:bodyPr>
          <a:lstStyle/>
          <a:p>
            <a:r>
              <a:rPr lang="en-GB" altLang="zh-CN" dirty="0" smtClean="0"/>
              <a:t>‘</a:t>
            </a:r>
            <a:r>
              <a:rPr lang="en-US" altLang="zh-CN" dirty="0" smtClean="0"/>
              <a:t>The positivist approach seeks the facts or causes of social phenomena with little regard to the subjective state.  Thus logical reasoning is applied to the research so that precision, objectivity and </a:t>
            </a:r>
            <a:r>
              <a:rPr lang="en-US" altLang="zh-CN" dirty="0" err="1" smtClean="0"/>
              <a:t>rigour</a:t>
            </a:r>
            <a:r>
              <a:rPr lang="en-US" altLang="zh-CN" dirty="0" smtClean="0"/>
              <a:t> replace hunches, experience and intuition as a means of investigating the research problem.’             (Collis &amp; Hussey, 2003, p. 52)</a:t>
            </a:r>
          </a:p>
          <a:p>
            <a:endParaRPr lang="en-US" altLang="zh-CN" dirty="0" smtClean="0"/>
          </a:p>
          <a:p>
            <a:r>
              <a:rPr lang="en-US" altLang="zh-CN" dirty="0" smtClean="0"/>
              <a:t>This view has come under considerable criticism in recent years from researchers who argue that research is heavily influenced by a person’s world-view or perception.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GB" dirty="0" smtClean="0"/>
              <a:t>Phenomenology/</a:t>
            </a:r>
            <a:r>
              <a:rPr lang="en-GB" dirty="0" err="1" smtClean="0"/>
              <a:t>Phenomenography</a:t>
            </a:r>
            <a:endParaRPr lang="en-US" altLang="zh-CN" dirty="0" smtClean="0"/>
          </a:p>
        </p:txBody>
      </p:sp>
      <p:sp>
        <p:nvSpPr>
          <p:cNvPr id="8195" name="Rectangle 3"/>
          <p:cNvSpPr>
            <a:spLocks noGrp="1" noChangeArrowheads="1"/>
          </p:cNvSpPr>
          <p:nvPr>
            <p:ph idx="1"/>
          </p:nvPr>
        </p:nvSpPr>
        <p:spPr/>
        <p:txBody>
          <a:bodyPr>
            <a:normAutofit fontScale="85000" lnSpcReduction="20000"/>
          </a:bodyPr>
          <a:lstStyle/>
          <a:p>
            <a:r>
              <a:rPr lang="en-GB" dirty="0" smtClean="0"/>
              <a:t>‘The phenomenological paradigm is concerned with understanding human behaviour.  This approach stresses the subjective aspects of human activity by focusing on the meaning, rather than measurement of social phenomena.’ (Collis and Hussey, 2003, p. 53)</a:t>
            </a:r>
          </a:p>
          <a:p>
            <a:endParaRPr lang="en-GB" dirty="0" smtClean="0"/>
          </a:p>
          <a:p>
            <a:r>
              <a:rPr lang="en-GB" dirty="0" smtClean="0"/>
              <a:t>Reality is socially constructed, based on participants’ perceptions, and needs to be ‘understood’ rather than trying to generate ‘facts’ (Saunders et al, 2007)</a:t>
            </a:r>
          </a:p>
          <a:p>
            <a:endParaRPr lang="en-GB" dirty="0" smtClean="0"/>
          </a:p>
          <a:p>
            <a:r>
              <a:rPr lang="en-US" altLang="zh-CN" dirty="0" smtClean="0"/>
              <a:t>We all see the world through our own ‘conceptual goggles’, so rather than attempting to find single true answers to our focus questions, we are attempting to build knowledge from event(s) and/or object(s), based upon the world as we see it.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Grp="1" noChangeArrowheads="1"/>
          </p:cNvSpPr>
          <p:nvPr>
            <p:ph type="title"/>
          </p:nvPr>
        </p:nvSpPr>
        <p:spPr/>
        <p:txBody>
          <a:bodyPr>
            <a:normAutofit fontScale="90000"/>
          </a:bodyPr>
          <a:lstStyle/>
          <a:p>
            <a:r>
              <a:rPr lang="en-GB" dirty="0" smtClean="0"/>
              <a:t>Alternative terms for the main research paradigms</a:t>
            </a:r>
            <a:endParaRPr lang="en-US" altLang="zh-CN" dirty="0" smtClean="0"/>
          </a:p>
        </p:txBody>
      </p:sp>
      <p:graphicFrame>
        <p:nvGraphicFramePr>
          <p:cNvPr id="13332" name="Group 20"/>
          <p:cNvGraphicFramePr>
            <a:graphicFrameLocks noGrp="1"/>
          </p:cNvGraphicFramePr>
          <p:nvPr>
            <p:ph type="tbl" idx="1"/>
          </p:nvPr>
        </p:nvGraphicFramePr>
        <p:xfrm>
          <a:off x="457200" y="1600200"/>
          <a:ext cx="8229600" cy="3099816"/>
        </p:xfrm>
        <a:graphic>
          <a:graphicData uri="http://schemas.openxmlformats.org/drawingml/2006/table">
            <a:tbl>
              <a:tblPr/>
              <a:tblGrid>
                <a:gridCol w="4114800"/>
                <a:gridCol w="4114800"/>
              </a:tblGrid>
              <a:tr h="533400">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800" b="0" i="0" u="none" strike="noStrike" cap="none" normalizeH="0" baseline="0" smtClean="0">
                          <a:ln>
                            <a:noFill/>
                          </a:ln>
                          <a:solidFill>
                            <a:schemeClr val="tx1"/>
                          </a:solidFill>
                          <a:effectLst/>
                          <a:latin typeface="Arial" charset="0"/>
                        </a:rPr>
                        <a:t>Positivistic</a:t>
                      </a:r>
                      <a:endParaRPr kumimoji="0" lang="en-US" altLang="zh-CN" sz="2800" b="0" i="0" u="none" strike="noStrike" cap="none" normalizeH="0" baseline="0" smtClean="0">
                        <a:ln>
                          <a:noFill/>
                        </a:ln>
                        <a:solidFill>
                          <a:schemeClr val="tx1"/>
                        </a:solidFill>
                        <a:effectLst/>
                        <a:latin typeface="Arial" charset="0"/>
                        <a:ea typeface="宋体"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800" b="0" i="0" u="none" strike="noStrike" cap="none" normalizeH="0" baseline="0" smtClean="0">
                          <a:ln>
                            <a:noFill/>
                          </a:ln>
                          <a:solidFill>
                            <a:schemeClr val="tx1"/>
                          </a:solidFill>
                          <a:effectLst/>
                          <a:latin typeface="Arial" charset="0"/>
                        </a:rPr>
                        <a:t>Phenomenological</a:t>
                      </a:r>
                      <a:endParaRPr kumimoji="0" lang="en-US" altLang="zh-CN" sz="2800" b="0" i="0" u="none" strike="noStrike" cap="none" normalizeH="0" baseline="0" smtClean="0">
                        <a:ln>
                          <a:noFill/>
                        </a:ln>
                        <a:solidFill>
                          <a:schemeClr val="tx1"/>
                        </a:solidFill>
                        <a:effectLst/>
                        <a:latin typeface="Arial" charset="0"/>
                        <a:ea typeface="宋体"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r>
              <a:tr h="2265363">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800" b="0" i="0" u="none" strike="noStrike" cap="none" normalizeH="0" baseline="0" smtClean="0">
                          <a:ln>
                            <a:noFill/>
                          </a:ln>
                          <a:solidFill>
                            <a:schemeClr val="tx1"/>
                          </a:solidFill>
                          <a:effectLst/>
                          <a:latin typeface="Arial" charset="0"/>
                        </a:rPr>
                        <a:t>Quantitative</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800" b="0" i="0" u="none" strike="noStrike" cap="none" normalizeH="0" baseline="0" smtClean="0">
                          <a:ln>
                            <a:noFill/>
                          </a:ln>
                          <a:solidFill>
                            <a:schemeClr val="tx1"/>
                          </a:solidFill>
                          <a:effectLst/>
                          <a:latin typeface="Arial" charset="0"/>
                        </a:rPr>
                        <a:t>Objectivist</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800" b="0" i="0" u="none" strike="noStrike" cap="none" normalizeH="0" baseline="0" smtClean="0">
                          <a:ln>
                            <a:noFill/>
                          </a:ln>
                          <a:solidFill>
                            <a:schemeClr val="tx1"/>
                          </a:solidFill>
                          <a:effectLst/>
                          <a:latin typeface="Arial" charset="0"/>
                        </a:rPr>
                        <a:t>Scientific</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800" b="0" i="0" u="none" strike="noStrike" cap="none" normalizeH="0" baseline="0" smtClean="0">
                          <a:ln>
                            <a:noFill/>
                          </a:ln>
                          <a:solidFill>
                            <a:schemeClr val="tx1"/>
                          </a:solidFill>
                          <a:effectLst/>
                          <a:latin typeface="Arial" charset="0"/>
                        </a:rPr>
                        <a:t>Experimentalist</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800" b="0" i="0" u="none" strike="noStrike" cap="none" normalizeH="0" baseline="0" smtClean="0">
                          <a:ln>
                            <a:noFill/>
                          </a:ln>
                          <a:solidFill>
                            <a:schemeClr val="tx1"/>
                          </a:solidFill>
                          <a:effectLst/>
                          <a:latin typeface="Arial" charset="0"/>
                        </a:rPr>
                        <a:t>Traditionalist</a:t>
                      </a:r>
                      <a:endParaRPr kumimoji="0" lang="en-US" altLang="zh-CN" sz="2800" b="0" i="0" u="none" strike="noStrike" cap="none" normalizeH="0" baseline="0" smtClean="0">
                        <a:ln>
                          <a:noFill/>
                        </a:ln>
                        <a:solidFill>
                          <a:schemeClr val="tx1"/>
                        </a:solidFill>
                        <a:effectLst/>
                        <a:latin typeface="Arial" charset="0"/>
                        <a:ea typeface="宋体"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800" b="0" i="0" u="none" strike="noStrike" cap="none" normalizeH="0" baseline="0" smtClean="0">
                          <a:ln>
                            <a:noFill/>
                          </a:ln>
                          <a:solidFill>
                            <a:schemeClr val="tx1"/>
                          </a:solidFill>
                          <a:effectLst/>
                          <a:latin typeface="Arial" charset="0"/>
                        </a:rPr>
                        <a:t>Qualitative</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800" b="0" i="0" u="none" strike="noStrike" cap="none" normalizeH="0" baseline="0" smtClean="0">
                          <a:ln>
                            <a:noFill/>
                          </a:ln>
                          <a:solidFill>
                            <a:schemeClr val="tx1"/>
                          </a:solidFill>
                          <a:effectLst/>
                          <a:latin typeface="Arial" charset="0"/>
                        </a:rPr>
                        <a:t>Subjectivist</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800" b="0" i="0" u="none" strike="noStrike" cap="none" normalizeH="0" baseline="0" smtClean="0">
                          <a:ln>
                            <a:noFill/>
                          </a:ln>
                          <a:solidFill>
                            <a:schemeClr val="tx1"/>
                          </a:solidFill>
                          <a:effectLst/>
                          <a:latin typeface="Arial" charset="0"/>
                        </a:rPr>
                        <a:t>Humanistic</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800" b="0" i="0" u="none" strike="noStrike" cap="none" normalizeH="0" baseline="0" smtClean="0">
                          <a:ln>
                            <a:noFill/>
                          </a:ln>
                          <a:solidFill>
                            <a:schemeClr val="tx1"/>
                          </a:solidFill>
                          <a:effectLst/>
                          <a:latin typeface="Arial" charset="0"/>
                        </a:rPr>
                        <a:t>Interpretivist</a:t>
                      </a:r>
                      <a:endParaRPr kumimoji="0" lang="en-US" altLang="zh-CN" sz="2800" b="0" i="0" u="none" strike="noStrike" cap="none" normalizeH="0" baseline="0" smtClean="0">
                        <a:ln>
                          <a:noFill/>
                        </a:ln>
                        <a:solidFill>
                          <a:schemeClr val="tx1"/>
                        </a:solidFill>
                        <a:effectLst/>
                        <a:latin typeface="Arial" charset="0"/>
                        <a:ea typeface="宋体"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fontScale="90000"/>
          </a:bodyPr>
          <a:lstStyle/>
          <a:p>
            <a:r>
              <a:rPr lang="en-GB" dirty="0" smtClean="0"/>
              <a:t>Features of the main research paradigms </a:t>
            </a:r>
            <a:endParaRPr lang="en-US" altLang="zh-CN" dirty="0" smtClean="0"/>
          </a:p>
        </p:txBody>
      </p:sp>
      <p:graphicFrame>
        <p:nvGraphicFramePr>
          <p:cNvPr id="15390" name="Group 30"/>
          <p:cNvGraphicFramePr>
            <a:graphicFrameLocks noGrp="1"/>
          </p:cNvGraphicFramePr>
          <p:nvPr>
            <p:ph type="tbl" idx="1"/>
          </p:nvPr>
        </p:nvGraphicFramePr>
        <p:xfrm>
          <a:off x="457200" y="1600200"/>
          <a:ext cx="8229600" cy="4782312"/>
        </p:xfrm>
        <a:graphic>
          <a:graphicData uri="http://schemas.openxmlformats.org/drawingml/2006/table">
            <a:tbl>
              <a:tblPr/>
              <a:tblGrid>
                <a:gridCol w="4114800"/>
                <a:gridCol w="4114800"/>
              </a:tblGrid>
              <a:tr h="533400">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800" b="0" i="0" u="none" strike="noStrike" cap="none" normalizeH="0" baseline="0" smtClean="0">
                          <a:ln>
                            <a:noFill/>
                          </a:ln>
                          <a:solidFill>
                            <a:schemeClr val="tx1"/>
                          </a:solidFill>
                          <a:effectLst/>
                          <a:latin typeface="Arial" charset="0"/>
                        </a:rPr>
                        <a:t>Positivistic</a:t>
                      </a:r>
                      <a:endParaRPr kumimoji="0" lang="en-US" altLang="zh-CN" sz="2800" b="0" i="0" u="none" strike="noStrike" cap="none" normalizeH="0" baseline="0" smtClean="0">
                        <a:ln>
                          <a:noFill/>
                        </a:ln>
                        <a:solidFill>
                          <a:schemeClr val="tx1"/>
                        </a:solidFill>
                        <a:effectLst/>
                        <a:latin typeface="Arial" charset="0"/>
                        <a:ea typeface="宋体"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800" b="0" i="0" u="none" strike="noStrike" cap="none" normalizeH="0" baseline="0" smtClean="0">
                          <a:ln>
                            <a:noFill/>
                          </a:ln>
                          <a:solidFill>
                            <a:schemeClr val="tx1"/>
                          </a:solidFill>
                          <a:effectLst/>
                          <a:latin typeface="Arial" charset="0"/>
                        </a:rPr>
                        <a:t>Phenomenological</a:t>
                      </a:r>
                      <a:endParaRPr kumimoji="0" lang="en-US" altLang="zh-CN" sz="2800" b="0" i="0" u="none" strike="noStrike" cap="none" normalizeH="0" baseline="0" smtClean="0">
                        <a:ln>
                          <a:noFill/>
                        </a:ln>
                        <a:solidFill>
                          <a:schemeClr val="tx1"/>
                        </a:solidFill>
                        <a:effectLst/>
                        <a:latin typeface="Arial" charset="0"/>
                        <a:ea typeface="宋体"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r>
              <a:tr h="2265363">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200" b="0" i="0" u="none" strike="noStrike" cap="none" normalizeH="0" baseline="0" smtClean="0">
                          <a:ln>
                            <a:noFill/>
                          </a:ln>
                          <a:solidFill>
                            <a:schemeClr val="tx1"/>
                          </a:solidFill>
                          <a:effectLst/>
                          <a:latin typeface="Arial" charset="0"/>
                        </a:rPr>
                        <a:t>Tends to produce quantitative data</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200" b="0" i="0" u="none" strike="noStrike" cap="none" normalizeH="0" baseline="0" smtClean="0">
                          <a:ln>
                            <a:noFill/>
                          </a:ln>
                          <a:solidFill>
                            <a:schemeClr val="tx1"/>
                          </a:solidFill>
                          <a:effectLst/>
                          <a:latin typeface="Arial" charset="0"/>
                        </a:rPr>
                        <a:t>Uses large samples</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200" b="0" i="0" u="none" strike="noStrike" cap="none" normalizeH="0" baseline="0" smtClean="0">
                          <a:ln>
                            <a:noFill/>
                          </a:ln>
                          <a:solidFill>
                            <a:schemeClr val="tx1"/>
                          </a:solidFill>
                          <a:effectLst/>
                          <a:latin typeface="Arial" charset="0"/>
                        </a:rPr>
                        <a:t>Concerned with testing theory (deductive approach)</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200" b="0" i="0" u="none" strike="noStrike" cap="none" normalizeH="0" baseline="0" smtClean="0">
                          <a:ln>
                            <a:noFill/>
                          </a:ln>
                          <a:solidFill>
                            <a:schemeClr val="tx1"/>
                          </a:solidFill>
                          <a:effectLst/>
                          <a:latin typeface="Arial" charset="0"/>
                        </a:rPr>
                        <a:t>Data is highly specific &amp; precise</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200" b="0" i="0" u="none" strike="noStrike" cap="none" normalizeH="0" baseline="0" smtClean="0">
                          <a:ln>
                            <a:noFill/>
                          </a:ln>
                          <a:solidFill>
                            <a:schemeClr val="tx1"/>
                          </a:solidFill>
                          <a:effectLst/>
                          <a:latin typeface="Arial" charset="0"/>
                        </a:rPr>
                        <a:t>The location is artificial</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200" b="0" i="0" u="none" strike="noStrike" cap="none" normalizeH="0" baseline="0" smtClean="0">
                          <a:ln>
                            <a:noFill/>
                          </a:ln>
                          <a:solidFill>
                            <a:schemeClr val="tx1"/>
                          </a:solidFill>
                          <a:effectLst/>
                          <a:latin typeface="Arial" charset="0"/>
                        </a:rPr>
                        <a:t>Reliability is high</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200" b="0" i="0" u="none" strike="noStrike" cap="none" normalizeH="0" baseline="0" smtClean="0">
                          <a:ln>
                            <a:noFill/>
                          </a:ln>
                          <a:solidFill>
                            <a:schemeClr val="tx1"/>
                          </a:solidFill>
                          <a:effectLst/>
                          <a:latin typeface="Arial" charset="0"/>
                        </a:rPr>
                        <a:t>Validity is low</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200" b="0" i="0" u="none" strike="noStrike" cap="none" normalizeH="0" baseline="0" smtClean="0">
                          <a:ln>
                            <a:noFill/>
                          </a:ln>
                          <a:solidFill>
                            <a:schemeClr val="tx1"/>
                          </a:solidFill>
                          <a:effectLst/>
                          <a:latin typeface="Arial" charset="0"/>
                        </a:rPr>
                        <a:t>Generalises from sample to population</a:t>
                      </a:r>
                      <a:endParaRPr kumimoji="0" lang="en-US" altLang="zh-CN" sz="2200" b="0" i="0" u="none" strike="noStrike" cap="none" normalizeH="0" baseline="0" smtClean="0">
                        <a:ln>
                          <a:noFill/>
                        </a:ln>
                        <a:solidFill>
                          <a:schemeClr val="tx1"/>
                        </a:solidFill>
                        <a:effectLst/>
                        <a:latin typeface="Arial" charset="0"/>
                        <a:ea typeface="宋体"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200" b="0" i="0" u="none" strike="noStrike" cap="none" normalizeH="0" baseline="0" smtClean="0">
                          <a:ln>
                            <a:noFill/>
                          </a:ln>
                          <a:solidFill>
                            <a:schemeClr val="tx1"/>
                          </a:solidFill>
                          <a:effectLst/>
                          <a:latin typeface="Arial" charset="0"/>
                        </a:rPr>
                        <a:t>Tends to produce qualitative data</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200" b="0" i="0" u="none" strike="noStrike" cap="none" normalizeH="0" baseline="0" smtClean="0">
                          <a:ln>
                            <a:noFill/>
                          </a:ln>
                          <a:solidFill>
                            <a:schemeClr val="tx1"/>
                          </a:solidFill>
                          <a:effectLst/>
                          <a:latin typeface="Arial" charset="0"/>
                        </a:rPr>
                        <a:t>Uses small samples</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200" b="0" i="0" u="none" strike="noStrike" cap="none" normalizeH="0" baseline="0" smtClean="0">
                          <a:ln>
                            <a:noFill/>
                          </a:ln>
                          <a:solidFill>
                            <a:schemeClr val="tx1"/>
                          </a:solidFill>
                          <a:effectLst/>
                          <a:latin typeface="Arial" charset="0"/>
                        </a:rPr>
                        <a:t>Concerned with generating theory (inductive approach)</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200" b="0" i="0" u="none" strike="noStrike" cap="none" normalizeH="0" baseline="0" smtClean="0">
                          <a:ln>
                            <a:noFill/>
                          </a:ln>
                          <a:solidFill>
                            <a:schemeClr val="tx1"/>
                          </a:solidFill>
                          <a:effectLst/>
                          <a:latin typeface="Arial" charset="0"/>
                        </a:rPr>
                        <a:t>Data is rich and subjective</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200" b="0" i="0" u="none" strike="noStrike" cap="none" normalizeH="0" baseline="0" smtClean="0">
                          <a:ln>
                            <a:noFill/>
                          </a:ln>
                          <a:solidFill>
                            <a:schemeClr val="tx1"/>
                          </a:solidFill>
                          <a:effectLst/>
                          <a:latin typeface="Arial" charset="0"/>
                        </a:rPr>
                        <a:t>The location is natural</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200" b="0" i="0" u="none" strike="noStrike" cap="none" normalizeH="0" baseline="0" smtClean="0">
                          <a:ln>
                            <a:noFill/>
                          </a:ln>
                          <a:solidFill>
                            <a:schemeClr val="tx1"/>
                          </a:solidFill>
                          <a:effectLst/>
                          <a:latin typeface="Arial" charset="0"/>
                        </a:rPr>
                        <a:t>Reliability is low</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200" b="0" i="0" u="none" strike="noStrike" cap="none" normalizeH="0" baseline="0" smtClean="0">
                          <a:ln>
                            <a:noFill/>
                          </a:ln>
                          <a:solidFill>
                            <a:schemeClr val="tx1"/>
                          </a:solidFill>
                          <a:effectLst/>
                          <a:latin typeface="Arial" charset="0"/>
                        </a:rPr>
                        <a:t>Validity is high</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200" b="0" i="0" u="none" strike="noStrike" cap="none" normalizeH="0" baseline="0" smtClean="0">
                          <a:ln>
                            <a:noFill/>
                          </a:ln>
                          <a:solidFill>
                            <a:schemeClr val="tx1"/>
                          </a:solidFill>
                          <a:effectLst/>
                          <a:latin typeface="Arial" charset="0"/>
                        </a:rPr>
                        <a:t>Generalises from one setting to another</a:t>
                      </a:r>
                      <a:endParaRPr kumimoji="0" lang="en-US" altLang="zh-CN" sz="2200" b="0" i="0" u="none" strike="noStrike" cap="none" normalizeH="0" baseline="0" smtClean="0">
                        <a:ln>
                          <a:noFill/>
                        </a:ln>
                        <a:solidFill>
                          <a:schemeClr val="tx1"/>
                        </a:solidFill>
                        <a:effectLst/>
                        <a:latin typeface="Arial" charset="0"/>
                        <a:ea typeface="宋体"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fontScale="90000"/>
          </a:bodyPr>
          <a:lstStyle/>
          <a:p>
            <a:r>
              <a:rPr lang="en-GB" dirty="0" smtClean="0"/>
              <a:t>Some associated methods of the main paradigms</a:t>
            </a:r>
            <a:endParaRPr lang="en-US" altLang="zh-CN" dirty="0" smtClean="0"/>
          </a:p>
        </p:txBody>
      </p:sp>
      <p:graphicFrame>
        <p:nvGraphicFramePr>
          <p:cNvPr id="16407" name="Group 23"/>
          <p:cNvGraphicFramePr>
            <a:graphicFrameLocks noGrp="1"/>
          </p:cNvGraphicFramePr>
          <p:nvPr>
            <p:ph type="tbl" idx="1"/>
          </p:nvPr>
        </p:nvGraphicFramePr>
        <p:xfrm>
          <a:off x="457200" y="1600200"/>
          <a:ext cx="8229600" cy="2956560"/>
        </p:xfrm>
        <a:graphic>
          <a:graphicData uri="http://schemas.openxmlformats.org/drawingml/2006/table">
            <a:tbl>
              <a:tblPr/>
              <a:tblGrid>
                <a:gridCol w="4114800"/>
                <a:gridCol w="4114800"/>
              </a:tblGrid>
              <a:tr h="514350">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800" b="0" i="0" u="none" strike="noStrike" cap="none" normalizeH="0" baseline="0" smtClean="0">
                          <a:ln>
                            <a:noFill/>
                          </a:ln>
                          <a:solidFill>
                            <a:schemeClr val="tx1"/>
                          </a:solidFill>
                          <a:effectLst/>
                          <a:latin typeface="Arial" charset="0"/>
                        </a:rPr>
                        <a:t>Positivistic</a:t>
                      </a:r>
                      <a:endParaRPr kumimoji="0" lang="en-US" altLang="zh-CN" sz="2800" b="0" i="0" u="none" strike="noStrike" cap="none" normalizeH="0" baseline="0" smtClean="0">
                        <a:ln>
                          <a:noFill/>
                        </a:ln>
                        <a:solidFill>
                          <a:schemeClr val="tx1"/>
                        </a:solidFill>
                        <a:effectLst/>
                        <a:latin typeface="Arial" charset="0"/>
                        <a:ea typeface="宋体"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GB" sz="2800" b="0" i="0" u="none" strike="noStrike" cap="none" normalizeH="0" baseline="0" smtClean="0">
                          <a:ln>
                            <a:noFill/>
                          </a:ln>
                          <a:solidFill>
                            <a:schemeClr val="tx1"/>
                          </a:solidFill>
                          <a:effectLst/>
                          <a:latin typeface="Arial" charset="0"/>
                        </a:rPr>
                        <a:t>Phenomenological</a:t>
                      </a:r>
                      <a:endParaRPr kumimoji="0" lang="en-US" altLang="zh-CN" sz="2800" b="0" i="0" u="none" strike="noStrike" cap="none" normalizeH="0" baseline="0" smtClean="0">
                        <a:ln>
                          <a:noFill/>
                        </a:ln>
                        <a:solidFill>
                          <a:schemeClr val="tx1"/>
                        </a:solidFill>
                        <a:effectLst/>
                        <a:latin typeface="Arial" charset="0"/>
                        <a:ea typeface="宋体"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r>
              <a:tr h="1819275">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en-GB" sz="2200" b="0" i="0" u="none" strike="noStrike" cap="none" normalizeH="0" baseline="0" smtClean="0">
                          <a:ln>
                            <a:noFill/>
                          </a:ln>
                          <a:solidFill>
                            <a:schemeClr val="tx1"/>
                          </a:solidFill>
                          <a:effectLst/>
                          <a:latin typeface="Arial" charset="0"/>
                        </a:rPr>
                        <a:t>Structured questionnaire surveys</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en-GB" sz="2200" b="0" i="0" u="none" strike="noStrike" cap="none" normalizeH="0" baseline="0" smtClean="0">
                          <a:ln>
                            <a:noFill/>
                          </a:ln>
                          <a:solidFill>
                            <a:schemeClr val="tx1"/>
                          </a:solidFill>
                          <a:effectLst/>
                          <a:latin typeface="Arial" charset="0"/>
                        </a:rPr>
                        <a:t>Structured interview surveys</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en-GB" sz="2200" b="0" i="0" u="none" strike="noStrike" cap="none" normalizeH="0" baseline="0" smtClean="0">
                          <a:ln>
                            <a:noFill/>
                          </a:ln>
                          <a:solidFill>
                            <a:schemeClr val="tx1"/>
                          </a:solidFill>
                          <a:effectLst/>
                          <a:latin typeface="Arial" charset="0"/>
                        </a:rPr>
                        <a:t>Experiments</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en-GB" sz="2200" b="0" i="0" u="none" strike="noStrike" cap="none" normalizeH="0" baseline="0" smtClean="0">
                          <a:ln>
                            <a:noFill/>
                          </a:ln>
                          <a:solidFill>
                            <a:schemeClr val="tx1"/>
                          </a:solidFill>
                          <a:effectLst/>
                          <a:latin typeface="Arial" charset="0"/>
                        </a:rPr>
                        <a:t>Cross-sectional studies </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en-GB" sz="2200" b="0" i="0" u="none" strike="noStrike" cap="none" normalizeH="0" baseline="0" smtClean="0">
                          <a:ln>
                            <a:noFill/>
                          </a:ln>
                          <a:solidFill>
                            <a:schemeClr val="tx1"/>
                          </a:solidFill>
                          <a:effectLst/>
                          <a:latin typeface="Arial" charset="0"/>
                        </a:rPr>
                        <a:t>Longitudinal studies</a:t>
                      </a:r>
                      <a:endParaRPr kumimoji="0" lang="en-US" altLang="zh-CN" sz="2200" b="0" i="0" u="none" strike="noStrike" cap="none" normalizeH="0" baseline="0" smtClean="0">
                        <a:ln>
                          <a:noFill/>
                        </a:ln>
                        <a:solidFill>
                          <a:schemeClr val="tx1"/>
                        </a:solidFill>
                        <a:effectLst/>
                        <a:latin typeface="Arial" charset="0"/>
                        <a:ea typeface="宋体"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en-GB" sz="2200" b="0" i="0" u="none" strike="noStrike" cap="none" normalizeH="0" baseline="0" smtClean="0">
                          <a:ln>
                            <a:noFill/>
                          </a:ln>
                          <a:solidFill>
                            <a:schemeClr val="tx1"/>
                          </a:solidFill>
                          <a:effectLst/>
                          <a:latin typeface="Arial" charset="0"/>
                        </a:rPr>
                        <a:t>Action research</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en-GB" sz="2200" b="0" i="0" u="none" strike="noStrike" cap="none" normalizeH="0" baseline="0" smtClean="0">
                          <a:ln>
                            <a:noFill/>
                          </a:ln>
                          <a:solidFill>
                            <a:schemeClr val="tx1"/>
                          </a:solidFill>
                          <a:effectLst/>
                          <a:latin typeface="Arial" charset="0"/>
                        </a:rPr>
                        <a:t>Case studies</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en-GB" sz="2200" b="0" i="0" u="none" strike="noStrike" cap="none" normalizeH="0" baseline="0" smtClean="0">
                          <a:ln>
                            <a:noFill/>
                          </a:ln>
                          <a:solidFill>
                            <a:schemeClr val="tx1"/>
                          </a:solidFill>
                          <a:effectLst/>
                          <a:latin typeface="Arial" charset="0"/>
                        </a:rPr>
                        <a:t>Ethnography</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en-GB" sz="2200" b="0" i="0" u="none" strike="noStrike" cap="none" normalizeH="0" baseline="0" smtClean="0">
                          <a:ln>
                            <a:noFill/>
                          </a:ln>
                          <a:solidFill>
                            <a:schemeClr val="tx1"/>
                          </a:solidFill>
                          <a:effectLst/>
                          <a:latin typeface="Arial" charset="0"/>
                        </a:rPr>
                        <a:t>Content analysis</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en-GB" sz="2200" b="0" i="0" u="none" strike="noStrike" cap="none" normalizeH="0" baseline="0" smtClean="0">
                          <a:ln>
                            <a:noFill/>
                          </a:ln>
                          <a:solidFill>
                            <a:schemeClr val="tx1"/>
                          </a:solidFill>
                          <a:effectLst/>
                          <a:latin typeface="Arial" charset="0"/>
                        </a:rPr>
                        <a:t>Unstructured interviews</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en-GB" sz="2200" b="0" i="0" u="none" strike="noStrike" cap="none" normalizeH="0" baseline="0" smtClean="0">
                          <a:ln>
                            <a:noFill/>
                          </a:ln>
                          <a:solidFill>
                            <a:schemeClr val="tx1"/>
                          </a:solidFill>
                          <a:effectLst/>
                          <a:latin typeface="Arial" charset="0"/>
                        </a:rPr>
                        <a:t>Focus groups</a:t>
                      </a:r>
                      <a:endParaRPr kumimoji="0" lang="en-US" altLang="zh-CN" sz="2200" b="0" i="0" u="none" strike="noStrike" cap="none" normalizeH="0" baseline="0" smtClean="0">
                        <a:ln>
                          <a:noFill/>
                        </a:ln>
                        <a:solidFill>
                          <a:schemeClr val="tx1"/>
                        </a:solidFill>
                        <a:effectLst/>
                        <a:latin typeface="Arial" charset="0"/>
                        <a:ea typeface="宋体"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F912FDC1-C426-46F0-A50A-E2690F78E5D8}" type="slidenum">
              <a:rPr lang="en-GB" smtClean="0"/>
              <a:pPr/>
              <a:t>21</a:t>
            </a:fld>
            <a:endParaRPr lang="en-GB"/>
          </a:p>
        </p:txBody>
      </p:sp>
      <p:grpSp>
        <p:nvGrpSpPr>
          <p:cNvPr id="50" name="Group 49"/>
          <p:cNvGrpSpPr/>
          <p:nvPr/>
        </p:nvGrpSpPr>
        <p:grpSpPr>
          <a:xfrm>
            <a:off x="298450" y="357166"/>
            <a:ext cx="8534400" cy="6078559"/>
            <a:chOff x="298450" y="357166"/>
            <a:chExt cx="8534400" cy="6078559"/>
          </a:xfrm>
        </p:grpSpPr>
        <p:grpSp>
          <p:nvGrpSpPr>
            <p:cNvPr id="51" name="Group 48"/>
            <p:cNvGrpSpPr/>
            <p:nvPr/>
          </p:nvGrpSpPr>
          <p:grpSpPr>
            <a:xfrm>
              <a:off x="298450" y="357166"/>
              <a:ext cx="8534400" cy="6078559"/>
              <a:chOff x="298450" y="357166"/>
              <a:chExt cx="8534400" cy="6078559"/>
            </a:xfrm>
          </p:grpSpPr>
          <p:sp>
            <p:nvSpPr>
              <p:cNvPr id="53" name="Oval 52"/>
              <p:cNvSpPr/>
              <p:nvPr/>
            </p:nvSpPr>
            <p:spPr>
              <a:xfrm>
                <a:off x="500034" y="357166"/>
                <a:ext cx="7643866" cy="571504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
            <p:nvSpPr>
              <p:cNvPr id="54" name="Oval 53"/>
              <p:cNvSpPr/>
              <p:nvPr/>
            </p:nvSpPr>
            <p:spPr>
              <a:xfrm>
                <a:off x="642910" y="785794"/>
                <a:ext cx="6429420" cy="480704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55" name="Oval 54"/>
              <p:cNvSpPr/>
              <p:nvPr/>
            </p:nvSpPr>
            <p:spPr>
              <a:xfrm>
                <a:off x="785787" y="1214422"/>
                <a:ext cx="5357850" cy="4005869"/>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56" name="Oval 55"/>
              <p:cNvSpPr/>
              <p:nvPr/>
            </p:nvSpPr>
            <p:spPr>
              <a:xfrm>
                <a:off x="928663" y="1714488"/>
                <a:ext cx="4047856" cy="3026435"/>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57" name="Oval 56"/>
              <p:cNvSpPr/>
              <p:nvPr/>
            </p:nvSpPr>
            <p:spPr>
              <a:xfrm>
                <a:off x="1081064" y="2317149"/>
                <a:ext cx="2633680" cy="196910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TextBox 57"/>
              <p:cNvSpPr txBox="1"/>
              <p:nvPr/>
            </p:nvSpPr>
            <p:spPr>
              <a:xfrm>
                <a:off x="3714744" y="416462"/>
                <a:ext cx="1223412" cy="369332"/>
              </a:xfrm>
              <a:prstGeom prst="rect">
                <a:avLst/>
              </a:prstGeom>
              <a:noFill/>
            </p:spPr>
            <p:txBody>
              <a:bodyPr wrap="none" rtlCol="0">
                <a:spAutoFit/>
              </a:bodyPr>
              <a:lstStyle/>
              <a:p>
                <a:r>
                  <a:rPr lang="en-GB" dirty="0" smtClean="0"/>
                  <a:t>Positivism</a:t>
                </a:r>
                <a:endParaRPr lang="en-GB" dirty="0"/>
              </a:p>
            </p:txBody>
          </p:sp>
          <p:sp>
            <p:nvSpPr>
              <p:cNvPr id="59" name="TextBox 58"/>
              <p:cNvSpPr txBox="1"/>
              <p:nvPr/>
            </p:nvSpPr>
            <p:spPr>
              <a:xfrm>
                <a:off x="3286116" y="5631436"/>
                <a:ext cx="2364750" cy="369332"/>
              </a:xfrm>
              <a:prstGeom prst="rect">
                <a:avLst/>
              </a:prstGeom>
              <a:noFill/>
            </p:spPr>
            <p:txBody>
              <a:bodyPr wrap="none" rtlCol="0">
                <a:spAutoFit/>
              </a:bodyPr>
              <a:lstStyle/>
              <a:p>
                <a:r>
                  <a:rPr lang="en-GB" dirty="0" err="1" smtClean="0"/>
                  <a:t>Phenomenographical</a:t>
                </a:r>
                <a:endParaRPr lang="en-GB" dirty="0" smtClean="0"/>
              </a:p>
            </p:txBody>
          </p:sp>
          <p:sp>
            <p:nvSpPr>
              <p:cNvPr id="60" name="TextBox 59"/>
              <p:cNvSpPr txBox="1"/>
              <p:nvPr/>
            </p:nvSpPr>
            <p:spPr>
              <a:xfrm>
                <a:off x="3500430" y="857232"/>
                <a:ext cx="1210588" cy="369332"/>
              </a:xfrm>
              <a:prstGeom prst="rect">
                <a:avLst/>
              </a:prstGeom>
              <a:noFill/>
            </p:spPr>
            <p:txBody>
              <a:bodyPr wrap="none" rtlCol="0">
                <a:spAutoFit/>
              </a:bodyPr>
              <a:lstStyle/>
              <a:p>
                <a:r>
                  <a:rPr lang="en-GB" dirty="0" smtClean="0"/>
                  <a:t>Deductive</a:t>
                </a:r>
                <a:endParaRPr lang="en-GB" dirty="0"/>
              </a:p>
            </p:txBody>
          </p:sp>
          <p:sp>
            <p:nvSpPr>
              <p:cNvPr id="61" name="TextBox 60"/>
              <p:cNvSpPr txBox="1"/>
              <p:nvPr/>
            </p:nvSpPr>
            <p:spPr>
              <a:xfrm>
                <a:off x="3428992" y="5143512"/>
                <a:ext cx="1107996" cy="369332"/>
              </a:xfrm>
              <a:prstGeom prst="rect">
                <a:avLst/>
              </a:prstGeom>
              <a:noFill/>
            </p:spPr>
            <p:txBody>
              <a:bodyPr wrap="none" rtlCol="0">
                <a:spAutoFit/>
              </a:bodyPr>
              <a:lstStyle/>
              <a:p>
                <a:r>
                  <a:rPr lang="en-GB" dirty="0" smtClean="0"/>
                  <a:t>Inductive</a:t>
                </a:r>
                <a:endParaRPr lang="en-GB" dirty="0"/>
              </a:p>
            </p:txBody>
          </p:sp>
          <p:sp>
            <p:nvSpPr>
              <p:cNvPr id="62" name="TextBox 61"/>
              <p:cNvSpPr txBox="1"/>
              <p:nvPr/>
            </p:nvSpPr>
            <p:spPr>
              <a:xfrm>
                <a:off x="3143240" y="1285860"/>
                <a:ext cx="1351652" cy="369332"/>
              </a:xfrm>
              <a:prstGeom prst="rect">
                <a:avLst/>
              </a:prstGeom>
              <a:noFill/>
            </p:spPr>
            <p:txBody>
              <a:bodyPr wrap="none" rtlCol="0">
                <a:spAutoFit/>
              </a:bodyPr>
              <a:lstStyle/>
              <a:p>
                <a:r>
                  <a:rPr lang="en-GB" dirty="0" smtClean="0"/>
                  <a:t>Experiment</a:t>
                </a:r>
                <a:endParaRPr lang="en-GB" dirty="0"/>
              </a:p>
            </p:txBody>
          </p:sp>
          <p:sp>
            <p:nvSpPr>
              <p:cNvPr id="63" name="TextBox 62"/>
              <p:cNvSpPr txBox="1"/>
              <p:nvPr/>
            </p:nvSpPr>
            <p:spPr>
              <a:xfrm>
                <a:off x="4500562" y="1857364"/>
                <a:ext cx="902811" cy="369332"/>
              </a:xfrm>
              <a:prstGeom prst="rect">
                <a:avLst/>
              </a:prstGeom>
              <a:noFill/>
            </p:spPr>
            <p:txBody>
              <a:bodyPr wrap="none" rtlCol="0">
                <a:spAutoFit/>
              </a:bodyPr>
              <a:lstStyle/>
              <a:p>
                <a:r>
                  <a:rPr lang="en-GB" dirty="0" smtClean="0"/>
                  <a:t>Survey</a:t>
                </a:r>
                <a:endParaRPr lang="en-GB" dirty="0"/>
              </a:p>
            </p:txBody>
          </p:sp>
          <p:sp>
            <p:nvSpPr>
              <p:cNvPr id="64" name="TextBox 63"/>
              <p:cNvSpPr txBox="1"/>
              <p:nvPr/>
            </p:nvSpPr>
            <p:spPr>
              <a:xfrm>
                <a:off x="4714876" y="3929066"/>
                <a:ext cx="787395" cy="646331"/>
              </a:xfrm>
              <a:prstGeom prst="rect">
                <a:avLst/>
              </a:prstGeom>
              <a:noFill/>
            </p:spPr>
            <p:txBody>
              <a:bodyPr wrap="none" rtlCol="0">
                <a:spAutoFit/>
              </a:bodyPr>
              <a:lstStyle/>
              <a:p>
                <a:r>
                  <a:rPr lang="en-GB" dirty="0" smtClean="0"/>
                  <a:t>Case </a:t>
                </a:r>
              </a:p>
              <a:p>
                <a:r>
                  <a:rPr lang="en-GB" dirty="0" smtClean="0"/>
                  <a:t>Study</a:t>
                </a:r>
                <a:endParaRPr lang="en-GB" dirty="0"/>
              </a:p>
            </p:txBody>
          </p:sp>
          <p:sp>
            <p:nvSpPr>
              <p:cNvPr id="65" name="TextBox 64"/>
              <p:cNvSpPr txBox="1"/>
              <p:nvPr/>
            </p:nvSpPr>
            <p:spPr>
              <a:xfrm>
                <a:off x="2643174" y="4774180"/>
                <a:ext cx="1877437" cy="369332"/>
              </a:xfrm>
              <a:prstGeom prst="rect">
                <a:avLst/>
              </a:prstGeom>
              <a:noFill/>
            </p:spPr>
            <p:txBody>
              <a:bodyPr wrap="none" rtlCol="0">
                <a:spAutoFit/>
              </a:bodyPr>
              <a:lstStyle/>
              <a:p>
                <a:r>
                  <a:rPr lang="en-GB" dirty="0" smtClean="0"/>
                  <a:t>Action Research</a:t>
                </a:r>
                <a:endParaRPr lang="en-GB" dirty="0"/>
              </a:p>
            </p:txBody>
          </p:sp>
          <p:sp>
            <p:nvSpPr>
              <p:cNvPr id="66" name="TextBox 65"/>
              <p:cNvSpPr txBox="1"/>
              <p:nvPr/>
            </p:nvSpPr>
            <p:spPr>
              <a:xfrm>
                <a:off x="3214678" y="2000240"/>
                <a:ext cx="1095172" cy="646331"/>
              </a:xfrm>
              <a:prstGeom prst="rect">
                <a:avLst/>
              </a:prstGeom>
              <a:noFill/>
            </p:spPr>
            <p:txBody>
              <a:bodyPr wrap="none" rtlCol="0">
                <a:spAutoFit/>
              </a:bodyPr>
              <a:lstStyle/>
              <a:p>
                <a:r>
                  <a:rPr lang="en-GB" dirty="0" smtClean="0"/>
                  <a:t>Cross</a:t>
                </a:r>
              </a:p>
              <a:p>
                <a:r>
                  <a:rPr lang="en-GB" dirty="0" smtClean="0"/>
                  <a:t>sectional</a:t>
                </a:r>
                <a:endParaRPr lang="en-GB" dirty="0"/>
              </a:p>
            </p:txBody>
          </p:sp>
          <p:sp>
            <p:nvSpPr>
              <p:cNvPr id="67" name="TextBox 66"/>
              <p:cNvSpPr txBox="1"/>
              <p:nvPr/>
            </p:nvSpPr>
            <p:spPr>
              <a:xfrm>
                <a:off x="2643174" y="4214818"/>
                <a:ext cx="1428596" cy="369332"/>
              </a:xfrm>
              <a:prstGeom prst="rect">
                <a:avLst/>
              </a:prstGeom>
              <a:noFill/>
            </p:spPr>
            <p:txBody>
              <a:bodyPr wrap="none" rtlCol="0">
                <a:spAutoFit/>
              </a:bodyPr>
              <a:lstStyle/>
              <a:p>
                <a:r>
                  <a:rPr lang="en-GB" dirty="0" smtClean="0"/>
                  <a:t>Longitudinal</a:t>
                </a:r>
                <a:endParaRPr lang="en-GB" dirty="0"/>
              </a:p>
            </p:txBody>
          </p:sp>
          <p:sp>
            <p:nvSpPr>
              <p:cNvPr id="68" name="TextBox 67"/>
              <p:cNvSpPr txBox="1"/>
              <p:nvPr/>
            </p:nvSpPr>
            <p:spPr>
              <a:xfrm>
                <a:off x="1500166" y="2571744"/>
                <a:ext cx="1800494" cy="1477328"/>
              </a:xfrm>
              <a:prstGeom prst="rect">
                <a:avLst/>
              </a:prstGeom>
              <a:noFill/>
            </p:spPr>
            <p:txBody>
              <a:bodyPr wrap="none" rtlCol="0">
                <a:spAutoFit/>
              </a:bodyPr>
              <a:lstStyle/>
              <a:p>
                <a:pPr algn="ctr"/>
                <a:r>
                  <a:rPr lang="en-GB" dirty="0" smtClean="0"/>
                  <a:t>Sampling</a:t>
                </a:r>
              </a:p>
              <a:p>
                <a:pPr algn="ctr"/>
                <a:r>
                  <a:rPr lang="en-GB" dirty="0" smtClean="0"/>
                  <a:t>Questionnaires</a:t>
                </a:r>
              </a:p>
              <a:p>
                <a:pPr algn="ctr"/>
                <a:r>
                  <a:rPr lang="en-GB" dirty="0" smtClean="0"/>
                  <a:t>Secondary data</a:t>
                </a:r>
              </a:p>
              <a:p>
                <a:pPr algn="ctr"/>
                <a:r>
                  <a:rPr lang="en-GB" dirty="0" smtClean="0"/>
                  <a:t>Observations</a:t>
                </a:r>
              </a:p>
              <a:p>
                <a:pPr algn="ctr"/>
                <a:r>
                  <a:rPr lang="en-GB" dirty="0" smtClean="0"/>
                  <a:t>Interviews</a:t>
                </a:r>
              </a:p>
            </p:txBody>
          </p:sp>
          <p:sp>
            <p:nvSpPr>
              <p:cNvPr id="69" name="Text Box 2"/>
              <p:cNvSpPr txBox="1">
                <a:spLocks noChangeArrowheads="1"/>
              </p:cNvSpPr>
              <p:nvPr/>
            </p:nvSpPr>
            <p:spPr bwMode="auto">
              <a:xfrm>
                <a:off x="298450" y="5884863"/>
                <a:ext cx="8534400" cy="550862"/>
              </a:xfrm>
              <a:prstGeom prst="rect">
                <a:avLst/>
              </a:prstGeom>
              <a:noFill/>
              <a:ln w="9525">
                <a:noFill/>
                <a:miter lim="800000"/>
                <a:headEnd/>
                <a:tailEnd/>
              </a:ln>
            </p:spPr>
            <p:txBody>
              <a:bodyPr>
                <a:spAutoFit/>
              </a:bodyPr>
              <a:lstStyle/>
              <a:p>
                <a:pPr>
                  <a:spcBef>
                    <a:spcPct val="50000"/>
                  </a:spcBef>
                </a:pPr>
                <a:r>
                  <a:rPr lang="en-US" altLang="zh-CN" dirty="0" smtClean="0">
                    <a:ea typeface="宋体" charset="-122"/>
                  </a:rPr>
                  <a:t>The </a:t>
                </a:r>
                <a:r>
                  <a:rPr lang="en-US" altLang="zh-CN" dirty="0">
                    <a:ea typeface="宋体" charset="-122"/>
                  </a:rPr>
                  <a:t>research ‘onion’</a:t>
                </a:r>
              </a:p>
              <a:p>
                <a:pPr>
                  <a:spcBef>
                    <a:spcPct val="50000"/>
                  </a:spcBef>
                </a:pPr>
                <a:r>
                  <a:rPr lang="en-US" altLang="zh-CN" sz="800" i="1" dirty="0" smtClean="0">
                    <a:ea typeface="宋体" charset="-122"/>
                  </a:rPr>
                  <a:t>Based upon </a:t>
                </a:r>
                <a:r>
                  <a:rPr lang="en-US" altLang="zh-CN" sz="800" dirty="0" smtClean="0">
                    <a:ea typeface="宋体" charset="-122"/>
                  </a:rPr>
                  <a:t>Mark </a:t>
                </a:r>
                <a:r>
                  <a:rPr lang="en-US" altLang="zh-CN" sz="800" dirty="0">
                    <a:ea typeface="宋体" charset="-122"/>
                  </a:rPr>
                  <a:t>Saunders, Philip Lewis and Adrian </a:t>
                </a:r>
                <a:r>
                  <a:rPr lang="en-US" altLang="zh-CN" sz="800" dirty="0" err="1">
                    <a:ea typeface="宋体" charset="-122"/>
                  </a:rPr>
                  <a:t>Thornhill</a:t>
                </a:r>
                <a:r>
                  <a:rPr lang="en-US" altLang="zh-CN" sz="800" dirty="0">
                    <a:ea typeface="宋体" charset="-122"/>
                  </a:rPr>
                  <a:t> 2007</a:t>
                </a:r>
              </a:p>
            </p:txBody>
          </p:sp>
          <p:sp>
            <p:nvSpPr>
              <p:cNvPr id="70" name="TextBox 69"/>
              <p:cNvSpPr txBox="1"/>
              <p:nvPr/>
            </p:nvSpPr>
            <p:spPr>
              <a:xfrm>
                <a:off x="7286644" y="634443"/>
                <a:ext cx="1313180" cy="369332"/>
              </a:xfrm>
              <a:prstGeom prst="rect">
                <a:avLst/>
              </a:prstGeom>
              <a:noFill/>
            </p:spPr>
            <p:txBody>
              <a:bodyPr wrap="none" rtlCol="0">
                <a:spAutoFit/>
              </a:bodyPr>
              <a:lstStyle/>
              <a:p>
                <a:r>
                  <a:rPr lang="en-GB" dirty="0" smtClean="0"/>
                  <a:t>Philosophy</a:t>
                </a:r>
                <a:endParaRPr lang="en-GB" dirty="0"/>
              </a:p>
            </p:txBody>
          </p:sp>
          <p:sp>
            <p:nvSpPr>
              <p:cNvPr id="71" name="TextBox 70"/>
              <p:cNvSpPr txBox="1"/>
              <p:nvPr/>
            </p:nvSpPr>
            <p:spPr>
              <a:xfrm>
                <a:off x="7660734" y="1029756"/>
                <a:ext cx="1172116" cy="369332"/>
              </a:xfrm>
              <a:prstGeom prst="rect">
                <a:avLst/>
              </a:prstGeom>
              <a:noFill/>
            </p:spPr>
            <p:txBody>
              <a:bodyPr wrap="none" rtlCol="0">
                <a:spAutoFit/>
              </a:bodyPr>
              <a:lstStyle/>
              <a:p>
                <a:r>
                  <a:rPr lang="en-GB" dirty="0" smtClean="0"/>
                  <a:t>Approach</a:t>
                </a:r>
                <a:endParaRPr lang="en-GB" dirty="0"/>
              </a:p>
            </p:txBody>
          </p:sp>
          <p:sp>
            <p:nvSpPr>
              <p:cNvPr id="72" name="TextBox 71"/>
              <p:cNvSpPr txBox="1"/>
              <p:nvPr/>
            </p:nvSpPr>
            <p:spPr>
              <a:xfrm>
                <a:off x="7786710" y="1714488"/>
                <a:ext cx="1043876" cy="369332"/>
              </a:xfrm>
              <a:prstGeom prst="rect">
                <a:avLst/>
              </a:prstGeom>
              <a:noFill/>
            </p:spPr>
            <p:txBody>
              <a:bodyPr wrap="none" rtlCol="0">
                <a:spAutoFit/>
              </a:bodyPr>
              <a:lstStyle/>
              <a:p>
                <a:r>
                  <a:rPr lang="en-GB" dirty="0" smtClean="0"/>
                  <a:t>Strategy</a:t>
                </a:r>
                <a:endParaRPr lang="en-GB" dirty="0"/>
              </a:p>
            </p:txBody>
          </p:sp>
          <p:sp>
            <p:nvSpPr>
              <p:cNvPr id="73" name="TextBox 72"/>
              <p:cNvSpPr txBox="1"/>
              <p:nvPr/>
            </p:nvSpPr>
            <p:spPr>
              <a:xfrm>
                <a:off x="6286512" y="5857892"/>
                <a:ext cx="2531462" cy="369332"/>
              </a:xfrm>
              <a:prstGeom prst="rect">
                <a:avLst/>
              </a:prstGeom>
              <a:noFill/>
            </p:spPr>
            <p:txBody>
              <a:bodyPr wrap="none" rtlCol="0">
                <a:spAutoFit/>
              </a:bodyPr>
              <a:lstStyle/>
              <a:p>
                <a:r>
                  <a:rPr lang="en-GB" dirty="0" smtClean="0"/>
                  <a:t>Data collection method</a:t>
                </a:r>
                <a:endParaRPr lang="en-GB" dirty="0"/>
              </a:p>
            </p:txBody>
          </p:sp>
          <p:sp>
            <p:nvSpPr>
              <p:cNvPr id="74" name="TextBox 73"/>
              <p:cNvSpPr txBox="1"/>
              <p:nvPr/>
            </p:nvSpPr>
            <p:spPr>
              <a:xfrm>
                <a:off x="7286644" y="5072074"/>
                <a:ext cx="1509772" cy="369332"/>
              </a:xfrm>
              <a:prstGeom prst="rect">
                <a:avLst/>
              </a:prstGeom>
              <a:noFill/>
            </p:spPr>
            <p:txBody>
              <a:bodyPr wrap="none" rtlCol="0">
                <a:spAutoFit/>
              </a:bodyPr>
              <a:lstStyle/>
              <a:p>
                <a:r>
                  <a:rPr lang="en-GB" dirty="0" smtClean="0"/>
                  <a:t>Time horizon</a:t>
                </a:r>
                <a:endParaRPr lang="en-GB" dirty="0"/>
              </a:p>
            </p:txBody>
          </p:sp>
          <p:cxnSp>
            <p:nvCxnSpPr>
              <p:cNvPr id="75" name="Straight Arrow Connector 74"/>
              <p:cNvCxnSpPr/>
              <p:nvPr/>
            </p:nvCxnSpPr>
            <p:spPr>
              <a:xfrm rot="5400000">
                <a:off x="6394400" y="470932"/>
                <a:ext cx="416486" cy="108521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p:nvPr/>
            </p:nvCxnSpPr>
            <p:spPr>
              <a:xfrm rot="10800000" flipV="1">
                <a:off x="5909646" y="1221785"/>
                <a:ext cx="1714512" cy="67259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a:stCxn id="73" idx="1"/>
              </p:cNvCxnSpPr>
              <p:nvPr/>
            </p:nvCxnSpPr>
            <p:spPr>
              <a:xfrm rot="10800000">
                <a:off x="3286116" y="3571876"/>
                <a:ext cx="3000396" cy="2470682"/>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8" name="Straight Arrow Connector 77"/>
              <p:cNvCxnSpPr>
                <a:stCxn id="74" idx="1"/>
              </p:cNvCxnSpPr>
              <p:nvPr/>
            </p:nvCxnSpPr>
            <p:spPr>
              <a:xfrm rot="10800000">
                <a:off x="4429124" y="3286124"/>
                <a:ext cx="2857520" cy="197061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a:stCxn id="72" idx="1"/>
              </p:cNvCxnSpPr>
              <p:nvPr/>
            </p:nvCxnSpPr>
            <p:spPr>
              <a:xfrm rot="10800000" flipV="1">
                <a:off x="5357818" y="1899154"/>
                <a:ext cx="2428892" cy="67259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52" name="TextBox 51"/>
            <p:cNvSpPr txBox="1"/>
            <p:nvPr/>
          </p:nvSpPr>
          <p:spPr>
            <a:xfrm>
              <a:off x="4857752" y="2639793"/>
              <a:ext cx="1236236" cy="646331"/>
            </a:xfrm>
            <a:prstGeom prst="rect">
              <a:avLst/>
            </a:prstGeom>
            <a:noFill/>
          </p:spPr>
          <p:txBody>
            <a:bodyPr wrap="none" rtlCol="0">
              <a:spAutoFit/>
            </a:bodyPr>
            <a:lstStyle/>
            <a:p>
              <a:r>
                <a:rPr lang="en-GB" dirty="0" smtClean="0"/>
                <a:t>Document</a:t>
              </a:r>
            </a:p>
            <a:p>
              <a:pPr algn="ctr"/>
              <a:r>
                <a:rPr lang="en-GB" dirty="0" smtClean="0"/>
                <a:t>Analysis</a:t>
              </a:r>
              <a:endParaRPr lang="en-GB" dirty="0"/>
            </a:p>
          </p:txBody>
        </p:sp>
      </p:grpSp>
    </p:spTree>
    <p:extLst>
      <p:ext uri="{BB962C8B-B14F-4D97-AF65-F5344CB8AC3E}">
        <p14:creationId xmlns:p14="http://schemas.microsoft.com/office/powerpoint/2010/main" val="119237902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GB" smtClean="0"/>
              <a:t>Research approaches</a:t>
            </a:r>
            <a:endParaRPr lang="en-US" altLang="zh-CN" smtClean="0"/>
          </a:p>
        </p:txBody>
      </p:sp>
      <p:sp>
        <p:nvSpPr>
          <p:cNvPr id="13315" name="Rectangle 3"/>
          <p:cNvSpPr>
            <a:spLocks noGrp="1" noChangeArrowheads="1"/>
          </p:cNvSpPr>
          <p:nvPr>
            <p:ph idx="1"/>
          </p:nvPr>
        </p:nvSpPr>
        <p:spPr/>
        <p:txBody>
          <a:bodyPr/>
          <a:lstStyle/>
          <a:p>
            <a:r>
              <a:rPr lang="en-GB" dirty="0" smtClean="0"/>
              <a:t>Two major types:</a:t>
            </a:r>
          </a:p>
          <a:p>
            <a:pPr lvl="1"/>
            <a:r>
              <a:rPr lang="en-GB" dirty="0" smtClean="0"/>
              <a:t>Deductive research (linked to positivism)</a:t>
            </a:r>
          </a:p>
          <a:p>
            <a:pPr lvl="1"/>
            <a:r>
              <a:rPr lang="en-GB" dirty="0" smtClean="0"/>
              <a:t>Inductive research (linked to phenomenology)</a:t>
            </a:r>
          </a:p>
          <a:p>
            <a:endParaRPr lang="en-GB" dirty="0" smtClean="0"/>
          </a:p>
          <a:p>
            <a:r>
              <a:rPr lang="en-GB" dirty="0" smtClean="0"/>
              <a:t>Relates to the extent to which you are clear about the ‘theory’ at the beginning of your research</a:t>
            </a:r>
            <a:endParaRPr lang="en-US" altLang="zh-CN"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GB" smtClean="0"/>
              <a:t>The deductive approach</a:t>
            </a:r>
            <a:endParaRPr lang="en-US" altLang="zh-CN" smtClean="0"/>
          </a:p>
        </p:txBody>
      </p:sp>
      <p:sp>
        <p:nvSpPr>
          <p:cNvPr id="14339" name="Rectangle 3"/>
          <p:cNvSpPr>
            <a:spLocks noGrp="1" noChangeArrowheads="1"/>
          </p:cNvSpPr>
          <p:nvPr>
            <p:ph idx="1"/>
          </p:nvPr>
        </p:nvSpPr>
        <p:spPr/>
        <p:txBody>
          <a:bodyPr/>
          <a:lstStyle/>
          <a:p>
            <a:r>
              <a:rPr lang="en-GB" smtClean="0"/>
              <a:t>The deductive approach aims to test theory</a:t>
            </a:r>
          </a:p>
          <a:p>
            <a:r>
              <a:rPr lang="en-GB" smtClean="0"/>
              <a:t>This involves developing a theory and hypothesis, and designing a research strategy to test that hypothesis</a:t>
            </a:r>
          </a:p>
          <a:p>
            <a:r>
              <a:rPr lang="en-GB" smtClean="0"/>
              <a:t>The outcome will be a confirmation or modification of the theory </a:t>
            </a:r>
            <a:endParaRPr lang="en-US" altLang="zh-CN"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GB" smtClean="0"/>
              <a:t>Deduction emphasises…</a:t>
            </a:r>
            <a:endParaRPr lang="en-US" altLang="zh-CN" smtClean="0"/>
          </a:p>
        </p:txBody>
      </p:sp>
      <p:sp>
        <p:nvSpPr>
          <p:cNvPr id="15363" name="Rectangle 3"/>
          <p:cNvSpPr>
            <a:spLocks noGrp="1" noChangeArrowheads="1"/>
          </p:cNvSpPr>
          <p:nvPr>
            <p:ph idx="1"/>
          </p:nvPr>
        </p:nvSpPr>
        <p:spPr/>
        <p:txBody>
          <a:bodyPr/>
          <a:lstStyle/>
          <a:p>
            <a:r>
              <a:rPr lang="en-GB" smtClean="0"/>
              <a:t>Scientific principles</a:t>
            </a:r>
          </a:p>
          <a:p>
            <a:r>
              <a:rPr lang="en-GB" smtClean="0"/>
              <a:t>Moving from theory to data</a:t>
            </a:r>
          </a:p>
          <a:p>
            <a:r>
              <a:rPr lang="en-GB" smtClean="0"/>
              <a:t>The need to explain causal relationships between variables</a:t>
            </a:r>
          </a:p>
          <a:p>
            <a:r>
              <a:rPr lang="en-GB" smtClean="0"/>
              <a:t>The collection of quantitative data</a:t>
            </a:r>
          </a:p>
          <a:p>
            <a:r>
              <a:rPr lang="en-GB" smtClean="0"/>
              <a:t>A highly structured approach</a:t>
            </a:r>
          </a:p>
          <a:p>
            <a:r>
              <a:rPr lang="en-GB" smtClean="0"/>
              <a:t>Researcher independence of what is being researched</a:t>
            </a:r>
          </a:p>
          <a:p>
            <a:r>
              <a:rPr lang="en-GB" smtClean="0"/>
              <a:t>Large sample size to allow generalisations</a:t>
            </a:r>
            <a:endParaRPr lang="en-US" altLang="zh-CN"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GB" smtClean="0"/>
              <a:t>The inductive approach</a:t>
            </a:r>
            <a:endParaRPr lang="en-US" altLang="zh-CN" smtClean="0"/>
          </a:p>
        </p:txBody>
      </p:sp>
      <p:sp>
        <p:nvSpPr>
          <p:cNvPr id="16387" name="Rectangle 3"/>
          <p:cNvSpPr>
            <a:spLocks noGrp="1" noChangeArrowheads="1"/>
          </p:cNvSpPr>
          <p:nvPr>
            <p:ph idx="1"/>
          </p:nvPr>
        </p:nvSpPr>
        <p:spPr/>
        <p:txBody>
          <a:bodyPr/>
          <a:lstStyle/>
          <a:p>
            <a:r>
              <a:rPr lang="en-GB" smtClean="0"/>
              <a:t>The inductive approach aims to build theory</a:t>
            </a:r>
          </a:p>
          <a:p>
            <a:r>
              <a:rPr lang="en-GB" smtClean="0"/>
              <a:t>This involves collecting data, analysing it, then developing theory</a:t>
            </a:r>
          </a:p>
          <a:p>
            <a:r>
              <a:rPr lang="en-GB" smtClean="0"/>
              <a:t>The outcome will be to add to the body of knowledge in that area</a:t>
            </a:r>
            <a:endParaRPr lang="en-US" altLang="zh-CN"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GB" smtClean="0"/>
              <a:t>Induction emphasises…</a:t>
            </a:r>
            <a:endParaRPr lang="en-US" altLang="zh-CN" smtClean="0"/>
          </a:p>
        </p:txBody>
      </p:sp>
      <p:sp>
        <p:nvSpPr>
          <p:cNvPr id="17411" name="Rectangle 3"/>
          <p:cNvSpPr>
            <a:spLocks noGrp="1" noChangeArrowheads="1"/>
          </p:cNvSpPr>
          <p:nvPr>
            <p:ph idx="1"/>
          </p:nvPr>
        </p:nvSpPr>
        <p:spPr/>
        <p:txBody>
          <a:bodyPr/>
          <a:lstStyle/>
          <a:p>
            <a:r>
              <a:rPr lang="en-GB" smtClean="0"/>
              <a:t>Gaining an understanding of the meanings humans attach to events</a:t>
            </a:r>
          </a:p>
          <a:p>
            <a:r>
              <a:rPr lang="en-GB" smtClean="0"/>
              <a:t>A close understanding of the research context</a:t>
            </a:r>
          </a:p>
          <a:p>
            <a:r>
              <a:rPr lang="en-GB" smtClean="0"/>
              <a:t>The collection of qualitative data</a:t>
            </a:r>
          </a:p>
          <a:p>
            <a:r>
              <a:rPr lang="en-GB" smtClean="0"/>
              <a:t>A more flexible structure to permit changes of research emphasis as the research progresses</a:t>
            </a:r>
          </a:p>
          <a:p>
            <a:r>
              <a:rPr lang="en-GB" smtClean="0"/>
              <a:t>A realisation that the researcher is part of the research process </a:t>
            </a:r>
          </a:p>
          <a:p>
            <a:r>
              <a:rPr lang="en-GB" smtClean="0"/>
              <a:t>Less concern with the need to generalise</a:t>
            </a:r>
            <a:endParaRPr lang="en-US" altLang="zh-CN"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GB" smtClean="0"/>
              <a:t>Which is best?</a:t>
            </a:r>
            <a:endParaRPr lang="en-US" altLang="zh-CN" smtClean="0"/>
          </a:p>
        </p:txBody>
      </p:sp>
      <p:sp>
        <p:nvSpPr>
          <p:cNvPr id="18435" name="Rectangle 3"/>
          <p:cNvSpPr>
            <a:spLocks noGrp="1" noChangeArrowheads="1"/>
          </p:cNvSpPr>
          <p:nvPr>
            <p:ph idx="1"/>
          </p:nvPr>
        </p:nvSpPr>
        <p:spPr/>
        <p:txBody>
          <a:bodyPr/>
          <a:lstStyle/>
          <a:p>
            <a:r>
              <a:rPr lang="en-GB" smtClean="0"/>
              <a:t>Deduction:</a:t>
            </a:r>
          </a:p>
          <a:p>
            <a:pPr lvl="1"/>
            <a:r>
              <a:rPr lang="en-GB" smtClean="0"/>
              <a:t>Is suitable when your research topic has a wealth of literature from which you can define a theoretical framework and a hypothesis</a:t>
            </a:r>
          </a:p>
          <a:p>
            <a:pPr lvl="1"/>
            <a:r>
              <a:rPr lang="en-GB" smtClean="0"/>
              <a:t>Is quicker, often based on ‘one take’</a:t>
            </a:r>
          </a:p>
          <a:p>
            <a:r>
              <a:rPr lang="en-GB" smtClean="0"/>
              <a:t>Induction:</a:t>
            </a:r>
          </a:p>
          <a:p>
            <a:pPr lvl="1"/>
            <a:r>
              <a:rPr lang="en-GB" smtClean="0"/>
              <a:t>Is suitable when the topic is new, has much debate and/or there is little existing literature</a:t>
            </a:r>
          </a:p>
          <a:p>
            <a:pPr lvl="1"/>
            <a:r>
              <a:rPr lang="en-GB" smtClean="0"/>
              <a:t>Takes longer to gather the data</a:t>
            </a:r>
            <a:endParaRPr lang="en-US" altLang="zh-CN"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F912FDC1-C426-46F0-A50A-E2690F78E5D8}" type="slidenum">
              <a:rPr lang="en-GB" smtClean="0"/>
              <a:pPr/>
              <a:t>28</a:t>
            </a:fld>
            <a:endParaRPr lang="en-GB"/>
          </a:p>
        </p:txBody>
      </p:sp>
      <p:grpSp>
        <p:nvGrpSpPr>
          <p:cNvPr id="50" name="Group 49"/>
          <p:cNvGrpSpPr/>
          <p:nvPr/>
        </p:nvGrpSpPr>
        <p:grpSpPr>
          <a:xfrm>
            <a:off x="298450" y="357166"/>
            <a:ext cx="8534400" cy="6078559"/>
            <a:chOff x="298450" y="357166"/>
            <a:chExt cx="8534400" cy="6078559"/>
          </a:xfrm>
        </p:grpSpPr>
        <p:grpSp>
          <p:nvGrpSpPr>
            <p:cNvPr id="51" name="Group 48"/>
            <p:cNvGrpSpPr/>
            <p:nvPr/>
          </p:nvGrpSpPr>
          <p:grpSpPr>
            <a:xfrm>
              <a:off x="298450" y="357166"/>
              <a:ext cx="8534400" cy="6078559"/>
              <a:chOff x="298450" y="357166"/>
              <a:chExt cx="8534400" cy="6078559"/>
            </a:xfrm>
          </p:grpSpPr>
          <p:sp>
            <p:nvSpPr>
              <p:cNvPr id="53" name="Oval 52"/>
              <p:cNvSpPr/>
              <p:nvPr/>
            </p:nvSpPr>
            <p:spPr>
              <a:xfrm>
                <a:off x="500034" y="357166"/>
                <a:ext cx="7643866" cy="571504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
            <p:nvSpPr>
              <p:cNvPr id="54" name="Oval 53"/>
              <p:cNvSpPr/>
              <p:nvPr/>
            </p:nvSpPr>
            <p:spPr>
              <a:xfrm>
                <a:off x="642910" y="785794"/>
                <a:ext cx="6429420" cy="480704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55" name="Oval 54"/>
              <p:cNvSpPr/>
              <p:nvPr/>
            </p:nvSpPr>
            <p:spPr>
              <a:xfrm>
                <a:off x="785787" y="1214422"/>
                <a:ext cx="5357850" cy="4005869"/>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56" name="Oval 55"/>
              <p:cNvSpPr/>
              <p:nvPr/>
            </p:nvSpPr>
            <p:spPr>
              <a:xfrm>
                <a:off x="928663" y="1714488"/>
                <a:ext cx="4047856" cy="3026435"/>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57" name="Oval 56"/>
              <p:cNvSpPr/>
              <p:nvPr/>
            </p:nvSpPr>
            <p:spPr>
              <a:xfrm>
                <a:off x="1081064" y="2317149"/>
                <a:ext cx="2633680" cy="196910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TextBox 57"/>
              <p:cNvSpPr txBox="1"/>
              <p:nvPr/>
            </p:nvSpPr>
            <p:spPr>
              <a:xfrm>
                <a:off x="3714744" y="416462"/>
                <a:ext cx="1223412" cy="369332"/>
              </a:xfrm>
              <a:prstGeom prst="rect">
                <a:avLst/>
              </a:prstGeom>
              <a:noFill/>
            </p:spPr>
            <p:txBody>
              <a:bodyPr wrap="none" rtlCol="0">
                <a:spAutoFit/>
              </a:bodyPr>
              <a:lstStyle/>
              <a:p>
                <a:r>
                  <a:rPr lang="en-GB" dirty="0" smtClean="0"/>
                  <a:t>Positivism</a:t>
                </a:r>
                <a:endParaRPr lang="en-GB" dirty="0"/>
              </a:p>
            </p:txBody>
          </p:sp>
          <p:sp>
            <p:nvSpPr>
              <p:cNvPr id="59" name="TextBox 58"/>
              <p:cNvSpPr txBox="1"/>
              <p:nvPr/>
            </p:nvSpPr>
            <p:spPr>
              <a:xfrm>
                <a:off x="3286116" y="5631436"/>
                <a:ext cx="2364750" cy="369332"/>
              </a:xfrm>
              <a:prstGeom prst="rect">
                <a:avLst/>
              </a:prstGeom>
              <a:noFill/>
            </p:spPr>
            <p:txBody>
              <a:bodyPr wrap="none" rtlCol="0">
                <a:spAutoFit/>
              </a:bodyPr>
              <a:lstStyle/>
              <a:p>
                <a:r>
                  <a:rPr lang="en-GB" dirty="0" err="1" smtClean="0"/>
                  <a:t>Phenomenographical</a:t>
                </a:r>
                <a:endParaRPr lang="en-GB" dirty="0" smtClean="0"/>
              </a:p>
            </p:txBody>
          </p:sp>
          <p:sp>
            <p:nvSpPr>
              <p:cNvPr id="60" name="TextBox 59"/>
              <p:cNvSpPr txBox="1"/>
              <p:nvPr/>
            </p:nvSpPr>
            <p:spPr>
              <a:xfrm>
                <a:off x="3500430" y="857232"/>
                <a:ext cx="1210588" cy="369332"/>
              </a:xfrm>
              <a:prstGeom prst="rect">
                <a:avLst/>
              </a:prstGeom>
              <a:noFill/>
            </p:spPr>
            <p:txBody>
              <a:bodyPr wrap="none" rtlCol="0">
                <a:spAutoFit/>
              </a:bodyPr>
              <a:lstStyle/>
              <a:p>
                <a:r>
                  <a:rPr lang="en-GB" dirty="0" smtClean="0"/>
                  <a:t>Deductive</a:t>
                </a:r>
                <a:endParaRPr lang="en-GB" dirty="0"/>
              </a:p>
            </p:txBody>
          </p:sp>
          <p:sp>
            <p:nvSpPr>
              <p:cNvPr id="61" name="TextBox 60"/>
              <p:cNvSpPr txBox="1"/>
              <p:nvPr/>
            </p:nvSpPr>
            <p:spPr>
              <a:xfrm>
                <a:off x="3428992" y="5143512"/>
                <a:ext cx="1107996" cy="369332"/>
              </a:xfrm>
              <a:prstGeom prst="rect">
                <a:avLst/>
              </a:prstGeom>
              <a:noFill/>
            </p:spPr>
            <p:txBody>
              <a:bodyPr wrap="none" rtlCol="0">
                <a:spAutoFit/>
              </a:bodyPr>
              <a:lstStyle/>
              <a:p>
                <a:r>
                  <a:rPr lang="en-GB" dirty="0" smtClean="0"/>
                  <a:t>Inductive</a:t>
                </a:r>
                <a:endParaRPr lang="en-GB" dirty="0"/>
              </a:p>
            </p:txBody>
          </p:sp>
          <p:sp>
            <p:nvSpPr>
              <p:cNvPr id="62" name="TextBox 61"/>
              <p:cNvSpPr txBox="1"/>
              <p:nvPr/>
            </p:nvSpPr>
            <p:spPr>
              <a:xfrm>
                <a:off x="3143240" y="1285860"/>
                <a:ext cx="1351652" cy="369332"/>
              </a:xfrm>
              <a:prstGeom prst="rect">
                <a:avLst/>
              </a:prstGeom>
              <a:noFill/>
            </p:spPr>
            <p:txBody>
              <a:bodyPr wrap="none" rtlCol="0">
                <a:spAutoFit/>
              </a:bodyPr>
              <a:lstStyle/>
              <a:p>
                <a:r>
                  <a:rPr lang="en-GB" dirty="0" smtClean="0"/>
                  <a:t>Experiment</a:t>
                </a:r>
                <a:endParaRPr lang="en-GB" dirty="0"/>
              </a:p>
            </p:txBody>
          </p:sp>
          <p:sp>
            <p:nvSpPr>
              <p:cNvPr id="63" name="TextBox 62"/>
              <p:cNvSpPr txBox="1"/>
              <p:nvPr/>
            </p:nvSpPr>
            <p:spPr>
              <a:xfrm>
                <a:off x="4500562" y="1857364"/>
                <a:ext cx="902811" cy="369332"/>
              </a:xfrm>
              <a:prstGeom prst="rect">
                <a:avLst/>
              </a:prstGeom>
              <a:noFill/>
            </p:spPr>
            <p:txBody>
              <a:bodyPr wrap="none" rtlCol="0">
                <a:spAutoFit/>
              </a:bodyPr>
              <a:lstStyle/>
              <a:p>
                <a:r>
                  <a:rPr lang="en-GB" dirty="0" smtClean="0"/>
                  <a:t>Survey</a:t>
                </a:r>
                <a:endParaRPr lang="en-GB" dirty="0"/>
              </a:p>
            </p:txBody>
          </p:sp>
          <p:sp>
            <p:nvSpPr>
              <p:cNvPr id="64" name="TextBox 63"/>
              <p:cNvSpPr txBox="1"/>
              <p:nvPr/>
            </p:nvSpPr>
            <p:spPr>
              <a:xfrm>
                <a:off x="4714876" y="3929066"/>
                <a:ext cx="787395" cy="646331"/>
              </a:xfrm>
              <a:prstGeom prst="rect">
                <a:avLst/>
              </a:prstGeom>
              <a:noFill/>
            </p:spPr>
            <p:txBody>
              <a:bodyPr wrap="none" rtlCol="0">
                <a:spAutoFit/>
              </a:bodyPr>
              <a:lstStyle/>
              <a:p>
                <a:r>
                  <a:rPr lang="en-GB" dirty="0" smtClean="0"/>
                  <a:t>Case </a:t>
                </a:r>
              </a:p>
              <a:p>
                <a:r>
                  <a:rPr lang="en-GB" dirty="0" smtClean="0"/>
                  <a:t>Study</a:t>
                </a:r>
                <a:endParaRPr lang="en-GB" dirty="0"/>
              </a:p>
            </p:txBody>
          </p:sp>
          <p:sp>
            <p:nvSpPr>
              <p:cNvPr id="65" name="TextBox 64"/>
              <p:cNvSpPr txBox="1"/>
              <p:nvPr/>
            </p:nvSpPr>
            <p:spPr>
              <a:xfrm>
                <a:off x="2643174" y="4774180"/>
                <a:ext cx="1877437" cy="369332"/>
              </a:xfrm>
              <a:prstGeom prst="rect">
                <a:avLst/>
              </a:prstGeom>
              <a:noFill/>
            </p:spPr>
            <p:txBody>
              <a:bodyPr wrap="none" rtlCol="0">
                <a:spAutoFit/>
              </a:bodyPr>
              <a:lstStyle/>
              <a:p>
                <a:r>
                  <a:rPr lang="en-GB" dirty="0" smtClean="0"/>
                  <a:t>Action Research</a:t>
                </a:r>
                <a:endParaRPr lang="en-GB" dirty="0"/>
              </a:p>
            </p:txBody>
          </p:sp>
          <p:sp>
            <p:nvSpPr>
              <p:cNvPr id="66" name="TextBox 65"/>
              <p:cNvSpPr txBox="1"/>
              <p:nvPr/>
            </p:nvSpPr>
            <p:spPr>
              <a:xfrm>
                <a:off x="3214678" y="2000240"/>
                <a:ext cx="1095172" cy="646331"/>
              </a:xfrm>
              <a:prstGeom prst="rect">
                <a:avLst/>
              </a:prstGeom>
              <a:noFill/>
            </p:spPr>
            <p:txBody>
              <a:bodyPr wrap="none" rtlCol="0">
                <a:spAutoFit/>
              </a:bodyPr>
              <a:lstStyle/>
              <a:p>
                <a:r>
                  <a:rPr lang="en-GB" dirty="0" smtClean="0"/>
                  <a:t>Cross</a:t>
                </a:r>
              </a:p>
              <a:p>
                <a:r>
                  <a:rPr lang="en-GB" dirty="0" smtClean="0"/>
                  <a:t>sectional</a:t>
                </a:r>
                <a:endParaRPr lang="en-GB" dirty="0"/>
              </a:p>
            </p:txBody>
          </p:sp>
          <p:sp>
            <p:nvSpPr>
              <p:cNvPr id="67" name="TextBox 66"/>
              <p:cNvSpPr txBox="1"/>
              <p:nvPr/>
            </p:nvSpPr>
            <p:spPr>
              <a:xfrm>
                <a:off x="2643174" y="4214818"/>
                <a:ext cx="1428596" cy="369332"/>
              </a:xfrm>
              <a:prstGeom prst="rect">
                <a:avLst/>
              </a:prstGeom>
              <a:noFill/>
            </p:spPr>
            <p:txBody>
              <a:bodyPr wrap="none" rtlCol="0">
                <a:spAutoFit/>
              </a:bodyPr>
              <a:lstStyle/>
              <a:p>
                <a:r>
                  <a:rPr lang="en-GB" dirty="0" smtClean="0"/>
                  <a:t>Longitudinal</a:t>
                </a:r>
                <a:endParaRPr lang="en-GB" dirty="0"/>
              </a:p>
            </p:txBody>
          </p:sp>
          <p:sp>
            <p:nvSpPr>
              <p:cNvPr id="68" name="TextBox 67"/>
              <p:cNvSpPr txBox="1"/>
              <p:nvPr/>
            </p:nvSpPr>
            <p:spPr>
              <a:xfrm>
                <a:off x="1500166" y="2571744"/>
                <a:ext cx="1800494" cy="1477328"/>
              </a:xfrm>
              <a:prstGeom prst="rect">
                <a:avLst/>
              </a:prstGeom>
              <a:noFill/>
            </p:spPr>
            <p:txBody>
              <a:bodyPr wrap="none" rtlCol="0">
                <a:spAutoFit/>
              </a:bodyPr>
              <a:lstStyle/>
              <a:p>
                <a:pPr algn="ctr"/>
                <a:r>
                  <a:rPr lang="en-GB" dirty="0" smtClean="0"/>
                  <a:t>Sampling</a:t>
                </a:r>
              </a:p>
              <a:p>
                <a:pPr algn="ctr"/>
                <a:r>
                  <a:rPr lang="en-GB" dirty="0" smtClean="0"/>
                  <a:t>Questionnaires</a:t>
                </a:r>
              </a:p>
              <a:p>
                <a:pPr algn="ctr"/>
                <a:r>
                  <a:rPr lang="en-GB" dirty="0" smtClean="0"/>
                  <a:t>Secondary data</a:t>
                </a:r>
              </a:p>
              <a:p>
                <a:pPr algn="ctr"/>
                <a:r>
                  <a:rPr lang="en-GB" dirty="0" smtClean="0"/>
                  <a:t>Observations</a:t>
                </a:r>
              </a:p>
              <a:p>
                <a:pPr algn="ctr"/>
                <a:r>
                  <a:rPr lang="en-GB" dirty="0" smtClean="0"/>
                  <a:t>Interviews</a:t>
                </a:r>
              </a:p>
            </p:txBody>
          </p:sp>
          <p:sp>
            <p:nvSpPr>
              <p:cNvPr id="69" name="Text Box 2"/>
              <p:cNvSpPr txBox="1">
                <a:spLocks noChangeArrowheads="1"/>
              </p:cNvSpPr>
              <p:nvPr/>
            </p:nvSpPr>
            <p:spPr bwMode="auto">
              <a:xfrm>
                <a:off x="298450" y="5884863"/>
                <a:ext cx="8534400" cy="550862"/>
              </a:xfrm>
              <a:prstGeom prst="rect">
                <a:avLst/>
              </a:prstGeom>
              <a:noFill/>
              <a:ln w="9525">
                <a:noFill/>
                <a:miter lim="800000"/>
                <a:headEnd/>
                <a:tailEnd/>
              </a:ln>
            </p:spPr>
            <p:txBody>
              <a:bodyPr>
                <a:spAutoFit/>
              </a:bodyPr>
              <a:lstStyle/>
              <a:p>
                <a:pPr>
                  <a:spcBef>
                    <a:spcPct val="50000"/>
                  </a:spcBef>
                </a:pPr>
                <a:r>
                  <a:rPr lang="en-US" altLang="zh-CN" dirty="0" smtClean="0">
                    <a:ea typeface="宋体" charset="-122"/>
                  </a:rPr>
                  <a:t>The </a:t>
                </a:r>
                <a:r>
                  <a:rPr lang="en-US" altLang="zh-CN" dirty="0">
                    <a:ea typeface="宋体" charset="-122"/>
                  </a:rPr>
                  <a:t>research ‘onion’</a:t>
                </a:r>
              </a:p>
              <a:p>
                <a:pPr>
                  <a:spcBef>
                    <a:spcPct val="50000"/>
                  </a:spcBef>
                </a:pPr>
                <a:r>
                  <a:rPr lang="en-US" altLang="zh-CN" sz="800" i="1" dirty="0" smtClean="0">
                    <a:ea typeface="宋体" charset="-122"/>
                  </a:rPr>
                  <a:t>Based upon </a:t>
                </a:r>
                <a:r>
                  <a:rPr lang="en-US" altLang="zh-CN" sz="800" dirty="0" smtClean="0">
                    <a:ea typeface="宋体" charset="-122"/>
                  </a:rPr>
                  <a:t>Mark </a:t>
                </a:r>
                <a:r>
                  <a:rPr lang="en-US" altLang="zh-CN" sz="800" dirty="0">
                    <a:ea typeface="宋体" charset="-122"/>
                  </a:rPr>
                  <a:t>Saunders, Philip Lewis and Adrian </a:t>
                </a:r>
                <a:r>
                  <a:rPr lang="en-US" altLang="zh-CN" sz="800" dirty="0" err="1">
                    <a:ea typeface="宋体" charset="-122"/>
                  </a:rPr>
                  <a:t>Thornhill</a:t>
                </a:r>
                <a:r>
                  <a:rPr lang="en-US" altLang="zh-CN" sz="800" dirty="0">
                    <a:ea typeface="宋体" charset="-122"/>
                  </a:rPr>
                  <a:t> 2007</a:t>
                </a:r>
              </a:p>
            </p:txBody>
          </p:sp>
          <p:sp>
            <p:nvSpPr>
              <p:cNvPr id="70" name="TextBox 69"/>
              <p:cNvSpPr txBox="1"/>
              <p:nvPr/>
            </p:nvSpPr>
            <p:spPr>
              <a:xfrm>
                <a:off x="7286644" y="634443"/>
                <a:ext cx="1313180" cy="369332"/>
              </a:xfrm>
              <a:prstGeom prst="rect">
                <a:avLst/>
              </a:prstGeom>
              <a:noFill/>
            </p:spPr>
            <p:txBody>
              <a:bodyPr wrap="none" rtlCol="0">
                <a:spAutoFit/>
              </a:bodyPr>
              <a:lstStyle/>
              <a:p>
                <a:r>
                  <a:rPr lang="en-GB" dirty="0" smtClean="0"/>
                  <a:t>Philosophy</a:t>
                </a:r>
                <a:endParaRPr lang="en-GB" dirty="0"/>
              </a:p>
            </p:txBody>
          </p:sp>
          <p:sp>
            <p:nvSpPr>
              <p:cNvPr id="71" name="TextBox 70"/>
              <p:cNvSpPr txBox="1"/>
              <p:nvPr/>
            </p:nvSpPr>
            <p:spPr>
              <a:xfrm>
                <a:off x="7660734" y="1029756"/>
                <a:ext cx="1172116" cy="369332"/>
              </a:xfrm>
              <a:prstGeom prst="rect">
                <a:avLst/>
              </a:prstGeom>
              <a:noFill/>
            </p:spPr>
            <p:txBody>
              <a:bodyPr wrap="none" rtlCol="0">
                <a:spAutoFit/>
              </a:bodyPr>
              <a:lstStyle/>
              <a:p>
                <a:r>
                  <a:rPr lang="en-GB" dirty="0" smtClean="0"/>
                  <a:t>Approach</a:t>
                </a:r>
                <a:endParaRPr lang="en-GB" dirty="0"/>
              </a:p>
            </p:txBody>
          </p:sp>
          <p:sp>
            <p:nvSpPr>
              <p:cNvPr id="72" name="TextBox 71"/>
              <p:cNvSpPr txBox="1"/>
              <p:nvPr/>
            </p:nvSpPr>
            <p:spPr>
              <a:xfrm>
                <a:off x="7786710" y="1714488"/>
                <a:ext cx="1043876" cy="369332"/>
              </a:xfrm>
              <a:prstGeom prst="rect">
                <a:avLst/>
              </a:prstGeom>
              <a:noFill/>
            </p:spPr>
            <p:txBody>
              <a:bodyPr wrap="none" rtlCol="0">
                <a:spAutoFit/>
              </a:bodyPr>
              <a:lstStyle/>
              <a:p>
                <a:r>
                  <a:rPr lang="en-GB" dirty="0" smtClean="0"/>
                  <a:t>Strategy</a:t>
                </a:r>
                <a:endParaRPr lang="en-GB" dirty="0"/>
              </a:p>
            </p:txBody>
          </p:sp>
          <p:sp>
            <p:nvSpPr>
              <p:cNvPr id="73" name="TextBox 72"/>
              <p:cNvSpPr txBox="1"/>
              <p:nvPr/>
            </p:nvSpPr>
            <p:spPr>
              <a:xfrm>
                <a:off x="6286512" y="5857892"/>
                <a:ext cx="2531462" cy="369332"/>
              </a:xfrm>
              <a:prstGeom prst="rect">
                <a:avLst/>
              </a:prstGeom>
              <a:noFill/>
            </p:spPr>
            <p:txBody>
              <a:bodyPr wrap="none" rtlCol="0">
                <a:spAutoFit/>
              </a:bodyPr>
              <a:lstStyle/>
              <a:p>
                <a:r>
                  <a:rPr lang="en-GB" dirty="0" smtClean="0"/>
                  <a:t>Data collection method</a:t>
                </a:r>
                <a:endParaRPr lang="en-GB" dirty="0"/>
              </a:p>
            </p:txBody>
          </p:sp>
          <p:sp>
            <p:nvSpPr>
              <p:cNvPr id="74" name="TextBox 73"/>
              <p:cNvSpPr txBox="1"/>
              <p:nvPr/>
            </p:nvSpPr>
            <p:spPr>
              <a:xfrm>
                <a:off x="7286644" y="5072074"/>
                <a:ext cx="1509772" cy="369332"/>
              </a:xfrm>
              <a:prstGeom prst="rect">
                <a:avLst/>
              </a:prstGeom>
              <a:noFill/>
            </p:spPr>
            <p:txBody>
              <a:bodyPr wrap="none" rtlCol="0">
                <a:spAutoFit/>
              </a:bodyPr>
              <a:lstStyle/>
              <a:p>
                <a:r>
                  <a:rPr lang="en-GB" dirty="0" smtClean="0"/>
                  <a:t>Time horizon</a:t>
                </a:r>
                <a:endParaRPr lang="en-GB" dirty="0"/>
              </a:p>
            </p:txBody>
          </p:sp>
          <p:cxnSp>
            <p:nvCxnSpPr>
              <p:cNvPr id="75" name="Straight Arrow Connector 74"/>
              <p:cNvCxnSpPr/>
              <p:nvPr/>
            </p:nvCxnSpPr>
            <p:spPr>
              <a:xfrm rot="5400000">
                <a:off x="6394400" y="470932"/>
                <a:ext cx="416486" cy="108521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p:nvPr/>
            </p:nvCxnSpPr>
            <p:spPr>
              <a:xfrm rot="10800000" flipV="1">
                <a:off x="5909646" y="1221785"/>
                <a:ext cx="1714512" cy="67259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a:stCxn id="73" idx="1"/>
              </p:cNvCxnSpPr>
              <p:nvPr/>
            </p:nvCxnSpPr>
            <p:spPr>
              <a:xfrm rot="10800000">
                <a:off x="3286116" y="3571876"/>
                <a:ext cx="3000396" cy="2470682"/>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8" name="Straight Arrow Connector 77"/>
              <p:cNvCxnSpPr>
                <a:stCxn id="74" idx="1"/>
              </p:cNvCxnSpPr>
              <p:nvPr/>
            </p:nvCxnSpPr>
            <p:spPr>
              <a:xfrm rot="10800000">
                <a:off x="4429124" y="3286124"/>
                <a:ext cx="2857520" cy="197061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a:stCxn id="72" idx="1"/>
              </p:cNvCxnSpPr>
              <p:nvPr/>
            </p:nvCxnSpPr>
            <p:spPr>
              <a:xfrm rot="10800000" flipV="1">
                <a:off x="5357818" y="1899154"/>
                <a:ext cx="2428892" cy="67259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52" name="TextBox 51"/>
            <p:cNvSpPr txBox="1"/>
            <p:nvPr/>
          </p:nvSpPr>
          <p:spPr>
            <a:xfrm>
              <a:off x="4857752" y="2639793"/>
              <a:ext cx="1236236" cy="646331"/>
            </a:xfrm>
            <a:prstGeom prst="rect">
              <a:avLst/>
            </a:prstGeom>
            <a:noFill/>
          </p:spPr>
          <p:txBody>
            <a:bodyPr wrap="none" rtlCol="0">
              <a:spAutoFit/>
            </a:bodyPr>
            <a:lstStyle/>
            <a:p>
              <a:r>
                <a:rPr lang="en-GB" dirty="0" smtClean="0"/>
                <a:t>Document</a:t>
              </a:r>
            </a:p>
            <a:p>
              <a:pPr algn="ctr"/>
              <a:r>
                <a:rPr lang="en-GB" dirty="0" smtClean="0"/>
                <a:t>Analysis</a:t>
              </a:r>
              <a:endParaRPr lang="en-GB" dirty="0"/>
            </a:p>
          </p:txBody>
        </p:sp>
      </p:grpSp>
    </p:spTree>
    <p:extLst>
      <p:ext uri="{BB962C8B-B14F-4D97-AF65-F5344CB8AC3E}">
        <p14:creationId xmlns:p14="http://schemas.microsoft.com/office/powerpoint/2010/main" val="119237902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GB" altLang="zh-CN" smtClean="0"/>
              <a:t>Research strategy</a:t>
            </a:r>
            <a:endParaRPr lang="en-US" smtClean="0"/>
          </a:p>
        </p:txBody>
      </p:sp>
      <p:sp>
        <p:nvSpPr>
          <p:cNvPr id="5123" name="Rectangle 3"/>
          <p:cNvSpPr>
            <a:spLocks noGrp="1" noChangeArrowheads="1"/>
          </p:cNvSpPr>
          <p:nvPr>
            <p:ph idx="1"/>
          </p:nvPr>
        </p:nvSpPr>
        <p:spPr/>
        <p:txBody>
          <a:bodyPr>
            <a:normAutofit fontScale="85000" lnSpcReduction="10000"/>
          </a:bodyPr>
          <a:lstStyle/>
          <a:p>
            <a:r>
              <a:rPr lang="en-GB" altLang="zh-CN" dirty="0" smtClean="0"/>
              <a:t>Your research strategy is the general plan of how you will go about achieving your research objectives (you will specify the specific tactics of data collection later) </a:t>
            </a:r>
          </a:p>
          <a:p>
            <a:endParaRPr lang="en-GB" altLang="zh-CN" dirty="0" smtClean="0"/>
          </a:p>
          <a:p>
            <a:r>
              <a:rPr lang="en-GB" altLang="zh-CN" dirty="0" smtClean="0"/>
              <a:t>The research strategy is determined by four key issues:</a:t>
            </a:r>
          </a:p>
          <a:p>
            <a:pPr lvl="1"/>
            <a:r>
              <a:rPr lang="en-GB" altLang="zh-CN" dirty="0" smtClean="0"/>
              <a:t>Research questions/objectives;</a:t>
            </a:r>
          </a:p>
          <a:p>
            <a:pPr lvl="1"/>
            <a:r>
              <a:rPr lang="en-GB" altLang="zh-CN" dirty="0" smtClean="0"/>
              <a:t>Costs or budget available to the researcher;</a:t>
            </a:r>
          </a:p>
          <a:p>
            <a:pPr lvl="1"/>
            <a:r>
              <a:rPr lang="en-GB" altLang="zh-CN" dirty="0" smtClean="0"/>
              <a:t>Time available and target date for completion;</a:t>
            </a:r>
          </a:p>
          <a:p>
            <a:pPr lvl="1"/>
            <a:r>
              <a:rPr lang="en-GB" altLang="zh-CN" dirty="0" smtClean="0"/>
              <a:t>Skills of the researcher.</a:t>
            </a:r>
          </a:p>
          <a:p>
            <a:pPr lvl="1"/>
            <a:endParaRPr lang="en-GB" altLang="zh-CN" dirty="0" smtClean="0"/>
          </a:p>
          <a:p>
            <a:r>
              <a:rPr lang="en-GB" altLang="zh-CN" dirty="0" smtClean="0"/>
              <a:t>You must have valid reasons for all your research strategy decisions.  The justification should be based primarily on your research objectives (what suits best).</a:t>
            </a:r>
          </a:p>
        </p:txBody>
      </p:sp>
    </p:spTree>
    <p:extLst>
      <p:ext uri="{BB962C8B-B14F-4D97-AF65-F5344CB8AC3E}">
        <p14:creationId xmlns:p14="http://schemas.microsoft.com/office/powerpoint/2010/main" val="1420682963"/>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GB" altLang="zh-CN" smtClean="0"/>
              <a:t>Research strategy</a:t>
            </a:r>
            <a:endParaRPr lang="en-US" smtClean="0"/>
          </a:p>
        </p:txBody>
      </p:sp>
      <p:sp>
        <p:nvSpPr>
          <p:cNvPr id="273411" name="Rectangle 3"/>
          <p:cNvSpPr>
            <a:spLocks noGrp="1" noChangeArrowheads="1"/>
          </p:cNvSpPr>
          <p:nvPr>
            <p:ph idx="1"/>
          </p:nvPr>
        </p:nvSpPr>
        <p:spPr/>
        <p:txBody>
          <a:bodyPr/>
          <a:lstStyle/>
          <a:p>
            <a:r>
              <a:rPr lang="en-GB" altLang="zh-CN" dirty="0" smtClean="0"/>
              <a:t>There are a number of alternative strategies or approaches available to the researcher, including:</a:t>
            </a:r>
          </a:p>
          <a:p>
            <a:pPr lvl="1"/>
            <a:r>
              <a:rPr lang="en-GB" altLang="zh-CN" dirty="0" smtClean="0"/>
              <a:t>Experiment</a:t>
            </a:r>
          </a:p>
          <a:p>
            <a:pPr lvl="1"/>
            <a:r>
              <a:rPr lang="en-GB" altLang="zh-CN" dirty="0" smtClean="0"/>
              <a:t>Survey</a:t>
            </a:r>
          </a:p>
          <a:p>
            <a:pPr lvl="1"/>
            <a:r>
              <a:rPr lang="en-GB" altLang="zh-CN" dirty="0" smtClean="0"/>
              <a:t>Case study</a:t>
            </a:r>
          </a:p>
          <a:p>
            <a:pPr lvl="1"/>
            <a:r>
              <a:rPr lang="en-GB" altLang="zh-CN" dirty="0" smtClean="0"/>
              <a:t>Document review/content analysis</a:t>
            </a:r>
            <a:endParaRPr lang="en-US" dirty="0" smtClean="0"/>
          </a:p>
          <a:p>
            <a:pPr lvl="1"/>
            <a:r>
              <a:rPr lang="en-GB" altLang="zh-CN" dirty="0" smtClean="0"/>
              <a:t>Action research</a:t>
            </a:r>
          </a:p>
        </p:txBody>
      </p:sp>
    </p:spTree>
    <p:extLst>
      <p:ext uri="{BB962C8B-B14F-4D97-AF65-F5344CB8AC3E}">
        <p14:creationId xmlns:p14="http://schemas.microsoft.com/office/powerpoint/2010/main" val="1960654882"/>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a:bodyPr>
          <a:lstStyle/>
          <a:p>
            <a:r>
              <a:rPr lang="en-GB" altLang="zh-CN" dirty="0" smtClean="0"/>
              <a:t>1. Experiments</a:t>
            </a:r>
            <a:endParaRPr lang="en-US" dirty="0" smtClean="0"/>
          </a:p>
        </p:txBody>
      </p:sp>
      <p:sp>
        <p:nvSpPr>
          <p:cNvPr id="10243" name="Rectangle 3"/>
          <p:cNvSpPr>
            <a:spLocks noGrp="1" noChangeArrowheads="1"/>
          </p:cNvSpPr>
          <p:nvPr>
            <p:ph idx="1"/>
          </p:nvPr>
        </p:nvSpPr>
        <p:spPr/>
        <p:txBody>
          <a:bodyPr>
            <a:normAutofit/>
          </a:bodyPr>
          <a:lstStyle/>
          <a:p>
            <a:r>
              <a:rPr lang="en-GB" altLang="zh-CN" dirty="0" smtClean="0"/>
              <a:t>Experimentation sets out to examine the relationship between two factors (or variables) by manipulating one whilst measuring changes in the other.  </a:t>
            </a:r>
          </a:p>
          <a:p>
            <a:pPr lvl="1"/>
            <a:r>
              <a:rPr lang="en-GB" altLang="zh-CN" dirty="0" smtClean="0"/>
              <a:t>For instance, we may test out three different e-commerce website designs and measure the effect on usability. </a:t>
            </a:r>
          </a:p>
          <a:p>
            <a:r>
              <a:rPr lang="en-GB" altLang="zh-CN" dirty="0" smtClean="0"/>
              <a:t>Experiments are used to determine if a causal relationship exists - in other words, if the alteration of one variable ‘causes’ a change in another.</a:t>
            </a:r>
          </a:p>
          <a:p>
            <a:endParaRPr lang="zh-CN" altLang="en-GB" dirty="0" smtClean="0"/>
          </a:p>
        </p:txBody>
      </p:sp>
    </p:spTree>
    <p:extLst>
      <p:ext uri="{BB962C8B-B14F-4D97-AF65-F5344CB8AC3E}">
        <p14:creationId xmlns:p14="http://schemas.microsoft.com/office/powerpoint/2010/main" val="3407735554"/>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fontScale="90000"/>
          </a:bodyPr>
          <a:lstStyle/>
          <a:p>
            <a:r>
              <a:rPr lang="zh-CN" altLang="en-GB" dirty="0" smtClean="0"/>
              <a:t/>
            </a:r>
            <a:br>
              <a:rPr lang="zh-CN" altLang="en-GB" dirty="0" smtClean="0"/>
            </a:br>
            <a:r>
              <a:rPr lang="en-GB" altLang="zh-CN" dirty="0" smtClean="0"/>
              <a:t>1. Experiments – the hypothesis </a:t>
            </a:r>
            <a:br>
              <a:rPr lang="en-GB" altLang="zh-CN" dirty="0" smtClean="0"/>
            </a:br>
            <a:endParaRPr lang="en-US" dirty="0" smtClean="0"/>
          </a:p>
        </p:txBody>
      </p:sp>
      <p:sp>
        <p:nvSpPr>
          <p:cNvPr id="313347" name="Rectangle 3"/>
          <p:cNvSpPr>
            <a:spLocks noGrp="1" noChangeArrowheads="1"/>
          </p:cNvSpPr>
          <p:nvPr>
            <p:ph idx="1"/>
          </p:nvPr>
        </p:nvSpPr>
        <p:spPr/>
        <p:txBody>
          <a:bodyPr/>
          <a:lstStyle/>
          <a:p>
            <a:r>
              <a:rPr lang="en-GB" altLang="zh-CN" smtClean="0"/>
              <a:t>Some of the main terminology used in experimentation:</a:t>
            </a:r>
          </a:p>
          <a:p>
            <a:r>
              <a:rPr lang="en-GB" altLang="zh-CN" smtClean="0"/>
              <a:t>Hypothesis – this is the ‘big question’ that your study is aimed at answering.  For instance, does the design of a website affect whether customers will use the site?  </a:t>
            </a:r>
          </a:p>
          <a:p>
            <a:r>
              <a:rPr lang="en-GB" altLang="zh-CN" smtClean="0"/>
              <a:t>This must be expressed in a form that can be tested, e.g.  ‘websites that do not incorporate frames have higher customer usage than websites using frames'.</a:t>
            </a:r>
            <a:endParaRPr lang="en-US" dirty="0" smtClean="0"/>
          </a:p>
        </p:txBody>
      </p:sp>
    </p:spTree>
    <p:extLst>
      <p:ext uri="{BB962C8B-B14F-4D97-AF65-F5344CB8AC3E}">
        <p14:creationId xmlns:p14="http://schemas.microsoft.com/office/powerpoint/2010/main" val="484198480"/>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r>
              <a:rPr lang="zh-CN" altLang="en-GB" dirty="0" smtClean="0"/>
              <a:t/>
            </a:r>
            <a:br>
              <a:rPr lang="zh-CN" altLang="en-GB" dirty="0" smtClean="0"/>
            </a:br>
            <a:r>
              <a:rPr lang="en-GB" altLang="zh-CN" dirty="0" smtClean="0"/>
              <a:t>1. Experimental variables</a:t>
            </a:r>
            <a:br>
              <a:rPr lang="en-GB" altLang="zh-CN" dirty="0" smtClean="0"/>
            </a:br>
            <a:endParaRPr lang="en-US" dirty="0" smtClean="0"/>
          </a:p>
        </p:txBody>
      </p:sp>
      <p:sp>
        <p:nvSpPr>
          <p:cNvPr id="12291" name="Rectangle 3"/>
          <p:cNvSpPr>
            <a:spLocks noGrp="1" noChangeArrowheads="1"/>
          </p:cNvSpPr>
          <p:nvPr>
            <p:ph idx="1"/>
          </p:nvPr>
        </p:nvSpPr>
        <p:spPr/>
        <p:txBody>
          <a:bodyPr>
            <a:normAutofit fontScale="85000" lnSpcReduction="20000"/>
          </a:bodyPr>
          <a:lstStyle/>
          <a:p>
            <a:r>
              <a:rPr lang="en-GB" altLang="zh-CN" dirty="0" smtClean="0"/>
              <a:t>Variables – these are the factors under investigation.  For instance, website usage and website design using frames.</a:t>
            </a:r>
          </a:p>
          <a:p>
            <a:pPr lvl="1"/>
            <a:r>
              <a:rPr lang="en-GB" altLang="zh-CN" dirty="0" smtClean="0"/>
              <a:t>Independent variable – this is the name for the variable(s) we are manipulating or altering.  </a:t>
            </a:r>
          </a:p>
          <a:p>
            <a:pPr lvl="2"/>
            <a:r>
              <a:rPr lang="en-GB" altLang="zh-CN" dirty="0" smtClean="0"/>
              <a:t>In the example given, this would be website frames, (but we might also change fonts, background colour, font colour, hyperlinks, number of pages, etc. - these would also be independent variables) and then measure the effect on website use.</a:t>
            </a:r>
          </a:p>
          <a:p>
            <a:pPr lvl="1"/>
            <a:r>
              <a:rPr lang="en-GB" altLang="zh-CN" dirty="0" smtClean="0"/>
              <a:t>Dependent variable – this is the name for the variable(s) we are measuring.  </a:t>
            </a:r>
          </a:p>
          <a:p>
            <a:pPr lvl="2"/>
            <a:r>
              <a:rPr lang="en-GB" altLang="zh-CN" dirty="0" smtClean="0"/>
              <a:t>In the example given, this would be website use (but we might also want to measure customer feelings towards the new design and other aspects of their purchase behaviour as a result of changing the website design – these would also be dependent variables).</a:t>
            </a:r>
            <a:endParaRPr lang="en-US" dirty="0" smtClean="0"/>
          </a:p>
        </p:txBody>
      </p:sp>
    </p:spTree>
    <p:extLst>
      <p:ext uri="{BB962C8B-B14F-4D97-AF65-F5344CB8AC3E}">
        <p14:creationId xmlns:p14="http://schemas.microsoft.com/office/powerpoint/2010/main" val="2791946988"/>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GB" altLang="zh-CN" dirty="0" smtClean="0"/>
              <a:t>1. Experiments: Causation</a:t>
            </a:r>
            <a:endParaRPr lang="en-US" dirty="0" smtClean="0"/>
          </a:p>
        </p:txBody>
      </p:sp>
      <p:sp>
        <p:nvSpPr>
          <p:cNvPr id="280579" name="Rectangle 3"/>
          <p:cNvSpPr>
            <a:spLocks noGrp="1" noChangeArrowheads="1"/>
          </p:cNvSpPr>
          <p:nvPr>
            <p:ph idx="1"/>
          </p:nvPr>
        </p:nvSpPr>
        <p:spPr/>
        <p:txBody>
          <a:bodyPr>
            <a:normAutofit/>
          </a:bodyPr>
          <a:lstStyle/>
          <a:p>
            <a:r>
              <a:rPr lang="en-GB" altLang="zh-CN" dirty="0" smtClean="0"/>
              <a:t>In order to demonstrate causation, it is necessary to show three things:</a:t>
            </a:r>
          </a:p>
          <a:p>
            <a:endParaRPr lang="en-GB" altLang="zh-CN" dirty="0" smtClean="0"/>
          </a:p>
          <a:p>
            <a:pPr lvl="1"/>
            <a:r>
              <a:rPr lang="en-GB" altLang="zh-CN" dirty="0" smtClean="0"/>
              <a:t>That there is a relationship between two variables, i.e. that changing the independent variable causes a change in the dependent variable.</a:t>
            </a:r>
          </a:p>
          <a:p>
            <a:pPr lvl="1"/>
            <a:r>
              <a:rPr lang="en-GB" altLang="zh-CN" dirty="0" smtClean="0"/>
              <a:t>That any changes in the DV happen </a:t>
            </a:r>
            <a:r>
              <a:rPr lang="en-GB" altLang="zh-CN" b="1" dirty="0" smtClean="0"/>
              <a:t>after</a:t>
            </a:r>
            <a:r>
              <a:rPr lang="en-GB" altLang="zh-CN" dirty="0" smtClean="0"/>
              <a:t> changes in the IV</a:t>
            </a:r>
          </a:p>
          <a:p>
            <a:pPr lvl="1"/>
            <a:r>
              <a:rPr lang="en-GB" altLang="zh-CN" dirty="0" smtClean="0"/>
              <a:t>That any changes were not due to some external factor</a:t>
            </a:r>
          </a:p>
          <a:p>
            <a:pPr lvl="1"/>
            <a:endParaRPr lang="en-GB" altLang="zh-CN" dirty="0" smtClean="0"/>
          </a:p>
        </p:txBody>
      </p:sp>
    </p:spTree>
    <p:extLst>
      <p:ext uri="{BB962C8B-B14F-4D97-AF65-F5344CB8AC3E}">
        <p14:creationId xmlns:p14="http://schemas.microsoft.com/office/powerpoint/2010/main" val="3910959367"/>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GB" altLang="zh-CN" dirty="0" smtClean="0"/>
              <a:t>1. Experiments: Causation (cont.)</a:t>
            </a:r>
            <a:endParaRPr lang="en-US" dirty="0" smtClean="0"/>
          </a:p>
        </p:txBody>
      </p:sp>
      <p:sp>
        <p:nvSpPr>
          <p:cNvPr id="14339" name="Rectangle 3"/>
          <p:cNvSpPr>
            <a:spLocks noGrp="1" noChangeArrowheads="1"/>
          </p:cNvSpPr>
          <p:nvPr>
            <p:ph idx="1"/>
          </p:nvPr>
        </p:nvSpPr>
        <p:spPr/>
        <p:txBody>
          <a:bodyPr>
            <a:normAutofit/>
          </a:bodyPr>
          <a:lstStyle/>
          <a:p>
            <a:r>
              <a:rPr lang="en-GB" altLang="zh-CN" dirty="0" smtClean="0"/>
              <a:t>Where there is a relationship between two variables:</a:t>
            </a:r>
          </a:p>
          <a:p>
            <a:pPr lvl="1"/>
            <a:r>
              <a:rPr lang="en-GB" altLang="zh-CN" dirty="0" smtClean="0"/>
              <a:t>A positive correlation means that high values of one variable are associated with high values in the other. </a:t>
            </a:r>
          </a:p>
          <a:p>
            <a:pPr lvl="1"/>
            <a:r>
              <a:rPr lang="en-GB" altLang="zh-CN" dirty="0" smtClean="0"/>
              <a:t>A negative correlation means that high values of one variable are associated with low values in the other. </a:t>
            </a:r>
          </a:p>
          <a:p>
            <a:pPr lvl="1"/>
            <a:r>
              <a:rPr lang="en-GB" altLang="zh-CN" dirty="0" smtClean="0"/>
              <a:t>If there is no correlation between two variables they are said to be uncorrelated.  </a:t>
            </a:r>
          </a:p>
          <a:p>
            <a:r>
              <a:rPr lang="en-GB" dirty="0" smtClean="0"/>
              <a:t>Correlation does not guarantee causation!</a:t>
            </a:r>
            <a:endParaRPr lang="en-US" dirty="0" smtClean="0"/>
          </a:p>
        </p:txBody>
      </p:sp>
    </p:spTree>
    <p:extLst>
      <p:ext uri="{BB962C8B-B14F-4D97-AF65-F5344CB8AC3E}">
        <p14:creationId xmlns:p14="http://schemas.microsoft.com/office/powerpoint/2010/main" val="3949597961"/>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GB" altLang="zh-CN" dirty="0" smtClean="0"/>
              <a:t>2. Surveys</a:t>
            </a:r>
            <a:endParaRPr lang="en-US" dirty="0" smtClean="0"/>
          </a:p>
        </p:txBody>
      </p:sp>
      <p:sp>
        <p:nvSpPr>
          <p:cNvPr id="17411" name="Rectangle 3"/>
          <p:cNvSpPr>
            <a:spLocks noGrp="1" noChangeArrowheads="1"/>
          </p:cNvSpPr>
          <p:nvPr>
            <p:ph idx="1"/>
          </p:nvPr>
        </p:nvSpPr>
        <p:spPr/>
        <p:txBody>
          <a:bodyPr/>
          <a:lstStyle/>
          <a:p>
            <a:r>
              <a:rPr lang="en-GB" altLang="zh-CN" dirty="0" smtClean="0"/>
              <a:t>…’the collection of a large amount of data from a sizable population in a highly economical way’</a:t>
            </a:r>
          </a:p>
          <a:p>
            <a:pPr>
              <a:buNone/>
            </a:pPr>
            <a:r>
              <a:rPr lang="en-GB" altLang="zh-CN" dirty="0" smtClean="0"/>
              <a:t>			Saunders et al (2007)</a:t>
            </a:r>
          </a:p>
          <a:p>
            <a:endParaRPr lang="en-GB" altLang="zh-CN" dirty="0" smtClean="0"/>
          </a:p>
          <a:p>
            <a:endParaRPr lang="en-GB" altLang="zh-CN" dirty="0" smtClean="0"/>
          </a:p>
          <a:p>
            <a:r>
              <a:rPr lang="en-GB" altLang="zh-CN" dirty="0" smtClean="0"/>
              <a:t>Usually undertaken via questionnaires or interviews</a:t>
            </a:r>
            <a:endParaRPr lang="en-US" dirty="0" smtClean="0"/>
          </a:p>
        </p:txBody>
      </p:sp>
    </p:spTree>
    <p:extLst>
      <p:ext uri="{BB962C8B-B14F-4D97-AF65-F5344CB8AC3E}">
        <p14:creationId xmlns:p14="http://schemas.microsoft.com/office/powerpoint/2010/main" val="297977595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normAutofit fontScale="90000"/>
          </a:bodyPr>
          <a:lstStyle/>
          <a:p>
            <a:r>
              <a:rPr lang="zh-CN" altLang="en-GB" dirty="0" smtClean="0"/>
              <a:t/>
            </a:r>
            <a:br>
              <a:rPr lang="zh-CN" altLang="en-GB" dirty="0" smtClean="0"/>
            </a:br>
            <a:r>
              <a:rPr lang="en-GB" altLang="zh-CN" sz="4400" dirty="0" smtClean="0"/>
              <a:t>2. Surveys</a:t>
            </a:r>
            <a:r>
              <a:rPr lang="en-GB" altLang="zh-CN" dirty="0" smtClean="0"/>
              <a:t/>
            </a:r>
            <a:br>
              <a:rPr lang="en-GB" altLang="zh-CN" dirty="0" smtClean="0"/>
            </a:br>
            <a:endParaRPr lang="en-US" dirty="0" smtClean="0"/>
          </a:p>
        </p:txBody>
      </p:sp>
      <p:sp>
        <p:nvSpPr>
          <p:cNvPr id="18435" name="Rectangle 3"/>
          <p:cNvSpPr>
            <a:spLocks noGrp="1" noChangeArrowheads="1"/>
          </p:cNvSpPr>
          <p:nvPr>
            <p:ph idx="1"/>
          </p:nvPr>
        </p:nvSpPr>
        <p:spPr/>
        <p:txBody>
          <a:bodyPr>
            <a:normAutofit fontScale="85000" lnSpcReduction="10000"/>
          </a:bodyPr>
          <a:lstStyle/>
          <a:p>
            <a:r>
              <a:rPr lang="en-GB" altLang="zh-CN" dirty="0" smtClean="0"/>
              <a:t>The survey method of obtaining information is based on the questioning of respondents.</a:t>
            </a:r>
          </a:p>
          <a:p>
            <a:pPr>
              <a:buNone/>
            </a:pPr>
            <a:r>
              <a:rPr lang="en-GB" altLang="zh-CN" dirty="0" smtClean="0"/>
              <a:t>  </a:t>
            </a:r>
          </a:p>
          <a:p>
            <a:r>
              <a:rPr lang="en-GB" altLang="zh-CN" dirty="0" smtClean="0"/>
              <a:t>Respondents are asked a variety of questions regarding their computer use, behaviour, intentions, attitudes, demographic and lifestyle characteristics, etc.  </a:t>
            </a:r>
          </a:p>
          <a:p>
            <a:endParaRPr lang="en-GB" altLang="zh-CN" dirty="0" smtClean="0"/>
          </a:p>
          <a:p>
            <a:r>
              <a:rPr lang="en-GB" altLang="zh-CN" dirty="0" smtClean="0"/>
              <a:t>These questions may be asked verbally, in writing or via computer, and the responses may be obtained in any of these forms. </a:t>
            </a:r>
          </a:p>
          <a:p>
            <a:pPr>
              <a:buNone/>
            </a:pPr>
            <a:r>
              <a:rPr lang="en-GB" altLang="zh-CN" dirty="0" smtClean="0"/>
              <a:t> </a:t>
            </a:r>
          </a:p>
          <a:p>
            <a:r>
              <a:rPr lang="en-GB" altLang="zh-CN" dirty="0" smtClean="0"/>
              <a:t>However, all involve designing an appropriate questionnaire/schedule of structured interview questions.</a:t>
            </a:r>
            <a:endParaRPr lang="en-US" dirty="0" smtClean="0"/>
          </a:p>
        </p:txBody>
      </p:sp>
    </p:spTree>
    <p:extLst>
      <p:ext uri="{BB962C8B-B14F-4D97-AF65-F5344CB8AC3E}">
        <p14:creationId xmlns:p14="http://schemas.microsoft.com/office/powerpoint/2010/main" val="56458272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GB" altLang="zh-CN" dirty="0" smtClean="0"/>
              <a:t>2. Surveys: Methods</a:t>
            </a:r>
            <a:endParaRPr lang="en-US" dirty="0" smtClean="0"/>
          </a:p>
        </p:txBody>
      </p:sp>
      <p:sp>
        <p:nvSpPr>
          <p:cNvPr id="19459" name="Rectangle 3"/>
          <p:cNvSpPr>
            <a:spLocks noGrp="1" noChangeArrowheads="1"/>
          </p:cNvSpPr>
          <p:nvPr>
            <p:ph idx="1"/>
          </p:nvPr>
        </p:nvSpPr>
        <p:spPr/>
        <p:txBody>
          <a:bodyPr/>
          <a:lstStyle/>
          <a:p>
            <a:r>
              <a:rPr lang="en-GB" altLang="zh-CN" dirty="0" smtClean="0"/>
              <a:t>Survey questionnaires may be administered in four major modes:</a:t>
            </a:r>
          </a:p>
          <a:p>
            <a:pPr lvl="1"/>
            <a:r>
              <a:rPr lang="en-GB" altLang="zh-CN" dirty="0" smtClean="0"/>
              <a:t>Personal (face-to-face) interviewing (at work, in-street, in-home, </a:t>
            </a:r>
            <a:r>
              <a:rPr lang="en-GB" altLang="zh-CN" dirty="0" err="1" smtClean="0"/>
              <a:t>etc</a:t>
            </a:r>
            <a:r>
              <a:rPr lang="en-GB" altLang="zh-CN" dirty="0" smtClean="0"/>
              <a:t>).</a:t>
            </a:r>
          </a:p>
          <a:p>
            <a:pPr lvl="1"/>
            <a:r>
              <a:rPr lang="en-GB" altLang="zh-CN" dirty="0" smtClean="0"/>
              <a:t>Postal interviewing (i.e. distributed without personal contact) </a:t>
            </a:r>
          </a:p>
          <a:p>
            <a:pPr lvl="1"/>
            <a:r>
              <a:rPr lang="en-GB" altLang="zh-CN" dirty="0" smtClean="0"/>
              <a:t>Telephone interviewing (traditional and computer-assisted)</a:t>
            </a:r>
          </a:p>
          <a:p>
            <a:pPr lvl="1"/>
            <a:r>
              <a:rPr lang="en-GB" altLang="zh-CN" dirty="0" smtClean="0"/>
              <a:t>Electronic interviewing (via CAPI, the internet and e-mail)</a:t>
            </a:r>
            <a:endParaRPr lang="en-US" dirty="0" smtClean="0"/>
          </a:p>
        </p:txBody>
      </p:sp>
    </p:spTree>
    <p:extLst>
      <p:ext uri="{BB962C8B-B14F-4D97-AF65-F5344CB8AC3E}">
        <p14:creationId xmlns:p14="http://schemas.microsoft.com/office/powerpoint/2010/main" val="156922238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GB" altLang="zh-CN" dirty="0" smtClean="0"/>
              <a:t>2. Surveys: Characteristics</a:t>
            </a:r>
            <a:endParaRPr lang="en-US" dirty="0" smtClean="0"/>
          </a:p>
        </p:txBody>
      </p:sp>
      <p:sp>
        <p:nvSpPr>
          <p:cNvPr id="20483" name="Rectangle 3"/>
          <p:cNvSpPr>
            <a:spLocks noGrp="1" noChangeArrowheads="1"/>
          </p:cNvSpPr>
          <p:nvPr>
            <p:ph idx="1"/>
          </p:nvPr>
        </p:nvSpPr>
        <p:spPr/>
        <p:txBody>
          <a:bodyPr/>
          <a:lstStyle/>
          <a:p>
            <a:r>
              <a:rPr lang="en-GB" altLang="zh-CN" smtClean="0"/>
              <a:t>Standardised questions</a:t>
            </a:r>
          </a:p>
          <a:p>
            <a:r>
              <a:rPr lang="en-GB" altLang="zh-CN" smtClean="0"/>
              <a:t>Mass audience (broad sweep rather than depth)</a:t>
            </a:r>
          </a:p>
          <a:p>
            <a:r>
              <a:rPr lang="en-GB" altLang="zh-CN" smtClean="0"/>
              <a:t>Usually cross-sectional (snapshot in time)</a:t>
            </a:r>
          </a:p>
          <a:p>
            <a:r>
              <a:rPr lang="en-GB" altLang="zh-CN" smtClean="0"/>
              <a:t>Large amounts of quantitative data </a:t>
            </a:r>
          </a:p>
          <a:p>
            <a:r>
              <a:rPr lang="en-GB" altLang="zh-CN" smtClean="0"/>
              <a:t>Economical and relatively quick</a:t>
            </a:r>
          </a:p>
          <a:p>
            <a:r>
              <a:rPr lang="en-GB" altLang="zh-CN" smtClean="0"/>
              <a:t>Tends to answer ‘what’ and ‘how’ questions</a:t>
            </a:r>
          </a:p>
          <a:p>
            <a:r>
              <a:rPr lang="en-GB" altLang="zh-CN" smtClean="0"/>
              <a:t>May generalise from sample to population</a:t>
            </a:r>
          </a:p>
          <a:p>
            <a:r>
              <a:rPr lang="en-GB" altLang="zh-CN" smtClean="0"/>
              <a:t>Statistical validity/significance requires a large sample</a:t>
            </a:r>
          </a:p>
          <a:p>
            <a:r>
              <a:rPr lang="en-GB" altLang="zh-CN" smtClean="0"/>
              <a:t>Linked to positivism</a:t>
            </a:r>
            <a:endParaRPr lang="en-US" smtClean="0"/>
          </a:p>
        </p:txBody>
      </p:sp>
    </p:spTree>
    <p:extLst>
      <p:ext uri="{BB962C8B-B14F-4D97-AF65-F5344CB8AC3E}">
        <p14:creationId xmlns:p14="http://schemas.microsoft.com/office/powerpoint/2010/main" val="102760983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GB" altLang="zh-CN" dirty="0" smtClean="0"/>
              <a:t>2. Surveys: Reliability &amp; Validity</a:t>
            </a:r>
            <a:endParaRPr lang="en-US" dirty="0" smtClean="0"/>
          </a:p>
        </p:txBody>
      </p:sp>
      <p:sp>
        <p:nvSpPr>
          <p:cNvPr id="21507" name="Rectangle 3"/>
          <p:cNvSpPr>
            <a:spLocks noGrp="1" noChangeArrowheads="1"/>
          </p:cNvSpPr>
          <p:nvPr>
            <p:ph idx="1"/>
          </p:nvPr>
        </p:nvSpPr>
        <p:spPr/>
        <p:txBody>
          <a:bodyPr/>
          <a:lstStyle/>
          <a:p>
            <a:r>
              <a:rPr lang="en-GB" altLang="zh-CN" smtClean="0"/>
              <a:t>Surveys are very structured so are highly replicable - therefore they are usually highly reliable.</a:t>
            </a:r>
          </a:p>
          <a:p>
            <a:endParaRPr lang="en-GB" altLang="zh-CN" smtClean="0"/>
          </a:p>
          <a:p>
            <a:r>
              <a:rPr lang="en-GB" altLang="zh-CN" smtClean="0"/>
              <a:t>However, they may be low in validity so you must ensure that the questions are derived from the expert literature and have been piloted.</a:t>
            </a:r>
            <a:r>
              <a:rPr lang="en-US" smtClean="0"/>
              <a:t> </a:t>
            </a:r>
          </a:p>
        </p:txBody>
      </p:sp>
    </p:spTree>
    <p:extLst>
      <p:ext uri="{BB962C8B-B14F-4D97-AF65-F5344CB8AC3E}">
        <p14:creationId xmlns:p14="http://schemas.microsoft.com/office/powerpoint/2010/main" val="422273322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GB" altLang="zh-CN" dirty="0" smtClean="0"/>
              <a:t>3. Case studies</a:t>
            </a:r>
            <a:endParaRPr lang="en-US" dirty="0" smtClean="0"/>
          </a:p>
        </p:txBody>
      </p:sp>
      <p:sp>
        <p:nvSpPr>
          <p:cNvPr id="22531" name="Rectangle 3"/>
          <p:cNvSpPr>
            <a:spLocks noGrp="1" noChangeArrowheads="1"/>
          </p:cNvSpPr>
          <p:nvPr>
            <p:ph idx="1"/>
          </p:nvPr>
        </p:nvSpPr>
        <p:spPr/>
        <p:txBody>
          <a:bodyPr>
            <a:normAutofit fontScale="92500"/>
          </a:bodyPr>
          <a:lstStyle/>
          <a:p>
            <a:r>
              <a:rPr lang="en-GB" altLang="zh-CN" smtClean="0"/>
              <a:t>A case study is an extensive examination of a single instance of a phenomenon of interest and is an example of a phenomenological methodology. </a:t>
            </a:r>
          </a:p>
          <a:p>
            <a:r>
              <a:rPr lang="en-GB" altLang="zh-CN" smtClean="0"/>
              <a:t>The importance of the context is essential and Eisenhardt (1989, p.534 cited by Collis &amp; Hussey, 2003) refers to the case study as: ‘a research study which focuses on understanding the dynamics present within a single setting’.</a:t>
            </a:r>
          </a:p>
          <a:p>
            <a:r>
              <a:rPr lang="en-GB" altLang="zh-CN" smtClean="0"/>
              <a:t>Thus, a case study approach implies a single unit of analysis, such as a company or a group of workers, an event, a technology, a process or even an individual.  </a:t>
            </a:r>
          </a:p>
        </p:txBody>
      </p:sp>
    </p:spTree>
    <p:extLst>
      <p:ext uri="{BB962C8B-B14F-4D97-AF65-F5344CB8AC3E}">
        <p14:creationId xmlns:p14="http://schemas.microsoft.com/office/powerpoint/2010/main" val="110841214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GB" altLang="zh-CN" dirty="0" smtClean="0"/>
              <a:t>3. Case studies: Characteristics</a:t>
            </a:r>
            <a:endParaRPr lang="en-US" dirty="0" smtClean="0"/>
          </a:p>
        </p:txBody>
      </p:sp>
      <p:sp>
        <p:nvSpPr>
          <p:cNvPr id="23555" name="Rectangle 3"/>
          <p:cNvSpPr>
            <a:spLocks noGrp="1" noChangeArrowheads="1"/>
          </p:cNvSpPr>
          <p:nvPr>
            <p:ph idx="1"/>
          </p:nvPr>
        </p:nvSpPr>
        <p:spPr/>
        <p:txBody>
          <a:bodyPr>
            <a:normAutofit fontScale="92500" lnSpcReduction="20000"/>
          </a:bodyPr>
          <a:lstStyle/>
          <a:p>
            <a:r>
              <a:rPr lang="en-GB" altLang="zh-CN" dirty="0" smtClean="0"/>
              <a:t>The research aims to understand phenomena within a particular context</a:t>
            </a:r>
          </a:p>
          <a:p>
            <a:r>
              <a:rPr lang="en-GB" altLang="zh-CN" dirty="0" smtClean="0"/>
              <a:t>It uses multiple methods for collecting data which may be both qualitative and quantitative (e.g. interviews, questionnaires, documentary analysis), often over a long period of time, with a view to obtaining in-depth knowledge</a:t>
            </a:r>
            <a:endParaRPr lang="en-GB" altLang="zh-CN" dirty="0"/>
          </a:p>
          <a:p>
            <a:r>
              <a:rPr lang="en-GB" altLang="zh-CN" dirty="0" smtClean="0"/>
              <a:t>Allows us to explore in detail why something has happened. </a:t>
            </a:r>
          </a:p>
          <a:p>
            <a:r>
              <a:rPr lang="en-GB" altLang="zh-CN" dirty="0" smtClean="0"/>
              <a:t>Low reliability (unlikely to be repeatable but might allow similar observations to be made).</a:t>
            </a:r>
          </a:p>
          <a:p>
            <a:r>
              <a:rPr lang="en-GB" altLang="zh-CN" dirty="0" smtClean="0"/>
              <a:t>High validity (captures the essence of the phenomenon, data is rich in its explanation and analysis)</a:t>
            </a:r>
            <a:r>
              <a:rPr lang="en-US" dirty="0" smtClean="0"/>
              <a:t> </a:t>
            </a:r>
          </a:p>
          <a:p>
            <a:pPr lvl="1"/>
            <a:endParaRPr lang="en-US" dirty="0" smtClean="0"/>
          </a:p>
        </p:txBody>
      </p:sp>
    </p:spTree>
    <p:extLst>
      <p:ext uri="{BB962C8B-B14F-4D97-AF65-F5344CB8AC3E}">
        <p14:creationId xmlns:p14="http://schemas.microsoft.com/office/powerpoint/2010/main" val="318557841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GB" altLang="zh-CN" dirty="0" smtClean="0"/>
              <a:t>3. Case studies: Weaknesses</a:t>
            </a:r>
            <a:endParaRPr lang="en-US" dirty="0" smtClean="0"/>
          </a:p>
        </p:txBody>
      </p:sp>
      <p:sp>
        <p:nvSpPr>
          <p:cNvPr id="25603" name="Rectangle 3"/>
          <p:cNvSpPr>
            <a:spLocks noGrp="1" noChangeArrowheads="1"/>
          </p:cNvSpPr>
          <p:nvPr>
            <p:ph idx="1"/>
          </p:nvPr>
        </p:nvSpPr>
        <p:spPr/>
        <p:txBody>
          <a:bodyPr>
            <a:normAutofit fontScale="92500" lnSpcReduction="20000"/>
          </a:bodyPr>
          <a:lstStyle/>
          <a:p>
            <a:r>
              <a:rPr lang="en-GB" altLang="zh-CN" dirty="0" smtClean="0"/>
              <a:t>Access to a suitable organisation is often difficult to negotiate</a:t>
            </a:r>
          </a:p>
          <a:p>
            <a:endParaRPr lang="en-GB" altLang="zh-CN" dirty="0" smtClean="0"/>
          </a:p>
          <a:p>
            <a:r>
              <a:rPr lang="en-GB" altLang="zh-CN" dirty="0" smtClean="0"/>
              <a:t>Can be very time consuming</a:t>
            </a:r>
          </a:p>
          <a:p>
            <a:endParaRPr lang="en-GB" altLang="zh-CN" dirty="0" smtClean="0"/>
          </a:p>
          <a:p>
            <a:r>
              <a:rPr lang="en-GB" altLang="zh-CN" dirty="0" smtClean="0"/>
              <a:t>It is difficult to decide where to place the boundaries of the study (delimitation)</a:t>
            </a:r>
          </a:p>
          <a:p>
            <a:endParaRPr lang="en-GB" altLang="zh-CN" dirty="0" smtClean="0"/>
          </a:p>
          <a:p>
            <a:r>
              <a:rPr lang="en-GB" altLang="zh-CN" dirty="0" smtClean="0"/>
              <a:t>Organisations have a history &amp; a future which influences the understanding of the present.  It may be difficult to understand the events in a particular period of time without knowledge of what went before and what may follow.</a:t>
            </a:r>
            <a:endParaRPr lang="en-US" dirty="0" smtClean="0"/>
          </a:p>
        </p:txBody>
      </p:sp>
    </p:spTree>
    <p:extLst>
      <p:ext uri="{BB962C8B-B14F-4D97-AF65-F5344CB8AC3E}">
        <p14:creationId xmlns:p14="http://schemas.microsoft.com/office/powerpoint/2010/main" val="126440903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normAutofit fontScale="90000"/>
          </a:bodyPr>
          <a:lstStyle/>
          <a:p>
            <a:r>
              <a:rPr lang="en-GB" altLang="zh-CN" dirty="0" smtClean="0"/>
              <a:t>4. Document review / content analysis</a:t>
            </a:r>
            <a:endParaRPr lang="en-US" dirty="0" smtClean="0"/>
          </a:p>
        </p:txBody>
      </p:sp>
      <p:sp>
        <p:nvSpPr>
          <p:cNvPr id="27651" name="Rectangle 3"/>
          <p:cNvSpPr>
            <a:spLocks noGrp="1" noChangeArrowheads="1"/>
          </p:cNvSpPr>
          <p:nvPr>
            <p:ph idx="1"/>
          </p:nvPr>
        </p:nvSpPr>
        <p:spPr/>
        <p:txBody>
          <a:bodyPr/>
          <a:lstStyle/>
          <a:p>
            <a:r>
              <a:rPr lang="en-US" smtClean="0"/>
              <a:t>Content analysis enables the researcher to evaluate large amounts of textual information and systematically identify its properties, e.g. the frequencies of most used keywords. </a:t>
            </a:r>
          </a:p>
          <a:p>
            <a:endParaRPr lang="en-US" smtClean="0"/>
          </a:p>
          <a:p>
            <a:r>
              <a:rPr lang="en-US" smtClean="0"/>
              <a:t>This textual information must be categorised according to a theoretical framework, which will inform the data analysis, providing at the end a meaningful reading of content under scrutiny. </a:t>
            </a:r>
          </a:p>
        </p:txBody>
      </p:sp>
    </p:spTree>
    <p:extLst>
      <p:ext uri="{BB962C8B-B14F-4D97-AF65-F5344CB8AC3E}">
        <p14:creationId xmlns:p14="http://schemas.microsoft.com/office/powerpoint/2010/main" val="17056550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fontScale="90000"/>
          </a:bodyPr>
          <a:lstStyle/>
          <a:p>
            <a:r>
              <a:rPr lang="en-GB" altLang="zh-CN" dirty="0" smtClean="0"/>
              <a:t>4. Document review / content analysis</a:t>
            </a:r>
            <a:endParaRPr lang="en-US" dirty="0" smtClean="0"/>
          </a:p>
        </p:txBody>
      </p:sp>
      <p:sp>
        <p:nvSpPr>
          <p:cNvPr id="28675" name="Rectangle 3"/>
          <p:cNvSpPr>
            <a:spLocks noGrp="1" noChangeArrowheads="1"/>
          </p:cNvSpPr>
          <p:nvPr>
            <p:ph idx="1"/>
          </p:nvPr>
        </p:nvSpPr>
        <p:spPr/>
        <p:txBody>
          <a:bodyPr>
            <a:normAutofit fontScale="85000" lnSpcReduction="10000"/>
          </a:bodyPr>
          <a:lstStyle/>
          <a:p>
            <a:r>
              <a:rPr lang="en-US" smtClean="0"/>
              <a:t>It is generally viewed as a positivist method. </a:t>
            </a:r>
          </a:p>
          <a:p>
            <a:pPr lvl="1"/>
            <a:r>
              <a:rPr lang="en-US" smtClean="0"/>
              <a:t>Quantitative content analysis starts with word frequencies, space measurements (column centimeters/inches in the case of newspapers), time counts (for radio and television time) and keyword frequencies. </a:t>
            </a:r>
          </a:p>
          <a:p>
            <a:pPr lvl="1"/>
            <a:r>
              <a:rPr lang="en-US" smtClean="0"/>
              <a:t>Qualitatively, content analysis can involve any kind of analysis where communication content (speech, written text, interviews, images ...) is categorized and classified. </a:t>
            </a:r>
          </a:p>
          <a:p>
            <a:endParaRPr lang="en-US" smtClean="0"/>
          </a:p>
          <a:p>
            <a:r>
              <a:rPr lang="en-US" smtClean="0"/>
              <a:t>While methods in quantitative content analysis in this way transform observations of found categories into quantitative statistical data, the qualitative content analysis focuses more on the intentionality and its implications. </a:t>
            </a:r>
          </a:p>
        </p:txBody>
      </p:sp>
    </p:spTree>
    <p:extLst>
      <p:ext uri="{BB962C8B-B14F-4D97-AF65-F5344CB8AC3E}">
        <p14:creationId xmlns:p14="http://schemas.microsoft.com/office/powerpoint/2010/main" val="193345363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GB" altLang="zh-CN" dirty="0" smtClean="0"/>
              <a:t>5. Action research (cont.)</a:t>
            </a:r>
            <a:endParaRPr lang="en-US" dirty="0" smtClean="0"/>
          </a:p>
        </p:txBody>
      </p:sp>
      <p:sp>
        <p:nvSpPr>
          <p:cNvPr id="8195" name="Rectangle 3"/>
          <p:cNvSpPr>
            <a:spLocks noGrp="1" noChangeArrowheads="1"/>
          </p:cNvSpPr>
          <p:nvPr>
            <p:ph idx="1"/>
          </p:nvPr>
        </p:nvSpPr>
        <p:spPr/>
        <p:txBody>
          <a:bodyPr>
            <a:normAutofit fontScale="85000" lnSpcReduction="20000"/>
          </a:bodyPr>
          <a:lstStyle/>
          <a:p>
            <a:r>
              <a:rPr lang="en-GB" altLang="zh-CN" smtClean="0"/>
              <a:t>Action research can take place when the researcher actively promotes change (e.g. within an organisation).  It commonly involves:</a:t>
            </a:r>
          </a:p>
          <a:p>
            <a:pPr lvl="1"/>
            <a:r>
              <a:rPr lang="en-GB" altLang="zh-CN" smtClean="0"/>
              <a:t>taking a static picture of a situation; </a:t>
            </a:r>
          </a:p>
          <a:p>
            <a:pPr lvl="1"/>
            <a:r>
              <a:rPr lang="en-GB" altLang="zh-CN" smtClean="0"/>
              <a:t>making some change (e.g. the introduction of a new computer system in an organisation);</a:t>
            </a:r>
          </a:p>
          <a:p>
            <a:pPr lvl="1"/>
            <a:r>
              <a:rPr lang="en-GB" altLang="zh-CN" smtClean="0"/>
              <a:t>taking and evaluating a second picture of the situation (monitoring the results of the change).</a:t>
            </a:r>
          </a:p>
          <a:p>
            <a:r>
              <a:rPr lang="en-GB" altLang="zh-CN" smtClean="0"/>
              <a:t>The researcher is not just an observer, but is an active participant in the action for change. The co-operation of others (e.g. company personnel, users, etc.) will be crucial to the success of this strategy. </a:t>
            </a:r>
          </a:p>
          <a:p>
            <a:r>
              <a:rPr lang="en-GB" altLang="zh-CN" smtClean="0"/>
              <a:t>While the results of the action research should inform other contexts (have implications beyond the immediate project), it is unlikely that this strategy will be replicable.</a:t>
            </a:r>
            <a:endParaRPr lang="en-US" smtClean="0"/>
          </a:p>
        </p:txBody>
      </p:sp>
    </p:spTree>
    <p:extLst>
      <p:ext uri="{BB962C8B-B14F-4D97-AF65-F5344CB8AC3E}">
        <p14:creationId xmlns:p14="http://schemas.microsoft.com/office/powerpoint/2010/main" val="2841332024"/>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298450" y="5884863"/>
            <a:ext cx="8534400" cy="823912"/>
          </a:xfrm>
          <a:prstGeom prst="rect">
            <a:avLst/>
          </a:prstGeom>
          <a:noFill/>
          <a:ln w="9525">
            <a:noFill/>
            <a:miter lim="800000"/>
            <a:headEnd/>
            <a:tailEnd/>
          </a:ln>
        </p:spPr>
        <p:txBody>
          <a:bodyPr>
            <a:spAutoFit/>
          </a:bodyPr>
          <a:lstStyle/>
          <a:p>
            <a:pPr>
              <a:spcBef>
                <a:spcPct val="50000"/>
              </a:spcBef>
            </a:pPr>
            <a:r>
              <a:rPr lang="en-US" dirty="0" smtClean="0">
                <a:latin typeface="Arial" charset="0"/>
              </a:rPr>
              <a:t>The </a:t>
            </a:r>
            <a:r>
              <a:rPr lang="en-US" dirty="0">
                <a:latin typeface="Arial" charset="0"/>
              </a:rPr>
              <a:t>action research spiral</a:t>
            </a:r>
          </a:p>
          <a:p>
            <a:pPr>
              <a:spcBef>
                <a:spcPct val="50000"/>
              </a:spcBef>
            </a:pPr>
            <a:r>
              <a:rPr lang="en-US" sz="1000" i="1" dirty="0">
                <a:latin typeface="Times" pitchFamily="18" charset="0"/>
              </a:rPr>
              <a:t>Source</a:t>
            </a:r>
            <a:r>
              <a:rPr lang="en-US" sz="1000" dirty="0">
                <a:latin typeface="Times" pitchFamily="18" charset="0"/>
              </a:rPr>
              <a:t>: © Mark Saunders, Philip Lewis and Adrian </a:t>
            </a:r>
            <a:r>
              <a:rPr lang="en-US" sz="1000" dirty="0" err="1">
                <a:latin typeface="Times" pitchFamily="18" charset="0"/>
              </a:rPr>
              <a:t>Thornhill</a:t>
            </a:r>
            <a:r>
              <a:rPr lang="en-US" sz="1000" dirty="0">
                <a:latin typeface="Times" pitchFamily="18" charset="0"/>
              </a:rPr>
              <a:t> 2007</a:t>
            </a:r>
          </a:p>
          <a:p>
            <a:pPr>
              <a:spcBef>
                <a:spcPct val="50000"/>
              </a:spcBef>
            </a:pPr>
            <a:endParaRPr lang="en-US" sz="1000" dirty="0">
              <a:latin typeface="Arial" charset="0"/>
            </a:endParaRPr>
          </a:p>
        </p:txBody>
      </p:sp>
      <p:pic>
        <p:nvPicPr>
          <p:cNvPr id="9219" name="Picture 4" descr="C05NF003"/>
          <p:cNvPicPr>
            <a:picLocks noChangeAspect="1" noChangeArrowheads="1"/>
          </p:cNvPicPr>
          <p:nvPr/>
        </p:nvPicPr>
        <p:blipFill>
          <a:blip r:embed="rId3"/>
          <a:srcRect/>
          <a:stretch>
            <a:fillRect/>
          </a:stretch>
        </p:blipFill>
        <p:spPr bwMode="auto">
          <a:xfrm>
            <a:off x="1319213" y="396875"/>
            <a:ext cx="6459537" cy="5429250"/>
          </a:xfrm>
          <a:prstGeom prst="rect">
            <a:avLst/>
          </a:prstGeom>
          <a:noFill/>
          <a:ln w="9525">
            <a:noFill/>
            <a:miter lim="800000"/>
            <a:headEnd/>
            <a:tailEnd/>
          </a:ln>
        </p:spPr>
      </p:pic>
    </p:spTree>
    <p:extLst>
      <p:ext uri="{BB962C8B-B14F-4D97-AF65-F5344CB8AC3E}">
        <p14:creationId xmlns:p14="http://schemas.microsoft.com/office/powerpoint/2010/main" val="665518894"/>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normAutofit fontScale="90000"/>
          </a:bodyPr>
          <a:lstStyle/>
          <a:p>
            <a:r>
              <a:rPr lang="en-GB" altLang="zh-CN" smtClean="0"/>
              <a:t>Using multiple data collection methods </a:t>
            </a:r>
            <a:endParaRPr lang="en-US" smtClean="0"/>
          </a:p>
        </p:txBody>
      </p:sp>
      <p:sp>
        <p:nvSpPr>
          <p:cNvPr id="30723" name="Rectangle 3"/>
          <p:cNvSpPr>
            <a:spLocks noGrp="1" noChangeArrowheads="1"/>
          </p:cNvSpPr>
          <p:nvPr>
            <p:ph idx="1"/>
          </p:nvPr>
        </p:nvSpPr>
        <p:spPr/>
        <p:txBody>
          <a:bodyPr>
            <a:normAutofit/>
          </a:bodyPr>
          <a:lstStyle/>
          <a:p>
            <a:r>
              <a:rPr lang="en-GB" altLang="zh-CN" dirty="0" smtClean="0"/>
              <a:t>It is acceptable to use more than one research method</a:t>
            </a:r>
          </a:p>
          <a:p>
            <a:r>
              <a:rPr lang="en-GB" altLang="zh-CN" dirty="0" smtClean="0"/>
              <a:t>Different methods for different purposes (e.g. interviews to get a feel for the issues, then questionnaires to address the important issues – or vice versa)</a:t>
            </a:r>
          </a:p>
          <a:p>
            <a:r>
              <a:rPr lang="en-GB" altLang="zh-CN" dirty="0" smtClean="0"/>
              <a:t>Enables triangulation to take place (the use of different data collection methods in a study to evaluate the extent to which findings are consistent, may be trusted and inferences made).</a:t>
            </a:r>
          </a:p>
        </p:txBody>
      </p:sp>
    </p:spTree>
    <p:extLst>
      <p:ext uri="{BB962C8B-B14F-4D97-AF65-F5344CB8AC3E}">
        <p14:creationId xmlns:p14="http://schemas.microsoft.com/office/powerpoint/2010/main" val="112443675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F912FDC1-C426-46F0-A50A-E2690F78E5D8}" type="slidenum">
              <a:rPr lang="en-GB" smtClean="0"/>
              <a:pPr/>
              <a:t>49</a:t>
            </a:fld>
            <a:endParaRPr lang="en-GB"/>
          </a:p>
        </p:txBody>
      </p:sp>
      <p:grpSp>
        <p:nvGrpSpPr>
          <p:cNvPr id="50" name="Group 49"/>
          <p:cNvGrpSpPr/>
          <p:nvPr/>
        </p:nvGrpSpPr>
        <p:grpSpPr>
          <a:xfrm>
            <a:off x="298450" y="357166"/>
            <a:ext cx="8534400" cy="6078559"/>
            <a:chOff x="298450" y="357166"/>
            <a:chExt cx="8534400" cy="6078559"/>
          </a:xfrm>
        </p:grpSpPr>
        <p:grpSp>
          <p:nvGrpSpPr>
            <p:cNvPr id="51" name="Group 48"/>
            <p:cNvGrpSpPr/>
            <p:nvPr/>
          </p:nvGrpSpPr>
          <p:grpSpPr>
            <a:xfrm>
              <a:off x="298450" y="357166"/>
              <a:ext cx="8534400" cy="6078559"/>
              <a:chOff x="298450" y="357166"/>
              <a:chExt cx="8534400" cy="6078559"/>
            </a:xfrm>
          </p:grpSpPr>
          <p:sp>
            <p:nvSpPr>
              <p:cNvPr id="53" name="Oval 52"/>
              <p:cNvSpPr/>
              <p:nvPr/>
            </p:nvSpPr>
            <p:spPr>
              <a:xfrm>
                <a:off x="500034" y="357166"/>
                <a:ext cx="7643866" cy="571504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
            <p:nvSpPr>
              <p:cNvPr id="54" name="Oval 53"/>
              <p:cNvSpPr/>
              <p:nvPr/>
            </p:nvSpPr>
            <p:spPr>
              <a:xfrm>
                <a:off x="642910" y="785794"/>
                <a:ext cx="6429420" cy="480704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55" name="Oval 54"/>
              <p:cNvSpPr/>
              <p:nvPr/>
            </p:nvSpPr>
            <p:spPr>
              <a:xfrm>
                <a:off x="785787" y="1214422"/>
                <a:ext cx="5357850" cy="4005869"/>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56" name="Oval 55"/>
              <p:cNvSpPr/>
              <p:nvPr/>
            </p:nvSpPr>
            <p:spPr>
              <a:xfrm>
                <a:off x="928663" y="1714488"/>
                <a:ext cx="4047856" cy="3026435"/>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57" name="Oval 56"/>
              <p:cNvSpPr/>
              <p:nvPr/>
            </p:nvSpPr>
            <p:spPr>
              <a:xfrm>
                <a:off x="1081064" y="2317149"/>
                <a:ext cx="2633680" cy="196910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TextBox 57"/>
              <p:cNvSpPr txBox="1"/>
              <p:nvPr/>
            </p:nvSpPr>
            <p:spPr>
              <a:xfrm>
                <a:off x="3714744" y="416462"/>
                <a:ext cx="1223412" cy="369332"/>
              </a:xfrm>
              <a:prstGeom prst="rect">
                <a:avLst/>
              </a:prstGeom>
              <a:noFill/>
            </p:spPr>
            <p:txBody>
              <a:bodyPr wrap="none" rtlCol="0">
                <a:spAutoFit/>
              </a:bodyPr>
              <a:lstStyle/>
              <a:p>
                <a:r>
                  <a:rPr lang="en-GB" dirty="0" smtClean="0"/>
                  <a:t>Positivism</a:t>
                </a:r>
                <a:endParaRPr lang="en-GB" dirty="0"/>
              </a:p>
            </p:txBody>
          </p:sp>
          <p:sp>
            <p:nvSpPr>
              <p:cNvPr id="59" name="TextBox 58"/>
              <p:cNvSpPr txBox="1"/>
              <p:nvPr/>
            </p:nvSpPr>
            <p:spPr>
              <a:xfrm>
                <a:off x="3286116" y="5631436"/>
                <a:ext cx="2364750" cy="369332"/>
              </a:xfrm>
              <a:prstGeom prst="rect">
                <a:avLst/>
              </a:prstGeom>
              <a:noFill/>
            </p:spPr>
            <p:txBody>
              <a:bodyPr wrap="none" rtlCol="0">
                <a:spAutoFit/>
              </a:bodyPr>
              <a:lstStyle/>
              <a:p>
                <a:r>
                  <a:rPr lang="en-GB" dirty="0" err="1" smtClean="0"/>
                  <a:t>Phenomenographical</a:t>
                </a:r>
                <a:endParaRPr lang="en-GB" dirty="0" smtClean="0"/>
              </a:p>
            </p:txBody>
          </p:sp>
          <p:sp>
            <p:nvSpPr>
              <p:cNvPr id="60" name="TextBox 59"/>
              <p:cNvSpPr txBox="1"/>
              <p:nvPr/>
            </p:nvSpPr>
            <p:spPr>
              <a:xfrm>
                <a:off x="3500430" y="857232"/>
                <a:ext cx="1210588" cy="369332"/>
              </a:xfrm>
              <a:prstGeom prst="rect">
                <a:avLst/>
              </a:prstGeom>
              <a:noFill/>
            </p:spPr>
            <p:txBody>
              <a:bodyPr wrap="none" rtlCol="0">
                <a:spAutoFit/>
              </a:bodyPr>
              <a:lstStyle/>
              <a:p>
                <a:r>
                  <a:rPr lang="en-GB" dirty="0" smtClean="0"/>
                  <a:t>Deductive</a:t>
                </a:r>
                <a:endParaRPr lang="en-GB" dirty="0"/>
              </a:p>
            </p:txBody>
          </p:sp>
          <p:sp>
            <p:nvSpPr>
              <p:cNvPr id="61" name="TextBox 60"/>
              <p:cNvSpPr txBox="1"/>
              <p:nvPr/>
            </p:nvSpPr>
            <p:spPr>
              <a:xfrm>
                <a:off x="3428992" y="5143512"/>
                <a:ext cx="1107996" cy="369332"/>
              </a:xfrm>
              <a:prstGeom prst="rect">
                <a:avLst/>
              </a:prstGeom>
              <a:noFill/>
            </p:spPr>
            <p:txBody>
              <a:bodyPr wrap="none" rtlCol="0">
                <a:spAutoFit/>
              </a:bodyPr>
              <a:lstStyle/>
              <a:p>
                <a:r>
                  <a:rPr lang="en-GB" dirty="0" smtClean="0"/>
                  <a:t>Inductive</a:t>
                </a:r>
                <a:endParaRPr lang="en-GB" dirty="0"/>
              </a:p>
            </p:txBody>
          </p:sp>
          <p:sp>
            <p:nvSpPr>
              <p:cNvPr id="62" name="TextBox 61"/>
              <p:cNvSpPr txBox="1"/>
              <p:nvPr/>
            </p:nvSpPr>
            <p:spPr>
              <a:xfrm>
                <a:off x="3143240" y="1285860"/>
                <a:ext cx="1351652" cy="369332"/>
              </a:xfrm>
              <a:prstGeom prst="rect">
                <a:avLst/>
              </a:prstGeom>
              <a:noFill/>
            </p:spPr>
            <p:txBody>
              <a:bodyPr wrap="none" rtlCol="0">
                <a:spAutoFit/>
              </a:bodyPr>
              <a:lstStyle/>
              <a:p>
                <a:r>
                  <a:rPr lang="en-GB" dirty="0" smtClean="0"/>
                  <a:t>Experiment</a:t>
                </a:r>
                <a:endParaRPr lang="en-GB" dirty="0"/>
              </a:p>
            </p:txBody>
          </p:sp>
          <p:sp>
            <p:nvSpPr>
              <p:cNvPr id="63" name="TextBox 62"/>
              <p:cNvSpPr txBox="1"/>
              <p:nvPr/>
            </p:nvSpPr>
            <p:spPr>
              <a:xfrm>
                <a:off x="4500562" y="1857364"/>
                <a:ext cx="902811" cy="369332"/>
              </a:xfrm>
              <a:prstGeom prst="rect">
                <a:avLst/>
              </a:prstGeom>
              <a:noFill/>
            </p:spPr>
            <p:txBody>
              <a:bodyPr wrap="none" rtlCol="0">
                <a:spAutoFit/>
              </a:bodyPr>
              <a:lstStyle/>
              <a:p>
                <a:r>
                  <a:rPr lang="en-GB" dirty="0" smtClean="0"/>
                  <a:t>Survey</a:t>
                </a:r>
                <a:endParaRPr lang="en-GB" dirty="0"/>
              </a:p>
            </p:txBody>
          </p:sp>
          <p:sp>
            <p:nvSpPr>
              <p:cNvPr id="64" name="TextBox 63"/>
              <p:cNvSpPr txBox="1"/>
              <p:nvPr/>
            </p:nvSpPr>
            <p:spPr>
              <a:xfrm>
                <a:off x="4714876" y="3929066"/>
                <a:ext cx="787395" cy="646331"/>
              </a:xfrm>
              <a:prstGeom prst="rect">
                <a:avLst/>
              </a:prstGeom>
              <a:noFill/>
            </p:spPr>
            <p:txBody>
              <a:bodyPr wrap="none" rtlCol="0">
                <a:spAutoFit/>
              </a:bodyPr>
              <a:lstStyle/>
              <a:p>
                <a:r>
                  <a:rPr lang="en-GB" dirty="0" smtClean="0"/>
                  <a:t>Case </a:t>
                </a:r>
              </a:p>
              <a:p>
                <a:r>
                  <a:rPr lang="en-GB" dirty="0" smtClean="0"/>
                  <a:t>Study</a:t>
                </a:r>
                <a:endParaRPr lang="en-GB" dirty="0"/>
              </a:p>
            </p:txBody>
          </p:sp>
          <p:sp>
            <p:nvSpPr>
              <p:cNvPr id="65" name="TextBox 64"/>
              <p:cNvSpPr txBox="1"/>
              <p:nvPr/>
            </p:nvSpPr>
            <p:spPr>
              <a:xfrm>
                <a:off x="2643174" y="4774180"/>
                <a:ext cx="1877437" cy="369332"/>
              </a:xfrm>
              <a:prstGeom prst="rect">
                <a:avLst/>
              </a:prstGeom>
              <a:noFill/>
            </p:spPr>
            <p:txBody>
              <a:bodyPr wrap="none" rtlCol="0">
                <a:spAutoFit/>
              </a:bodyPr>
              <a:lstStyle/>
              <a:p>
                <a:r>
                  <a:rPr lang="en-GB" dirty="0" smtClean="0"/>
                  <a:t>Action Research</a:t>
                </a:r>
                <a:endParaRPr lang="en-GB" dirty="0"/>
              </a:p>
            </p:txBody>
          </p:sp>
          <p:sp>
            <p:nvSpPr>
              <p:cNvPr id="66" name="TextBox 65"/>
              <p:cNvSpPr txBox="1"/>
              <p:nvPr/>
            </p:nvSpPr>
            <p:spPr>
              <a:xfrm>
                <a:off x="3214678" y="2000240"/>
                <a:ext cx="1095172" cy="646331"/>
              </a:xfrm>
              <a:prstGeom prst="rect">
                <a:avLst/>
              </a:prstGeom>
              <a:noFill/>
            </p:spPr>
            <p:txBody>
              <a:bodyPr wrap="none" rtlCol="0">
                <a:spAutoFit/>
              </a:bodyPr>
              <a:lstStyle/>
              <a:p>
                <a:r>
                  <a:rPr lang="en-GB" dirty="0" smtClean="0"/>
                  <a:t>Cross</a:t>
                </a:r>
              </a:p>
              <a:p>
                <a:r>
                  <a:rPr lang="en-GB" dirty="0" smtClean="0"/>
                  <a:t>sectional</a:t>
                </a:r>
                <a:endParaRPr lang="en-GB" dirty="0"/>
              </a:p>
            </p:txBody>
          </p:sp>
          <p:sp>
            <p:nvSpPr>
              <p:cNvPr id="67" name="TextBox 66"/>
              <p:cNvSpPr txBox="1"/>
              <p:nvPr/>
            </p:nvSpPr>
            <p:spPr>
              <a:xfrm>
                <a:off x="2643174" y="4214818"/>
                <a:ext cx="1428596" cy="369332"/>
              </a:xfrm>
              <a:prstGeom prst="rect">
                <a:avLst/>
              </a:prstGeom>
              <a:noFill/>
            </p:spPr>
            <p:txBody>
              <a:bodyPr wrap="none" rtlCol="0">
                <a:spAutoFit/>
              </a:bodyPr>
              <a:lstStyle/>
              <a:p>
                <a:r>
                  <a:rPr lang="en-GB" dirty="0" smtClean="0"/>
                  <a:t>Longitudinal</a:t>
                </a:r>
                <a:endParaRPr lang="en-GB" dirty="0"/>
              </a:p>
            </p:txBody>
          </p:sp>
          <p:sp>
            <p:nvSpPr>
              <p:cNvPr id="68" name="TextBox 67"/>
              <p:cNvSpPr txBox="1"/>
              <p:nvPr/>
            </p:nvSpPr>
            <p:spPr>
              <a:xfrm>
                <a:off x="1500166" y="2571744"/>
                <a:ext cx="1800494" cy="1477328"/>
              </a:xfrm>
              <a:prstGeom prst="rect">
                <a:avLst/>
              </a:prstGeom>
              <a:noFill/>
            </p:spPr>
            <p:txBody>
              <a:bodyPr wrap="none" rtlCol="0">
                <a:spAutoFit/>
              </a:bodyPr>
              <a:lstStyle/>
              <a:p>
                <a:pPr algn="ctr"/>
                <a:r>
                  <a:rPr lang="en-GB" dirty="0" smtClean="0"/>
                  <a:t>Sampling</a:t>
                </a:r>
              </a:p>
              <a:p>
                <a:pPr algn="ctr"/>
                <a:r>
                  <a:rPr lang="en-GB" dirty="0" smtClean="0"/>
                  <a:t>Questionnaires</a:t>
                </a:r>
              </a:p>
              <a:p>
                <a:pPr algn="ctr"/>
                <a:r>
                  <a:rPr lang="en-GB" dirty="0" smtClean="0"/>
                  <a:t>Secondary data</a:t>
                </a:r>
              </a:p>
              <a:p>
                <a:pPr algn="ctr"/>
                <a:r>
                  <a:rPr lang="en-GB" dirty="0" smtClean="0"/>
                  <a:t>Observations</a:t>
                </a:r>
              </a:p>
              <a:p>
                <a:pPr algn="ctr"/>
                <a:r>
                  <a:rPr lang="en-GB" dirty="0" smtClean="0"/>
                  <a:t>Interviews</a:t>
                </a:r>
              </a:p>
            </p:txBody>
          </p:sp>
          <p:sp>
            <p:nvSpPr>
              <p:cNvPr id="69" name="Text Box 2"/>
              <p:cNvSpPr txBox="1">
                <a:spLocks noChangeArrowheads="1"/>
              </p:cNvSpPr>
              <p:nvPr/>
            </p:nvSpPr>
            <p:spPr bwMode="auto">
              <a:xfrm>
                <a:off x="298450" y="5884863"/>
                <a:ext cx="8534400" cy="550862"/>
              </a:xfrm>
              <a:prstGeom prst="rect">
                <a:avLst/>
              </a:prstGeom>
              <a:noFill/>
              <a:ln w="9525">
                <a:noFill/>
                <a:miter lim="800000"/>
                <a:headEnd/>
                <a:tailEnd/>
              </a:ln>
            </p:spPr>
            <p:txBody>
              <a:bodyPr>
                <a:spAutoFit/>
              </a:bodyPr>
              <a:lstStyle/>
              <a:p>
                <a:pPr>
                  <a:spcBef>
                    <a:spcPct val="50000"/>
                  </a:spcBef>
                </a:pPr>
                <a:r>
                  <a:rPr lang="en-US" altLang="zh-CN" dirty="0" smtClean="0">
                    <a:ea typeface="宋体" charset="-122"/>
                  </a:rPr>
                  <a:t>The </a:t>
                </a:r>
                <a:r>
                  <a:rPr lang="en-US" altLang="zh-CN" dirty="0">
                    <a:ea typeface="宋体" charset="-122"/>
                  </a:rPr>
                  <a:t>research ‘onion’</a:t>
                </a:r>
              </a:p>
              <a:p>
                <a:pPr>
                  <a:spcBef>
                    <a:spcPct val="50000"/>
                  </a:spcBef>
                </a:pPr>
                <a:r>
                  <a:rPr lang="en-US" altLang="zh-CN" sz="800" i="1" dirty="0" smtClean="0">
                    <a:ea typeface="宋体" charset="-122"/>
                  </a:rPr>
                  <a:t>Based upon </a:t>
                </a:r>
                <a:r>
                  <a:rPr lang="en-US" altLang="zh-CN" sz="800" dirty="0" smtClean="0">
                    <a:ea typeface="宋体" charset="-122"/>
                  </a:rPr>
                  <a:t>Mark </a:t>
                </a:r>
                <a:r>
                  <a:rPr lang="en-US" altLang="zh-CN" sz="800" dirty="0">
                    <a:ea typeface="宋体" charset="-122"/>
                  </a:rPr>
                  <a:t>Saunders, Philip Lewis and Adrian </a:t>
                </a:r>
                <a:r>
                  <a:rPr lang="en-US" altLang="zh-CN" sz="800" dirty="0" err="1">
                    <a:ea typeface="宋体" charset="-122"/>
                  </a:rPr>
                  <a:t>Thornhill</a:t>
                </a:r>
                <a:r>
                  <a:rPr lang="en-US" altLang="zh-CN" sz="800" dirty="0">
                    <a:ea typeface="宋体" charset="-122"/>
                  </a:rPr>
                  <a:t> 2007</a:t>
                </a:r>
              </a:p>
            </p:txBody>
          </p:sp>
          <p:sp>
            <p:nvSpPr>
              <p:cNvPr id="70" name="TextBox 69"/>
              <p:cNvSpPr txBox="1"/>
              <p:nvPr/>
            </p:nvSpPr>
            <p:spPr>
              <a:xfrm>
                <a:off x="7286644" y="634443"/>
                <a:ext cx="1313180" cy="369332"/>
              </a:xfrm>
              <a:prstGeom prst="rect">
                <a:avLst/>
              </a:prstGeom>
              <a:noFill/>
            </p:spPr>
            <p:txBody>
              <a:bodyPr wrap="none" rtlCol="0">
                <a:spAutoFit/>
              </a:bodyPr>
              <a:lstStyle/>
              <a:p>
                <a:r>
                  <a:rPr lang="en-GB" dirty="0" smtClean="0"/>
                  <a:t>Philosophy</a:t>
                </a:r>
                <a:endParaRPr lang="en-GB" dirty="0"/>
              </a:p>
            </p:txBody>
          </p:sp>
          <p:sp>
            <p:nvSpPr>
              <p:cNvPr id="71" name="TextBox 70"/>
              <p:cNvSpPr txBox="1"/>
              <p:nvPr/>
            </p:nvSpPr>
            <p:spPr>
              <a:xfrm>
                <a:off x="7660734" y="1029756"/>
                <a:ext cx="1172116" cy="369332"/>
              </a:xfrm>
              <a:prstGeom prst="rect">
                <a:avLst/>
              </a:prstGeom>
              <a:noFill/>
            </p:spPr>
            <p:txBody>
              <a:bodyPr wrap="none" rtlCol="0">
                <a:spAutoFit/>
              </a:bodyPr>
              <a:lstStyle/>
              <a:p>
                <a:r>
                  <a:rPr lang="en-GB" dirty="0" smtClean="0"/>
                  <a:t>Approach</a:t>
                </a:r>
                <a:endParaRPr lang="en-GB" dirty="0"/>
              </a:p>
            </p:txBody>
          </p:sp>
          <p:sp>
            <p:nvSpPr>
              <p:cNvPr id="72" name="TextBox 71"/>
              <p:cNvSpPr txBox="1"/>
              <p:nvPr/>
            </p:nvSpPr>
            <p:spPr>
              <a:xfrm>
                <a:off x="7786710" y="1714488"/>
                <a:ext cx="1043876" cy="369332"/>
              </a:xfrm>
              <a:prstGeom prst="rect">
                <a:avLst/>
              </a:prstGeom>
              <a:noFill/>
            </p:spPr>
            <p:txBody>
              <a:bodyPr wrap="none" rtlCol="0">
                <a:spAutoFit/>
              </a:bodyPr>
              <a:lstStyle/>
              <a:p>
                <a:r>
                  <a:rPr lang="en-GB" dirty="0" smtClean="0"/>
                  <a:t>Strategy</a:t>
                </a:r>
                <a:endParaRPr lang="en-GB" dirty="0"/>
              </a:p>
            </p:txBody>
          </p:sp>
          <p:sp>
            <p:nvSpPr>
              <p:cNvPr id="73" name="TextBox 72"/>
              <p:cNvSpPr txBox="1"/>
              <p:nvPr/>
            </p:nvSpPr>
            <p:spPr>
              <a:xfrm>
                <a:off x="6286512" y="5857892"/>
                <a:ext cx="2531462" cy="369332"/>
              </a:xfrm>
              <a:prstGeom prst="rect">
                <a:avLst/>
              </a:prstGeom>
              <a:noFill/>
            </p:spPr>
            <p:txBody>
              <a:bodyPr wrap="none" rtlCol="0">
                <a:spAutoFit/>
              </a:bodyPr>
              <a:lstStyle/>
              <a:p>
                <a:r>
                  <a:rPr lang="en-GB" dirty="0" smtClean="0"/>
                  <a:t>Data collection method</a:t>
                </a:r>
                <a:endParaRPr lang="en-GB" dirty="0"/>
              </a:p>
            </p:txBody>
          </p:sp>
          <p:sp>
            <p:nvSpPr>
              <p:cNvPr id="74" name="TextBox 73"/>
              <p:cNvSpPr txBox="1"/>
              <p:nvPr/>
            </p:nvSpPr>
            <p:spPr>
              <a:xfrm>
                <a:off x="7286644" y="5072074"/>
                <a:ext cx="1509772" cy="369332"/>
              </a:xfrm>
              <a:prstGeom prst="rect">
                <a:avLst/>
              </a:prstGeom>
              <a:noFill/>
            </p:spPr>
            <p:txBody>
              <a:bodyPr wrap="none" rtlCol="0">
                <a:spAutoFit/>
              </a:bodyPr>
              <a:lstStyle/>
              <a:p>
                <a:r>
                  <a:rPr lang="en-GB" dirty="0" smtClean="0"/>
                  <a:t>Time horizon</a:t>
                </a:r>
                <a:endParaRPr lang="en-GB" dirty="0"/>
              </a:p>
            </p:txBody>
          </p:sp>
          <p:cxnSp>
            <p:nvCxnSpPr>
              <p:cNvPr id="75" name="Straight Arrow Connector 74"/>
              <p:cNvCxnSpPr/>
              <p:nvPr/>
            </p:nvCxnSpPr>
            <p:spPr>
              <a:xfrm rot="5400000">
                <a:off x="6394400" y="470932"/>
                <a:ext cx="416486" cy="108521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p:nvPr/>
            </p:nvCxnSpPr>
            <p:spPr>
              <a:xfrm rot="10800000" flipV="1">
                <a:off x="5909646" y="1221785"/>
                <a:ext cx="1714512" cy="67259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a:stCxn id="73" idx="1"/>
              </p:cNvCxnSpPr>
              <p:nvPr/>
            </p:nvCxnSpPr>
            <p:spPr>
              <a:xfrm rot="10800000">
                <a:off x="3286116" y="3571876"/>
                <a:ext cx="3000396" cy="2470682"/>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8" name="Straight Arrow Connector 77"/>
              <p:cNvCxnSpPr>
                <a:stCxn id="74" idx="1"/>
              </p:cNvCxnSpPr>
              <p:nvPr/>
            </p:nvCxnSpPr>
            <p:spPr>
              <a:xfrm rot="10800000">
                <a:off x="4429124" y="3286124"/>
                <a:ext cx="2857520" cy="197061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a:stCxn id="72" idx="1"/>
              </p:cNvCxnSpPr>
              <p:nvPr/>
            </p:nvCxnSpPr>
            <p:spPr>
              <a:xfrm rot="10800000" flipV="1">
                <a:off x="5357818" y="1899154"/>
                <a:ext cx="2428892" cy="67259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52" name="TextBox 51"/>
            <p:cNvSpPr txBox="1"/>
            <p:nvPr/>
          </p:nvSpPr>
          <p:spPr>
            <a:xfrm>
              <a:off x="4857752" y="2639793"/>
              <a:ext cx="1236236" cy="646331"/>
            </a:xfrm>
            <a:prstGeom prst="rect">
              <a:avLst/>
            </a:prstGeom>
            <a:noFill/>
          </p:spPr>
          <p:txBody>
            <a:bodyPr wrap="none" rtlCol="0">
              <a:spAutoFit/>
            </a:bodyPr>
            <a:lstStyle/>
            <a:p>
              <a:r>
                <a:rPr lang="en-GB" dirty="0" smtClean="0"/>
                <a:t>Document</a:t>
              </a:r>
            </a:p>
            <a:p>
              <a:pPr algn="ctr"/>
              <a:r>
                <a:rPr lang="en-GB" dirty="0" smtClean="0"/>
                <a:t>Analysis</a:t>
              </a:r>
              <a:endParaRPr lang="en-GB" dirty="0"/>
            </a:p>
          </p:txBody>
        </p:sp>
      </p:grpSp>
    </p:spTree>
    <p:extLst>
      <p:ext uri="{BB962C8B-B14F-4D97-AF65-F5344CB8AC3E}">
        <p14:creationId xmlns:p14="http://schemas.microsoft.com/office/powerpoint/2010/main" val="119237902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normAutofit fontScale="90000"/>
          </a:bodyPr>
          <a:lstStyle/>
          <a:p>
            <a:r>
              <a:rPr lang="en-GB" altLang="zh-CN" smtClean="0"/>
              <a:t>Time horizon: Longitudinal versus cross-sectional research</a:t>
            </a:r>
            <a:endParaRPr lang="en-US" smtClean="0"/>
          </a:p>
        </p:txBody>
      </p:sp>
      <p:sp>
        <p:nvSpPr>
          <p:cNvPr id="33795" name="Rectangle 3"/>
          <p:cNvSpPr>
            <a:spLocks noGrp="1" noChangeArrowheads="1"/>
          </p:cNvSpPr>
          <p:nvPr>
            <p:ph idx="1"/>
          </p:nvPr>
        </p:nvSpPr>
        <p:spPr/>
        <p:txBody>
          <a:bodyPr/>
          <a:lstStyle/>
          <a:p>
            <a:endParaRPr lang="en-GB" altLang="zh-CN" dirty="0" smtClean="0"/>
          </a:p>
          <a:p>
            <a:r>
              <a:rPr lang="en-GB" altLang="zh-CN" dirty="0" smtClean="0"/>
              <a:t>Longitudinal research extends over a substantial period of time and involves studying changes over time.</a:t>
            </a:r>
          </a:p>
          <a:p>
            <a:endParaRPr lang="en-GB" altLang="zh-CN" dirty="0" smtClean="0"/>
          </a:p>
          <a:p>
            <a:r>
              <a:rPr lang="en-GB" altLang="zh-CN" dirty="0" smtClean="0"/>
              <a:t>Cross-sectional research takes a 'snapshot' of a situation in time. </a:t>
            </a:r>
            <a:endParaRPr lang="en-US" dirty="0" smtClean="0"/>
          </a:p>
        </p:txBody>
      </p:sp>
    </p:spTree>
    <p:extLst>
      <p:ext uri="{BB962C8B-B14F-4D97-AF65-F5344CB8AC3E}">
        <p14:creationId xmlns:p14="http://schemas.microsoft.com/office/powerpoint/2010/main" val="249826455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Writing this up</a:t>
            </a:r>
            <a:endParaRPr lang="en-GB" dirty="0"/>
          </a:p>
        </p:txBody>
      </p:sp>
      <p:sp>
        <p:nvSpPr>
          <p:cNvPr id="3" name="Content Placeholder 2"/>
          <p:cNvSpPr>
            <a:spLocks noGrp="1"/>
          </p:cNvSpPr>
          <p:nvPr>
            <p:ph idx="1"/>
          </p:nvPr>
        </p:nvSpPr>
        <p:spPr/>
        <p:txBody>
          <a:bodyPr>
            <a:normAutofit fontScale="92500"/>
          </a:bodyPr>
          <a:lstStyle/>
          <a:p>
            <a:r>
              <a:rPr lang="en-GB" dirty="0" smtClean="0"/>
              <a:t>When writing the proposal document you do NOT need to write a long essay on the different philosophies, strategies and methodologies available to you</a:t>
            </a:r>
          </a:p>
          <a:p>
            <a:r>
              <a:rPr lang="en-GB" dirty="0" smtClean="0"/>
              <a:t>You should instead state for each layer of the research onion:</a:t>
            </a:r>
          </a:p>
          <a:p>
            <a:pPr lvl="1"/>
            <a:r>
              <a:rPr lang="en-GB" dirty="0" smtClean="0"/>
              <a:t>Which philosophy/strategy/method you have chosen</a:t>
            </a:r>
          </a:p>
          <a:p>
            <a:pPr lvl="1"/>
            <a:r>
              <a:rPr lang="en-GB" dirty="0" smtClean="0"/>
              <a:t>Why you have chosen it</a:t>
            </a:r>
          </a:p>
          <a:p>
            <a:pPr lvl="1"/>
            <a:r>
              <a:rPr lang="en-GB" dirty="0" smtClean="0"/>
              <a:t>Any advantages it has, and how you plan to use these</a:t>
            </a:r>
          </a:p>
          <a:p>
            <a:pPr lvl="1"/>
            <a:r>
              <a:rPr lang="en-GB" dirty="0" smtClean="0"/>
              <a:t>Any disadvantages it has, and how you plan to work around these</a:t>
            </a:r>
            <a:endParaRPr lang="en-GB" dirty="0"/>
          </a:p>
        </p:txBody>
      </p:sp>
      <p:sp>
        <p:nvSpPr>
          <p:cNvPr id="5" name="Slide Number Placeholder 4"/>
          <p:cNvSpPr>
            <a:spLocks noGrp="1"/>
          </p:cNvSpPr>
          <p:nvPr>
            <p:ph type="sldNum" sz="quarter" idx="12"/>
          </p:nvPr>
        </p:nvSpPr>
        <p:spPr/>
        <p:txBody>
          <a:bodyPr/>
          <a:lstStyle/>
          <a:p>
            <a:fld id="{9D8DC0F4-76EC-4928-B389-C9FEDA3416A3}" type="slidenum">
              <a:rPr lang="en-GB" smtClean="0"/>
              <a:pPr/>
              <a:t>51</a:t>
            </a:fld>
            <a:endParaRPr lang="en-GB"/>
          </a:p>
        </p:txBody>
      </p:sp>
    </p:spTree>
    <p:extLst>
      <p:ext uri="{BB962C8B-B14F-4D97-AF65-F5344CB8AC3E}">
        <p14:creationId xmlns:p14="http://schemas.microsoft.com/office/powerpoint/2010/main" val="164233702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lstStyle/>
          <a:p>
            <a:r>
              <a:rPr lang="en-GB" smtClean="0"/>
              <a:t>Coming Soon…</a:t>
            </a:r>
            <a:endParaRPr lang="en-US"/>
          </a:p>
        </p:txBody>
      </p:sp>
      <p:sp>
        <p:nvSpPr>
          <p:cNvPr id="100355" name="Rectangle 3"/>
          <p:cNvSpPr>
            <a:spLocks noGrp="1" noChangeArrowheads="1"/>
          </p:cNvSpPr>
          <p:nvPr>
            <p:ph idx="1"/>
          </p:nvPr>
        </p:nvSpPr>
        <p:spPr/>
        <p:txBody>
          <a:bodyPr/>
          <a:lstStyle/>
          <a:p>
            <a:r>
              <a:rPr lang="en-GB" dirty="0" smtClean="0"/>
              <a:t>Next session: Aims, Objectives and the Literature Review</a:t>
            </a:r>
          </a:p>
          <a:p>
            <a:endParaRPr lang="en-GB" dirty="0" smtClean="0"/>
          </a:p>
          <a:p>
            <a:endParaRPr lang="en-GB" dirty="0" smtClean="0"/>
          </a:p>
          <a:p>
            <a:r>
              <a:rPr lang="en-GB" dirty="0" smtClean="0"/>
              <a:t>Homework: </a:t>
            </a:r>
            <a:endParaRPr lang="en-US" dirty="0"/>
          </a:p>
        </p:txBody>
      </p:sp>
      <p:sp>
        <p:nvSpPr>
          <p:cNvPr id="6" name="Slide Number Placeholder 5"/>
          <p:cNvSpPr>
            <a:spLocks noGrp="1"/>
          </p:cNvSpPr>
          <p:nvPr>
            <p:ph type="sldNum" sz="quarter" idx="12"/>
          </p:nvPr>
        </p:nvSpPr>
        <p:spPr/>
        <p:txBody>
          <a:bodyPr/>
          <a:lstStyle/>
          <a:p>
            <a:fld id="{82B0CEF5-A40A-470B-BA13-25B297AB4A9C}" type="slidenum">
              <a:rPr lang="en-GB" smtClean="0"/>
              <a:pPr/>
              <a:t>52</a:t>
            </a:fld>
            <a:endParaRPr lang="en-GB"/>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1093</TotalTime>
  <Words>3231</Words>
  <Application>Microsoft Office PowerPoint</Application>
  <PresentationFormat>On-screen Show (4:3)</PresentationFormat>
  <Paragraphs>418</Paragraphs>
  <Slides>52</Slides>
  <Notes>17</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Urban</vt:lpstr>
      <vt:lpstr>Research &amp; Development Methods</vt:lpstr>
      <vt:lpstr>What is research?</vt:lpstr>
      <vt:lpstr>What is a research methodology?</vt:lpstr>
      <vt:lpstr>PowerPoint Presentation</vt:lpstr>
      <vt:lpstr>PowerPoint Presentation</vt:lpstr>
      <vt:lpstr>So research has a purpose…</vt:lpstr>
      <vt:lpstr>What is the difference between primary and secondary research?</vt:lpstr>
      <vt:lpstr>What is the difference between quantitative and qualitative research?</vt:lpstr>
      <vt:lpstr>Credibility of research findings </vt:lpstr>
      <vt:lpstr>1. Reliability</vt:lpstr>
      <vt:lpstr>2. Validity</vt:lpstr>
      <vt:lpstr>3. Generalisability</vt:lpstr>
      <vt:lpstr>PowerPoint Presentation</vt:lpstr>
      <vt:lpstr>Research philosophies  (or paradigms, epistemology)</vt:lpstr>
      <vt:lpstr>Positivism</vt:lpstr>
      <vt:lpstr>Positivism</vt:lpstr>
      <vt:lpstr>Phenomenology/Phenomenography</vt:lpstr>
      <vt:lpstr>Alternative terms for the main research paradigms</vt:lpstr>
      <vt:lpstr>Features of the main research paradigms </vt:lpstr>
      <vt:lpstr>Some associated methods of the main paradigms</vt:lpstr>
      <vt:lpstr>PowerPoint Presentation</vt:lpstr>
      <vt:lpstr>Research approaches</vt:lpstr>
      <vt:lpstr>The deductive approach</vt:lpstr>
      <vt:lpstr>Deduction emphasises…</vt:lpstr>
      <vt:lpstr>The inductive approach</vt:lpstr>
      <vt:lpstr>Induction emphasises…</vt:lpstr>
      <vt:lpstr>Which is best?</vt:lpstr>
      <vt:lpstr>PowerPoint Presentation</vt:lpstr>
      <vt:lpstr>Research strategy</vt:lpstr>
      <vt:lpstr>Research strategy</vt:lpstr>
      <vt:lpstr>1. Experiments</vt:lpstr>
      <vt:lpstr> 1. Experiments – the hypothesis  </vt:lpstr>
      <vt:lpstr> 1. Experimental variables </vt:lpstr>
      <vt:lpstr>1. Experiments: Causation</vt:lpstr>
      <vt:lpstr>1. Experiments: Causation (cont.)</vt:lpstr>
      <vt:lpstr>2. Surveys</vt:lpstr>
      <vt:lpstr> 2. Surveys </vt:lpstr>
      <vt:lpstr>2. Surveys: Methods</vt:lpstr>
      <vt:lpstr>2. Surveys: Characteristics</vt:lpstr>
      <vt:lpstr>2. Surveys: Reliability &amp; Validity</vt:lpstr>
      <vt:lpstr>3. Case studies</vt:lpstr>
      <vt:lpstr>3. Case studies: Characteristics</vt:lpstr>
      <vt:lpstr>3. Case studies: Weaknesses</vt:lpstr>
      <vt:lpstr>4. Document review / content analysis</vt:lpstr>
      <vt:lpstr>4. Document review / content analysis</vt:lpstr>
      <vt:lpstr>5. Action research (cont.)</vt:lpstr>
      <vt:lpstr>PowerPoint Presentation</vt:lpstr>
      <vt:lpstr>Using multiple data collection methods </vt:lpstr>
      <vt:lpstr>PowerPoint Presentation</vt:lpstr>
      <vt:lpstr>Time horizon: Longitudinal versus cross-sectional research</vt:lpstr>
      <vt:lpstr>Writing this up</vt:lpstr>
      <vt:lpstr>Coming Soon…</vt:lpstr>
    </vt:vector>
  </TitlesOfParts>
  <Company>University of Akureyri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Visualisation</dc:title>
  <dc:subject>Data Representation</dc:subject>
  <dc:creator>Nik Whitehead</dc:creator>
  <cp:lastModifiedBy>Renuga Jayakumar</cp:lastModifiedBy>
  <cp:revision>115</cp:revision>
  <dcterms:created xsi:type="dcterms:W3CDTF">2006-01-28T12:00:35Z</dcterms:created>
  <dcterms:modified xsi:type="dcterms:W3CDTF">2016-07-22T12:18:21Z</dcterms:modified>
</cp:coreProperties>
</file>