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60" r:id="rId3"/>
    <p:sldId id="271" r:id="rId4"/>
    <p:sldId id="272" r:id="rId5"/>
    <p:sldId id="259" r:id="rId6"/>
    <p:sldId id="258" r:id="rId7"/>
    <p:sldId id="278" r:id="rId8"/>
    <p:sldId id="279" r:id="rId9"/>
    <p:sldId id="261" r:id="rId10"/>
    <p:sldId id="273" r:id="rId11"/>
    <p:sldId id="274" r:id="rId12"/>
    <p:sldId id="276" r:id="rId13"/>
    <p:sldId id="275" r:id="rId14"/>
    <p:sldId id="277" r:id="rId15"/>
    <p:sldId id="262" r:id="rId16"/>
    <p:sldId id="263" r:id="rId17"/>
    <p:sldId id="264" r:id="rId18"/>
    <p:sldId id="266" r:id="rId19"/>
    <p:sldId id="267" r:id="rId20"/>
    <p:sldId id="268" r:id="rId21"/>
    <p:sldId id="269" r:id="rId22"/>
    <p:sldId id="27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9" autoAdjust="0"/>
    <p:restoredTop sz="94660"/>
  </p:normalViewPr>
  <p:slideViewPr>
    <p:cSldViewPr snapToGrid="0">
      <p:cViewPr varScale="1">
        <p:scale>
          <a:sx n="92" d="100"/>
          <a:sy n="92"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1E2F0E-DA26-47C8-BA08-30BDED0A20D1}" type="doc">
      <dgm:prSet loTypeId="urn:microsoft.com/office/officeart/2005/8/layout/default" loCatId="list" qsTypeId="urn:microsoft.com/office/officeart/2005/8/quickstyle/simple4" qsCatId="simple" csTypeId="urn:microsoft.com/office/officeart/2005/8/colors/accent3_2" csCatId="accent3" phldr="1"/>
      <dgm:spPr/>
      <dgm:t>
        <a:bodyPr/>
        <a:lstStyle/>
        <a:p>
          <a:endParaRPr lang="en-US"/>
        </a:p>
      </dgm:t>
    </dgm:pt>
    <dgm:pt modelId="{EE0E5638-E352-4270-8877-6FB87BFA0299}">
      <dgm:prSet/>
      <dgm:spPr/>
      <dgm:t>
        <a:bodyPr/>
        <a:lstStyle/>
        <a:p>
          <a:r>
            <a:rPr lang="en-GB" dirty="0">
              <a:latin typeface="Arial" panose="020B0604020202020204" pitchFamily="34" charset="0"/>
              <a:cs typeface="Arial" panose="020B0604020202020204" pitchFamily="34" charset="0"/>
            </a:rPr>
            <a:t>Hospitals</a:t>
          </a:r>
          <a:endParaRPr lang="en-US" dirty="0">
            <a:latin typeface="Arial" panose="020B0604020202020204" pitchFamily="34" charset="0"/>
            <a:cs typeface="Arial" panose="020B0604020202020204" pitchFamily="34" charset="0"/>
          </a:endParaRPr>
        </a:p>
      </dgm:t>
    </dgm:pt>
    <dgm:pt modelId="{484A8E86-6D68-411D-BE2B-ACEC18CFE852}" type="parTrans" cxnId="{DFAE0963-1957-443B-98ED-A3AB63381306}">
      <dgm:prSet/>
      <dgm:spPr/>
      <dgm:t>
        <a:bodyPr/>
        <a:lstStyle/>
        <a:p>
          <a:endParaRPr lang="en-US"/>
        </a:p>
      </dgm:t>
    </dgm:pt>
    <dgm:pt modelId="{8F4F4C0B-1F8C-4925-9D3C-EADCC4A7F594}" type="sibTrans" cxnId="{DFAE0963-1957-443B-98ED-A3AB63381306}">
      <dgm:prSet/>
      <dgm:spPr/>
      <dgm:t>
        <a:bodyPr/>
        <a:lstStyle/>
        <a:p>
          <a:endParaRPr lang="en-US"/>
        </a:p>
      </dgm:t>
    </dgm:pt>
    <dgm:pt modelId="{D0546921-CA95-41C1-8F06-53DDA9CCD442}">
      <dgm:prSet/>
      <dgm:spPr/>
      <dgm:t>
        <a:bodyPr/>
        <a:lstStyle/>
        <a:p>
          <a:r>
            <a:rPr lang="en-GB" dirty="0">
              <a:latin typeface="Arial" panose="020B0604020202020204" pitchFamily="34" charset="0"/>
              <a:cs typeface="Arial" panose="020B0604020202020204" pitchFamily="34" charset="0"/>
            </a:rPr>
            <a:t>Dentists</a:t>
          </a:r>
          <a:endParaRPr lang="en-US" dirty="0">
            <a:latin typeface="Arial" panose="020B0604020202020204" pitchFamily="34" charset="0"/>
            <a:cs typeface="Arial" panose="020B0604020202020204" pitchFamily="34" charset="0"/>
          </a:endParaRPr>
        </a:p>
      </dgm:t>
    </dgm:pt>
    <dgm:pt modelId="{7F554B32-BAC9-49BE-8ABB-706416946CD3}" type="parTrans" cxnId="{A361082A-F71C-40C2-BCE9-4B6F604776DB}">
      <dgm:prSet/>
      <dgm:spPr/>
      <dgm:t>
        <a:bodyPr/>
        <a:lstStyle/>
        <a:p>
          <a:endParaRPr lang="en-US"/>
        </a:p>
      </dgm:t>
    </dgm:pt>
    <dgm:pt modelId="{C1DCD826-ADDC-45B0-8A4D-7699900D3285}" type="sibTrans" cxnId="{A361082A-F71C-40C2-BCE9-4B6F604776DB}">
      <dgm:prSet/>
      <dgm:spPr/>
      <dgm:t>
        <a:bodyPr/>
        <a:lstStyle/>
        <a:p>
          <a:endParaRPr lang="en-US"/>
        </a:p>
      </dgm:t>
    </dgm:pt>
    <dgm:pt modelId="{57E1BF13-CD6D-4A11-8AC3-1F8086D43826}">
      <dgm:prSet/>
      <dgm:spPr/>
      <dgm:t>
        <a:bodyPr/>
        <a:lstStyle/>
        <a:p>
          <a:r>
            <a:rPr lang="en-GB" dirty="0">
              <a:latin typeface="Arial" panose="020B0604020202020204" pitchFamily="34" charset="0"/>
              <a:cs typeface="Arial" panose="020B0604020202020204" pitchFamily="34" charset="0"/>
            </a:rPr>
            <a:t>Care in the community</a:t>
          </a:r>
          <a:endParaRPr lang="en-US" dirty="0">
            <a:latin typeface="Arial" panose="020B0604020202020204" pitchFamily="34" charset="0"/>
            <a:cs typeface="Arial" panose="020B0604020202020204" pitchFamily="34" charset="0"/>
          </a:endParaRPr>
        </a:p>
      </dgm:t>
    </dgm:pt>
    <dgm:pt modelId="{AD5DD6FD-21DE-4660-832E-D4A27B64766B}" type="parTrans" cxnId="{5A3BE595-FDE8-4DD1-AB6D-E5432C8B32B7}">
      <dgm:prSet/>
      <dgm:spPr/>
      <dgm:t>
        <a:bodyPr/>
        <a:lstStyle/>
        <a:p>
          <a:endParaRPr lang="en-US"/>
        </a:p>
      </dgm:t>
    </dgm:pt>
    <dgm:pt modelId="{8A7DCA38-A10E-404E-A7EE-23850E68CCA4}" type="sibTrans" cxnId="{5A3BE595-FDE8-4DD1-AB6D-E5432C8B32B7}">
      <dgm:prSet/>
      <dgm:spPr/>
      <dgm:t>
        <a:bodyPr/>
        <a:lstStyle/>
        <a:p>
          <a:endParaRPr lang="en-US"/>
        </a:p>
      </dgm:t>
    </dgm:pt>
    <dgm:pt modelId="{0E1C1AB5-FD4C-4970-B84E-4A3FED643515}">
      <dgm:prSet/>
      <dgm:spPr/>
      <dgm:t>
        <a:bodyPr/>
        <a:lstStyle/>
        <a:p>
          <a:r>
            <a:rPr lang="en-GB" dirty="0">
              <a:latin typeface="Arial" panose="020B0604020202020204" pitchFamily="34" charset="0"/>
              <a:cs typeface="Arial" panose="020B0604020202020204" pitchFamily="34" charset="0"/>
            </a:rPr>
            <a:t>Care Homes</a:t>
          </a:r>
          <a:endParaRPr lang="en-US" dirty="0">
            <a:latin typeface="Arial" panose="020B0604020202020204" pitchFamily="34" charset="0"/>
            <a:cs typeface="Arial" panose="020B0604020202020204" pitchFamily="34" charset="0"/>
          </a:endParaRPr>
        </a:p>
      </dgm:t>
    </dgm:pt>
    <dgm:pt modelId="{137667BF-3555-485B-BF9C-81D9B0B21720}" type="parTrans" cxnId="{C50C12FC-118A-4777-8708-CF16DBF008D9}">
      <dgm:prSet/>
      <dgm:spPr/>
      <dgm:t>
        <a:bodyPr/>
        <a:lstStyle/>
        <a:p>
          <a:endParaRPr lang="en-US"/>
        </a:p>
      </dgm:t>
    </dgm:pt>
    <dgm:pt modelId="{E97035FD-9E67-45CD-83D8-203D90DD5625}" type="sibTrans" cxnId="{C50C12FC-118A-4777-8708-CF16DBF008D9}">
      <dgm:prSet/>
      <dgm:spPr/>
      <dgm:t>
        <a:bodyPr/>
        <a:lstStyle/>
        <a:p>
          <a:endParaRPr lang="en-US"/>
        </a:p>
      </dgm:t>
    </dgm:pt>
    <dgm:pt modelId="{689B4EE5-3EC2-4254-91BF-613E541AB1AB}">
      <dgm:prSet/>
      <dgm:spPr/>
      <dgm:t>
        <a:bodyPr/>
        <a:lstStyle/>
        <a:p>
          <a:r>
            <a:rPr lang="en-US" dirty="0">
              <a:latin typeface="Arial" panose="020B0604020202020204" pitchFamily="34" charset="0"/>
              <a:cs typeface="Arial" panose="020B0604020202020204" pitchFamily="34" charset="0"/>
            </a:rPr>
            <a:t>Staff</a:t>
          </a:r>
        </a:p>
      </dgm:t>
    </dgm:pt>
    <dgm:pt modelId="{F9E36403-96F8-4E3A-890A-B2ACBF44E701}" type="parTrans" cxnId="{1582B266-6339-4EC9-8A93-30243B364F47}">
      <dgm:prSet/>
      <dgm:spPr/>
      <dgm:t>
        <a:bodyPr/>
        <a:lstStyle/>
        <a:p>
          <a:endParaRPr lang="en-US"/>
        </a:p>
      </dgm:t>
    </dgm:pt>
    <dgm:pt modelId="{465E508E-87DA-4920-BD5C-267122635BE5}" type="sibTrans" cxnId="{1582B266-6339-4EC9-8A93-30243B364F47}">
      <dgm:prSet/>
      <dgm:spPr/>
      <dgm:t>
        <a:bodyPr/>
        <a:lstStyle/>
        <a:p>
          <a:endParaRPr lang="en-US"/>
        </a:p>
      </dgm:t>
    </dgm:pt>
    <dgm:pt modelId="{E928669E-316A-4A31-9286-6D19BA6B07DA}">
      <dgm:prSet/>
      <dgm:spPr/>
      <dgm:t>
        <a:bodyPr/>
        <a:lstStyle/>
        <a:p>
          <a:r>
            <a:rPr lang="en-GB" dirty="0">
              <a:latin typeface="Arial" panose="020B0604020202020204" pitchFamily="34" charset="0"/>
              <a:cs typeface="Arial" panose="020B0604020202020204" pitchFamily="34" charset="0"/>
            </a:rPr>
            <a:t>Doctors surgeries</a:t>
          </a:r>
          <a:endParaRPr lang="en-US" dirty="0">
            <a:latin typeface="Arial" panose="020B0604020202020204" pitchFamily="34" charset="0"/>
            <a:cs typeface="Arial" panose="020B0604020202020204" pitchFamily="34" charset="0"/>
          </a:endParaRPr>
        </a:p>
      </dgm:t>
    </dgm:pt>
    <dgm:pt modelId="{FFD53547-4DB0-4CDF-92D9-AF1264C45CD9}" type="parTrans" cxnId="{0815BACA-BC6A-42D0-B18A-999D7A7BD7CE}">
      <dgm:prSet/>
      <dgm:spPr/>
      <dgm:t>
        <a:bodyPr/>
        <a:lstStyle/>
        <a:p>
          <a:endParaRPr lang="en-US"/>
        </a:p>
      </dgm:t>
    </dgm:pt>
    <dgm:pt modelId="{97E0A2EB-620B-40F6-B60B-6690F2E5C499}" type="sibTrans" cxnId="{0815BACA-BC6A-42D0-B18A-999D7A7BD7CE}">
      <dgm:prSet/>
      <dgm:spPr/>
      <dgm:t>
        <a:bodyPr/>
        <a:lstStyle/>
        <a:p>
          <a:endParaRPr lang="en-US"/>
        </a:p>
      </dgm:t>
    </dgm:pt>
    <dgm:pt modelId="{ADD623A4-D3D7-448D-8636-8AECDD9833A0}" type="pres">
      <dgm:prSet presAssocID="{6C1E2F0E-DA26-47C8-BA08-30BDED0A20D1}" presName="diagram" presStyleCnt="0">
        <dgm:presLayoutVars>
          <dgm:dir/>
          <dgm:resizeHandles val="exact"/>
        </dgm:presLayoutVars>
      </dgm:prSet>
      <dgm:spPr/>
      <dgm:t>
        <a:bodyPr/>
        <a:lstStyle/>
        <a:p>
          <a:endParaRPr lang="en-GB"/>
        </a:p>
      </dgm:t>
    </dgm:pt>
    <dgm:pt modelId="{B809AC54-2FFD-479D-A629-B46735B04042}" type="pres">
      <dgm:prSet presAssocID="{EE0E5638-E352-4270-8877-6FB87BFA0299}" presName="node" presStyleLbl="node1" presStyleIdx="0" presStyleCnt="6">
        <dgm:presLayoutVars>
          <dgm:bulletEnabled val="1"/>
        </dgm:presLayoutVars>
      </dgm:prSet>
      <dgm:spPr/>
      <dgm:t>
        <a:bodyPr/>
        <a:lstStyle/>
        <a:p>
          <a:endParaRPr lang="en-GB"/>
        </a:p>
      </dgm:t>
    </dgm:pt>
    <dgm:pt modelId="{43F5CC1C-9CD9-447E-A5EE-8E17E560E820}" type="pres">
      <dgm:prSet presAssocID="{8F4F4C0B-1F8C-4925-9D3C-EADCC4A7F594}" presName="sibTrans" presStyleCnt="0"/>
      <dgm:spPr/>
    </dgm:pt>
    <dgm:pt modelId="{FF93E572-8C89-47AD-BE22-13AB5B0A50F2}" type="pres">
      <dgm:prSet presAssocID="{D0546921-CA95-41C1-8F06-53DDA9CCD442}" presName="node" presStyleLbl="node1" presStyleIdx="1" presStyleCnt="6">
        <dgm:presLayoutVars>
          <dgm:bulletEnabled val="1"/>
        </dgm:presLayoutVars>
      </dgm:prSet>
      <dgm:spPr/>
      <dgm:t>
        <a:bodyPr/>
        <a:lstStyle/>
        <a:p>
          <a:endParaRPr lang="en-GB"/>
        </a:p>
      </dgm:t>
    </dgm:pt>
    <dgm:pt modelId="{12F06ABE-A904-4C87-AFD7-C2453291B0D8}" type="pres">
      <dgm:prSet presAssocID="{C1DCD826-ADDC-45B0-8A4D-7699900D3285}" presName="sibTrans" presStyleCnt="0"/>
      <dgm:spPr/>
    </dgm:pt>
    <dgm:pt modelId="{59FF06E3-AE99-41F3-8684-908593B1211B}" type="pres">
      <dgm:prSet presAssocID="{57E1BF13-CD6D-4A11-8AC3-1F8086D43826}" presName="node" presStyleLbl="node1" presStyleIdx="2" presStyleCnt="6">
        <dgm:presLayoutVars>
          <dgm:bulletEnabled val="1"/>
        </dgm:presLayoutVars>
      </dgm:prSet>
      <dgm:spPr/>
      <dgm:t>
        <a:bodyPr/>
        <a:lstStyle/>
        <a:p>
          <a:endParaRPr lang="en-GB"/>
        </a:p>
      </dgm:t>
    </dgm:pt>
    <dgm:pt modelId="{BE7C7B49-227D-48C1-B63A-4E06AF08C274}" type="pres">
      <dgm:prSet presAssocID="{8A7DCA38-A10E-404E-A7EE-23850E68CCA4}" presName="sibTrans" presStyleCnt="0"/>
      <dgm:spPr/>
    </dgm:pt>
    <dgm:pt modelId="{BF6E9F69-8C97-48CF-A07B-1191DDAC71CC}" type="pres">
      <dgm:prSet presAssocID="{0E1C1AB5-FD4C-4970-B84E-4A3FED643515}" presName="node" presStyleLbl="node1" presStyleIdx="3" presStyleCnt="6">
        <dgm:presLayoutVars>
          <dgm:bulletEnabled val="1"/>
        </dgm:presLayoutVars>
      </dgm:prSet>
      <dgm:spPr/>
      <dgm:t>
        <a:bodyPr/>
        <a:lstStyle/>
        <a:p>
          <a:endParaRPr lang="en-GB"/>
        </a:p>
      </dgm:t>
    </dgm:pt>
    <dgm:pt modelId="{411639D3-B2E5-4991-AB0B-F452E5377DD5}" type="pres">
      <dgm:prSet presAssocID="{E97035FD-9E67-45CD-83D8-203D90DD5625}" presName="sibTrans" presStyleCnt="0"/>
      <dgm:spPr/>
    </dgm:pt>
    <dgm:pt modelId="{29B56B42-E014-4D0C-B7C4-400F7E04DEED}" type="pres">
      <dgm:prSet presAssocID="{689B4EE5-3EC2-4254-91BF-613E541AB1AB}" presName="node" presStyleLbl="node1" presStyleIdx="4" presStyleCnt="6">
        <dgm:presLayoutVars>
          <dgm:bulletEnabled val="1"/>
        </dgm:presLayoutVars>
      </dgm:prSet>
      <dgm:spPr/>
      <dgm:t>
        <a:bodyPr/>
        <a:lstStyle/>
        <a:p>
          <a:endParaRPr lang="en-GB"/>
        </a:p>
      </dgm:t>
    </dgm:pt>
    <dgm:pt modelId="{3C4310F6-C792-4138-A083-9DA2A01B3A29}" type="pres">
      <dgm:prSet presAssocID="{465E508E-87DA-4920-BD5C-267122635BE5}" presName="sibTrans" presStyleCnt="0"/>
      <dgm:spPr/>
    </dgm:pt>
    <dgm:pt modelId="{5F3F99A8-F1AF-492C-824A-5B1E6FCCBC9E}" type="pres">
      <dgm:prSet presAssocID="{E928669E-316A-4A31-9286-6D19BA6B07DA}" presName="node" presStyleLbl="node1" presStyleIdx="5" presStyleCnt="6">
        <dgm:presLayoutVars>
          <dgm:bulletEnabled val="1"/>
        </dgm:presLayoutVars>
      </dgm:prSet>
      <dgm:spPr/>
      <dgm:t>
        <a:bodyPr/>
        <a:lstStyle/>
        <a:p>
          <a:endParaRPr lang="en-GB"/>
        </a:p>
      </dgm:t>
    </dgm:pt>
  </dgm:ptLst>
  <dgm:cxnLst>
    <dgm:cxn modelId="{7E80C7E6-D2B6-467F-803A-85C05FB78330}" type="presOf" srcId="{6C1E2F0E-DA26-47C8-BA08-30BDED0A20D1}" destId="{ADD623A4-D3D7-448D-8636-8AECDD9833A0}" srcOrd="0" destOrd="0" presId="urn:microsoft.com/office/officeart/2005/8/layout/default"/>
    <dgm:cxn modelId="{5A3BE595-FDE8-4DD1-AB6D-E5432C8B32B7}" srcId="{6C1E2F0E-DA26-47C8-BA08-30BDED0A20D1}" destId="{57E1BF13-CD6D-4A11-8AC3-1F8086D43826}" srcOrd="2" destOrd="0" parTransId="{AD5DD6FD-21DE-4660-832E-D4A27B64766B}" sibTransId="{8A7DCA38-A10E-404E-A7EE-23850E68CCA4}"/>
    <dgm:cxn modelId="{D8E3E859-E0F9-4CB3-8E78-31A091C02F15}" type="presOf" srcId="{EE0E5638-E352-4270-8877-6FB87BFA0299}" destId="{B809AC54-2FFD-479D-A629-B46735B04042}" srcOrd="0" destOrd="0" presId="urn:microsoft.com/office/officeart/2005/8/layout/default"/>
    <dgm:cxn modelId="{DD8E8979-A65B-4F4D-88F9-2ADCF55D8311}" type="presOf" srcId="{D0546921-CA95-41C1-8F06-53DDA9CCD442}" destId="{FF93E572-8C89-47AD-BE22-13AB5B0A50F2}" srcOrd="0" destOrd="0" presId="urn:microsoft.com/office/officeart/2005/8/layout/default"/>
    <dgm:cxn modelId="{0815BACA-BC6A-42D0-B18A-999D7A7BD7CE}" srcId="{6C1E2F0E-DA26-47C8-BA08-30BDED0A20D1}" destId="{E928669E-316A-4A31-9286-6D19BA6B07DA}" srcOrd="5" destOrd="0" parTransId="{FFD53547-4DB0-4CDF-92D9-AF1264C45CD9}" sibTransId="{97E0A2EB-620B-40F6-B60B-6690F2E5C499}"/>
    <dgm:cxn modelId="{C50C12FC-118A-4777-8708-CF16DBF008D9}" srcId="{6C1E2F0E-DA26-47C8-BA08-30BDED0A20D1}" destId="{0E1C1AB5-FD4C-4970-B84E-4A3FED643515}" srcOrd="3" destOrd="0" parTransId="{137667BF-3555-485B-BF9C-81D9B0B21720}" sibTransId="{E97035FD-9E67-45CD-83D8-203D90DD5625}"/>
    <dgm:cxn modelId="{E962D486-C3BA-4D29-A87F-3D7F886B928E}" type="presOf" srcId="{0E1C1AB5-FD4C-4970-B84E-4A3FED643515}" destId="{BF6E9F69-8C97-48CF-A07B-1191DDAC71CC}" srcOrd="0" destOrd="0" presId="urn:microsoft.com/office/officeart/2005/8/layout/default"/>
    <dgm:cxn modelId="{1582B266-6339-4EC9-8A93-30243B364F47}" srcId="{6C1E2F0E-DA26-47C8-BA08-30BDED0A20D1}" destId="{689B4EE5-3EC2-4254-91BF-613E541AB1AB}" srcOrd="4" destOrd="0" parTransId="{F9E36403-96F8-4E3A-890A-B2ACBF44E701}" sibTransId="{465E508E-87DA-4920-BD5C-267122635BE5}"/>
    <dgm:cxn modelId="{25D55193-5494-4175-8492-A00735628EE8}" type="presOf" srcId="{57E1BF13-CD6D-4A11-8AC3-1F8086D43826}" destId="{59FF06E3-AE99-41F3-8684-908593B1211B}" srcOrd="0" destOrd="0" presId="urn:microsoft.com/office/officeart/2005/8/layout/default"/>
    <dgm:cxn modelId="{A361082A-F71C-40C2-BCE9-4B6F604776DB}" srcId="{6C1E2F0E-DA26-47C8-BA08-30BDED0A20D1}" destId="{D0546921-CA95-41C1-8F06-53DDA9CCD442}" srcOrd="1" destOrd="0" parTransId="{7F554B32-BAC9-49BE-8ABB-706416946CD3}" sibTransId="{C1DCD826-ADDC-45B0-8A4D-7699900D3285}"/>
    <dgm:cxn modelId="{74CBAF9B-63BA-473E-AC0E-41F79B811A86}" type="presOf" srcId="{689B4EE5-3EC2-4254-91BF-613E541AB1AB}" destId="{29B56B42-E014-4D0C-B7C4-400F7E04DEED}" srcOrd="0" destOrd="0" presId="urn:microsoft.com/office/officeart/2005/8/layout/default"/>
    <dgm:cxn modelId="{9A12E765-40D3-47A0-99FE-E831B625B508}" type="presOf" srcId="{E928669E-316A-4A31-9286-6D19BA6B07DA}" destId="{5F3F99A8-F1AF-492C-824A-5B1E6FCCBC9E}" srcOrd="0" destOrd="0" presId="urn:microsoft.com/office/officeart/2005/8/layout/default"/>
    <dgm:cxn modelId="{DFAE0963-1957-443B-98ED-A3AB63381306}" srcId="{6C1E2F0E-DA26-47C8-BA08-30BDED0A20D1}" destId="{EE0E5638-E352-4270-8877-6FB87BFA0299}" srcOrd="0" destOrd="0" parTransId="{484A8E86-6D68-411D-BE2B-ACEC18CFE852}" sibTransId="{8F4F4C0B-1F8C-4925-9D3C-EADCC4A7F594}"/>
    <dgm:cxn modelId="{90806E14-D044-457F-B989-970BCF514F73}" type="presParOf" srcId="{ADD623A4-D3D7-448D-8636-8AECDD9833A0}" destId="{B809AC54-2FFD-479D-A629-B46735B04042}" srcOrd="0" destOrd="0" presId="urn:microsoft.com/office/officeart/2005/8/layout/default"/>
    <dgm:cxn modelId="{F48C93D2-5FE4-4545-9E5B-F6F2847C1F72}" type="presParOf" srcId="{ADD623A4-D3D7-448D-8636-8AECDD9833A0}" destId="{43F5CC1C-9CD9-447E-A5EE-8E17E560E820}" srcOrd="1" destOrd="0" presId="urn:microsoft.com/office/officeart/2005/8/layout/default"/>
    <dgm:cxn modelId="{EE9F7B33-6514-4F45-ABB7-C606C0F545E9}" type="presParOf" srcId="{ADD623A4-D3D7-448D-8636-8AECDD9833A0}" destId="{FF93E572-8C89-47AD-BE22-13AB5B0A50F2}" srcOrd="2" destOrd="0" presId="urn:microsoft.com/office/officeart/2005/8/layout/default"/>
    <dgm:cxn modelId="{EDE8012E-CB74-4A7A-BCA5-7EBDA245FC8E}" type="presParOf" srcId="{ADD623A4-D3D7-448D-8636-8AECDD9833A0}" destId="{12F06ABE-A904-4C87-AFD7-C2453291B0D8}" srcOrd="3" destOrd="0" presId="urn:microsoft.com/office/officeart/2005/8/layout/default"/>
    <dgm:cxn modelId="{9D428B2F-E412-4953-B64B-5D6A8DBC206F}" type="presParOf" srcId="{ADD623A4-D3D7-448D-8636-8AECDD9833A0}" destId="{59FF06E3-AE99-41F3-8684-908593B1211B}" srcOrd="4" destOrd="0" presId="urn:microsoft.com/office/officeart/2005/8/layout/default"/>
    <dgm:cxn modelId="{97FA162B-3299-4F26-ACCC-DA9BBC6521CB}" type="presParOf" srcId="{ADD623A4-D3D7-448D-8636-8AECDD9833A0}" destId="{BE7C7B49-227D-48C1-B63A-4E06AF08C274}" srcOrd="5" destOrd="0" presId="urn:microsoft.com/office/officeart/2005/8/layout/default"/>
    <dgm:cxn modelId="{D17F30B3-C50F-46AE-92EB-9F42CAAEEB43}" type="presParOf" srcId="{ADD623A4-D3D7-448D-8636-8AECDD9833A0}" destId="{BF6E9F69-8C97-48CF-A07B-1191DDAC71CC}" srcOrd="6" destOrd="0" presId="urn:microsoft.com/office/officeart/2005/8/layout/default"/>
    <dgm:cxn modelId="{8592EF2D-4368-4720-B990-F5418D74FD6D}" type="presParOf" srcId="{ADD623A4-D3D7-448D-8636-8AECDD9833A0}" destId="{411639D3-B2E5-4991-AB0B-F452E5377DD5}" srcOrd="7" destOrd="0" presId="urn:microsoft.com/office/officeart/2005/8/layout/default"/>
    <dgm:cxn modelId="{85467685-3AE1-4A47-9362-73FAFA8EB872}" type="presParOf" srcId="{ADD623A4-D3D7-448D-8636-8AECDD9833A0}" destId="{29B56B42-E014-4D0C-B7C4-400F7E04DEED}" srcOrd="8" destOrd="0" presId="urn:microsoft.com/office/officeart/2005/8/layout/default"/>
    <dgm:cxn modelId="{070C1A88-4589-461E-BFD6-B95F55492FCD}" type="presParOf" srcId="{ADD623A4-D3D7-448D-8636-8AECDD9833A0}" destId="{3C4310F6-C792-4138-A083-9DA2A01B3A29}" srcOrd="9" destOrd="0" presId="urn:microsoft.com/office/officeart/2005/8/layout/default"/>
    <dgm:cxn modelId="{1E0B0AA8-BAC6-4564-B871-F3B5634963CE}" type="presParOf" srcId="{ADD623A4-D3D7-448D-8636-8AECDD9833A0}" destId="{5F3F99A8-F1AF-492C-824A-5B1E6FCCBC9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F894F2-2781-4FE2-8952-E44FFADB7080}" type="doc">
      <dgm:prSet loTypeId="urn:microsoft.com/office/officeart/2005/8/layout/default" loCatId="list" qsTypeId="urn:microsoft.com/office/officeart/2005/8/quickstyle/simple2" qsCatId="simple" csTypeId="urn:microsoft.com/office/officeart/2005/8/colors/accent0_3" csCatId="mainScheme" phldr="1"/>
      <dgm:spPr/>
      <dgm:t>
        <a:bodyPr/>
        <a:lstStyle/>
        <a:p>
          <a:endParaRPr lang="en-US"/>
        </a:p>
      </dgm:t>
    </dgm:pt>
    <dgm:pt modelId="{5DD14F2C-94EA-4EC4-803D-4BAD1211D667}">
      <dgm:prSet/>
      <dgm:spPr/>
      <dgm:t>
        <a:bodyPr/>
        <a:lstStyle/>
        <a:p>
          <a:r>
            <a:rPr lang="en-GB" dirty="0">
              <a:latin typeface="Arial" panose="020B0604020202020204" pitchFamily="34" charset="0"/>
              <a:cs typeface="Arial" panose="020B0604020202020204" pitchFamily="34" charset="0"/>
            </a:rPr>
            <a:t>Treatment availability</a:t>
          </a:r>
          <a:endParaRPr lang="en-US" dirty="0">
            <a:latin typeface="Arial" panose="020B0604020202020204" pitchFamily="34" charset="0"/>
            <a:cs typeface="Arial" panose="020B0604020202020204" pitchFamily="34" charset="0"/>
          </a:endParaRPr>
        </a:p>
      </dgm:t>
    </dgm:pt>
    <dgm:pt modelId="{1CBD61BF-63F6-465C-B9A2-D5511452BAC5}" type="parTrans" cxnId="{D02FF3A1-AA78-4CA9-B713-DA157777A13E}">
      <dgm:prSet/>
      <dgm:spPr/>
      <dgm:t>
        <a:bodyPr/>
        <a:lstStyle/>
        <a:p>
          <a:endParaRPr lang="en-US"/>
        </a:p>
      </dgm:t>
    </dgm:pt>
    <dgm:pt modelId="{36790A3A-C480-4DB2-BA4F-65C6742E05F2}" type="sibTrans" cxnId="{D02FF3A1-AA78-4CA9-B713-DA157777A13E}">
      <dgm:prSet/>
      <dgm:spPr/>
      <dgm:t>
        <a:bodyPr/>
        <a:lstStyle/>
        <a:p>
          <a:endParaRPr lang="en-US"/>
        </a:p>
      </dgm:t>
    </dgm:pt>
    <dgm:pt modelId="{268AD1DA-7EBB-48E7-BC01-6C8E5587F3DB}">
      <dgm:prSet/>
      <dgm:spPr/>
      <dgm:t>
        <a:bodyPr/>
        <a:lstStyle/>
        <a:p>
          <a:r>
            <a:rPr lang="en-US" dirty="0">
              <a:latin typeface="Arial" panose="020B0604020202020204" pitchFamily="34" charset="0"/>
              <a:cs typeface="Arial" panose="020B0604020202020204" pitchFamily="34" charset="0"/>
            </a:rPr>
            <a:t>Ageing population</a:t>
          </a:r>
        </a:p>
      </dgm:t>
    </dgm:pt>
    <dgm:pt modelId="{AD1C4BC1-7C98-409D-98F1-B7169C8D6D5C}" type="parTrans" cxnId="{94C368AD-0A2D-4834-BA52-3A56754BB160}">
      <dgm:prSet/>
      <dgm:spPr/>
      <dgm:t>
        <a:bodyPr/>
        <a:lstStyle/>
        <a:p>
          <a:endParaRPr lang="en-US"/>
        </a:p>
      </dgm:t>
    </dgm:pt>
    <dgm:pt modelId="{4B7A326F-424D-4578-96F6-F3CEA58E3A70}" type="sibTrans" cxnId="{94C368AD-0A2D-4834-BA52-3A56754BB160}">
      <dgm:prSet/>
      <dgm:spPr/>
      <dgm:t>
        <a:bodyPr/>
        <a:lstStyle/>
        <a:p>
          <a:endParaRPr lang="en-US"/>
        </a:p>
      </dgm:t>
    </dgm:pt>
    <dgm:pt modelId="{D1812203-D548-4821-8F6A-70D5DE1B5BD6}">
      <dgm:prSet/>
      <dgm:spPr/>
      <dgm:t>
        <a:bodyPr/>
        <a:lstStyle/>
        <a:p>
          <a:r>
            <a:rPr lang="en-GB" dirty="0">
              <a:latin typeface="Arial" panose="020B0604020202020204" pitchFamily="34" charset="0"/>
              <a:cs typeface="Arial" panose="020B0604020202020204" pitchFamily="34" charset="0"/>
            </a:rPr>
            <a:t>Waiting times/lists</a:t>
          </a:r>
          <a:endParaRPr lang="en-US" dirty="0">
            <a:latin typeface="Arial" panose="020B0604020202020204" pitchFamily="34" charset="0"/>
            <a:cs typeface="Arial" panose="020B0604020202020204" pitchFamily="34" charset="0"/>
          </a:endParaRPr>
        </a:p>
      </dgm:t>
    </dgm:pt>
    <dgm:pt modelId="{6569BB11-97FF-4E03-A48A-112016DEF24D}" type="parTrans" cxnId="{5FE0B6E1-5921-4903-92F6-53B5EFF73411}">
      <dgm:prSet/>
      <dgm:spPr/>
      <dgm:t>
        <a:bodyPr/>
        <a:lstStyle/>
        <a:p>
          <a:endParaRPr lang="en-US"/>
        </a:p>
      </dgm:t>
    </dgm:pt>
    <dgm:pt modelId="{E4B94B87-6F2F-4AAE-8506-277828687961}" type="sibTrans" cxnId="{5FE0B6E1-5921-4903-92F6-53B5EFF73411}">
      <dgm:prSet/>
      <dgm:spPr/>
      <dgm:t>
        <a:bodyPr/>
        <a:lstStyle/>
        <a:p>
          <a:endParaRPr lang="en-US"/>
        </a:p>
      </dgm:t>
    </dgm:pt>
    <dgm:pt modelId="{5933A160-EA23-498F-B9C7-011BD384BD7A}">
      <dgm:prSet/>
      <dgm:spPr/>
      <dgm:t>
        <a:bodyPr/>
        <a:lstStyle/>
        <a:p>
          <a:r>
            <a:rPr lang="en-GB" dirty="0">
              <a:latin typeface="Arial" panose="020B0604020202020204" pitchFamily="34" charset="0"/>
              <a:cs typeface="Arial" panose="020B0604020202020204" pitchFamily="34" charset="0"/>
            </a:rPr>
            <a:t>Care plan packages</a:t>
          </a:r>
          <a:endParaRPr lang="en-US" dirty="0">
            <a:latin typeface="Arial" panose="020B0604020202020204" pitchFamily="34" charset="0"/>
            <a:cs typeface="Arial" panose="020B0604020202020204" pitchFamily="34" charset="0"/>
          </a:endParaRPr>
        </a:p>
      </dgm:t>
    </dgm:pt>
    <dgm:pt modelId="{FBF7A317-A491-4BF9-980C-0CC8BFC2507D}" type="parTrans" cxnId="{62E6198D-1484-42E3-8A27-93C6E60F15C1}">
      <dgm:prSet/>
      <dgm:spPr/>
      <dgm:t>
        <a:bodyPr/>
        <a:lstStyle/>
        <a:p>
          <a:endParaRPr lang="en-US"/>
        </a:p>
      </dgm:t>
    </dgm:pt>
    <dgm:pt modelId="{14F24D44-59B8-476F-A7F1-6ED4272062B0}" type="sibTrans" cxnId="{62E6198D-1484-42E3-8A27-93C6E60F15C1}">
      <dgm:prSet/>
      <dgm:spPr/>
      <dgm:t>
        <a:bodyPr/>
        <a:lstStyle/>
        <a:p>
          <a:endParaRPr lang="en-US"/>
        </a:p>
      </dgm:t>
    </dgm:pt>
    <dgm:pt modelId="{8D391169-800F-4B6B-8CD0-6EBD248269B0}">
      <dgm:prSet/>
      <dgm:spPr/>
      <dgm:t>
        <a:bodyPr/>
        <a:lstStyle/>
        <a:p>
          <a:r>
            <a:rPr lang="en-US" dirty="0" smtClean="0">
              <a:latin typeface="Arial" panose="020B0604020202020204" pitchFamily="34" charset="0"/>
              <a:cs typeface="Arial" panose="020B0604020202020204" pitchFamily="34" charset="0"/>
            </a:rPr>
            <a:t>Funding</a:t>
          </a:r>
          <a:endParaRPr lang="en-US" dirty="0">
            <a:latin typeface="Arial" panose="020B0604020202020204" pitchFamily="34" charset="0"/>
            <a:cs typeface="Arial" panose="020B0604020202020204" pitchFamily="34" charset="0"/>
          </a:endParaRPr>
        </a:p>
      </dgm:t>
    </dgm:pt>
    <dgm:pt modelId="{76253003-4339-48BD-8207-38A98D3135D6}" type="parTrans" cxnId="{70FAAB79-EE8A-4146-9DB4-FB3C7095BEE8}">
      <dgm:prSet/>
      <dgm:spPr/>
      <dgm:t>
        <a:bodyPr/>
        <a:lstStyle/>
        <a:p>
          <a:endParaRPr lang="en-US"/>
        </a:p>
      </dgm:t>
    </dgm:pt>
    <dgm:pt modelId="{6C867293-DED6-4D2D-9D20-2D92676C100E}" type="sibTrans" cxnId="{70FAAB79-EE8A-4146-9DB4-FB3C7095BEE8}">
      <dgm:prSet/>
      <dgm:spPr/>
      <dgm:t>
        <a:bodyPr/>
        <a:lstStyle/>
        <a:p>
          <a:endParaRPr lang="en-US"/>
        </a:p>
      </dgm:t>
    </dgm:pt>
    <dgm:pt modelId="{4B82546A-26D3-408C-914D-BB7CB2A91E90}">
      <dgm:prSet/>
      <dgm:spPr/>
      <dgm:t>
        <a:bodyPr/>
        <a:lstStyle/>
        <a:p>
          <a:r>
            <a:rPr lang="en-GB" dirty="0">
              <a:latin typeface="Arial" panose="020B0604020202020204" pitchFamily="34" charset="0"/>
              <a:cs typeface="Arial" panose="020B0604020202020204" pitchFamily="34" charset="0"/>
            </a:rPr>
            <a:t>Brexit</a:t>
          </a:r>
          <a:endParaRPr lang="en-US" dirty="0">
            <a:latin typeface="Arial" panose="020B0604020202020204" pitchFamily="34" charset="0"/>
            <a:cs typeface="Arial" panose="020B0604020202020204" pitchFamily="34" charset="0"/>
          </a:endParaRPr>
        </a:p>
      </dgm:t>
    </dgm:pt>
    <dgm:pt modelId="{B8518EEA-7420-4FA2-B02D-FD97C962D79C}" type="parTrans" cxnId="{0E8FF31A-7E74-42B7-81A9-EE1E9CAAC172}">
      <dgm:prSet/>
      <dgm:spPr/>
      <dgm:t>
        <a:bodyPr/>
        <a:lstStyle/>
        <a:p>
          <a:endParaRPr lang="en-US"/>
        </a:p>
      </dgm:t>
    </dgm:pt>
    <dgm:pt modelId="{74B632EB-B39E-4FBC-98DB-3F4965D62185}" type="sibTrans" cxnId="{0E8FF31A-7E74-42B7-81A9-EE1E9CAAC172}">
      <dgm:prSet/>
      <dgm:spPr/>
      <dgm:t>
        <a:bodyPr/>
        <a:lstStyle/>
        <a:p>
          <a:endParaRPr lang="en-US"/>
        </a:p>
      </dgm:t>
    </dgm:pt>
    <dgm:pt modelId="{26E42EBB-FD47-4D94-909D-37AB21FD4B92}">
      <dgm:prSet/>
      <dgm:spPr/>
      <dgm:t>
        <a:bodyPr/>
        <a:lstStyle/>
        <a:p>
          <a:r>
            <a:rPr lang="en-GB" dirty="0">
              <a:latin typeface="Arial" panose="020B0604020202020204" pitchFamily="34" charset="0"/>
              <a:cs typeface="Arial" panose="020B0604020202020204" pitchFamily="34" charset="0"/>
            </a:rPr>
            <a:t>Bed blocking</a:t>
          </a:r>
          <a:endParaRPr lang="en-US" dirty="0">
            <a:latin typeface="Arial" panose="020B0604020202020204" pitchFamily="34" charset="0"/>
            <a:cs typeface="Arial" panose="020B0604020202020204" pitchFamily="34" charset="0"/>
          </a:endParaRPr>
        </a:p>
      </dgm:t>
    </dgm:pt>
    <dgm:pt modelId="{DD7EE46A-4A97-4878-A3A9-907B39FA4CE5}" type="parTrans" cxnId="{5DBB5D01-483B-4ED3-9BEE-701B949C6174}">
      <dgm:prSet/>
      <dgm:spPr/>
      <dgm:t>
        <a:bodyPr/>
        <a:lstStyle/>
        <a:p>
          <a:endParaRPr lang="en-US"/>
        </a:p>
      </dgm:t>
    </dgm:pt>
    <dgm:pt modelId="{04FC6690-5A2F-4D7D-9ACA-4FA7C3D42AD8}" type="sibTrans" cxnId="{5DBB5D01-483B-4ED3-9BEE-701B949C6174}">
      <dgm:prSet/>
      <dgm:spPr/>
      <dgm:t>
        <a:bodyPr/>
        <a:lstStyle/>
        <a:p>
          <a:endParaRPr lang="en-US"/>
        </a:p>
      </dgm:t>
    </dgm:pt>
    <dgm:pt modelId="{5D7DEE0C-F660-4A87-BD9A-D9E91CBD261A}">
      <dgm:prSet/>
      <dgm:spPr/>
      <dgm:t>
        <a:bodyPr/>
        <a:lstStyle/>
        <a:p>
          <a:r>
            <a:rPr lang="en-US" dirty="0">
              <a:latin typeface="Arial" panose="020B0604020202020204" pitchFamily="34" charset="0"/>
              <a:cs typeface="Arial" panose="020B0604020202020204" pitchFamily="34" charset="0"/>
            </a:rPr>
            <a:t>Lack of staff</a:t>
          </a:r>
        </a:p>
      </dgm:t>
    </dgm:pt>
    <dgm:pt modelId="{03B8FF66-6CF3-41DF-A640-9E4CF4D63EDA}" type="parTrans" cxnId="{9852CFC7-144F-4BF3-9E6B-EB3AFDD0F08D}">
      <dgm:prSet/>
      <dgm:spPr/>
      <dgm:t>
        <a:bodyPr/>
        <a:lstStyle/>
        <a:p>
          <a:endParaRPr lang="en-US"/>
        </a:p>
      </dgm:t>
    </dgm:pt>
    <dgm:pt modelId="{F2D29852-4B18-4C69-9B27-627154AF59C7}" type="sibTrans" cxnId="{9852CFC7-144F-4BF3-9E6B-EB3AFDD0F08D}">
      <dgm:prSet/>
      <dgm:spPr/>
      <dgm:t>
        <a:bodyPr/>
        <a:lstStyle/>
        <a:p>
          <a:endParaRPr lang="en-US"/>
        </a:p>
      </dgm:t>
    </dgm:pt>
    <dgm:pt modelId="{8806DDD8-153D-413E-865D-054FEB71BEA5}" type="pres">
      <dgm:prSet presAssocID="{E0F894F2-2781-4FE2-8952-E44FFADB7080}" presName="diagram" presStyleCnt="0">
        <dgm:presLayoutVars>
          <dgm:dir/>
          <dgm:resizeHandles val="exact"/>
        </dgm:presLayoutVars>
      </dgm:prSet>
      <dgm:spPr/>
      <dgm:t>
        <a:bodyPr/>
        <a:lstStyle/>
        <a:p>
          <a:endParaRPr lang="en-GB"/>
        </a:p>
      </dgm:t>
    </dgm:pt>
    <dgm:pt modelId="{DFFEEB8B-3994-4747-8A1D-851977A58337}" type="pres">
      <dgm:prSet presAssocID="{5DD14F2C-94EA-4EC4-803D-4BAD1211D667}" presName="node" presStyleLbl="node1" presStyleIdx="0" presStyleCnt="8">
        <dgm:presLayoutVars>
          <dgm:bulletEnabled val="1"/>
        </dgm:presLayoutVars>
      </dgm:prSet>
      <dgm:spPr/>
      <dgm:t>
        <a:bodyPr/>
        <a:lstStyle/>
        <a:p>
          <a:endParaRPr lang="en-GB"/>
        </a:p>
      </dgm:t>
    </dgm:pt>
    <dgm:pt modelId="{C6D88C94-9A07-4950-A58F-57903725D235}" type="pres">
      <dgm:prSet presAssocID="{36790A3A-C480-4DB2-BA4F-65C6742E05F2}" presName="sibTrans" presStyleCnt="0"/>
      <dgm:spPr/>
    </dgm:pt>
    <dgm:pt modelId="{BB51714F-B1DB-4E85-A316-8126265E5D6C}" type="pres">
      <dgm:prSet presAssocID="{268AD1DA-7EBB-48E7-BC01-6C8E5587F3DB}" presName="node" presStyleLbl="node1" presStyleIdx="1" presStyleCnt="8">
        <dgm:presLayoutVars>
          <dgm:bulletEnabled val="1"/>
        </dgm:presLayoutVars>
      </dgm:prSet>
      <dgm:spPr/>
      <dgm:t>
        <a:bodyPr/>
        <a:lstStyle/>
        <a:p>
          <a:endParaRPr lang="en-GB"/>
        </a:p>
      </dgm:t>
    </dgm:pt>
    <dgm:pt modelId="{E1E1AD9F-83C1-45FE-A4DF-548B556D8B04}" type="pres">
      <dgm:prSet presAssocID="{4B7A326F-424D-4578-96F6-F3CEA58E3A70}" presName="sibTrans" presStyleCnt="0"/>
      <dgm:spPr/>
    </dgm:pt>
    <dgm:pt modelId="{47695241-5089-40DF-8DBF-708D4B7EE6AB}" type="pres">
      <dgm:prSet presAssocID="{D1812203-D548-4821-8F6A-70D5DE1B5BD6}" presName="node" presStyleLbl="node1" presStyleIdx="2" presStyleCnt="8">
        <dgm:presLayoutVars>
          <dgm:bulletEnabled val="1"/>
        </dgm:presLayoutVars>
      </dgm:prSet>
      <dgm:spPr/>
      <dgm:t>
        <a:bodyPr/>
        <a:lstStyle/>
        <a:p>
          <a:endParaRPr lang="en-GB"/>
        </a:p>
      </dgm:t>
    </dgm:pt>
    <dgm:pt modelId="{F8ADF08D-B331-47EA-92AC-C9DBA212E390}" type="pres">
      <dgm:prSet presAssocID="{E4B94B87-6F2F-4AAE-8506-277828687961}" presName="sibTrans" presStyleCnt="0"/>
      <dgm:spPr/>
    </dgm:pt>
    <dgm:pt modelId="{A805307B-5315-4E3E-BC53-641D593CAF44}" type="pres">
      <dgm:prSet presAssocID="{5933A160-EA23-498F-B9C7-011BD384BD7A}" presName="node" presStyleLbl="node1" presStyleIdx="3" presStyleCnt="8">
        <dgm:presLayoutVars>
          <dgm:bulletEnabled val="1"/>
        </dgm:presLayoutVars>
      </dgm:prSet>
      <dgm:spPr/>
      <dgm:t>
        <a:bodyPr/>
        <a:lstStyle/>
        <a:p>
          <a:endParaRPr lang="en-GB"/>
        </a:p>
      </dgm:t>
    </dgm:pt>
    <dgm:pt modelId="{A0942464-A84F-4FED-9526-494D093C5851}" type="pres">
      <dgm:prSet presAssocID="{14F24D44-59B8-476F-A7F1-6ED4272062B0}" presName="sibTrans" presStyleCnt="0"/>
      <dgm:spPr/>
    </dgm:pt>
    <dgm:pt modelId="{A16D3799-DC09-4EE4-B572-5B591DE55E28}" type="pres">
      <dgm:prSet presAssocID="{8D391169-800F-4B6B-8CD0-6EBD248269B0}" presName="node" presStyleLbl="node1" presStyleIdx="4" presStyleCnt="8">
        <dgm:presLayoutVars>
          <dgm:bulletEnabled val="1"/>
        </dgm:presLayoutVars>
      </dgm:prSet>
      <dgm:spPr/>
      <dgm:t>
        <a:bodyPr/>
        <a:lstStyle/>
        <a:p>
          <a:endParaRPr lang="en-GB"/>
        </a:p>
      </dgm:t>
    </dgm:pt>
    <dgm:pt modelId="{66248388-281B-4F52-808D-CDDA6D985500}" type="pres">
      <dgm:prSet presAssocID="{6C867293-DED6-4D2D-9D20-2D92676C100E}" presName="sibTrans" presStyleCnt="0"/>
      <dgm:spPr/>
    </dgm:pt>
    <dgm:pt modelId="{0689D60E-24CD-43B2-A7F0-4FB4189F1C1F}" type="pres">
      <dgm:prSet presAssocID="{4B82546A-26D3-408C-914D-BB7CB2A91E90}" presName="node" presStyleLbl="node1" presStyleIdx="5" presStyleCnt="8">
        <dgm:presLayoutVars>
          <dgm:bulletEnabled val="1"/>
        </dgm:presLayoutVars>
      </dgm:prSet>
      <dgm:spPr/>
      <dgm:t>
        <a:bodyPr/>
        <a:lstStyle/>
        <a:p>
          <a:endParaRPr lang="en-GB"/>
        </a:p>
      </dgm:t>
    </dgm:pt>
    <dgm:pt modelId="{72F2BDEC-0FAE-4FC8-A75F-9997ED5B0C06}" type="pres">
      <dgm:prSet presAssocID="{74B632EB-B39E-4FBC-98DB-3F4965D62185}" presName="sibTrans" presStyleCnt="0"/>
      <dgm:spPr/>
    </dgm:pt>
    <dgm:pt modelId="{8DD1EBD8-4BDD-44E5-AD08-E488570C6E65}" type="pres">
      <dgm:prSet presAssocID="{26E42EBB-FD47-4D94-909D-37AB21FD4B92}" presName="node" presStyleLbl="node1" presStyleIdx="6" presStyleCnt="8">
        <dgm:presLayoutVars>
          <dgm:bulletEnabled val="1"/>
        </dgm:presLayoutVars>
      </dgm:prSet>
      <dgm:spPr/>
      <dgm:t>
        <a:bodyPr/>
        <a:lstStyle/>
        <a:p>
          <a:endParaRPr lang="en-GB"/>
        </a:p>
      </dgm:t>
    </dgm:pt>
    <dgm:pt modelId="{EE8A09BA-1B4C-4164-B157-D0B3E43A545F}" type="pres">
      <dgm:prSet presAssocID="{04FC6690-5A2F-4D7D-9ACA-4FA7C3D42AD8}" presName="sibTrans" presStyleCnt="0"/>
      <dgm:spPr/>
    </dgm:pt>
    <dgm:pt modelId="{17F9F5D6-0ABB-4417-AB48-2088E92D57D4}" type="pres">
      <dgm:prSet presAssocID="{5D7DEE0C-F660-4A87-BD9A-D9E91CBD261A}" presName="node" presStyleLbl="node1" presStyleIdx="7" presStyleCnt="8">
        <dgm:presLayoutVars>
          <dgm:bulletEnabled val="1"/>
        </dgm:presLayoutVars>
      </dgm:prSet>
      <dgm:spPr/>
      <dgm:t>
        <a:bodyPr/>
        <a:lstStyle/>
        <a:p>
          <a:endParaRPr lang="en-GB"/>
        </a:p>
      </dgm:t>
    </dgm:pt>
  </dgm:ptLst>
  <dgm:cxnLst>
    <dgm:cxn modelId="{9EF2786A-AC48-49D0-90B4-0214E0EAC1E4}" type="presOf" srcId="{8D391169-800F-4B6B-8CD0-6EBD248269B0}" destId="{A16D3799-DC09-4EE4-B572-5B591DE55E28}" srcOrd="0" destOrd="0" presId="urn:microsoft.com/office/officeart/2005/8/layout/default"/>
    <dgm:cxn modelId="{0E8FF31A-7E74-42B7-81A9-EE1E9CAAC172}" srcId="{E0F894F2-2781-4FE2-8952-E44FFADB7080}" destId="{4B82546A-26D3-408C-914D-BB7CB2A91E90}" srcOrd="5" destOrd="0" parTransId="{B8518EEA-7420-4FA2-B02D-FD97C962D79C}" sibTransId="{74B632EB-B39E-4FBC-98DB-3F4965D62185}"/>
    <dgm:cxn modelId="{B9DE08E2-9E61-4878-BF2F-A0A1EC94A701}" type="presOf" srcId="{268AD1DA-7EBB-48E7-BC01-6C8E5587F3DB}" destId="{BB51714F-B1DB-4E85-A316-8126265E5D6C}" srcOrd="0" destOrd="0" presId="urn:microsoft.com/office/officeart/2005/8/layout/default"/>
    <dgm:cxn modelId="{D02FF3A1-AA78-4CA9-B713-DA157777A13E}" srcId="{E0F894F2-2781-4FE2-8952-E44FFADB7080}" destId="{5DD14F2C-94EA-4EC4-803D-4BAD1211D667}" srcOrd="0" destOrd="0" parTransId="{1CBD61BF-63F6-465C-B9A2-D5511452BAC5}" sibTransId="{36790A3A-C480-4DB2-BA4F-65C6742E05F2}"/>
    <dgm:cxn modelId="{68515D8D-554D-4F8E-A0E7-704BDE88006A}" type="presOf" srcId="{5DD14F2C-94EA-4EC4-803D-4BAD1211D667}" destId="{DFFEEB8B-3994-4747-8A1D-851977A58337}" srcOrd="0" destOrd="0" presId="urn:microsoft.com/office/officeart/2005/8/layout/default"/>
    <dgm:cxn modelId="{62E6198D-1484-42E3-8A27-93C6E60F15C1}" srcId="{E0F894F2-2781-4FE2-8952-E44FFADB7080}" destId="{5933A160-EA23-498F-B9C7-011BD384BD7A}" srcOrd="3" destOrd="0" parTransId="{FBF7A317-A491-4BF9-980C-0CC8BFC2507D}" sibTransId="{14F24D44-59B8-476F-A7F1-6ED4272062B0}"/>
    <dgm:cxn modelId="{70FAAB79-EE8A-4146-9DB4-FB3C7095BEE8}" srcId="{E0F894F2-2781-4FE2-8952-E44FFADB7080}" destId="{8D391169-800F-4B6B-8CD0-6EBD248269B0}" srcOrd="4" destOrd="0" parTransId="{76253003-4339-48BD-8207-38A98D3135D6}" sibTransId="{6C867293-DED6-4D2D-9D20-2D92676C100E}"/>
    <dgm:cxn modelId="{9852CFC7-144F-4BF3-9E6B-EB3AFDD0F08D}" srcId="{E0F894F2-2781-4FE2-8952-E44FFADB7080}" destId="{5D7DEE0C-F660-4A87-BD9A-D9E91CBD261A}" srcOrd="7" destOrd="0" parTransId="{03B8FF66-6CF3-41DF-A640-9E4CF4D63EDA}" sibTransId="{F2D29852-4B18-4C69-9B27-627154AF59C7}"/>
    <dgm:cxn modelId="{5B56A784-4CE3-45A3-AC97-5CAA862FC9A6}" type="presOf" srcId="{26E42EBB-FD47-4D94-909D-37AB21FD4B92}" destId="{8DD1EBD8-4BDD-44E5-AD08-E488570C6E65}" srcOrd="0" destOrd="0" presId="urn:microsoft.com/office/officeart/2005/8/layout/default"/>
    <dgm:cxn modelId="{EEFBCB4E-5345-4411-B95D-B447BB8789BC}" type="presOf" srcId="{5D7DEE0C-F660-4A87-BD9A-D9E91CBD261A}" destId="{17F9F5D6-0ABB-4417-AB48-2088E92D57D4}" srcOrd="0" destOrd="0" presId="urn:microsoft.com/office/officeart/2005/8/layout/default"/>
    <dgm:cxn modelId="{F1851278-1C40-462E-B79C-E735742B8597}" type="presOf" srcId="{E0F894F2-2781-4FE2-8952-E44FFADB7080}" destId="{8806DDD8-153D-413E-865D-054FEB71BEA5}" srcOrd="0" destOrd="0" presId="urn:microsoft.com/office/officeart/2005/8/layout/default"/>
    <dgm:cxn modelId="{17B1540C-7E13-444D-A77B-6EC8B88B667F}" type="presOf" srcId="{4B82546A-26D3-408C-914D-BB7CB2A91E90}" destId="{0689D60E-24CD-43B2-A7F0-4FB4189F1C1F}" srcOrd="0" destOrd="0" presId="urn:microsoft.com/office/officeart/2005/8/layout/default"/>
    <dgm:cxn modelId="{738FF68C-7FC9-4367-80FD-88973244424D}" type="presOf" srcId="{5933A160-EA23-498F-B9C7-011BD384BD7A}" destId="{A805307B-5315-4E3E-BC53-641D593CAF44}" srcOrd="0" destOrd="0" presId="urn:microsoft.com/office/officeart/2005/8/layout/default"/>
    <dgm:cxn modelId="{94C368AD-0A2D-4834-BA52-3A56754BB160}" srcId="{E0F894F2-2781-4FE2-8952-E44FFADB7080}" destId="{268AD1DA-7EBB-48E7-BC01-6C8E5587F3DB}" srcOrd="1" destOrd="0" parTransId="{AD1C4BC1-7C98-409D-98F1-B7169C8D6D5C}" sibTransId="{4B7A326F-424D-4578-96F6-F3CEA58E3A70}"/>
    <dgm:cxn modelId="{5DBB5D01-483B-4ED3-9BEE-701B949C6174}" srcId="{E0F894F2-2781-4FE2-8952-E44FFADB7080}" destId="{26E42EBB-FD47-4D94-909D-37AB21FD4B92}" srcOrd="6" destOrd="0" parTransId="{DD7EE46A-4A97-4878-A3A9-907B39FA4CE5}" sibTransId="{04FC6690-5A2F-4D7D-9ACA-4FA7C3D42AD8}"/>
    <dgm:cxn modelId="{5FE0B6E1-5921-4903-92F6-53B5EFF73411}" srcId="{E0F894F2-2781-4FE2-8952-E44FFADB7080}" destId="{D1812203-D548-4821-8F6A-70D5DE1B5BD6}" srcOrd="2" destOrd="0" parTransId="{6569BB11-97FF-4E03-A48A-112016DEF24D}" sibTransId="{E4B94B87-6F2F-4AAE-8506-277828687961}"/>
    <dgm:cxn modelId="{7AC46D3F-8240-40C9-8F26-F4CC7EC336BF}" type="presOf" srcId="{D1812203-D548-4821-8F6A-70D5DE1B5BD6}" destId="{47695241-5089-40DF-8DBF-708D4B7EE6AB}" srcOrd="0" destOrd="0" presId="urn:microsoft.com/office/officeart/2005/8/layout/default"/>
    <dgm:cxn modelId="{004E18B7-8C46-4DC8-AD4B-9871D6B0A904}" type="presParOf" srcId="{8806DDD8-153D-413E-865D-054FEB71BEA5}" destId="{DFFEEB8B-3994-4747-8A1D-851977A58337}" srcOrd="0" destOrd="0" presId="urn:microsoft.com/office/officeart/2005/8/layout/default"/>
    <dgm:cxn modelId="{3D2841B3-5973-4736-807F-8BD535717BE1}" type="presParOf" srcId="{8806DDD8-153D-413E-865D-054FEB71BEA5}" destId="{C6D88C94-9A07-4950-A58F-57903725D235}" srcOrd="1" destOrd="0" presId="urn:microsoft.com/office/officeart/2005/8/layout/default"/>
    <dgm:cxn modelId="{D175EF31-47E4-420C-9737-8551FA9596C0}" type="presParOf" srcId="{8806DDD8-153D-413E-865D-054FEB71BEA5}" destId="{BB51714F-B1DB-4E85-A316-8126265E5D6C}" srcOrd="2" destOrd="0" presId="urn:microsoft.com/office/officeart/2005/8/layout/default"/>
    <dgm:cxn modelId="{C05F283D-36EE-405F-94C4-2CE9EB026E30}" type="presParOf" srcId="{8806DDD8-153D-413E-865D-054FEB71BEA5}" destId="{E1E1AD9F-83C1-45FE-A4DF-548B556D8B04}" srcOrd="3" destOrd="0" presId="urn:microsoft.com/office/officeart/2005/8/layout/default"/>
    <dgm:cxn modelId="{8BBCA7BF-2245-4FBE-BB3F-7C0C7B3D358D}" type="presParOf" srcId="{8806DDD8-153D-413E-865D-054FEB71BEA5}" destId="{47695241-5089-40DF-8DBF-708D4B7EE6AB}" srcOrd="4" destOrd="0" presId="urn:microsoft.com/office/officeart/2005/8/layout/default"/>
    <dgm:cxn modelId="{CF9BD3BF-87C7-4516-907E-90B15B6F9930}" type="presParOf" srcId="{8806DDD8-153D-413E-865D-054FEB71BEA5}" destId="{F8ADF08D-B331-47EA-92AC-C9DBA212E390}" srcOrd="5" destOrd="0" presId="urn:microsoft.com/office/officeart/2005/8/layout/default"/>
    <dgm:cxn modelId="{928C7981-A02A-44C2-A3E9-2EE4F66111E9}" type="presParOf" srcId="{8806DDD8-153D-413E-865D-054FEB71BEA5}" destId="{A805307B-5315-4E3E-BC53-641D593CAF44}" srcOrd="6" destOrd="0" presId="urn:microsoft.com/office/officeart/2005/8/layout/default"/>
    <dgm:cxn modelId="{2EDCE69A-86E9-49A3-9912-6FF45D90848B}" type="presParOf" srcId="{8806DDD8-153D-413E-865D-054FEB71BEA5}" destId="{A0942464-A84F-4FED-9526-494D093C5851}" srcOrd="7" destOrd="0" presId="urn:microsoft.com/office/officeart/2005/8/layout/default"/>
    <dgm:cxn modelId="{382461D8-E217-4C87-AB95-25A5C2DADA42}" type="presParOf" srcId="{8806DDD8-153D-413E-865D-054FEB71BEA5}" destId="{A16D3799-DC09-4EE4-B572-5B591DE55E28}" srcOrd="8" destOrd="0" presId="urn:microsoft.com/office/officeart/2005/8/layout/default"/>
    <dgm:cxn modelId="{8245AB11-407C-42C8-A46F-58C2F42AB117}" type="presParOf" srcId="{8806DDD8-153D-413E-865D-054FEB71BEA5}" destId="{66248388-281B-4F52-808D-CDDA6D985500}" srcOrd="9" destOrd="0" presId="urn:microsoft.com/office/officeart/2005/8/layout/default"/>
    <dgm:cxn modelId="{5A379F3F-1B90-4AE1-B4AF-E4797633CB04}" type="presParOf" srcId="{8806DDD8-153D-413E-865D-054FEB71BEA5}" destId="{0689D60E-24CD-43B2-A7F0-4FB4189F1C1F}" srcOrd="10" destOrd="0" presId="urn:microsoft.com/office/officeart/2005/8/layout/default"/>
    <dgm:cxn modelId="{BD8B2868-5B5A-420B-BF01-D0CCCE991C0B}" type="presParOf" srcId="{8806DDD8-153D-413E-865D-054FEB71BEA5}" destId="{72F2BDEC-0FAE-4FC8-A75F-9997ED5B0C06}" srcOrd="11" destOrd="0" presId="urn:microsoft.com/office/officeart/2005/8/layout/default"/>
    <dgm:cxn modelId="{CD8451B5-6D0B-46DD-A86B-DAA822CF7650}" type="presParOf" srcId="{8806DDD8-153D-413E-865D-054FEB71BEA5}" destId="{8DD1EBD8-4BDD-44E5-AD08-E488570C6E65}" srcOrd="12" destOrd="0" presId="urn:microsoft.com/office/officeart/2005/8/layout/default"/>
    <dgm:cxn modelId="{C87A2610-9209-40AF-BBD5-92FB4AD98F23}" type="presParOf" srcId="{8806DDD8-153D-413E-865D-054FEB71BEA5}" destId="{EE8A09BA-1B4C-4164-B157-D0B3E43A545F}" srcOrd="13" destOrd="0" presId="urn:microsoft.com/office/officeart/2005/8/layout/default"/>
    <dgm:cxn modelId="{96A5FF25-FFBC-4CC9-AFEF-3CE9D7D84BC9}" type="presParOf" srcId="{8806DDD8-153D-413E-865D-054FEB71BEA5}" destId="{17F9F5D6-0ABB-4417-AB48-2088E92D57D4}"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9AC54-2FFD-479D-A629-B46735B04042}">
      <dsp:nvSpPr>
        <dsp:cNvPr id="0" name=""/>
        <dsp:cNvSpPr/>
      </dsp:nvSpPr>
      <dsp:spPr>
        <a:xfrm>
          <a:off x="0" y="39687"/>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lvl="0" algn="ctr" defTabSz="2089150">
            <a:lnSpc>
              <a:spcPct val="90000"/>
            </a:lnSpc>
            <a:spcBef>
              <a:spcPct val="0"/>
            </a:spcBef>
            <a:spcAft>
              <a:spcPct val="35000"/>
            </a:spcAft>
          </a:pPr>
          <a:r>
            <a:rPr lang="en-GB" sz="4700" kern="1200" dirty="0">
              <a:latin typeface="Arial" panose="020B0604020202020204" pitchFamily="34" charset="0"/>
              <a:cs typeface="Arial" panose="020B0604020202020204" pitchFamily="34" charset="0"/>
            </a:rPr>
            <a:t>Hospitals</a:t>
          </a:r>
          <a:endParaRPr lang="en-US" sz="4700" kern="1200" dirty="0">
            <a:latin typeface="Arial" panose="020B0604020202020204" pitchFamily="34" charset="0"/>
            <a:cs typeface="Arial" panose="020B0604020202020204" pitchFamily="34" charset="0"/>
          </a:endParaRPr>
        </a:p>
      </dsp:txBody>
      <dsp:txXfrm>
        <a:off x="0" y="39687"/>
        <a:ext cx="3286125" cy="1971675"/>
      </dsp:txXfrm>
    </dsp:sp>
    <dsp:sp modelId="{FF93E572-8C89-47AD-BE22-13AB5B0A50F2}">
      <dsp:nvSpPr>
        <dsp:cNvPr id="0" name=""/>
        <dsp:cNvSpPr/>
      </dsp:nvSpPr>
      <dsp:spPr>
        <a:xfrm>
          <a:off x="3614737" y="39687"/>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lvl="0" algn="ctr" defTabSz="2089150">
            <a:lnSpc>
              <a:spcPct val="90000"/>
            </a:lnSpc>
            <a:spcBef>
              <a:spcPct val="0"/>
            </a:spcBef>
            <a:spcAft>
              <a:spcPct val="35000"/>
            </a:spcAft>
          </a:pPr>
          <a:r>
            <a:rPr lang="en-GB" sz="4700" kern="1200" dirty="0">
              <a:latin typeface="Arial" panose="020B0604020202020204" pitchFamily="34" charset="0"/>
              <a:cs typeface="Arial" panose="020B0604020202020204" pitchFamily="34" charset="0"/>
            </a:rPr>
            <a:t>Dentists</a:t>
          </a:r>
          <a:endParaRPr lang="en-US" sz="4700" kern="1200" dirty="0">
            <a:latin typeface="Arial" panose="020B0604020202020204" pitchFamily="34" charset="0"/>
            <a:cs typeface="Arial" panose="020B0604020202020204" pitchFamily="34" charset="0"/>
          </a:endParaRPr>
        </a:p>
      </dsp:txBody>
      <dsp:txXfrm>
        <a:off x="3614737" y="39687"/>
        <a:ext cx="3286125" cy="1971675"/>
      </dsp:txXfrm>
    </dsp:sp>
    <dsp:sp modelId="{59FF06E3-AE99-41F3-8684-908593B1211B}">
      <dsp:nvSpPr>
        <dsp:cNvPr id="0" name=""/>
        <dsp:cNvSpPr/>
      </dsp:nvSpPr>
      <dsp:spPr>
        <a:xfrm>
          <a:off x="7229475" y="39687"/>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lvl="0" algn="ctr" defTabSz="2089150">
            <a:lnSpc>
              <a:spcPct val="90000"/>
            </a:lnSpc>
            <a:spcBef>
              <a:spcPct val="0"/>
            </a:spcBef>
            <a:spcAft>
              <a:spcPct val="35000"/>
            </a:spcAft>
          </a:pPr>
          <a:r>
            <a:rPr lang="en-GB" sz="4700" kern="1200" dirty="0">
              <a:latin typeface="Arial" panose="020B0604020202020204" pitchFamily="34" charset="0"/>
              <a:cs typeface="Arial" panose="020B0604020202020204" pitchFamily="34" charset="0"/>
            </a:rPr>
            <a:t>Care in the community</a:t>
          </a:r>
          <a:endParaRPr lang="en-US" sz="4700" kern="1200" dirty="0">
            <a:latin typeface="Arial" panose="020B0604020202020204" pitchFamily="34" charset="0"/>
            <a:cs typeface="Arial" panose="020B0604020202020204" pitchFamily="34" charset="0"/>
          </a:endParaRPr>
        </a:p>
      </dsp:txBody>
      <dsp:txXfrm>
        <a:off x="7229475" y="39687"/>
        <a:ext cx="3286125" cy="1971675"/>
      </dsp:txXfrm>
    </dsp:sp>
    <dsp:sp modelId="{BF6E9F69-8C97-48CF-A07B-1191DDAC71CC}">
      <dsp:nvSpPr>
        <dsp:cNvPr id="0" name=""/>
        <dsp:cNvSpPr/>
      </dsp:nvSpPr>
      <dsp:spPr>
        <a:xfrm>
          <a:off x="0" y="2339975"/>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lvl="0" algn="ctr" defTabSz="2089150">
            <a:lnSpc>
              <a:spcPct val="90000"/>
            </a:lnSpc>
            <a:spcBef>
              <a:spcPct val="0"/>
            </a:spcBef>
            <a:spcAft>
              <a:spcPct val="35000"/>
            </a:spcAft>
          </a:pPr>
          <a:r>
            <a:rPr lang="en-GB" sz="4700" kern="1200" dirty="0">
              <a:latin typeface="Arial" panose="020B0604020202020204" pitchFamily="34" charset="0"/>
              <a:cs typeface="Arial" panose="020B0604020202020204" pitchFamily="34" charset="0"/>
            </a:rPr>
            <a:t>Care Homes</a:t>
          </a:r>
          <a:endParaRPr lang="en-US" sz="4700" kern="1200" dirty="0">
            <a:latin typeface="Arial" panose="020B0604020202020204" pitchFamily="34" charset="0"/>
            <a:cs typeface="Arial" panose="020B0604020202020204" pitchFamily="34" charset="0"/>
          </a:endParaRPr>
        </a:p>
      </dsp:txBody>
      <dsp:txXfrm>
        <a:off x="0" y="2339975"/>
        <a:ext cx="3286125" cy="1971675"/>
      </dsp:txXfrm>
    </dsp:sp>
    <dsp:sp modelId="{29B56B42-E014-4D0C-B7C4-400F7E04DEED}">
      <dsp:nvSpPr>
        <dsp:cNvPr id="0" name=""/>
        <dsp:cNvSpPr/>
      </dsp:nvSpPr>
      <dsp:spPr>
        <a:xfrm>
          <a:off x="3614737" y="2339975"/>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lvl="0" algn="ctr" defTabSz="2089150">
            <a:lnSpc>
              <a:spcPct val="90000"/>
            </a:lnSpc>
            <a:spcBef>
              <a:spcPct val="0"/>
            </a:spcBef>
            <a:spcAft>
              <a:spcPct val="35000"/>
            </a:spcAft>
          </a:pPr>
          <a:r>
            <a:rPr lang="en-US" sz="4700" kern="1200" dirty="0">
              <a:latin typeface="Arial" panose="020B0604020202020204" pitchFamily="34" charset="0"/>
              <a:cs typeface="Arial" panose="020B0604020202020204" pitchFamily="34" charset="0"/>
            </a:rPr>
            <a:t>Staff</a:t>
          </a:r>
        </a:p>
      </dsp:txBody>
      <dsp:txXfrm>
        <a:off x="3614737" y="2339975"/>
        <a:ext cx="3286125" cy="1971675"/>
      </dsp:txXfrm>
    </dsp:sp>
    <dsp:sp modelId="{5F3F99A8-F1AF-492C-824A-5B1E6FCCBC9E}">
      <dsp:nvSpPr>
        <dsp:cNvPr id="0" name=""/>
        <dsp:cNvSpPr/>
      </dsp:nvSpPr>
      <dsp:spPr>
        <a:xfrm>
          <a:off x="7229475" y="2339975"/>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lvl="0" algn="ctr" defTabSz="2089150">
            <a:lnSpc>
              <a:spcPct val="90000"/>
            </a:lnSpc>
            <a:spcBef>
              <a:spcPct val="0"/>
            </a:spcBef>
            <a:spcAft>
              <a:spcPct val="35000"/>
            </a:spcAft>
          </a:pPr>
          <a:r>
            <a:rPr lang="en-GB" sz="4700" kern="1200" dirty="0">
              <a:latin typeface="Arial" panose="020B0604020202020204" pitchFamily="34" charset="0"/>
              <a:cs typeface="Arial" panose="020B0604020202020204" pitchFamily="34" charset="0"/>
            </a:rPr>
            <a:t>Doctors surgeries</a:t>
          </a:r>
          <a:endParaRPr lang="en-US" sz="4700" kern="1200" dirty="0">
            <a:latin typeface="Arial" panose="020B0604020202020204" pitchFamily="34" charset="0"/>
            <a:cs typeface="Arial" panose="020B0604020202020204" pitchFamily="34" charset="0"/>
          </a:endParaRPr>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FEEB8B-3994-4747-8A1D-851977A58337}">
      <dsp:nvSpPr>
        <dsp:cNvPr id="0" name=""/>
        <dsp:cNvSpPr/>
      </dsp:nvSpPr>
      <dsp:spPr>
        <a:xfrm>
          <a:off x="3080" y="587032"/>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a:latin typeface="Arial" panose="020B0604020202020204" pitchFamily="34" charset="0"/>
              <a:cs typeface="Arial" panose="020B0604020202020204" pitchFamily="34" charset="0"/>
            </a:rPr>
            <a:t>Treatment availability</a:t>
          </a:r>
          <a:endParaRPr lang="en-US" sz="3600" kern="1200" dirty="0">
            <a:latin typeface="Arial" panose="020B0604020202020204" pitchFamily="34" charset="0"/>
            <a:cs typeface="Arial" panose="020B0604020202020204" pitchFamily="34" charset="0"/>
          </a:endParaRPr>
        </a:p>
      </dsp:txBody>
      <dsp:txXfrm>
        <a:off x="3080" y="587032"/>
        <a:ext cx="2444055" cy="1466433"/>
      </dsp:txXfrm>
    </dsp:sp>
    <dsp:sp modelId="{BB51714F-B1DB-4E85-A316-8126265E5D6C}">
      <dsp:nvSpPr>
        <dsp:cNvPr id="0" name=""/>
        <dsp:cNvSpPr/>
      </dsp:nvSpPr>
      <dsp:spPr>
        <a:xfrm>
          <a:off x="2691541" y="587032"/>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US" sz="3600" kern="1200" dirty="0">
              <a:latin typeface="Arial" panose="020B0604020202020204" pitchFamily="34" charset="0"/>
              <a:cs typeface="Arial" panose="020B0604020202020204" pitchFamily="34" charset="0"/>
            </a:rPr>
            <a:t>Ageing population</a:t>
          </a:r>
        </a:p>
      </dsp:txBody>
      <dsp:txXfrm>
        <a:off x="2691541" y="587032"/>
        <a:ext cx="2444055" cy="1466433"/>
      </dsp:txXfrm>
    </dsp:sp>
    <dsp:sp modelId="{47695241-5089-40DF-8DBF-708D4B7EE6AB}">
      <dsp:nvSpPr>
        <dsp:cNvPr id="0" name=""/>
        <dsp:cNvSpPr/>
      </dsp:nvSpPr>
      <dsp:spPr>
        <a:xfrm>
          <a:off x="5380002" y="587032"/>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a:latin typeface="Arial" panose="020B0604020202020204" pitchFamily="34" charset="0"/>
              <a:cs typeface="Arial" panose="020B0604020202020204" pitchFamily="34" charset="0"/>
            </a:rPr>
            <a:t>Waiting times/lists</a:t>
          </a:r>
          <a:endParaRPr lang="en-US" sz="3600" kern="1200" dirty="0">
            <a:latin typeface="Arial" panose="020B0604020202020204" pitchFamily="34" charset="0"/>
            <a:cs typeface="Arial" panose="020B0604020202020204" pitchFamily="34" charset="0"/>
          </a:endParaRPr>
        </a:p>
      </dsp:txBody>
      <dsp:txXfrm>
        <a:off x="5380002" y="587032"/>
        <a:ext cx="2444055" cy="1466433"/>
      </dsp:txXfrm>
    </dsp:sp>
    <dsp:sp modelId="{A805307B-5315-4E3E-BC53-641D593CAF44}">
      <dsp:nvSpPr>
        <dsp:cNvPr id="0" name=""/>
        <dsp:cNvSpPr/>
      </dsp:nvSpPr>
      <dsp:spPr>
        <a:xfrm>
          <a:off x="8068463" y="587032"/>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a:latin typeface="Arial" panose="020B0604020202020204" pitchFamily="34" charset="0"/>
              <a:cs typeface="Arial" panose="020B0604020202020204" pitchFamily="34" charset="0"/>
            </a:rPr>
            <a:t>Care plan packages</a:t>
          </a:r>
          <a:endParaRPr lang="en-US" sz="3600" kern="1200" dirty="0">
            <a:latin typeface="Arial" panose="020B0604020202020204" pitchFamily="34" charset="0"/>
            <a:cs typeface="Arial" panose="020B0604020202020204" pitchFamily="34" charset="0"/>
          </a:endParaRPr>
        </a:p>
      </dsp:txBody>
      <dsp:txXfrm>
        <a:off x="8068463" y="587032"/>
        <a:ext cx="2444055" cy="1466433"/>
      </dsp:txXfrm>
    </dsp:sp>
    <dsp:sp modelId="{A16D3799-DC09-4EE4-B572-5B591DE55E28}">
      <dsp:nvSpPr>
        <dsp:cNvPr id="0" name=""/>
        <dsp:cNvSpPr/>
      </dsp:nvSpPr>
      <dsp:spPr>
        <a:xfrm>
          <a:off x="3080" y="2297871"/>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US" sz="3600" kern="1200" dirty="0" smtClean="0">
              <a:latin typeface="Arial" panose="020B0604020202020204" pitchFamily="34" charset="0"/>
              <a:cs typeface="Arial" panose="020B0604020202020204" pitchFamily="34" charset="0"/>
            </a:rPr>
            <a:t>Funding</a:t>
          </a:r>
          <a:endParaRPr lang="en-US" sz="3600" kern="1200" dirty="0">
            <a:latin typeface="Arial" panose="020B0604020202020204" pitchFamily="34" charset="0"/>
            <a:cs typeface="Arial" panose="020B0604020202020204" pitchFamily="34" charset="0"/>
          </a:endParaRPr>
        </a:p>
      </dsp:txBody>
      <dsp:txXfrm>
        <a:off x="3080" y="2297871"/>
        <a:ext cx="2444055" cy="1466433"/>
      </dsp:txXfrm>
    </dsp:sp>
    <dsp:sp modelId="{0689D60E-24CD-43B2-A7F0-4FB4189F1C1F}">
      <dsp:nvSpPr>
        <dsp:cNvPr id="0" name=""/>
        <dsp:cNvSpPr/>
      </dsp:nvSpPr>
      <dsp:spPr>
        <a:xfrm>
          <a:off x="2691541" y="2297871"/>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a:latin typeface="Arial" panose="020B0604020202020204" pitchFamily="34" charset="0"/>
              <a:cs typeface="Arial" panose="020B0604020202020204" pitchFamily="34" charset="0"/>
            </a:rPr>
            <a:t>Brexit</a:t>
          </a:r>
          <a:endParaRPr lang="en-US" sz="3600" kern="1200" dirty="0">
            <a:latin typeface="Arial" panose="020B0604020202020204" pitchFamily="34" charset="0"/>
            <a:cs typeface="Arial" panose="020B0604020202020204" pitchFamily="34" charset="0"/>
          </a:endParaRPr>
        </a:p>
      </dsp:txBody>
      <dsp:txXfrm>
        <a:off x="2691541" y="2297871"/>
        <a:ext cx="2444055" cy="1466433"/>
      </dsp:txXfrm>
    </dsp:sp>
    <dsp:sp modelId="{8DD1EBD8-4BDD-44E5-AD08-E488570C6E65}">
      <dsp:nvSpPr>
        <dsp:cNvPr id="0" name=""/>
        <dsp:cNvSpPr/>
      </dsp:nvSpPr>
      <dsp:spPr>
        <a:xfrm>
          <a:off x="5380002" y="2297871"/>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a:latin typeface="Arial" panose="020B0604020202020204" pitchFamily="34" charset="0"/>
              <a:cs typeface="Arial" panose="020B0604020202020204" pitchFamily="34" charset="0"/>
            </a:rPr>
            <a:t>Bed blocking</a:t>
          </a:r>
          <a:endParaRPr lang="en-US" sz="3600" kern="1200" dirty="0">
            <a:latin typeface="Arial" panose="020B0604020202020204" pitchFamily="34" charset="0"/>
            <a:cs typeface="Arial" panose="020B0604020202020204" pitchFamily="34" charset="0"/>
          </a:endParaRPr>
        </a:p>
      </dsp:txBody>
      <dsp:txXfrm>
        <a:off x="5380002" y="2297871"/>
        <a:ext cx="2444055" cy="1466433"/>
      </dsp:txXfrm>
    </dsp:sp>
    <dsp:sp modelId="{17F9F5D6-0ABB-4417-AB48-2088E92D57D4}">
      <dsp:nvSpPr>
        <dsp:cNvPr id="0" name=""/>
        <dsp:cNvSpPr/>
      </dsp:nvSpPr>
      <dsp:spPr>
        <a:xfrm>
          <a:off x="8068463" y="2297871"/>
          <a:ext cx="2444055" cy="1466433"/>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US" sz="3600" kern="1200" dirty="0">
              <a:latin typeface="Arial" panose="020B0604020202020204" pitchFamily="34" charset="0"/>
              <a:cs typeface="Arial" panose="020B0604020202020204" pitchFamily="34" charset="0"/>
            </a:rPr>
            <a:t>Lack of staff</a:t>
          </a:r>
        </a:p>
      </dsp:txBody>
      <dsp:txXfrm>
        <a:off x="806846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BEBD09-54F1-453E-B25B-53D10C4164AC}" type="datetimeFigureOut">
              <a:rPr lang="en-GB" smtClean="0"/>
              <a:t>27/04/2021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FE4BDD-9376-4F8C-9AC8-2A5AFB09776F}" type="slidenum">
              <a:rPr lang="en-GB" smtClean="0"/>
              <a:t>‹#›</a:t>
            </a:fld>
            <a:endParaRPr lang="en-GB"/>
          </a:p>
        </p:txBody>
      </p:sp>
    </p:spTree>
    <p:extLst>
      <p:ext uri="{BB962C8B-B14F-4D97-AF65-F5344CB8AC3E}">
        <p14:creationId xmlns:p14="http://schemas.microsoft.com/office/powerpoint/2010/main" val="533057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FE4BDD-9376-4F8C-9AC8-2A5AFB09776F}" type="slidenum">
              <a:rPr lang="en-GB" smtClean="0"/>
              <a:t>8</a:t>
            </a:fld>
            <a:endParaRPr lang="en-GB"/>
          </a:p>
        </p:txBody>
      </p:sp>
    </p:spTree>
    <p:extLst>
      <p:ext uri="{BB962C8B-B14F-4D97-AF65-F5344CB8AC3E}">
        <p14:creationId xmlns:p14="http://schemas.microsoft.com/office/powerpoint/2010/main" val="1183150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3669D5-B615-41B9-9AE1-7FF9D428AB6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44676EED-551B-4C48-8F19-0A8C334BA0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11CF5D69-F7DB-4EAB-9DA8-10EE4693FAC1}"/>
              </a:ext>
            </a:extLst>
          </p:cNvPr>
          <p:cNvSpPr>
            <a:spLocks noGrp="1"/>
          </p:cNvSpPr>
          <p:nvPr>
            <p:ph type="dt" sz="half" idx="10"/>
          </p:nvPr>
        </p:nvSpPr>
        <p:spPr/>
        <p:txBody>
          <a:bodyPr/>
          <a:lstStyle/>
          <a:p>
            <a:fld id="{C1D65D74-E5B3-451E-AC4D-5CCCF1B126DB}" type="datetimeFigureOut">
              <a:rPr lang="en-GB" smtClean="0"/>
              <a:t>27/04/2021</a:t>
            </a:fld>
            <a:endParaRPr lang="en-GB"/>
          </a:p>
        </p:txBody>
      </p:sp>
      <p:sp>
        <p:nvSpPr>
          <p:cNvPr id="5" name="Footer Placeholder 4">
            <a:extLst>
              <a:ext uri="{FF2B5EF4-FFF2-40B4-BE49-F238E27FC236}">
                <a16:creationId xmlns:a16="http://schemas.microsoft.com/office/drawing/2014/main" xmlns="" id="{B629D33D-9E58-486E-9E44-32794EE63B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69A0387B-B6CF-4533-9FC0-38E99FB23F59}"/>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3033381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B4C8E8-7DF8-43AB-B247-4865465327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C4D56ECA-4574-4F78-9CDD-9C63187F33F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E9AC9647-3A47-42A1-9160-2E20F5F6CDC5}"/>
              </a:ext>
            </a:extLst>
          </p:cNvPr>
          <p:cNvSpPr>
            <a:spLocks noGrp="1"/>
          </p:cNvSpPr>
          <p:nvPr>
            <p:ph type="dt" sz="half" idx="10"/>
          </p:nvPr>
        </p:nvSpPr>
        <p:spPr/>
        <p:txBody>
          <a:bodyPr/>
          <a:lstStyle/>
          <a:p>
            <a:fld id="{C1D65D74-E5B3-451E-AC4D-5CCCF1B126DB}" type="datetimeFigureOut">
              <a:rPr lang="en-GB" smtClean="0"/>
              <a:t>27/04/2021</a:t>
            </a:fld>
            <a:endParaRPr lang="en-GB"/>
          </a:p>
        </p:txBody>
      </p:sp>
      <p:sp>
        <p:nvSpPr>
          <p:cNvPr id="5" name="Footer Placeholder 4">
            <a:extLst>
              <a:ext uri="{FF2B5EF4-FFF2-40B4-BE49-F238E27FC236}">
                <a16:creationId xmlns:a16="http://schemas.microsoft.com/office/drawing/2014/main" xmlns="" id="{5A37D569-1339-43E8-B898-D4FB348EA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FA5346D-F57E-4EE3-8F78-8D3134AE5F57}"/>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3312701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FE8140-C1FE-4DF8-B05C-96572E8997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8AE17413-A8E7-4369-9038-7075A66CE9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F14B0D1C-E53C-4FA0-9E83-4BC6049327C7}"/>
              </a:ext>
            </a:extLst>
          </p:cNvPr>
          <p:cNvSpPr>
            <a:spLocks noGrp="1"/>
          </p:cNvSpPr>
          <p:nvPr>
            <p:ph type="dt" sz="half" idx="10"/>
          </p:nvPr>
        </p:nvSpPr>
        <p:spPr/>
        <p:txBody>
          <a:bodyPr/>
          <a:lstStyle/>
          <a:p>
            <a:fld id="{C1D65D74-E5B3-451E-AC4D-5CCCF1B126DB}" type="datetimeFigureOut">
              <a:rPr lang="en-GB" smtClean="0"/>
              <a:t>27/04/2021</a:t>
            </a:fld>
            <a:endParaRPr lang="en-GB"/>
          </a:p>
        </p:txBody>
      </p:sp>
      <p:sp>
        <p:nvSpPr>
          <p:cNvPr id="5" name="Footer Placeholder 4">
            <a:extLst>
              <a:ext uri="{FF2B5EF4-FFF2-40B4-BE49-F238E27FC236}">
                <a16:creationId xmlns:a16="http://schemas.microsoft.com/office/drawing/2014/main" xmlns="" id="{D15DA34C-8BE4-4C4E-B2EB-FDC31DF24B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BD0A2A8-3D54-433E-B087-FDE0BDB1ED8B}"/>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25855388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6FE88A-64C3-401B-B658-F95DC56F55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B784258D-C0C5-4B6E-812F-ECA66AF986C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7455F406-BE36-475C-AA77-B0C028CBE47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D5F0CAFD-9F99-4721-B9B5-98364EE09A68}"/>
              </a:ext>
            </a:extLst>
          </p:cNvPr>
          <p:cNvSpPr>
            <a:spLocks noGrp="1"/>
          </p:cNvSpPr>
          <p:nvPr>
            <p:ph type="dt" sz="half" idx="10"/>
          </p:nvPr>
        </p:nvSpPr>
        <p:spPr/>
        <p:txBody>
          <a:bodyPr/>
          <a:lstStyle/>
          <a:p>
            <a:fld id="{C1D65D74-E5B3-451E-AC4D-5CCCF1B126DB}" type="datetimeFigureOut">
              <a:rPr lang="en-GB" smtClean="0"/>
              <a:t>27/04/2021</a:t>
            </a:fld>
            <a:endParaRPr lang="en-GB"/>
          </a:p>
        </p:txBody>
      </p:sp>
      <p:sp>
        <p:nvSpPr>
          <p:cNvPr id="6" name="Footer Placeholder 5">
            <a:extLst>
              <a:ext uri="{FF2B5EF4-FFF2-40B4-BE49-F238E27FC236}">
                <a16:creationId xmlns:a16="http://schemas.microsoft.com/office/drawing/2014/main" xmlns="" id="{60BB8E0D-F866-4E28-B9E6-CFA6D8ED0F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7CAA5ED8-E225-4D98-B9BE-D8156D467F04}"/>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3660641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AEAB4D-D509-4782-929B-C1D40B29FE1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103E5A8A-242A-4780-9F65-DF8D47CB65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2B08FF0B-9187-4E2F-AE3A-D1ADE9E961B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176F2BEF-9A35-4DAD-9330-029B115EA6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A8FBF7E5-69C5-4CA8-85B9-4E75190AB85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C901DBE6-00C7-4212-B98B-8BAEB40FA75B}"/>
              </a:ext>
            </a:extLst>
          </p:cNvPr>
          <p:cNvSpPr>
            <a:spLocks noGrp="1"/>
          </p:cNvSpPr>
          <p:nvPr>
            <p:ph type="dt" sz="half" idx="10"/>
          </p:nvPr>
        </p:nvSpPr>
        <p:spPr/>
        <p:txBody>
          <a:bodyPr/>
          <a:lstStyle/>
          <a:p>
            <a:fld id="{C1D65D74-E5B3-451E-AC4D-5CCCF1B126DB}" type="datetimeFigureOut">
              <a:rPr lang="en-GB" smtClean="0"/>
              <a:t>27/04/2021</a:t>
            </a:fld>
            <a:endParaRPr lang="en-GB"/>
          </a:p>
        </p:txBody>
      </p:sp>
      <p:sp>
        <p:nvSpPr>
          <p:cNvPr id="8" name="Footer Placeholder 7">
            <a:extLst>
              <a:ext uri="{FF2B5EF4-FFF2-40B4-BE49-F238E27FC236}">
                <a16:creationId xmlns:a16="http://schemas.microsoft.com/office/drawing/2014/main" xmlns="" id="{07FE1344-54A9-4582-B284-13F747AE33C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E6370F18-41AE-48E0-A85B-A09AE7BC7EB8}"/>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212622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7EF0BD-2BD2-4CA7-BC4C-77D7B3B39F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B40B944E-D62D-4F10-9D30-E56097E59CDB}"/>
              </a:ext>
            </a:extLst>
          </p:cNvPr>
          <p:cNvSpPr>
            <a:spLocks noGrp="1"/>
          </p:cNvSpPr>
          <p:nvPr>
            <p:ph type="dt" sz="half" idx="10"/>
          </p:nvPr>
        </p:nvSpPr>
        <p:spPr/>
        <p:txBody>
          <a:bodyPr/>
          <a:lstStyle/>
          <a:p>
            <a:fld id="{C1D65D74-E5B3-451E-AC4D-5CCCF1B126DB}" type="datetimeFigureOut">
              <a:rPr lang="en-GB" smtClean="0"/>
              <a:t>27/04/2021</a:t>
            </a:fld>
            <a:endParaRPr lang="en-GB"/>
          </a:p>
        </p:txBody>
      </p:sp>
      <p:sp>
        <p:nvSpPr>
          <p:cNvPr id="4" name="Footer Placeholder 3">
            <a:extLst>
              <a:ext uri="{FF2B5EF4-FFF2-40B4-BE49-F238E27FC236}">
                <a16:creationId xmlns:a16="http://schemas.microsoft.com/office/drawing/2014/main" xmlns="" id="{99FD5586-4B22-49EB-A9BA-7D4B064EE1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FDA7B545-FB2C-443A-86F9-E910CCB50E0A}"/>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3127181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2F3DF8C7-57DE-4D7F-9D1B-52588B76AEAF}"/>
              </a:ext>
            </a:extLst>
          </p:cNvPr>
          <p:cNvSpPr>
            <a:spLocks noGrp="1"/>
          </p:cNvSpPr>
          <p:nvPr>
            <p:ph type="dt" sz="half" idx="10"/>
          </p:nvPr>
        </p:nvSpPr>
        <p:spPr/>
        <p:txBody>
          <a:bodyPr/>
          <a:lstStyle/>
          <a:p>
            <a:fld id="{C1D65D74-E5B3-451E-AC4D-5CCCF1B126DB}" type="datetimeFigureOut">
              <a:rPr lang="en-GB" smtClean="0"/>
              <a:t>27/04/2021</a:t>
            </a:fld>
            <a:endParaRPr lang="en-GB"/>
          </a:p>
        </p:txBody>
      </p:sp>
      <p:sp>
        <p:nvSpPr>
          <p:cNvPr id="3" name="Footer Placeholder 2">
            <a:extLst>
              <a:ext uri="{FF2B5EF4-FFF2-40B4-BE49-F238E27FC236}">
                <a16:creationId xmlns:a16="http://schemas.microsoft.com/office/drawing/2014/main" xmlns="" id="{1E7116CE-C6FA-48B2-B8B7-7273F98B35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A478F74F-2F3F-4759-B407-F54475CB7C15}"/>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3154524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E6E929-92EF-4E5E-96AA-E6544F017D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F55A4554-950B-4FFD-B8EC-31716F14CA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EF5A38CA-4A96-49EA-B9AF-6ADD459BB5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595859A1-3926-44DF-984E-44386DE56339}"/>
              </a:ext>
            </a:extLst>
          </p:cNvPr>
          <p:cNvSpPr>
            <a:spLocks noGrp="1"/>
          </p:cNvSpPr>
          <p:nvPr>
            <p:ph type="dt" sz="half" idx="10"/>
          </p:nvPr>
        </p:nvSpPr>
        <p:spPr/>
        <p:txBody>
          <a:bodyPr/>
          <a:lstStyle/>
          <a:p>
            <a:fld id="{C1D65D74-E5B3-451E-AC4D-5CCCF1B126DB}" type="datetimeFigureOut">
              <a:rPr lang="en-GB" smtClean="0"/>
              <a:t>27/04/2021</a:t>
            </a:fld>
            <a:endParaRPr lang="en-GB"/>
          </a:p>
        </p:txBody>
      </p:sp>
      <p:sp>
        <p:nvSpPr>
          <p:cNvPr id="6" name="Footer Placeholder 5">
            <a:extLst>
              <a:ext uri="{FF2B5EF4-FFF2-40B4-BE49-F238E27FC236}">
                <a16:creationId xmlns:a16="http://schemas.microsoft.com/office/drawing/2014/main" xmlns="" id="{67B96ED5-644A-415E-AFD2-06E5BA5DB7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750530EF-D884-4537-A14C-7D7499CDD9F3}"/>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217717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68FC221-7452-4079-978D-043BA6E8D1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3797ABE8-74BF-459B-B4D4-2F9B114029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59D50C29-7426-438D-A872-437346BE2D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E01B71F3-ECFE-45B8-AD00-987929926F91}"/>
              </a:ext>
            </a:extLst>
          </p:cNvPr>
          <p:cNvSpPr>
            <a:spLocks noGrp="1"/>
          </p:cNvSpPr>
          <p:nvPr>
            <p:ph type="dt" sz="half" idx="10"/>
          </p:nvPr>
        </p:nvSpPr>
        <p:spPr/>
        <p:txBody>
          <a:bodyPr/>
          <a:lstStyle/>
          <a:p>
            <a:fld id="{C1D65D74-E5B3-451E-AC4D-5CCCF1B126DB}" type="datetimeFigureOut">
              <a:rPr lang="en-GB" smtClean="0"/>
              <a:t>27/04/2021</a:t>
            </a:fld>
            <a:endParaRPr lang="en-GB"/>
          </a:p>
        </p:txBody>
      </p:sp>
      <p:sp>
        <p:nvSpPr>
          <p:cNvPr id="6" name="Footer Placeholder 5">
            <a:extLst>
              <a:ext uri="{FF2B5EF4-FFF2-40B4-BE49-F238E27FC236}">
                <a16:creationId xmlns:a16="http://schemas.microsoft.com/office/drawing/2014/main" xmlns="" id="{1D6845D0-CBC2-44FF-AE82-62292F5FE9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F2121B3A-4CAC-442D-BE1E-FA33AA429AB7}"/>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4133463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A775A5-28FC-47BD-977D-DC2AA66538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977F2E63-CF9A-4D76-AB48-BAAC6A46704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02C555A-DD2A-4F2C-B720-F695B695DBEF}"/>
              </a:ext>
            </a:extLst>
          </p:cNvPr>
          <p:cNvSpPr>
            <a:spLocks noGrp="1"/>
          </p:cNvSpPr>
          <p:nvPr>
            <p:ph type="dt" sz="half" idx="10"/>
          </p:nvPr>
        </p:nvSpPr>
        <p:spPr/>
        <p:txBody>
          <a:bodyPr/>
          <a:lstStyle/>
          <a:p>
            <a:fld id="{C1D65D74-E5B3-451E-AC4D-5CCCF1B126DB}" type="datetimeFigureOut">
              <a:rPr lang="en-GB" smtClean="0"/>
              <a:t>27/04/2021</a:t>
            </a:fld>
            <a:endParaRPr lang="en-GB"/>
          </a:p>
        </p:txBody>
      </p:sp>
      <p:sp>
        <p:nvSpPr>
          <p:cNvPr id="5" name="Footer Placeholder 4">
            <a:extLst>
              <a:ext uri="{FF2B5EF4-FFF2-40B4-BE49-F238E27FC236}">
                <a16:creationId xmlns:a16="http://schemas.microsoft.com/office/drawing/2014/main" xmlns="" id="{6BE77429-62F4-44B4-B735-FDEAD24A9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3BEAAFDB-0247-4E40-BD30-19FC976123DE}"/>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685671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CD6C20B7-F5DF-4C6D-B5C8-4CC3CAA7E8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9DD5858D-D29E-4328-9078-26DD365D29E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F253B956-AEC6-4ACB-B2E3-F96561C4FEC9}"/>
              </a:ext>
            </a:extLst>
          </p:cNvPr>
          <p:cNvSpPr>
            <a:spLocks noGrp="1"/>
          </p:cNvSpPr>
          <p:nvPr>
            <p:ph type="dt" sz="half" idx="10"/>
          </p:nvPr>
        </p:nvSpPr>
        <p:spPr/>
        <p:txBody>
          <a:bodyPr/>
          <a:lstStyle/>
          <a:p>
            <a:fld id="{C1D65D74-E5B3-451E-AC4D-5CCCF1B126DB}" type="datetimeFigureOut">
              <a:rPr lang="en-GB" smtClean="0"/>
              <a:t>27/04/2021</a:t>
            </a:fld>
            <a:endParaRPr lang="en-GB"/>
          </a:p>
        </p:txBody>
      </p:sp>
      <p:sp>
        <p:nvSpPr>
          <p:cNvPr id="5" name="Footer Placeholder 4">
            <a:extLst>
              <a:ext uri="{FF2B5EF4-FFF2-40B4-BE49-F238E27FC236}">
                <a16:creationId xmlns:a16="http://schemas.microsoft.com/office/drawing/2014/main" xmlns="" id="{FAF93F71-B663-47B9-8C36-7F23DA80CA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7819F82A-E327-4C3B-BB48-7F08819CF548}"/>
              </a:ext>
            </a:extLst>
          </p:cNvPr>
          <p:cNvSpPr>
            <a:spLocks noGrp="1"/>
          </p:cNvSpPr>
          <p:nvPr>
            <p:ph type="sldNum" sz="quarter" idx="12"/>
          </p:nvPr>
        </p:nvSpPr>
        <p:spPr/>
        <p:txBody>
          <a:bodyPr/>
          <a:lstStyle/>
          <a:p>
            <a:fld id="{A17DC7AC-06DA-4C83-B542-01AB1244DC5D}" type="slidenum">
              <a:rPr lang="en-GB" smtClean="0"/>
              <a:t>‹#›</a:t>
            </a:fld>
            <a:endParaRPr lang="en-GB"/>
          </a:p>
        </p:txBody>
      </p:sp>
    </p:spTree>
    <p:extLst>
      <p:ext uri="{BB962C8B-B14F-4D97-AF65-F5344CB8AC3E}">
        <p14:creationId xmlns:p14="http://schemas.microsoft.com/office/powerpoint/2010/main" val="3368588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8AA00556-0E91-421D-B782-6173E498F2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E4384A2A-DB36-46E3-AEC8-528EED58BD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522AF1CC-6BE8-4C39-9CAB-A3AE4E68AA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D65D74-E5B3-451E-AC4D-5CCCF1B126DB}" type="datetimeFigureOut">
              <a:rPr lang="en-GB" smtClean="0"/>
              <a:t>27/04/2021</a:t>
            </a:fld>
            <a:endParaRPr lang="en-GB"/>
          </a:p>
        </p:txBody>
      </p:sp>
      <p:sp>
        <p:nvSpPr>
          <p:cNvPr id="5" name="Footer Placeholder 4">
            <a:extLst>
              <a:ext uri="{FF2B5EF4-FFF2-40B4-BE49-F238E27FC236}">
                <a16:creationId xmlns:a16="http://schemas.microsoft.com/office/drawing/2014/main" xmlns="" id="{1993B391-0C95-4B6B-83EC-D548DBBAC1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ACDF27AE-2A35-4E37-A58D-FCF36A7162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7DC7AC-06DA-4C83-B542-01AB1244DC5D}" type="slidenum">
              <a:rPr lang="en-GB" smtClean="0"/>
              <a:t>‹#›</a:t>
            </a:fld>
            <a:endParaRPr lang="en-GB"/>
          </a:p>
        </p:txBody>
      </p:sp>
    </p:spTree>
    <p:extLst>
      <p:ext uri="{BB962C8B-B14F-4D97-AF65-F5344CB8AC3E}">
        <p14:creationId xmlns:p14="http://schemas.microsoft.com/office/powerpoint/2010/main" val="30065444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juandomingofarnos.wordpress.com/2011/04/16/"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National_Health_Service"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news.sky.com/video/nhs-70-the-biggest-struggle-in-70-years-11423656"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hyperlink" Target="http://www.leicestersocialists.org.uk/?p=3171" TargetMode="External"/><Relationship Id="rId7" Type="http://schemas.openxmlformats.org/officeDocument/2006/relationships/hyperlink" Target="http://vancouver.mediacoop.ca/story/premier-christy-clark-lack-dental-care-scary/8770" TargetMode="Externa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hyperlink" Target="https://www.opendemocracy.net/uk/shinealight/clare-sambrook/on-connor-sparrowhawk-s-avoidable-death" TargetMode="External"/><Relationship Id="rId4" Type="http://schemas.openxmlformats.org/officeDocument/2006/relationships/image" Target="../media/image5.jpg"/><Relationship Id="rId9" Type="http://schemas.openxmlformats.org/officeDocument/2006/relationships/hyperlink" Target="https://barikat.gr/content/einai-o-kapitalismos-astheneia-meros-deytero"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cienceblog.cancerresearchuk.org/2016/08/13/news-digest-apricot-kernels-crispr-waiting-time-target-missed-again-and-is-tap-water-bad/"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theduran.com/breaking-explosion-paris-carnival/urgent/"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hoto, indoor&#10;&#10;Description automatically generated">
            <a:extLst>
              <a:ext uri="{FF2B5EF4-FFF2-40B4-BE49-F238E27FC236}">
                <a16:creationId xmlns:a16="http://schemas.microsoft.com/office/drawing/2014/main" xmlns="" id="{ED639406-82F9-469A-9A12-DF90A1C808F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rcRect l="4126" r="10942" b="2"/>
          <a:stretch/>
        </p:blipFill>
        <p:spPr>
          <a:xfrm>
            <a:off x="4818888" y="1"/>
            <a:ext cx="7373112" cy="6857999"/>
          </a:xfrm>
          <a:prstGeom prst="rect">
            <a:avLst/>
          </a:prstGeom>
        </p:spPr>
      </p:pic>
      <p:sp>
        <p:nvSpPr>
          <p:cNvPr id="11" name="Freeform 8">
            <a:extLst>
              <a:ext uri="{FF2B5EF4-FFF2-40B4-BE49-F238E27FC236}">
                <a16:creationId xmlns:a16="http://schemas.microsoft.com/office/drawing/2014/main" xmlns="" id="{9225B0D8-E56E-4ACC-A464-81F4062765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51"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xmlns="" id="{8F5D1B28-3976-4367-807C-CAD629CDD8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52" y="-478"/>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547F44F-4275-4ABD-A4E1-2FE26B3E5BC2}"/>
              </a:ext>
            </a:extLst>
          </p:cNvPr>
          <p:cNvSpPr>
            <a:spLocks noGrp="1"/>
          </p:cNvSpPr>
          <p:nvPr>
            <p:ph type="ctrTitle"/>
          </p:nvPr>
        </p:nvSpPr>
        <p:spPr>
          <a:xfrm>
            <a:off x="804672" y="2600324"/>
            <a:ext cx="5058370" cy="3320973"/>
          </a:xfrm>
        </p:spPr>
        <p:txBody>
          <a:bodyPr anchor="t">
            <a:normAutofit/>
          </a:bodyPr>
          <a:lstStyle/>
          <a:p>
            <a:pPr algn="l"/>
            <a:r>
              <a:rPr lang="en-GB" sz="5400" b="1" dirty="0">
                <a:latin typeface="Arial" panose="020B0604020202020204" pitchFamily="34" charset="0"/>
                <a:cs typeface="Arial" panose="020B0604020202020204" pitchFamily="34" charset="0"/>
              </a:rPr>
              <a:t>Issues Within The National Health Service</a:t>
            </a:r>
          </a:p>
        </p:txBody>
      </p:sp>
    </p:spTree>
    <p:extLst>
      <p:ext uri="{BB962C8B-B14F-4D97-AF65-F5344CB8AC3E}">
        <p14:creationId xmlns:p14="http://schemas.microsoft.com/office/powerpoint/2010/main" val="175263053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0BA00D-90E2-4A46-95A2-0630CC023DD7}"/>
              </a:ext>
            </a:extLst>
          </p:cNvPr>
          <p:cNvSpPr>
            <a:spLocks noGrp="1"/>
          </p:cNvSpPr>
          <p:nvPr>
            <p:ph type="title"/>
          </p:nvPr>
        </p:nvSpPr>
        <p:spPr>
          <a:xfrm>
            <a:off x="762001" y="803325"/>
            <a:ext cx="5314536" cy="1325563"/>
          </a:xfrm>
        </p:spPr>
        <p:txBody>
          <a:bodyPr>
            <a:normAutofit/>
          </a:bodyPr>
          <a:lstStyle/>
          <a:p>
            <a:r>
              <a:rPr lang="en-GB" sz="5400" b="1" dirty="0">
                <a:solidFill>
                  <a:schemeClr val="bg1"/>
                </a:solidFill>
                <a:latin typeface="Arial" panose="020B0604020202020204" pitchFamily="34" charset="0"/>
                <a:cs typeface="Arial" panose="020B0604020202020204" pitchFamily="34" charset="0"/>
              </a:rPr>
              <a:t>Objectives</a:t>
            </a:r>
          </a:p>
        </p:txBody>
      </p:sp>
      <p:sp>
        <p:nvSpPr>
          <p:cNvPr id="3" name="Content Placeholder 2">
            <a:extLst>
              <a:ext uri="{FF2B5EF4-FFF2-40B4-BE49-F238E27FC236}">
                <a16:creationId xmlns:a16="http://schemas.microsoft.com/office/drawing/2014/main" xmlns="" id="{1DD54F65-3FE2-4282-978C-C230A0E226C1}"/>
              </a:ext>
            </a:extLst>
          </p:cNvPr>
          <p:cNvSpPr>
            <a:spLocks noGrp="1"/>
          </p:cNvSpPr>
          <p:nvPr>
            <p:ph idx="1"/>
          </p:nvPr>
        </p:nvSpPr>
        <p:spPr>
          <a:xfrm>
            <a:off x="762000" y="2279017"/>
            <a:ext cx="5820780" cy="3775657"/>
          </a:xfrm>
        </p:spPr>
        <p:txBody>
          <a:bodyPr anchor="t">
            <a:normAutofit lnSpcReduction="10000"/>
          </a:bodyPr>
          <a:lstStyle/>
          <a:p>
            <a:pPr marL="0" indent="0">
              <a:buNone/>
            </a:pPr>
            <a:endParaRPr lang="en-GB" sz="1800" dirty="0">
              <a:latin typeface="Times New Roman" panose="02020603050405020304" pitchFamily="18" charset="0"/>
              <a:cs typeface="Times New Roman" panose="02020603050405020304" pitchFamily="18" charset="0"/>
            </a:endParaRPr>
          </a:p>
          <a:p>
            <a:r>
              <a:rPr lang="en-GB" dirty="0">
                <a:solidFill>
                  <a:schemeClr val="bg1"/>
                </a:solidFill>
                <a:latin typeface="Arial" panose="020B0604020202020204" pitchFamily="34" charset="0"/>
                <a:cs typeface="Arial" panose="020B0604020202020204" pitchFamily="34" charset="0"/>
              </a:rPr>
              <a:t>Establish why the NHS is struggling after 70 years.</a:t>
            </a:r>
          </a:p>
          <a:p>
            <a:r>
              <a:rPr lang="en-GB" dirty="0">
                <a:solidFill>
                  <a:schemeClr val="bg1"/>
                </a:solidFill>
                <a:latin typeface="Arial" panose="020B0604020202020204" pitchFamily="34" charset="0"/>
                <a:cs typeface="Arial" panose="020B0604020202020204" pitchFamily="34" charset="0"/>
              </a:rPr>
              <a:t>Highlight these issues?</a:t>
            </a:r>
          </a:p>
          <a:p>
            <a:r>
              <a:rPr lang="en-GB" dirty="0">
                <a:solidFill>
                  <a:schemeClr val="bg1"/>
                </a:solidFill>
                <a:latin typeface="Arial" panose="020B0604020202020204" pitchFamily="34" charset="0"/>
                <a:cs typeface="Arial" panose="020B0604020202020204" pitchFamily="34" charset="0"/>
              </a:rPr>
              <a:t>Where are these issues taking place?</a:t>
            </a:r>
          </a:p>
          <a:p>
            <a:r>
              <a:rPr lang="en-GB" dirty="0">
                <a:solidFill>
                  <a:schemeClr val="bg1"/>
                </a:solidFill>
                <a:latin typeface="Arial" panose="020B0604020202020204" pitchFamily="34" charset="0"/>
                <a:cs typeface="Arial" panose="020B0604020202020204" pitchFamily="34" charset="0"/>
              </a:rPr>
              <a:t>Why have these issues occurred?</a:t>
            </a:r>
          </a:p>
          <a:p>
            <a:r>
              <a:rPr lang="en-GB" dirty="0">
                <a:solidFill>
                  <a:schemeClr val="bg1"/>
                </a:solidFill>
                <a:latin typeface="Arial" panose="020B0604020202020204" pitchFamily="34" charset="0"/>
                <a:cs typeface="Arial" panose="020B0604020202020204" pitchFamily="34" charset="0"/>
              </a:rPr>
              <a:t>Give recommendations for improvement.</a:t>
            </a:r>
          </a:p>
        </p:txBody>
      </p:sp>
      <p:sp>
        <p:nvSpPr>
          <p:cNvPr id="10" name="Freeform: Shape 9">
            <a:extLst>
              <a:ext uri="{FF2B5EF4-FFF2-40B4-BE49-F238E27FC236}">
                <a16:creationId xmlns:a16="http://schemas.microsoft.com/office/drawing/2014/main" xmlns="" id="{CF62D2A7-8207-488C-9F46-316BA81A16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xmlns="" id="{52AC6D7F-F068-4E11-BB06-F601D89BB9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Checkmark">
            <a:extLst>
              <a:ext uri="{FF2B5EF4-FFF2-40B4-BE49-F238E27FC236}">
                <a16:creationId xmlns:a16="http://schemas.microsoft.com/office/drawing/2014/main" xmlns="" id="{953A6754-08E7-472D-8D2C-A01D78D957A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884057" y="643002"/>
            <a:ext cx="3796790" cy="3796790"/>
          </a:xfrm>
          <a:prstGeom prst="rect">
            <a:avLst/>
          </a:prstGeom>
        </p:spPr>
      </p:pic>
    </p:spTree>
    <p:extLst>
      <p:ext uri="{BB962C8B-B14F-4D97-AF65-F5344CB8AC3E}">
        <p14:creationId xmlns:p14="http://schemas.microsoft.com/office/powerpoint/2010/main" val="43232006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xmlns="" id="{E862BE82-D00D-42C1-BF16-93AA37870C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xmlns="" id="{F6D92C2D-1D3D-4974-918C-06579FB354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lumMod val="95000"/>
              <a:lumOff val="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2BBB74A9-1C26-4605-94DB-B7526F87CD77}"/>
              </a:ext>
            </a:extLst>
          </p:cNvPr>
          <p:cNvSpPr>
            <a:spLocks noGrp="1"/>
          </p:cNvSpPr>
          <p:nvPr>
            <p:ph type="title"/>
          </p:nvPr>
        </p:nvSpPr>
        <p:spPr>
          <a:xfrm>
            <a:off x="351692" y="632990"/>
            <a:ext cx="4461193" cy="1043409"/>
          </a:xfrm>
        </p:spPr>
        <p:txBody>
          <a:bodyPr>
            <a:normAutofit/>
          </a:bodyPr>
          <a:lstStyle/>
          <a:p>
            <a:r>
              <a:rPr lang="en-GB" sz="48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xmlns="" id="{E096AE44-4255-4FF9-BF37-8A344545ACD7}"/>
              </a:ext>
            </a:extLst>
          </p:cNvPr>
          <p:cNvSpPr>
            <a:spLocks noGrp="1"/>
          </p:cNvSpPr>
          <p:nvPr>
            <p:ph idx="1"/>
          </p:nvPr>
        </p:nvSpPr>
        <p:spPr>
          <a:xfrm>
            <a:off x="450166" y="1774372"/>
            <a:ext cx="4132717" cy="3093050"/>
          </a:xfrm>
        </p:spPr>
        <p:txBody>
          <a:bodyPr anchor="t">
            <a:normAutofit lnSpcReduction="10000"/>
          </a:bodyPr>
          <a:lstStyle/>
          <a:p>
            <a:pPr marL="0" indent="0">
              <a:buNone/>
            </a:pPr>
            <a:r>
              <a:rPr lang="en-GB" sz="2400" dirty="0">
                <a:latin typeface="Arial" panose="020B0604020202020204" pitchFamily="34" charset="0"/>
                <a:cs typeface="Arial" panose="020B0604020202020204" pitchFamily="34" charset="0"/>
              </a:rPr>
              <a:t>The NHS celebrated it’s 70</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birthday in July 2018. This prompted researchers from The Kings Fund, the Nuffield Trust, the Institute of Fiscal Studies and the Health Foundation to investigate key issues that are highlighted within the NHS (The Kings Fund, 2018).</a:t>
            </a:r>
          </a:p>
          <a:p>
            <a:pPr marL="0" indent="0">
              <a:buNone/>
            </a:pPr>
            <a:endParaRPr lang="en-GB" sz="1800" dirty="0">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xmlns="" id="{DA6BD55E-FD52-42B8-96BC-7B34F0C26E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038101" y="2166606"/>
            <a:ext cx="5510771" cy="2231861"/>
          </a:xfrm>
          <a:prstGeom prst="rect">
            <a:avLst/>
          </a:prstGeom>
        </p:spPr>
      </p:pic>
    </p:spTree>
    <p:extLst>
      <p:ext uri="{BB962C8B-B14F-4D97-AF65-F5344CB8AC3E}">
        <p14:creationId xmlns:p14="http://schemas.microsoft.com/office/powerpoint/2010/main" val="15950889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85E9AA-97C2-49F7-B8EE-DDE5DB8D349A}"/>
              </a:ext>
            </a:extLst>
          </p:cNvPr>
          <p:cNvSpPr>
            <a:spLocks noGrp="1"/>
          </p:cNvSpPr>
          <p:nvPr>
            <p:ph type="title"/>
          </p:nvPr>
        </p:nvSpPr>
        <p:spPr/>
        <p:txBody>
          <a:bodyPr>
            <a:noAutofit/>
          </a:bodyPr>
          <a:lstStyle/>
          <a:p>
            <a:r>
              <a:rPr lang="en-GB" b="1" dirty="0">
                <a:latin typeface="Times New Roman" panose="02020603050405020304" pitchFamily="18" charset="0"/>
                <a:cs typeface="Times New Roman" panose="02020603050405020304" pitchFamily="18" charset="0"/>
              </a:rPr>
              <a:t>NHS 70: The biggest struggle in 70 years</a:t>
            </a:r>
          </a:p>
        </p:txBody>
      </p:sp>
      <p:sp>
        <p:nvSpPr>
          <p:cNvPr id="3" name="Content Placeholder 2">
            <a:extLst>
              <a:ext uri="{FF2B5EF4-FFF2-40B4-BE49-F238E27FC236}">
                <a16:creationId xmlns:a16="http://schemas.microsoft.com/office/drawing/2014/main" xmlns="" id="{E6BC7DDD-C577-4736-AD20-9BEF2ECC7404}"/>
              </a:ext>
            </a:extLst>
          </p:cNvPr>
          <p:cNvSpPr>
            <a:spLocks noGrp="1"/>
          </p:cNvSpPr>
          <p:nvPr>
            <p:ph idx="1"/>
          </p:nvPr>
        </p:nvSpPr>
        <p:spPr/>
        <p:txBody>
          <a:bodyPr/>
          <a:lstStyle/>
          <a:p>
            <a:pPr marL="0" indent="0" algn="ctr">
              <a:buNone/>
            </a:pPr>
            <a:endParaRPr lang="en-GB" dirty="0" smtClean="0">
              <a:hlinkClick r:id="rId2"/>
            </a:endParaRPr>
          </a:p>
          <a:p>
            <a:pPr marL="0" indent="0" algn="ctr">
              <a:buNone/>
            </a:pPr>
            <a:endParaRPr lang="en-GB" dirty="0">
              <a:hlinkClick r:id="rId2"/>
            </a:endParaRPr>
          </a:p>
          <a:p>
            <a:pPr marL="0" indent="0" algn="ctr">
              <a:buNone/>
            </a:pPr>
            <a:r>
              <a:rPr lang="en-GB" dirty="0" smtClean="0">
                <a:hlinkClick r:id="rId2"/>
              </a:rPr>
              <a:t>Sky News segment re NHS struggle</a:t>
            </a:r>
            <a:endParaRPr lang="en-GB" dirty="0"/>
          </a:p>
        </p:txBody>
      </p:sp>
    </p:spTree>
    <p:extLst>
      <p:ext uri="{BB962C8B-B14F-4D97-AF65-F5344CB8AC3E}">
        <p14:creationId xmlns:p14="http://schemas.microsoft.com/office/powerpoint/2010/main" val="3085295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xmlns="" id="{F0618178-4B5C-46A4-9E68-052C31FA6E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FE26669E-0AC0-48E5-851A-F98B15211198}"/>
              </a:ext>
            </a:extLst>
          </p:cNvPr>
          <p:cNvSpPr>
            <a:spLocks noGrp="1"/>
          </p:cNvSpPr>
          <p:nvPr>
            <p:ph type="title"/>
          </p:nvPr>
        </p:nvSpPr>
        <p:spPr>
          <a:xfrm>
            <a:off x="5021821" y="3812954"/>
            <a:ext cx="6465287" cy="1516014"/>
          </a:xfrm>
        </p:spPr>
        <p:txBody>
          <a:bodyPr vert="horz" lIns="91440" tIns="45720" rIns="91440" bIns="45720" rtlCol="0" anchor="b">
            <a:normAutofit/>
          </a:bodyPr>
          <a:lstStyle/>
          <a:p>
            <a:r>
              <a:rPr lang="en-US" sz="4800" b="1" dirty="0">
                <a:solidFill>
                  <a:srgbClr val="FFFFFF"/>
                </a:solidFill>
                <a:latin typeface="Arial" panose="020B0604020202020204" pitchFamily="34" charset="0"/>
                <a:cs typeface="Arial" panose="020B0604020202020204" pitchFamily="34" charset="0"/>
              </a:rPr>
              <a:t>Issues Within NHS</a:t>
            </a:r>
          </a:p>
        </p:txBody>
      </p:sp>
      <p:pic>
        <p:nvPicPr>
          <p:cNvPr id="11" name="Picture 10" descr="A close up of a sign&#10;&#10;Description automatically generated">
            <a:extLst>
              <a:ext uri="{FF2B5EF4-FFF2-40B4-BE49-F238E27FC236}">
                <a16:creationId xmlns:a16="http://schemas.microsoft.com/office/drawing/2014/main" xmlns="" id="{5572B193-EEBB-4D98-A80A-2F5C642A5B1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420108" y="321733"/>
            <a:ext cx="3955506" cy="2966630"/>
          </a:xfrm>
          <a:prstGeom prst="rect">
            <a:avLst/>
          </a:prstGeom>
        </p:spPr>
      </p:pic>
      <p:pic>
        <p:nvPicPr>
          <p:cNvPr id="8" name="Picture 7" descr="A close up of a piece of paper&#10;&#10;Description automatically generated">
            <a:extLst>
              <a:ext uri="{FF2B5EF4-FFF2-40B4-BE49-F238E27FC236}">
                <a16:creationId xmlns:a16="http://schemas.microsoft.com/office/drawing/2014/main" xmlns="" id="{B62BAF1B-39AE-408E-A610-F2468788F44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4674451" y="280175"/>
            <a:ext cx="2703989" cy="3008188"/>
          </a:xfrm>
          <a:prstGeom prst="rect">
            <a:avLst/>
          </a:prstGeom>
        </p:spPr>
      </p:pic>
      <p:pic>
        <p:nvPicPr>
          <p:cNvPr id="5" name="Content Placeholder 4" descr="A person standing in front of a sign&#10;&#10;Description automatically generated">
            <a:extLst>
              <a:ext uri="{FF2B5EF4-FFF2-40B4-BE49-F238E27FC236}">
                <a16:creationId xmlns:a16="http://schemas.microsoft.com/office/drawing/2014/main" xmlns="" id="{4E72D26B-BFE7-4902-9563-867703F14764}"/>
              </a:ext>
            </a:extLst>
          </p:cNvPr>
          <p:cNvPicPr>
            <a:picLocks noGrp="1" noChangeAspect="1"/>
          </p:cNvPicPr>
          <p:nvPr>
            <p:ph idx="1"/>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xmlns="" r:id="rId7"/>
              </a:ext>
            </a:extLst>
          </a:blip>
          <a:stretch>
            <a:fillRect/>
          </a:stretch>
        </p:blipFill>
        <p:spPr>
          <a:xfrm>
            <a:off x="7574805" y="370819"/>
            <a:ext cx="4308687" cy="2865276"/>
          </a:xfrm>
          <a:prstGeom prst="rect">
            <a:avLst/>
          </a:prstGeom>
        </p:spPr>
      </p:pic>
      <p:cxnSp>
        <p:nvCxnSpPr>
          <p:cNvPr id="21" name="Straight Connector 20">
            <a:extLst>
              <a:ext uri="{FF2B5EF4-FFF2-40B4-BE49-F238E27FC236}">
                <a16:creationId xmlns:a16="http://schemas.microsoft.com/office/drawing/2014/main" xmlns="" id="{936FD40B-09C1-46D7-9E32-CC9BD7629FD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xmlns="" id="{978185D3-0C21-44A8-A7D9-3D8A0823B1D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xmlns="" r:id="rId9"/>
              </a:ext>
            </a:extLst>
          </a:blip>
          <a:stretch>
            <a:fillRect/>
          </a:stretch>
        </p:blipFill>
        <p:spPr>
          <a:xfrm>
            <a:off x="884709" y="3509963"/>
            <a:ext cx="3026303" cy="3026303"/>
          </a:xfrm>
          <a:prstGeom prst="rect">
            <a:avLst/>
          </a:prstGeom>
        </p:spPr>
      </p:pic>
    </p:spTree>
    <p:extLst>
      <p:ext uri="{BB962C8B-B14F-4D97-AF65-F5344CB8AC3E}">
        <p14:creationId xmlns:p14="http://schemas.microsoft.com/office/powerpoint/2010/main" val="1213241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xmlns=""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7CE254A-DCD6-4E06-AEBB-9867677FF543}"/>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5400" b="1" dirty="0">
                <a:solidFill>
                  <a:schemeClr val="bg1"/>
                </a:solidFill>
                <a:latin typeface="Arial" panose="020B0604020202020204" pitchFamily="34" charset="0"/>
                <a:cs typeface="Arial" panose="020B0604020202020204" pitchFamily="34" charset="0"/>
              </a:rPr>
              <a:t>Issues:</a:t>
            </a:r>
          </a:p>
        </p:txBody>
      </p:sp>
      <p:sp>
        <p:nvSpPr>
          <p:cNvPr id="3" name="Content Placeholder 2">
            <a:extLst>
              <a:ext uri="{FF2B5EF4-FFF2-40B4-BE49-F238E27FC236}">
                <a16:creationId xmlns:a16="http://schemas.microsoft.com/office/drawing/2014/main" xmlns="" id="{742BC994-C64C-43DB-B1AF-20A776EF3AE9}"/>
              </a:ext>
            </a:extLst>
          </p:cNvPr>
          <p:cNvSpPr>
            <a:spLocks noGrp="1"/>
          </p:cNvSpPr>
          <p:nvPr>
            <p:ph idx="1"/>
          </p:nvPr>
        </p:nvSpPr>
        <p:spPr>
          <a:xfrm>
            <a:off x="643468" y="2391508"/>
            <a:ext cx="3731584" cy="4121834"/>
          </a:xfrm>
        </p:spPr>
        <p:txBody>
          <a:bodyPr>
            <a:normAutofit/>
          </a:bodyPr>
          <a:lstStyle/>
          <a:p>
            <a:r>
              <a:rPr lang="en-GB" sz="2400" dirty="0">
                <a:solidFill>
                  <a:schemeClr val="bg1"/>
                </a:solidFill>
                <a:latin typeface="Arial" panose="020B0604020202020204" pitchFamily="34" charset="0"/>
                <a:cs typeface="Arial" panose="020B0604020202020204" pitchFamily="34" charset="0"/>
              </a:rPr>
              <a:t>From 2009 to 2013, the amount of patients being seen </a:t>
            </a:r>
            <a:r>
              <a:rPr lang="en-GB" sz="2400" dirty="0" smtClean="0">
                <a:solidFill>
                  <a:schemeClr val="bg1"/>
                </a:solidFill>
                <a:latin typeface="Arial" panose="020B0604020202020204" pitchFamily="34" charset="0"/>
                <a:cs typeface="Arial" panose="020B0604020202020204" pitchFamily="34" charset="0"/>
              </a:rPr>
              <a:t>within 62 days exceeded </a:t>
            </a:r>
            <a:r>
              <a:rPr lang="en-GB" sz="2400" dirty="0">
                <a:solidFill>
                  <a:schemeClr val="bg1"/>
                </a:solidFill>
                <a:latin typeface="Arial" panose="020B0604020202020204" pitchFamily="34" charset="0"/>
                <a:cs typeface="Arial" panose="020B0604020202020204" pitchFamily="34" charset="0"/>
              </a:rPr>
              <a:t>the 85% target. </a:t>
            </a:r>
          </a:p>
          <a:p>
            <a:r>
              <a:rPr lang="en-GB" sz="2400" dirty="0">
                <a:solidFill>
                  <a:schemeClr val="bg1"/>
                </a:solidFill>
                <a:latin typeface="Arial" panose="020B0604020202020204" pitchFamily="34" charset="0"/>
                <a:cs typeface="Arial" panose="020B0604020202020204" pitchFamily="34" charset="0"/>
              </a:rPr>
              <a:t>From 2014 to 2016 the numbers dropped below target, with the latest result being 82.4%.</a:t>
            </a:r>
          </a:p>
          <a:p>
            <a:r>
              <a:rPr lang="en-GB" sz="2400" dirty="0">
                <a:solidFill>
                  <a:schemeClr val="bg1"/>
                </a:solidFill>
                <a:latin typeface="Arial" panose="020B0604020202020204" pitchFamily="34" charset="0"/>
                <a:cs typeface="Arial" panose="020B0604020202020204" pitchFamily="34" charset="0"/>
              </a:rPr>
              <a:t>Why?</a:t>
            </a:r>
          </a:p>
        </p:txBody>
      </p:sp>
      <p:pic>
        <p:nvPicPr>
          <p:cNvPr id="8" name="Picture 7" descr="A screenshot of a cell phone&#10;&#10;Description automatically generated">
            <a:extLst>
              <a:ext uri="{FF2B5EF4-FFF2-40B4-BE49-F238E27FC236}">
                <a16:creationId xmlns:a16="http://schemas.microsoft.com/office/drawing/2014/main" xmlns="" id="{3930966D-4E8B-45C5-A51E-BF5DE3EF066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297763" y="1785874"/>
            <a:ext cx="6250769" cy="3125384"/>
          </a:xfrm>
          <a:prstGeom prst="rect">
            <a:avLst/>
          </a:prstGeom>
        </p:spPr>
      </p:pic>
    </p:spTree>
    <p:extLst>
      <p:ext uri="{BB962C8B-B14F-4D97-AF65-F5344CB8AC3E}">
        <p14:creationId xmlns:p14="http://schemas.microsoft.com/office/powerpoint/2010/main" val="623919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EDBA15-780E-4C9D-BC35-389809790C92}"/>
              </a:ext>
            </a:extLst>
          </p:cNvPr>
          <p:cNvSpPr>
            <a:spLocks noGrp="1"/>
          </p:cNvSpPr>
          <p:nvPr>
            <p:ph type="title"/>
          </p:nvPr>
        </p:nvSpPr>
        <p:spPr>
          <a:xfrm>
            <a:off x="1571811" y="1573586"/>
            <a:ext cx="9122584" cy="1325563"/>
          </a:xfrm>
        </p:spPr>
        <p:txBody>
          <a:bodyPr>
            <a:normAutofit/>
          </a:bodyPr>
          <a:lstStyle/>
          <a:p>
            <a:r>
              <a:rPr lang="en-GB" dirty="0">
                <a:latin typeface="Times New Roman" panose="02020603050405020304" pitchFamily="18" charset="0"/>
                <a:cs typeface="Times New Roman" panose="02020603050405020304" pitchFamily="18" charset="0"/>
              </a:rPr>
              <a:t>Why Are Patients </a:t>
            </a:r>
            <a:r>
              <a:rPr lang="en-GB" dirty="0" smtClean="0">
                <a:latin typeface="Times New Roman" panose="02020603050405020304" pitchFamily="18" charset="0"/>
                <a:cs typeface="Times New Roman" panose="02020603050405020304" pitchFamily="18" charset="0"/>
              </a:rPr>
              <a:t>Waiting </a:t>
            </a:r>
            <a:r>
              <a:rPr lang="en-GB" dirty="0">
                <a:latin typeface="Times New Roman" panose="02020603050405020304" pitchFamily="18" charset="0"/>
                <a:cs typeface="Times New Roman" panose="02020603050405020304" pitchFamily="18" charset="0"/>
              </a:rPr>
              <a:t>Too Long To Access Treatment?</a:t>
            </a:r>
          </a:p>
        </p:txBody>
      </p:sp>
      <p:sp>
        <p:nvSpPr>
          <p:cNvPr id="3" name="Content Placeholder 2">
            <a:extLst>
              <a:ext uri="{FF2B5EF4-FFF2-40B4-BE49-F238E27FC236}">
                <a16:creationId xmlns:a16="http://schemas.microsoft.com/office/drawing/2014/main" xmlns="" id="{69798081-2030-4033-A2CA-C32AFAA37F03}"/>
              </a:ext>
            </a:extLst>
          </p:cNvPr>
          <p:cNvSpPr>
            <a:spLocks noGrp="1"/>
          </p:cNvSpPr>
          <p:nvPr>
            <p:ph idx="1"/>
          </p:nvPr>
        </p:nvSpPr>
        <p:spPr>
          <a:xfrm>
            <a:off x="1571811" y="3060017"/>
            <a:ext cx="6066118" cy="2438546"/>
          </a:xfrm>
        </p:spPr>
        <p:txBody>
          <a:bodyPr>
            <a:normAutofit/>
          </a:bodyPr>
          <a:lstStyle/>
          <a:p>
            <a:r>
              <a:rPr lang="en-GB" dirty="0">
                <a:latin typeface="Times New Roman" panose="02020603050405020304" pitchFamily="18" charset="0"/>
                <a:cs typeface="Times New Roman" panose="02020603050405020304" pitchFamily="18" charset="0"/>
              </a:rPr>
              <a:t>Staff Shortages</a:t>
            </a:r>
          </a:p>
          <a:p>
            <a:r>
              <a:rPr lang="en-GB" dirty="0">
                <a:latin typeface="Times New Roman" panose="02020603050405020304" pitchFamily="18" charset="0"/>
                <a:cs typeface="Times New Roman" panose="02020603050405020304" pitchFamily="18" charset="0"/>
              </a:rPr>
              <a:t>Availability of Treatment</a:t>
            </a:r>
          </a:p>
          <a:p>
            <a:r>
              <a:rPr lang="en-GB" dirty="0" smtClean="0">
                <a:latin typeface="Times New Roman" panose="02020603050405020304" pitchFamily="18" charset="0"/>
                <a:cs typeface="Times New Roman" panose="02020603050405020304" pitchFamily="18" charset="0"/>
              </a:rPr>
              <a:t>Funding</a:t>
            </a:r>
          </a:p>
          <a:p>
            <a:r>
              <a:rPr lang="en-GB" dirty="0" err="1" smtClean="0">
                <a:latin typeface="Times New Roman" panose="02020603050405020304" pitchFamily="18" charset="0"/>
                <a:cs typeface="Times New Roman" panose="02020603050405020304" pitchFamily="18" charset="0"/>
              </a:rPr>
              <a:t>Covid</a:t>
            </a:r>
            <a:r>
              <a:rPr lang="en-GB" dirty="0" smtClean="0">
                <a:latin typeface="Times New Roman" panose="02020603050405020304" pitchFamily="18" charset="0"/>
                <a:cs typeface="Times New Roman" panose="02020603050405020304" pitchFamily="18" charset="0"/>
              </a:rPr>
              <a:t> backlog</a:t>
            </a:r>
            <a:endParaRPr lang="en-GB" dirty="0">
              <a:latin typeface="Times New Roman" panose="02020603050405020304" pitchFamily="18" charset="0"/>
              <a:cs typeface="Times New Roman" panose="02020603050405020304" pitchFamily="18" charset="0"/>
            </a:endParaRPr>
          </a:p>
          <a:p>
            <a:pPr marL="0" indent="0">
              <a:buNone/>
            </a:pPr>
            <a:endParaRPr lang="en-GB" sz="2400" dirty="0"/>
          </a:p>
        </p:txBody>
      </p:sp>
      <p:sp>
        <p:nvSpPr>
          <p:cNvPr id="21" name="Freeform 6">
            <a:extLst>
              <a:ext uri="{FF2B5EF4-FFF2-40B4-BE49-F238E27FC236}">
                <a16:creationId xmlns:a16="http://schemas.microsoft.com/office/drawing/2014/main" xmlns="" id="{A9616D99-AEFB-4C95-84EF-5DEC698D92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sp>
        <p:nvSpPr>
          <p:cNvPr id="23" name="Freeform 6">
            <a:extLst>
              <a:ext uri="{FF2B5EF4-FFF2-40B4-BE49-F238E27FC236}">
                <a16:creationId xmlns:a16="http://schemas.microsoft.com/office/drawing/2014/main" xmlns="" id="{D0F97023-F626-4FC5-8C2D-753B5C7F46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sp>
      <p:pic>
        <p:nvPicPr>
          <p:cNvPr id="16" name="Graphic 6" descr="Medical">
            <a:extLst>
              <a:ext uri="{FF2B5EF4-FFF2-40B4-BE49-F238E27FC236}">
                <a16:creationId xmlns:a16="http://schemas.microsoft.com/office/drawing/2014/main" xmlns="" id="{E3897E3C-E9CB-4383-8077-CCC726231F9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8325899" y="3191551"/>
            <a:ext cx="2194559" cy="2194559"/>
          </a:xfrm>
          <a:prstGeom prst="rect">
            <a:avLst/>
          </a:prstGeom>
        </p:spPr>
      </p:pic>
    </p:spTree>
    <p:extLst>
      <p:ext uri="{BB962C8B-B14F-4D97-AF65-F5344CB8AC3E}">
        <p14:creationId xmlns:p14="http://schemas.microsoft.com/office/powerpoint/2010/main" val="595638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 due to Covid-19 pandemic</a:t>
            </a:r>
            <a:endParaRPr lang="en-GB" dirty="0"/>
          </a:p>
        </p:txBody>
      </p:sp>
      <p:pic>
        <p:nvPicPr>
          <p:cNvPr id="4" name="Content Placeholder 3"/>
          <p:cNvPicPr>
            <a:picLocks noGrp="1"/>
          </p:cNvPicPr>
          <p:nvPr>
            <p:ph idx="1"/>
          </p:nvPr>
        </p:nvPicPr>
        <p:blipFill rotWithShape="1">
          <a:blip r:embed="rId3"/>
          <a:srcRect t="13000" r="29205" b="15797"/>
          <a:stretch/>
        </p:blipFill>
        <p:spPr bwMode="auto">
          <a:xfrm>
            <a:off x="2250307" y="1825625"/>
            <a:ext cx="7691385" cy="4351338"/>
          </a:xfrm>
          <a:prstGeom prst="rect">
            <a:avLst/>
          </a:prstGeom>
          <a:ln>
            <a:noFill/>
          </a:ln>
          <a:extLst>
            <a:ext uri="{53640926-AAD7-44D8-BBD7-CCE9431645EC}">
              <a14:shadowObscured xmlns:a14="http://schemas.microsoft.com/office/drawing/2010/main"/>
            </a:ext>
          </a:extLst>
        </p:spPr>
      </p:pic>
      <p:sp>
        <p:nvSpPr>
          <p:cNvPr id="9" name="Footer Placeholder 8"/>
          <p:cNvSpPr>
            <a:spLocks noGrp="1"/>
          </p:cNvSpPr>
          <p:nvPr>
            <p:ph type="ftr" sz="quarter" idx="11"/>
          </p:nvPr>
        </p:nvSpPr>
        <p:spPr/>
        <p:txBody>
          <a:bodyPr/>
          <a:lstStyle/>
          <a:p>
            <a:r>
              <a:rPr lang="en-GB" smtClean="0"/>
              <a:t>Campbell (2021)</a:t>
            </a:r>
            <a:endParaRPr lang="en-GB"/>
          </a:p>
        </p:txBody>
      </p:sp>
    </p:spTree>
    <p:extLst>
      <p:ext uri="{BB962C8B-B14F-4D97-AF65-F5344CB8AC3E}">
        <p14:creationId xmlns:p14="http://schemas.microsoft.com/office/powerpoint/2010/main" val="2568003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F2706E1-955D-4AD1-BAF9-6558BF588A09}"/>
              </a:ext>
            </a:extLst>
          </p:cNvPr>
          <p:cNvSpPr>
            <a:spLocks noGrp="1"/>
          </p:cNvSpPr>
          <p:nvPr>
            <p:ph type="title"/>
          </p:nvPr>
        </p:nvSpPr>
        <p:spPr/>
        <p:txBody>
          <a:bodyPr>
            <a:normAutofit fontScale="90000"/>
          </a:bodyPr>
          <a:lstStyle/>
          <a:p>
            <a:r>
              <a:rPr lang="en-GB" sz="4800" b="1" dirty="0">
                <a:latin typeface="Arial" panose="020B0604020202020204" pitchFamily="34" charset="0"/>
                <a:cs typeface="Arial" panose="020B0604020202020204" pitchFamily="34" charset="0"/>
              </a:rPr>
              <a:t>Who Is responsible for these issues?</a:t>
            </a:r>
          </a:p>
        </p:txBody>
      </p:sp>
      <p:sp>
        <p:nvSpPr>
          <p:cNvPr id="3" name="Content Placeholder 2">
            <a:extLst>
              <a:ext uri="{FF2B5EF4-FFF2-40B4-BE49-F238E27FC236}">
                <a16:creationId xmlns:a16="http://schemas.microsoft.com/office/drawing/2014/main" xmlns="" id="{3671176E-8E3B-4FB7-9BE7-0512782CAD11}"/>
              </a:ext>
            </a:extLst>
          </p:cNvPr>
          <p:cNvSpPr>
            <a:spLocks noGrp="1"/>
          </p:cNvSpPr>
          <p:nvPr>
            <p:ph idx="1"/>
          </p:nvPr>
        </p:nvSpPr>
        <p:spPr/>
        <p:txBody>
          <a:bodyPr>
            <a:normAutofit/>
          </a:bodyPr>
          <a:lstStyle/>
          <a:p>
            <a:r>
              <a:rPr lang="en-GB" sz="4000" dirty="0">
                <a:latin typeface="Arial" panose="020B0604020202020204" pitchFamily="34" charset="0"/>
                <a:cs typeface="Arial" panose="020B0604020202020204" pitchFamily="34" charset="0"/>
              </a:rPr>
              <a:t>National Health Service (NHS?</a:t>
            </a:r>
          </a:p>
          <a:p>
            <a:r>
              <a:rPr lang="en-GB" sz="4000" dirty="0">
                <a:latin typeface="Arial" panose="020B0604020202020204" pitchFamily="34" charset="0"/>
                <a:cs typeface="Arial" panose="020B0604020202020204" pitchFamily="34" charset="0"/>
              </a:rPr>
              <a:t>Service users?</a:t>
            </a:r>
          </a:p>
          <a:p>
            <a:r>
              <a:rPr lang="en-GB" sz="4000" dirty="0">
                <a:latin typeface="Arial" panose="020B0604020202020204" pitchFamily="34" charset="0"/>
                <a:cs typeface="Arial" panose="020B0604020202020204" pitchFamily="34" charset="0"/>
              </a:rPr>
              <a:t>Service providers?</a:t>
            </a:r>
          </a:p>
          <a:p>
            <a:r>
              <a:rPr lang="en-GB" sz="4000" dirty="0">
                <a:latin typeface="Arial" panose="020B0604020202020204" pitchFamily="34" charset="0"/>
                <a:cs typeface="Arial" panose="020B0604020202020204" pitchFamily="34" charset="0"/>
              </a:rPr>
              <a:t>Government?</a:t>
            </a:r>
          </a:p>
          <a:p>
            <a:pPr marL="0" indent="0">
              <a:buNone/>
            </a:pPr>
            <a:endParaRPr lang="en-GB" sz="4000" dirty="0">
              <a:latin typeface="Times New Roman" panose="02020603050405020304" pitchFamily="18" charset="0"/>
              <a:cs typeface="Times New Roman" panose="02020603050405020304" pitchFamily="18" charset="0"/>
            </a:endParaRPr>
          </a:p>
          <a:p>
            <a:endParaRPr lang="en-GB" sz="4000" dirty="0">
              <a:latin typeface="Times New Roman" panose="02020603050405020304" pitchFamily="18" charset="0"/>
              <a:cs typeface="Times New Roman" panose="02020603050405020304" pitchFamily="18" charset="0"/>
            </a:endParaRPr>
          </a:p>
          <a:p>
            <a:endParaRPr lang="en-GB" sz="4000" dirty="0">
              <a:latin typeface="Times New Roman" panose="02020603050405020304" pitchFamily="18" charset="0"/>
              <a:cs typeface="Times New Roman" panose="02020603050405020304" pitchFamily="18" charset="0"/>
            </a:endParaRPr>
          </a:p>
          <a:p>
            <a:pPr marL="0" indent="0">
              <a:buNone/>
            </a:pP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39545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C73A3A-40B5-4B27-9D07-6546F28B2318}"/>
              </a:ext>
            </a:extLst>
          </p:cNvPr>
          <p:cNvSpPr>
            <a:spLocks noGrp="1"/>
          </p:cNvSpPr>
          <p:nvPr>
            <p:ph type="title"/>
          </p:nvPr>
        </p:nvSpPr>
        <p:spPr>
          <a:xfrm>
            <a:off x="677333" y="365125"/>
            <a:ext cx="10676467" cy="1325563"/>
          </a:xfrm>
        </p:spPr>
        <p:txBody>
          <a:bodyPr>
            <a:normAutofit fontScale="90000"/>
          </a:bodyPr>
          <a:lstStyle/>
          <a:p>
            <a:r>
              <a:rPr lang="en-GB" b="1" dirty="0">
                <a:latin typeface="Arial" panose="020B0604020202020204" pitchFamily="34" charset="0"/>
                <a:cs typeface="Arial" panose="020B0604020202020204" pitchFamily="34" charset="0"/>
              </a:rPr>
              <a:t>This graph shows the increase of spending within the NHS (adjusted for inflation)</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pic>
        <p:nvPicPr>
          <p:cNvPr id="1026" name="Picture 2" descr="Graph: change in public health budget since 1956">
            <a:extLst>
              <a:ext uri="{FF2B5EF4-FFF2-40B4-BE49-F238E27FC236}">
                <a16:creationId xmlns:a16="http://schemas.microsoft.com/office/drawing/2014/main" xmlns="" id="{FA82C84D-669D-4ADA-A45C-A6BEF43032D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838200" y="2328069"/>
            <a:ext cx="5181600" cy="33464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xmlns="" id="{69997A39-FC28-4DA4-8030-978F58474BBF}"/>
              </a:ext>
            </a:extLst>
          </p:cNvPr>
          <p:cNvSpPr>
            <a:spLocks noGrp="1"/>
          </p:cNvSpPr>
          <p:nvPr>
            <p:ph sz="half" idx="2"/>
          </p:nvPr>
        </p:nvSpPr>
        <p:spPr/>
        <p:txBody>
          <a:bodyPr>
            <a:normAutofit fontScale="92500" lnSpcReduction="20000"/>
          </a:bodyPr>
          <a:lstStyle/>
          <a:p>
            <a:r>
              <a:rPr lang="en-GB" dirty="0">
                <a:latin typeface="Arial" panose="020B0604020202020204" pitchFamily="34" charset="0"/>
                <a:cs typeface="Arial" panose="020B0604020202020204" pitchFamily="34" charset="0"/>
              </a:rPr>
              <a:t>In 2017 around £150 billion was spent in the UK on health. </a:t>
            </a:r>
          </a:p>
          <a:p>
            <a:r>
              <a:rPr lang="en-GB" dirty="0">
                <a:latin typeface="Arial" panose="020B0604020202020204" pitchFamily="34" charset="0"/>
                <a:cs typeface="Arial" panose="020B0604020202020204" pitchFamily="34" charset="0"/>
              </a:rPr>
              <a:t>However, it is apparently not enough to cover the demand for healthcare within the UK.</a:t>
            </a:r>
          </a:p>
          <a:p>
            <a:r>
              <a:rPr lang="en-GB" dirty="0">
                <a:latin typeface="Arial" panose="020B0604020202020204" pitchFamily="34" charset="0"/>
                <a:cs typeface="Arial" panose="020B0604020202020204" pitchFamily="34" charset="0"/>
              </a:rPr>
              <a:t>A big proportion of public spending goes on health.</a:t>
            </a:r>
          </a:p>
          <a:p>
            <a:r>
              <a:rPr lang="en-GB" dirty="0">
                <a:latin typeface="Arial" panose="020B0604020202020204" pitchFamily="34" charset="0"/>
                <a:cs typeface="Arial" panose="020B0604020202020204" pitchFamily="34" charset="0"/>
              </a:rPr>
              <a:t>The NHS is considered to be buckling under the immense pressure from public need for healthcare and treatment (Institute for Fiscal Studies, 2017).</a:t>
            </a:r>
          </a:p>
        </p:txBody>
      </p:sp>
    </p:spTree>
    <p:extLst>
      <p:ext uri="{BB962C8B-B14F-4D97-AF65-F5344CB8AC3E}">
        <p14:creationId xmlns:p14="http://schemas.microsoft.com/office/powerpoint/2010/main" val="4082608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AD8713-13CD-4DF7-8C23-016E2552989E}"/>
              </a:ext>
            </a:extLst>
          </p:cNvPr>
          <p:cNvSpPr>
            <a:spLocks noGrp="1"/>
          </p:cNvSpPr>
          <p:nvPr>
            <p:ph type="title"/>
          </p:nvPr>
        </p:nvSpPr>
        <p:spPr>
          <a:xfrm>
            <a:off x="393895" y="365125"/>
            <a:ext cx="10959905" cy="1325563"/>
          </a:xfrm>
        </p:spPr>
        <p:txBody>
          <a:bodyPr>
            <a:normAutofit/>
          </a:bodyPr>
          <a:lstStyle/>
          <a:p>
            <a:r>
              <a:rPr lang="en-GB" sz="6000" b="1" dirty="0">
                <a:latin typeface="Arial" panose="020B0604020202020204" pitchFamily="34" charset="0"/>
                <a:cs typeface="Arial" panose="020B0604020202020204" pitchFamily="34" charset="0"/>
              </a:rPr>
              <a:t>Ageing population</a:t>
            </a:r>
          </a:p>
        </p:txBody>
      </p:sp>
      <p:pic>
        <p:nvPicPr>
          <p:cNvPr id="1026" name="Picture 2" descr="Graph">
            <a:extLst>
              <a:ext uri="{FF2B5EF4-FFF2-40B4-BE49-F238E27FC236}">
                <a16:creationId xmlns:a16="http://schemas.microsoft.com/office/drawing/2014/main" xmlns="" id="{40B93687-D78B-42F2-8D80-34BC7F0DD36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93895" y="1842867"/>
            <a:ext cx="5625905" cy="4026792"/>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xmlns="" id="{FBE2E0AF-70F1-488D-852E-79AF525993C2}"/>
              </a:ext>
            </a:extLst>
          </p:cNvPr>
          <p:cNvSpPr>
            <a:spLocks noGrp="1"/>
          </p:cNvSpPr>
          <p:nvPr>
            <p:ph sz="half" idx="2"/>
          </p:nvPr>
        </p:nvSpPr>
        <p:spPr>
          <a:xfrm>
            <a:off x="6400800" y="1842867"/>
            <a:ext cx="5397304" cy="3882683"/>
          </a:xfrm>
        </p:spPr>
        <p:txBody>
          <a:bodyPr>
            <a:normAutofit fontScale="85000" lnSpcReduction="20000"/>
          </a:bodyPr>
          <a:lstStyle/>
          <a:p>
            <a:r>
              <a:rPr lang="en-GB" dirty="0">
                <a:latin typeface="Arial" panose="020B0604020202020204" pitchFamily="34" charset="0"/>
                <a:cs typeface="Arial" panose="020B0604020202020204" pitchFamily="34" charset="0"/>
              </a:rPr>
              <a:t>Although the possibility of living longer is extremely comforting to most people, it could come with a price.</a:t>
            </a:r>
          </a:p>
          <a:p>
            <a:r>
              <a:rPr lang="en-GB" dirty="0">
                <a:latin typeface="Arial" panose="020B0604020202020204" pitchFamily="34" charset="0"/>
                <a:cs typeface="Arial" panose="020B0604020202020204" pitchFamily="34" charset="0"/>
              </a:rPr>
              <a:t>Long term chronic health conditions such as diabetes, heart disease and dementia could impact a person’s quality of life.</a:t>
            </a:r>
          </a:p>
          <a:p>
            <a:r>
              <a:rPr lang="en-GB" dirty="0">
                <a:latin typeface="Arial" panose="020B0604020202020204" pitchFamily="34" charset="0"/>
                <a:cs typeface="Arial" panose="020B0604020202020204" pitchFamily="34" charset="0"/>
              </a:rPr>
              <a:t>Some people will have one of these conditions by the time they reach 65, additionally, two conditions by the time they reach the age of 75 (Office of National Statistics, 2018).</a:t>
            </a:r>
          </a:p>
          <a:p>
            <a:pPr marL="0" indent="0">
              <a:buNone/>
            </a:pPr>
            <a:endParaRPr lang="en-GB" dirty="0"/>
          </a:p>
        </p:txBody>
      </p:sp>
    </p:spTree>
    <p:extLst>
      <p:ext uri="{BB962C8B-B14F-4D97-AF65-F5344CB8AC3E}">
        <p14:creationId xmlns:p14="http://schemas.microsoft.com/office/powerpoint/2010/main" val="2001009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253832-BEE2-4CFA-8435-62ECAA32A17E}"/>
              </a:ext>
            </a:extLst>
          </p:cNvPr>
          <p:cNvSpPr>
            <a:spLocks noGrp="1"/>
          </p:cNvSpPr>
          <p:nvPr>
            <p:ph type="title"/>
          </p:nvPr>
        </p:nvSpPr>
        <p:spPr/>
        <p:txBody>
          <a:bodyPr>
            <a:noAutofit/>
          </a:bodyPr>
          <a:lstStyle/>
          <a:p>
            <a:r>
              <a:rPr lang="en-GB" sz="4800" b="1" dirty="0">
                <a:latin typeface="Arial" panose="020B0604020202020204" pitchFamily="34" charset="0"/>
                <a:cs typeface="Arial" panose="020B0604020202020204" pitchFamily="34" charset="0"/>
              </a:rPr>
              <a:t>Comparing NHS Spending On People By Age</a:t>
            </a:r>
          </a:p>
        </p:txBody>
      </p:sp>
      <p:pic>
        <p:nvPicPr>
          <p:cNvPr id="3074" name="Picture 2" descr="Graph">
            <a:extLst>
              <a:ext uri="{FF2B5EF4-FFF2-40B4-BE49-F238E27FC236}">
                <a16:creationId xmlns:a16="http://schemas.microsoft.com/office/drawing/2014/main" xmlns="" id="{8031AF19-7391-46EC-8691-FDA2AC8F946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838200" y="2161992"/>
            <a:ext cx="5181600" cy="367860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xmlns="" id="{4F203F49-0A0E-4826-A93E-5029BB9624E0}"/>
              </a:ext>
            </a:extLst>
          </p:cNvPr>
          <p:cNvSpPr>
            <a:spLocks noGrp="1"/>
          </p:cNvSpPr>
          <p:nvPr>
            <p:ph sz="half" idx="2"/>
          </p:nvPr>
        </p:nvSpPr>
        <p:spPr>
          <a:xfrm>
            <a:off x="6172202" y="1690688"/>
            <a:ext cx="5181600" cy="3992659"/>
          </a:xfrm>
        </p:spPr>
        <p:txBody>
          <a:bodyPr>
            <a:normAutofit fontScale="92500"/>
          </a:bodyPr>
          <a:lstStyle/>
          <a:p>
            <a:r>
              <a:rPr lang="en-GB" dirty="0">
                <a:latin typeface="Arial" panose="020B0604020202020204" pitchFamily="34" charset="0"/>
                <a:cs typeface="Arial" panose="020B0604020202020204" pitchFamily="34" charset="0"/>
              </a:rPr>
              <a:t>The average cost of care for a 65 year old person is 2 times the average cost of care of a 30 year old person. </a:t>
            </a:r>
          </a:p>
          <a:p>
            <a:r>
              <a:rPr lang="en-GB" dirty="0">
                <a:latin typeface="Arial" panose="020B0604020202020204" pitchFamily="34" charset="0"/>
                <a:cs typeface="Arial" panose="020B0604020202020204" pitchFamily="34" charset="0"/>
              </a:rPr>
              <a:t>The costs rises to over 5 times as much for an 85 year old person.</a:t>
            </a:r>
          </a:p>
          <a:p>
            <a:r>
              <a:rPr lang="en-GB" dirty="0">
                <a:latin typeface="Arial" panose="020B0604020202020204" pitchFamily="34" charset="0"/>
                <a:cs typeface="Arial" panose="020B0604020202020204" pitchFamily="34" charset="0"/>
              </a:rPr>
              <a:t>The NHS are considering capping the expenditure budget on drugs to 20 million a year.</a:t>
            </a:r>
          </a:p>
          <a:p>
            <a:pPr marL="0" indent="0">
              <a:buNone/>
            </a:pPr>
            <a:endParaRPr lang="en-GB" dirty="0"/>
          </a:p>
        </p:txBody>
      </p:sp>
    </p:spTree>
    <p:extLst>
      <p:ext uri="{BB962C8B-B14F-4D97-AF65-F5344CB8AC3E}">
        <p14:creationId xmlns:p14="http://schemas.microsoft.com/office/powerpoint/2010/main" val="3101074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716A50-B676-49EA-94A3-7365112AB570}"/>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Increasing Demand for Urgent Treatment</a:t>
            </a:r>
          </a:p>
        </p:txBody>
      </p:sp>
      <p:sp>
        <p:nvSpPr>
          <p:cNvPr id="3" name="Content Placeholder 2">
            <a:extLst>
              <a:ext uri="{FF2B5EF4-FFF2-40B4-BE49-F238E27FC236}">
                <a16:creationId xmlns:a16="http://schemas.microsoft.com/office/drawing/2014/main" xmlns="" id="{71DC4E35-E2DA-46C9-B6CF-AD47D0DC4173}"/>
              </a:ext>
            </a:extLst>
          </p:cNvPr>
          <p:cNvSpPr>
            <a:spLocks noGrp="1"/>
          </p:cNvSpPr>
          <p:nvPr>
            <p:ph sz="half" idx="2"/>
          </p:nvPr>
        </p:nvSpPr>
        <p:spPr/>
        <p:txBody>
          <a:bodyPr/>
          <a:lstStyle/>
          <a:p>
            <a:r>
              <a:rPr lang="en-GB" dirty="0">
                <a:latin typeface="Arial" panose="020B0604020202020204" pitchFamily="34" charset="0"/>
                <a:cs typeface="Arial" panose="020B0604020202020204" pitchFamily="34" charset="0"/>
              </a:rPr>
              <a:t>Why?</a:t>
            </a:r>
          </a:p>
        </p:txBody>
      </p:sp>
      <p:pic>
        <p:nvPicPr>
          <p:cNvPr id="1028" name="Picture 4">
            <a:extLst>
              <a:ext uri="{FF2B5EF4-FFF2-40B4-BE49-F238E27FC236}">
                <a16:creationId xmlns:a16="http://schemas.microsoft.com/office/drawing/2014/main" xmlns="" id="{D7ACE07D-B1C1-4C97-8010-F7BED0CACD2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838199" y="2705894"/>
            <a:ext cx="5787683" cy="29633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xmlns="" id="{0FD33C94-6B5A-4240-A52E-8483BBA5B26F}"/>
              </a:ext>
            </a:extLst>
          </p:cNvPr>
          <p:cNvSpPr txBox="1"/>
          <p:nvPr/>
        </p:nvSpPr>
        <p:spPr>
          <a:xfrm>
            <a:off x="295422" y="2277182"/>
            <a:ext cx="3294444" cy="584775"/>
          </a:xfrm>
          <a:prstGeom prst="rect">
            <a:avLst/>
          </a:prstGeom>
          <a:noFill/>
        </p:spPr>
        <p:txBody>
          <a:bodyPr wrap="square" rtlCol="0">
            <a:spAutoFit/>
          </a:bodyPr>
          <a:lstStyle/>
          <a:p>
            <a:r>
              <a:rPr lang="en-GB" sz="1400" dirty="0"/>
              <a:t>Visits to A&amp;E in England (in millions)</a:t>
            </a:r>
          </a:p>
          <a:p>
            <a:endParaRPr lang="en-GB" dirty="0"/>
          </a:p>
        </p:txBody>
      </p:sp>
    </p:spTree>
    <p:extLst>
      <p:ext uri="{BB962C8B-B14F-4D97-AF65-F5344CB8AC3E}">
        <p14:creationId xmlns:p14="http://schemas.microsoft.com/office/powerpoint/2010/main" val="42804813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9D2058-75D5-49BB-A57C-2AD11A414B7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Increasing Demand for Urgent Treatment Because of:</a:t>
            </a:r>
          </a:p>
        </p:txBody>
      </p:sp>
      <p:sp>
        <p:nvSpPr>
          <p:cNvPr id="3" name="Content Placeholder 2">
            <a:extLst>
              <a:ext uri="{FF2B5EF4-FFF2-40B4-BE49-F238E27FC236}">
                <a16:creationId xmlns:a16="http://schemas.microsoft.com/office/drawing/2014/main" xmlns="" id="{0D0F0B4E-0062-4B16-815D-B8CC0A715629}"/>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Increase of chronic illnesses.</a:t>
            </a:r>
          </a:p>
          <a:p>
            <a:r>
              <a:rPr lang="en-GB" dirty="0">
                <a:latin typeface="Arial" panose="020B0604020202020204" pitchFamily="34" charset="0"/>
                <a:cs typeface="Arial" panose="020B0604020202020204" pitchFamily="34" charset="0"/>
              </a:rPr>
              <a:t>Shortage of district community nurses.</a:t>
            </a:r>
          </a:p>
          <a:p>
            <a:endParaRPr lang="en-GB" dirty="0"/>
          </a:p>
          <a:p>
            <a:pPr marL="0" indent="0">
              <a:buNone/>
            </a:pPr>
            <a:endParaRPr lang="en-GB" dirty="0"/>
          </a:p>
        </p:txBody>
      </p:sp>
      <p:sp>
        <p:nvSpPr>
          <p:cNvPr id="4" name="Content Placeholder 3">
            <a:extLst>
              <a:ext uri="{FF2B5EF4-FFF2-40B4-BE49-F238E27FC236}">
                <a16:creationId xmlns:a16="http://schemas.microsoft.com/office/drawing/2014/main" xmlns="" id="{6C6A53B7-26E4-403A-BA12-14089BD9BD58}"/>
              </a:ext>
            </a:extLst>
          </p:cNvPr>
          <p:cNvSpPr>
            <a:spLocks noGrp="1"/>
          </p:cNvSpPr>
          <p:nvPr>
            <p:ph sz="half" idx="2"/>
          </p:nvPr>
        </p:nvSpPr>
        <p:spPr/>
        <p:txBody>
          <a:bodyPr/>
          <a:lstStyle/>
          <a:p>
            <a:r>
              <a:rPr lang="en-GB" dirty="0">
                <a:latin typeface="Arial" panose="020B0604020202020204" pitchFamily="34" charset="0"/>
                <a:cs typeface="Arial" panose="020B0604020202020204" pitchFamily="34" charset="0"/>
              </a:rPr>
              <a:t>Ageing population.</a:t>
            </a:r>
          </a:p>
          <a:p>
            <a:r>
              <a:rPr lang="en-GB" dirty="0">
                <a:latin typeface="Arial" panose="020B0604020202020204" pitchFamily="34" charset="0"/>
                <a:cs typeface="Arial" panose="020B0604020202020204" pitchFamily="34" charset="0"/>
              </a:rPr>
              <a:t>Lack of GP appointments.</a:t>
            </a:r>
          </a:p>
        </p:txBody>
      </p:sp>
      <p:pic>
        <p:nvPicPr>
          <p:cNvPr id="6" name="Picture 5" descr="A picture containing object&#10;&#10;Description automatically generated">
            <a:extLst>
              <a:ext uri="{FF2B5EF4-FFF2-40B4-BE49-F238E27FC236}">
                <a16:creationId xmlns:a16="http://schemas.microsoft.com/office/drawing/2014/main" xmlns="" id="{A611E576-B731-4672-BF1E-0A5746B4DF1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2577867" y="3429000"/>
            <a:ext cx="6284779" cy="2456193"/>
          </a:xfrm>
          <a:prstGeom prst="rect">
            <a:avLst/>
          </a:prstGeom>
        </p:spPr>
      </p:pic>
    </p:spTree>
    <p:extLst>
      <p:ext uri="{BB962C8B-B14F-4D97-AF65-F5344CB8AC3E}">
        <p14:creationId xmlns:p14="http://schemas.microsoft.com/office/powerpoint/2010/main" val="42577837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7C422D-E032-4F89-9B3F-4A0CEAF604A1}"/>
              </a:ext>
            </a:extLst>
          </p:cNvPr>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Where are these issues taking place?</a:t>
            </a:r>
          </a:p>
        </p:txBody>
      </p:sp>
      <p:graphicFrame>
        <p:nvGraphicFramePr>
          <p:cNvPr id="5" name="Content Placeholder 2">
            <a:extLst>
              <a:ext uri="{FF2B5EF4-FFF2-40B4-BE49-F238E27FC236}">
                <a16:creationId xmlns:a16="http://schemas.microsoft.com/office/drawing/2014/main" xmlns="" id="{F6564D99-42AC-4E78-BADD-3023546F0389}"/>
              </a:ext>
            </a:extLst>
          </p:cNvPr>
          <p:cNvGraphicFramePr>
            <a:graphicFrameLocks noGrp="1"/>
          </p:cNvGraphicFramePr>
          <p:nvPr>
            <p:ph idx="1"/>
            <p:extLst>
              <p:ext uri="{D42A27DB-BD31-4B8C-83A1-F6EECF244321}">
                <p14:modId xmlns:p14="http://schemas.microsoft.com/office/powerpoint/2010/main" val="234239103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3064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257363FD-7E77-4145-9483-331A807ADF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B8AB5ADA-8135-417C-B48C-14CA95A08C5A}"/>
              </a:ext>
            </a:extLst>
          </p:cNvPr>
          <p:cNvSpPr>
            <a:spLocks noGrp="1"/>
          </p:cNvSpPr>
          <p:nvPr>
            <p:ph type="title"/>
          </p:nvPr>
        </p:nvSpPr>
        <p:spPr>
          <a:xfrm>
            <a:off x="838200" y="365125"/>
            <a:ext cx="10515600" cy="1325563"/>
          </a:xfrm>
        </p:spPr>
        <p:txBody>
          <a:bodyPr>
            <a:normAutofit/>
          </a:bodyPr>
          <a:lstStyle/>
          <a:p>
            <a:r>
              <a:rPr lang="en-GB" b="1" dirty="0">
                <a:latin typeface="Arial" panose="020B0604020202020204" pitchFamily="34" charset="0"/>
                <a:cs typeface="Arial" panose="020B0604020202020204" pitchFamily="34" charset="0"/>
              </a:rPr>
              <a:t>What are these issues?</a:t>
            </a:r>
          </a:p>
        </p:txBody>
      </p:sp>
      <p:graphicFrame>
        <p:nvGraphicFramePr>
          <p:cNvPr id="5" name="Content Placeholder 2">
            <a:extLst>
              <a:ext uri="{FF2B5EF4-FFF2-40B4-BE49-F238E27FC236}">
                <a16:creationId xmlns:a16="http://schemas.microsoft.com/office/drawing/2014/main" xmlns="" id="{93CBB776-45C5-4883-BD63-1E28B9ED1A8B}"/>
              </a:ext>
            </a:extLst>
          </p:cNvPr>
          <p:cNvGraphicFramePr>
            <a:graphicFrameLocks noGrp="1"/>
          </p:cNvGraphicFramePr>
          <p:nvPr>
            <p:ph idx="1"/>
            <p:extLst>
              <p:ext uri="{D42A27DB-BD31-4B8C-83A1-F6EECF244321}">
                <p14:modId xmlns:p14="http://schemas.microsoft.com/office/powerpoint/2010/main" val="4889551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38094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D4A1753-8D6A-4E62-ABCF-A87F119E6EA1}"/>
              </a:ext>
            </a:extLst>
          </p:cNvPr>
          <p:cNvSpPr>
            <a:spLocks noGrp="1"/>
          </p:cNvSpPr>
          <p:nvPr>
            <p:ph type="title"/>
          </p:nvPr>
        </p:nvSpPr>
        <p:spPr/>
        <p:txBody>
          <a:bodyPr>
            <a:noAutofit/>
          </a:bodyPr>
          <a:lstStyle/>
          <a:p>
            <a:r>
              <a:rPr lang="en-GB" sz="4800" b="1" dirty="0">
                <a:latin typeface="Arial" panose="020B0604020202020204" pitchFamily="34" charset="0"/>
                <a:cs typeface="Arial" panose="020B0604020202020204" pitchFamily="34" charset="0"/>
              </a:rPr>
              <a:t>Why have these issues occurred within the NHS?</a:t>
            </a:r>
          </a:p>
        </p:txBody>
      </p:sp>
      <p:sp>
        <p:nvSpPr>
          <p:cNvPr id="3" name="Content Placeholder 2">
            <a:extLst>
              <a:ext uri="{FF2B5EF4-FFF2-40B4-BE49-F238E27FC236}">
                <a16:creationId xmlns:a16="http://schemas.microsoft.com/office/drawing/2014/main" xmlns="" id="{2B2BC6F2-B3FF-42BC-928B-64CA1054D4A0}"/>
              </a:ext>
            </a:extLst>
          </p:cNvPr>
          <p:cNvSpPr>
            <a:spLocks noGrp="1"/>
          </p:cNvSpPr>
          <p:nvPr>
            <p:ph idx="1"/>
          </p:nvPr>
        </p:nvSpPr>
        <p:spPr/>
        <p:txBody>
          <a:bodyPr/>
          <a:lstStyle/>
          <a:p>
            <a:endParaRPr lang="en-GB" dirty="0">
              <a:latin typeface="Times New Roman" panose="02020603050405020304" pitchFamily="18" charset="0"/>
              <a:cs typeface="Times New Roman" panose="02020603050405020304" pitchFamily="18" charset="0"/>
            </a:endParaRPr>
          </a:p>
          <a:p>
            <a:r>
              <a:rPr lang="en-GB" dirty="0">
                <a:latin typeface="Arial" panose="020B0604020202020204" pitchFamily="34" charset="0"/>
                <a:cs typeface="Arial" panose="020B0604020202020204" pitchFamily="34" charset="0"/>
              </a:rPr>
              <a:t>The UK spends a lower proportion on health than other EU countries.</a:t>
            </a:r>
          </a:p>
          <a:p>
            <a:r>
              <a:rPr lang="en-GB" dirty="0">
                <a:latin typeface="Arial" panose="020B0604020202020204" pitchFamily="34" charset="0"/>
                <a:cs typeface="Arial" panose="020B0604020202020204" pitchFamily="34" charset="0"/>
              </a:rPr>
              <a:t>Ageing population.</a:t>
            </a:r>
          </a:p>
          <a:p>
            <a:r>
              <a:rPr lang="en-GB" dirty="0">
                <a:latin typeface="Arial" panose="020B0604020202020204" pitchFamily="34" charset="0"/>
                <a:cs typeface="Arial" panose="020B0604020202020204" pitchFamily="34" charset="0"/>
              </a:rPr>
              <a:t>Chronic health conditions.</a:t>
            </a:r>
          </a:p>
          <a:p>
            <a:r>
              <a:rPr lang="en-GB" dirty="0">
                <a:latin typeface="Arial" panose="020B0604020202020204" pitchFamily="34" charset="0"/>
                <a:cs typeface="Arial" panose="020B0604020202020204" pitchFamily="34" charset="0"/>
              </a:rPr>
              <a:t>Poor lifestyle behaviours.</a:t>
            </a:r>
          </a:p>
        </p:txBody>
      </p:sp>
    </p:spTree>
    <p:extLst>
      <p:ext uri="{BB962C8B-B14F-4D97-AF65-F5344CB8AC3E}">
        <p14:creationId xmlns:p14="http://schemas.microsoft.com/office/powerpoint/2010/main" val="3688673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CD19FCF-8EE3-41F1-A177-216556E2094B}"/>
              </a:ext>
            </a:extLst>
          </p:cNvPr>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 </a:t>
            </a:r>
            <a:r>
              <a:rPr lang="en-GB" b="1" dirty="0">
                <a:latin typeface="Arial" panose="020B0604020202020204" pitchFamily="34" charset="0"/>
                <a:cs typeface="Arial" panose="020B0604020202020204" pitchFamily="34" charset="0"/>
              </a:rPr>
              <a:t>Recommendations for Improvement</a:t>
            </a:r>
          </a:p>
        </p:txBody>
      </p:sp>
      <p:sp>
        <p:nvSpPr>
          <p:cNvPr id="3" name="Content Placeholder 2">
            <a:extLst>
              <a:ext uri="{FF2B5EF4-FFF2-40B4-BE49-F238E27FC236}">
                <a16:creationId xmlns:a16="http://schemas.microsoft.com/office/drawing/2014/main" xmlns="" id="{A2F8B172-CC6A-476D-AE59-849A4F3E9FA4}"/>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Education on health behaviours.</a:t>
            </a:r>
          </a:p>
          <a:p>
            <a:r>
              <a:rPr lang="en-GB" dirty="0">
                <a:latin typeface="Arial" panose="020B0604020202020204" pitchFamily="34" charset="0"/>
                <a:cs typeface="Arial" panose="020B0604020202020204" pitchFamily="34" charset="0"/>
              </a:rPr>
              <a:t>Promote healthy living.</a:t>
            </a:r>
          </a:p>
          <a:p>
            <a:r>
              <a:rPr lang="en-GB" dirty="0">
                <a:latin typeface="Arial" panose="020B0604020202020204" pitchFamily="34" charset="0"/>
                <a:cs typeface="Arial" panose="020B0604020202020204" pitchFamily="34" charset="0"/>
              </a:rPr>
              <a:t>Tighter restrictions on the marketing of unhealthy food and drink.</a:t>
            </a:r>
          </a:p>
          <a:p>
            <a:r>
              <a:rPr lang="en-GB" dirty="0">
                <a:latin typeface="Arial" panose="020B0604020202020204" pitchFamily="34" charset="0"/>
                <a:cs typeface="Arial" panose="020B0604020202020204" pitchFamily="34" charset="0"/>
              </a:rPr>
              <a:t>Be mindful of accessing unnecessary treatment and care.</a:t>
            </a:r>
          </a:p>
          <a:p>
            <a:r>
              <a:rPr lang="en-GB" dirty="0">
                <a:latin typeface="Arial" panose="020B0604020202020204" pitchFamily="34" charset="0"/>
                <a:cs typeface="Arial" panose="020B0604020202020204" pitchFamily="34" charset="0"/>
              </a:rPr>
              <a:t>More funding provided by the Government.</a:t>
            </a:r>
          </a:p>
        </p:txBody>
      </p:sp>
    </p:spTree>
    <p:extLst>
      <p:ext uri="{BB962C8B-B14F-4D97-AF65-F5344CB8AC3E}">
        <p14:creationId xmlns:p14="http://schemas.microsoft.com/office/powerpoint/2010/main" val="41056256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xmlns="" id="{14A2F755-5219-4C4E-9378-2C80BB08DF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Freeform: Shape 36">
            <a:extLst>
              <a:ext uri="{FF2B5EF4-FFF2-40B4-BE49-F238E27FC236}">
                <a16:creationId xmlns:a16="http://schemas.microsoft.com/office/drawing/2014/main" xmlns="" id="{9A87AD7E-457F-4836-8DDE-FFE0F00938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
          <a:xfrm>
            <a:off x="0"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xmlns="" id="{DB8AB3BA-B5ED-4EB8-B72F-768C17AD4716}"/>
              </a:ext>
            </a:extLst>
          </p:cNvPr>
          <p:cNvSpPr>
            <a:spLocks noGrp="1"/>
          </p:cNvSpPr>
          <p:nvPr>
            <p:ph type="title"/>
          </p:nvPr>
        </p:nvSpPr>
        <p:spPr>
          <a:xfrm>
            <a:off x="960983" y="498143"/>
            <a:ext cx="10269613" cy="1278902"/>
          </a:xfrm>
        </p:spPr>
        <p:txBody>
          <a:bodyPr>
            <a:normAutofit/>
          </a:bodyPr>
          <a:lstStyle/>
          <a:p>
            <a:r>
              <a:rPr lang="en-GB" sz="4800" b="1" dirty="0" smtClean="0">
                <a:solidFill>
                  <a:schemeClr val="bg1"/>
                </a:solidFill>
                <a:latin typeface="Arial" panose="020B0604020202020204" pitchFamily="34" charset="0"/>
                <a:cs typeface="Arial" panose="020B0604020202020204" pitchFamily="34" charset="0"/>
              </a:rPr>
              <a:t>Summary</a:t>
            </a:r>
            <a:endParaRPr lang="en-GB" sz="4800" b="1" dirty="0">
              <a:solidFill>
                <a:schemeClr val="bg1"/>
              </a:solidFill>
              <a:latin typeface="Arial" panose="020B0604020202020204" pitchFamily="34" charset="0"/>
              <a:cs typeface="Arial" panose="020B0604020202020204" pitchFamily="34" charset="0"/>
            </a:endParaRPr>
          </a:p>
        </p:txBody>
      </p:sp>
      <p:pic>
        <p:nvPicPr>
          <p:cNvPr id="7" name="Graphic 6" descr="Thought bubble">
            <a:extLst>
              <a:ext uri="{FF2B5EF4-FFF2-40B4-BE49-F238E27FC236}">
                <a16:creationId xmlns:a16="http://schemas.microsoft.com/office/drawing/2014/main" xmlns="" id="{4BFE3441-B651-4ABF-B4BD-A66BDD18CCE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1212463" y="2989536"/>
            <a:ext cx="2603386" cy="2603386"/>
          </a:xfrm>
          <a:prstGeom prst="rect">
            <a:avLst/>
          </a:prstGeom>
          <a:effectLst/>
        </p:spPr>
      </p:pic>
      <p:sp>
        <p:nvSpPr>
          <p:cNvPr id="3" name="Content Placeholder 2">
            <a:extLst>
              <a:ext uri="{FF2B5EF4-FFF2-40B4-BE49-F238E27FC236}">
                <a16:creationId xmlns:a16="http://schemas.microsoft.com/office/drawing/2014/main" xmlns="" id="{41EC4464-560E-4F52-B1F1-F5D02283A2ED}"/>
              </a:ext>
            </a:extLst>
          </p:cNvPr>
          <p:cNvSpPr>
            <a:spLocks noGrp="1"/>
          </p:cNvSpPr>
          <p:nvPr>
            <p:ph idx="1"/>
          </p:nvPr>
        </p:nvSpPr>
        <p:spPr>
          <a:xfrm>
            <a:off x="4389061" y="2944460"/>
            <a:ext cx="7294939" cy="2992106"/>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You should now be able to </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Identify issues within the NHS.</a:t>
            </a:r>
          </a:p>
          <a:p>
            <a:r>
              <a:rPr lang="en-GB" dirty="0">
                <a:latin typeface="Arial" panose="020B0604020202020204" pitchFamily="34" charset="0"/>
                <a:cs typeface="Arial" panose="020B0604020202020204" pitchFamily="34" charset="0"/>
              </a:rPr>
              <a:t>Acknowledge who is responsible for these issues.</a:t>
            </a:r>
          </a:p>
          <a:p>
            <a:r>
              <a:rPr lang="en-GB" dirty="0">
                <a:latin typeface="Arial" panose="020B0604020202020204" pitchFamily="34" charset="0"/>
                <a:cs typeface="Arial" panose="020B0604020202020204" pitchFamily="34" charset="0"/>
              </a:rPr>
              <a:t>Explain where these issues are taking place.</a:t>
            </a:r>
          </a:p>
          <a:p>
            <a:r>
              <a:rPr lang="en-GB" dirty="0">
                <a:latin typeface="Arial" panose="020B0604020202020204" pitchFamily="34" charset="0"/>
                <a:cs typeface="Arial" panose="020B0604020202020204" pitchFamily="34" charset="0"/>
              </a:rPr>
              <a:t>Discuss why these issues occurred within the NHS.</a:t>
            </a:r>
          </a:p>
          <a:p>
            <a:r>
              <a:rPr lang="en-GB" dirty="0">
                <a:latin typeface="Arial" panose="020B0604020202020204" pitchFamily="34" charset="0"/>
                <a:cs typeface="Arial" panose="020B0604020202020204" pitchFamily="34" charset="0"/>
              </a:rPr>
              <a:t>Give recommendations for improvement.</a:t>
            </a:r>
          </a:p>
          <a:p>
            <a:endParaRPr lang="en-GB"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69805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xmlns="" id="{0DE6A193-4755-479A-BC6F-A7EBCA73BE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xmlns="" id="{24CA3B84-F55C-40CE-947C-B50895FE9C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758545" y="1369118"/>
            <a:ext cx="3789988" cy="3789988"/>
          </a:xfrm>
          <a:prstGeom prst="rect">
            <a:avLst/>
          </a:prstGeom>
        </p:spPr>
      </p:pic>
      <p:sp>
        <p:nvSpPr>
          <p:cNvPr id="19" name="Freeform 3">
            <a:extLst>
              <a:ext uri="{FF2B5EF4-FFF2-40B4-BE49-F238E27FC236}">
                <a16:creationId xmlns:a16="http://schemas.microsoft.com/office/drawing/2014/main" xmlns="" id="{97FCB4AC-74E0-4CC3-95D6-E6158D6ECE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4">
            <a:extLst>
              <a:ext uri="{FF2B5EF4-FFF2-40B4-BE49-F238E27FC236}">
                <a16:creationId xmlns:a16="http://schemas.microsoft.com/office/drawing/2014/main" xmlns="" id="{5C4527E1-0008-421A-B31C-AEA4C2A6A7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478"/>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B85D00F-8BAC-4442-9E44-DFBE15E55A6C}"/>
              </a:ext>
            </a:extLst>
          </p:cNvPr>
          <p:cNvSpPr>
            <a:spLocks noGrp="1"/>
          </p:cNvSpPr>
          <p:nvPr>
            <p:ph type="title"/>
          </p:nvPr>
        </p:nvSpPr>
        <p:spPr>
          <a:xfrm>
            <a:off x="804672" y="2600325"/>
            <a:ext cx="4948428" cy="2651200"/>
          </a:xfrm>
        </p:spPr>
        <p:txBody>
          <a:bodyPr vert="horz" lIns="91440" tIns="45720" rIns="91440" bIns="45720" rtlCol="0" anchor="t">
            <a:normAutofit/>
          </a:bodyPr>
          <a:lstStyle/>
          <a:p>
            <a:r>
              <a:rPr lang="en-US" sz="5400" b="1" kern="1200" dirty="0">
                <a:solidFill>
                  <a:schemeClr val="tx1"/>
                </a:solidFill>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389529616"/>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xmlns="" id="{A4AC5506-6312-4701-8D3C-40187889A9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5591404A-5C17-4B41-86BD-DC24D0C471B8}"/>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dirty="0">
                <a:solidFill>
                  <a:schemeClr val="bg1"/>
                </a:solidFill>
                <a:latin typeface="Arial" panose="020B0604020202020204" pitchFamily="34" charset="0"/>
                <a:cs typeface="Arial" panose="020B0604020202020204" pitchFamily="34" charset="0"/>
              </a:rPr>
              <a:t>Quote for Today</a:t>
            </a:r>
          </a:p>
        </p:txBody>
      </p:sp>
      <p:pic>
        <p:nvPicPr>
          <p:cNvPr id="1026" name="Picture 2" descr="Image result for The NHS will last as long as there are folk left with faith to fight for it&quot;">
            <a:extLst>
              <a:ext uri="{FF2B5EF4-FFF2-40B4-BE49-F238E27FC236}">
                <a16:creationId xmlns:a16="http://schemas.microsoft.com/office/drawing/2014/main" xmlns="" id="{6D9E4C15-DE74-43E6-9580-2ACD10B8704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01801" y="1675227"/>
            <a:ext cx="8788398"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6514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6DCAF1-880E-4C9F-9937-54F3146173C6}"/>
              </a:ext>
            </a:extLst>
          </p:cNvPr>
          <p:cNvSpPr>
            <a:spLocks noGrp="1"/>
          </p:cNvSpPr>
          <p:nvPr>
            <p:ph type="title"/>
          </p:nvPr>
        </p:nvSpPr>
        <p:spPr>
          <a:xfrm>
            <a:off x="576774" y="365125"/>
            <a:ext cx="10777025" cy="1325563"/>
          </a:xfrm>
        </p:spPr>
        <p:txBody>
          <a:bodyPr>
            <a:normAutofit/>
          </a:bodyPr>
          <a:lstStyle/>
          <a:p>
            <a:r>
              <a:rPr lang="en-GB" sz="54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xmlns="" id="{D7968833-5E98-4899-A335-6B47CACE57C5}"/>
              </a:ext>
            </a:extLst>
          </p:cNvPr>
          <p:cNvSpPr>
            <a:spLocks noGrp="1"/>
          </p:cNvSpPr>
          <p:nvPr>
            <p:ph idx="1"/>
          </p:nvPr>
        </p:nvSpPr>
        <p:spPr>
          <a:xfrm>
            <a:off x="464234" y="1825625"/>
            <a:ext cx="10889566" cy="4800258"/>
          </a:xfrm>
        </p:spPr>
        <p:txBody>
          <a:bodyPr>
            <a:normAutofit fontScale="92500" lnSpcReduction="20000"/>
          </a:bodyPr>
          <a:lstStyle/>
          <a:p>
            <a:r>
              <a:rPr lang="en-GB" sz="2200" dirty="0" smtClean="0">
                <a:latin typeface="Arial" panose="020B0604020202020204" pitchFamily="34" charset="0"/>
                <a:cs typeface="Arial" panose="020B0604020202020204" pitchFamily="34" charset="0"/>
              </a:rPr>
              <a:t>Campbell, D. (2021) “</a:t>
            </a:r>
            <a:r>
              <a:rPr lang="en-GB" sz="2400" dirty="0" smtClean="0"/>
              <a:t>'A </a:t>
            </a:r>
            <a:r>
              <a:rPr lang="en-GB" sz="2400" dirty="0"/>
              <a:t>truly frightening backlog': ex-NHS chief warns of delays in vital </a:t>
            </a:r>
            <a:r>
              <a:rPr lang="en-GB" sz="2400" dirty="0" smtClean="0"/>
              <a:t>care” </a:t>
            </a:r>
            <a:r>
              <a:rPr lang="en-GB" sz="2400" i="1" dirty="0" smtClean="0"/>
              <a:t>The Guardian </a:t>
            </a:r>
            <a:r>
              <a:rPr lang="en-GB" sz="2400" dirty="0" smtClean="0"/>
              <a:t>2</a:t>
            </a:r>
            <a:r>
              <a:rPr lang="en-GB" sz="2400" baseline="30000" dirty="0" smtClean="0"/>
              <a:t>nd</a:t>
            </a:r>
            <a:r>
              <a:rPr lang="en-GB" sz="2400" dirty="0" smtClean="0"/>
              <a:t> April 2021. </a:t>
            </a:r>
            <a:r>
              <a:rPr lang="en-GB" sz="2400" dirty="0"/>
              <a:t>Available at: https://</a:t>
            </a:r>
            <a:r>
              <a:rPr lang="en-GB" sz="2400" dirty="0" smtClean="0"/>
              <a:t>www.theguardian.com/society/2021/apr/02/backlog-is-truly-frightening-former-nhs-chief-warns-of-vital-delays (Accessed 27th April 2021)</a:t>
            </a:r>
            <a:endParaRPr lang="en-GB" sz="2200" dirty="0" smtClean="0">
              <a:latin typeface="Arial" panose="020B0604020202020204" pitchFamily="34" charset="0"/>
              <a:cs typeface="Arial" panose="020B0604020202020204" pitchFamily="34" charset="0"/>
            </a:endParaRPr>
          </a:p>
          <a:p>
            <a:r>
              <a:rPr lang="en-GB" sz="2200" dirty="0" smtClean="0">
                <a:latin typeface="Arial" panose="020B0604020202020204" pitchFamily="34" charset="0"/>
                <a:cs typeface="Arial" panose="020B0604020202020204" pitchFamily="34" charset="0"/>
              </a:rPr>
              <a:t>Institute </a:t>
            </a:r>
            <a:r>
              <a:rPr lang="en-GB" sz="2200" dirty="0" smtClean="0">
                <a:latin typeface="Arial" panose="020B0604020202020204" pitchFamily="34" charset="0"/>
                <a:cs typeface="Arial" panose="020B0604020202020204" pitchFamily="34" charset="0"/>
              </a:rPr>
              <a:t>for Fiscal Studies, (2017) </a:t>
            </a:r>
            <a:r>
              <a:rPr lang="en-GB" sz="2200" i="1" dirty="0" smtClean="0">
                <a:latin typeface="Arial" panose="020B0604020202020204" pitchFamily="34" charset="0"/>
                <a:cs typeface="Arial" panose="020B0604020202020204" pitchFamily="34" charset="0"/>
              </a:rPr>
              <a:t>UK Health and Social Care Spending</a:t>
            </a:r>
            <a:r>
              <a:rPr lang="en-GB" sz="2200" dirty="0" smtClean="0">
                <a:latin typeface="Arial" panose="020B0604020202020204" pitchFamily="34" charset="0"/>
                <a:cs typeface="Arial" panose="020B0604020202020204" pitchFamily="34" charset="0"/>
              </a:rPr>
              <a:t>. Available at: https://www.ifs.org.uk/publications/8879 (Accessed </a:t>
            </a:r>
            <a:r>
              <a:rPr lang="en-GB" sz="2200" dirty="0" smtClean="0">
                <a:latin typeface="Arial" panose="020B0604020202020204" pitchFamily="34" charset="0"/>
                <a:cs typeface="Arial" panose="020B0604020202020204" pitchFamily="34" charset="0"/>
              </a:rPr>
              <a:t>10th </a:t>
            </a:r>
            <a:r>
              <a:rPr lang="en-GB" sz="2200" dirty="0" smtClean="0">
                <a:latin typeface="Arial" panose="020B0604020202020204" pitchFamily="34" charset="0"/>
                <a:cs typeface="Arial" panose="020B0604020202020204" pitchFamily="34" charset="0"/>
              </a:rPr>
              <a:t>February 2019)</a:t>
            </a:r>
          </a:p>
          <a:p>
            <a:r>
              <a:rPr lang="en-GB" sz="2200" dirty="0" smtClean="0">
                <a:latin typeface="Arial" panose="020B0604020202020204" pitchFamily="34" charset="0"/>
                <a:cs typeface="Arial" panose="020B0604020202020204" pitchFamily="34" charset="0"/>
              </a:rPr>
              <a:t>Office of National Statistics, (2018) </a:t>
            </a:r>
            <a:r>
              <a:rPr lang="en-GB" sz="2200" i="1" dirty="0" smtClean="0">
                <a:latin typeface="Arial" panose="020B0604020202020204" pitchFamily="34" charset="0"/>
                <a:cs typeface="Arial" panose="020B0604020202020204" pitchFamily="34" charset="0"/>
              </a:rPr>
              <a:t>NHS70: Marking 70 years of the National Health Service. </a:t>
            </a:r>
            <a:r>
              <a:rPr lang="en-GB" sz="2200" dirty="0" smtClean="0">
                <a:latin typeface="Arial" panose="020B0604020202020204" pitchFamily="34" charset="0"/>
                <a:cs typeface="Arial" panose="020B0604020202020204" pitchFamily="34" charset="0"/>
              </a:rPr>
              <a:t>Available at: https://www.ons.gov.uk/peoplepopulationandcommunity/healthandsocialcare/healthandwellbeing/articles/nhs70marking70yearsofthenationalhealthservice/2018-06-26 (Accessed 10th February 2019)</a:t>
            </a:r>
          </a:p>
          <a:p>
            <a:r>
              <a:rPr lang="en-GB" sz="2200" dirty="0">
                <a:latin typeface="Arial" panose="020B0604020202020204" pitchFamily="34" charset="0"/>
                <a:cs typeface="Arial" panose="020B0604020202020204" pitchFamily="34" charset="0"/>
              </a:rPr>
              <a:t>Sky News, (2018) NHS 70: </a:t>
            </a:r>
            <a:r>
              <a:rPr lang="en-GB" sz="2200" i="1" dirty="0" smtClean="0">
                <a:latin typeface="Arial" panose="020B0604020202020204" pitchFamily="34" charset="0"/>
                <a:cs typeface="Arial" panose="020B0604020202020204" pitchFamily="34" charset="0"/>
              </a:rPr>
              <a:t>The </a:t>
            </a:r>
            <a:r>
              <a:rPr lang="en-GB" sz="2200" i="1" dirty="0">
                <a:latin typeface="Arial" panose="020B0604020202020204" pitchFamily="34" charset="0"/>
                <a:cs typeface="Arial" panose="020B0604020202020204" pitchFamily="34" charset="0"/>
              </a:rPr>
              <a:t>biggest struggle in 70 </a:t>
            </a:r>
            <a:r>
              <a:rPr lang="en-GB" sz="2200" i="1" dirty="0" smtClean="0">
                <a:latin typeface="Arial" panose="020B0604020202020204" pitchFamily="34" charset="0"/>
                <a:cs typeface="Arial" panose="020B0604020202020204" pitchFamily="34" charset="0"/>
              </a:rPr>
              <a:t>years</a:t>
            </a:r>
            <a:r>
              <a:rPr lang="en-GB" sz="2200" dirty="0" smtClean="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Available at: https://news.sky.com/video/nhs-70-the-biggest-struggle-in-70-years-11423656 (Accessed 8th February 2019</a:t>
            </a:r>
            <a:r>
              <a:rPr lang="en-GB" sz="2200" dirty="0" smtClean="0">
                <a:latin typeface="Arial" panose="020B0604020202020204" pitchFamily="34" charset="0"/>
                <a:cs typeface="Arial" panose="020B0604020202020204" pitchFamily="34" charset="0"/>
              </a:rPr>
              <a:t>)</a:t>
            </a:r>
          </a:p>
          <a:p>
            <a:r>
              <a:rPr lang="en-GB" sz="2200" dirty="0" smtClean="0">
                <a:latin typeface="Arial" panose="020B0604020202020204" pitchFamily="34" charset="0"/>
                <a:cs typeface="Arial" panose="020B0604020202020204" pitchFamily="34" charset="0"/>
              </a:rPr>
              <a:t>The Kings Fund, (2018) </a:t>
            </a:r>
            <a:r>
              <a:rPr lang="en-GB" sz="2200" i="1" dirty="0" smtClean="0">
                <a:latin typeface="Arial" panose="020B0604020202020204" pitchFamily="34" charset="0"/>
                <a:cs typeface="Arial" panose="020B0604020202020204" pitchFamily="34" charset="0"/>
              </a:rPr>
              <a:t>The NHS at 70: What's the problem with social care, and why do we need to do better? </a:t>
            </a:r>
            <a:r>
              <a:rPr lang="en-GB" sz="2200" dirty="0" smtClean="0">
                <a:latin typeface="Arial" panose="020B0604020202020204" pitchFamily="34" charset="0"/>
                <a:cs typeface="Arial" panose="020B0604020202020204" pitchFamily="34" charset="0"/>
              </a:rPr>
              <a:t>Available at: https://www.kingsfund.org.uk/publications/nhs-70-whats-the-problem-with-social-care (Accessed 8</a:t>
            </a:r>
            <a:r>
              <a:rPr lang="en-GB" sz="2200" baseline="30000" dirty="0" smtClean="0">
                <a:latin typeface="Arial" panose="020B0604020202020204" pitchFamily="34" charset="0"/>
                <a:cs typeface="Arial" panose="020B0604020202020204" pitchFamily="34" charset="0"/>
              </a:rPr>
              <a:t>th</a:t>
            </a:r>
            <a:r>
              <a:rPr lang="en-GB" sz="2200" dirty="0" smtClean="0">
                <a:latin typeface="Arial" panose="020B0604020202020204" pitchFamily="34" charset="0"/>
                <a:cs typeface="Arial" panose="020B0604020202020204" pitchFamily="34" charset="0"/>
              </a:rPr>
              <a:t> February 2019) </a:t>
            </a:r>
          </a:p>
          <a:p>
            <a:pPr marL="0" indent="0">
              <a:buNone/>
            </a:pPr>
            <a:endParaRPr lang="en-GB" dirty="0"/>
          </a:p>
        </p:txBody>
      </p:sp>
    </p:spTree>
    <p:extLst>
      <p:ext uri="{BB962C8B-B14F-4D97-AF65-F5344CB8AC3E}">
        <p14:creationId xmlns:p14="http://schemas.microsoft.com/office/powerpoint/2010/main" val="18360301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794</Words>
  <Application>Microsoft Office PowerPoint</Application>
  <PresentationFormat>Widescreen</PresentationFormat>
  <Paragraphs>99</Paragraphs>
  <Slides>22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Times New Roman</vt:lpstr>
      <vt:lpstr>Office Theme</vt:lpstr>
      <vt:lpstr>Issues Within The National Health Service</vt:lpstr>
      <vt:lpstr>Objectives</vt:lpstr>
      <vt:lpstr>Introduction</vt:lpstr>
      <vt:lpstr>NHS 70: The biggest struggle in 70 years</vt:lpstr>
      <vt:lpstr>Issues Within NHS</vt:lpstr>
      <vt:lpstr>Issues:</vt:lpstr>
      <vt:lpstr>Why Are Patients Waiting Too Long To Access Treatment?</vt:lpstr>
      <vt:lpstr>Problems due to Covid-19 pandemic</vt:lpstr>
      <vt:lpstr>Who Is responsible for these issues?</vt:lpstr>
      <vt:lpstr>This graph shows the increase of spending within the NHS (adjusted for inflation) </vt:lpstr>
      <vt:lpstr>Ageing population</vt:lpstr>
      <vt:lpstr>Comparing NHS Spending On People By Age</vt:lpstr>
      <vt:lpstr>Increasing Demand for Urgent Treatment</vt:lpstr>
      <vt:lpstr>Increasing Demand for Urgent Treatment Because of:</vt:lpstr>
      <vt:lpstr>Where are these issues taking place?</vt:lpstr>
      <vt:lpstr>What are these issues?</vt:lpstr>
      <vt:lpstr>Why have these issues occurred within the NHS?</vt:lpstr>
      <vt:lpstr> Recommendations for Improvement</vt:lpstr>
      <vt:lpstr>Summary</vt:lpstr>
      <vt:lpstr>Any Questions?</vt:lpstr>
      <vt:lpstr>Quote for Today</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Issues Within The National Health Service</dc:title>
  <dc:creator>Joanna Fender</dc:creator>
  <cp:lastModifiedBy>spjmu_000</cp:lastModifiedBy>
  <cp:revision>8</cp:revision>
  <dcterms:created xsi:type="dcterms:W3CDTF">2019-02-13T19:58:22Z</dcterms:created>
  <dcterms:modified xsi:type="dcterms:W3CDTF">2021-04-27T16:46:18Z</dcterms:modified>
</cp:coreProperties>
</file>