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331" r:id="rId3"/>
    <p:sldId id="296" r:id="rId4"/>
    <p:sldId id="334" r:id="rId5"/>
    <p:sldId id="333" r:id="rId6"/>
    <p:sldId id="332" r:id="rId7"/>
    <p:sldId id="272" r:id="rId8"/>
    <p:sldId id="274" r:id="rId9"/>
    <p:sldId id="275" r:id="rId10"/>
    <p:sldId id="273" r:id="rId11"/>
    <p:sldId id="268" r:id="rId12"/>
    <p:sldId id="269" r:id="rId13"/>
    <p:sldId id="270" r:id="rId14"/>
    <p:sldId id="264" r:id="rId15"/>
    <p:sldId id="266" r:id="rId16"/>
    <p:sldId id="265" r:id="rId17"/>
    <p:sldId id="271" r:id="rId18"/>
    <p:sldId id="267" r:id="rId19"/>
    <p:sldId id="260" r:id="rId20"/>
    <p:sldId id="261" r:id="rId21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419498-467F-45F8-917C-EBC06B464488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CFA90E-6AE4-473C-9AFF-B09ABBB37604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07906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761F1-D87A-435C-8E27-FA5B5536FCD3}" type="datetimeFigureOut">
              <a:rPr lang="es-ES" smtClean="0"/>
              <a:pPr/>
              <a:t>08/10/2019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F0FFB-4680-4220-BE15-D63C24B8CFCB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www.superseal.ca/dimpledmembrane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Rectángulo"/>
          <p:cNvSpPr/>
          <p:nvPr/>
        </p:nvSpPr>
        <p:spPr>
          <a:xfrm>
            <a:off x="6660232" y="5733256"/>
            <a:ext cx="1944216" cy="7920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58369" name="Picture 1" descr="G:\Juanan\Mi despacho\Mediopie\Clientes\PROCASA\Teulada GALILEO-48 viv\Fotos TEULADA\2004\Junio 04\VSTA 24-06-04\DSC001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5" name="Picture 2" descr="UW Trinity Saint David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4" name="3 Rectángulo"/>
          <p:cNvSpPr/>
          <p:nvPr/>
        </p:nvSpPr>
        <p:spPr>
          <a:xfrm>
            <a:off x="2699792" y="1988840"/>
            <a:ext cx="37187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s-ES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basements</a:t>
            </a:r>
            <a:endParaRPr lang="es-ES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>
                <a:solidFill>
                  <a:schemeClr val="bg1"/>
                </a:solidFill>
              </a:rPr>
              <a:t>Juan Antonio </a:t>
            </a:r>
            <a:r>
              <a:rPr lang="es-ES_tradnl" b="1" dirty="0" smtClean="0">
                <a:solidFill>
                  <a:schemeClr val="bg1"/>
                </a:solidFill>
              </a:rPr>
              <a:t>Ferriz</a:t>
            </a:r>
            <a:r>
              <a:rPr lang="es-ES_tradnl" b="1" dirty="0" smtClean="0">
                <a:solidFill>
                  <a:schemeClr val="bg1"/>
                </a:solidFill>
              </a:rPr>
              <a:t>-</a:t>
            </a:r>
            <a:r>
              <a:rPr lang="es-ES_tradnl" b="1" dirty="0" smtClean="0">
                <a:solidFill>
                  <a:schemeClr val="bg1"/>
                </a:solidFill>
              </a:rPr>
              <a:t>Papi</a:t>
            </a:r>
            <a:endParaRPr lang="es-ES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708920"/>
            <a:ext cx="69847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Explain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building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basement</a:t>
            </a:r>
            <a:r>
              <a:rPr lang="es-ES_tradnl" sz="2400" dirty="0" smtClean="0"/>
              <a:t> of 30x40 metres. </a:t>
            </a:r>
            <a:r>
              <a:rPr lang="es-ES_tradnl" sz="2400" dirty="0" err="1" smtClean="0"/>
              <a:t>Establish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following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:</a:t>
            </a:r>
          </a:p>
          <a:p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Walls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Excavation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Foundation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_tradnl" sz="2400" dirty="0" smtClean="0"/>
          </a:p>
          <a:p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err="1" smtClean="0"/>
              <a:t>Exercise</a:t>
            </a:r>
            <a:r>
              <a:rPr lang="es-ES_tradnl" sz="2800" b="1" dirty="0" smtClean="0"/>
              <a:t> 1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043608" y="2708920"/>
            <a:ext cx="69847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Four</a:t>
            </a:r>
            <a:r>
              <a:rPr lang="es-ES_tradnl" sz="2400" dirty="0" smtClean="0"/>
              <a:t> principal </a:t>
            </a:r>
            <a:r>
              <a:rPr lang="es-ES_tradnl" sz="2400" dirty="0" err="1" smtClean="0"/>
              <a:t>methods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basement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:</a:t>
            </a:r>
          </a:p>
          <a:p>
            <a:endParaRPr lang="es-ES_tradnl" sz="2400" dirty="0"/>
          </a:p>
          <a:p>
            <a:pPr>
              <a:buFontTx/>
              <a:buChar char="-"/>
            </a:pPr>
            <a:r>
              <a:rPr lang="es-ES_tradnl" sz="2400" dirty="0" err="1"/>
              <a:t>S</a:t>
            </a:r>
            <a:r>
              <a:rPr lang="es-ES_tradnl" sz="2400" dirty="0" err="1" smtClean="0"/>
              <a:t>loping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sides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Timbering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sheet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piling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Contiguous</a:t>
            </a:r>
            <a:r>
              <a:rPr lang="es-ES_tradnl" sz="2400" dirty="0" smtClean="0"/>
              <a:t> pile </a:t>
            </a:r>
            <a:r>
              <a:rPr lang="es-ES_tradnl" sz="2400" dirty="0" err="1" smtClean="0"/>
              <a:t>wall</a:t>
            </a: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Diaphragm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</a:t>
            </a:r>
            <a:endParaRPr lang="es-ES" sz="2400" dirty="0"/>
          </a:p>
        </p:txBody>
      </p:sp>
      <p:sp>
        <p:nvSpPr>
          <p:cNvPr id="3" name="2 CuadroTexto"/>
          <p:cNvSpPr txBox="1"/>
          <p:nvPr/>
        </p:nvSpPr>
        <p:spPr>
          <a:xfrm>
            <a:off x="1043608" y="1196752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BASEMENTS</a:t>
            </a:r>
            <a:endParaRPr lang="es-ES" sz="28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611560" y="980728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TOP DOWN CONSTRUCTION BASEMENTS</a:t>
            </a:r>
            <a:endParaRPr lang="es-ES" sz="2400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8"/>
          <p:cNvSpPr/>
          <p:nvPr/>
        </p:nvSpPr>
        <p:spPr>
          <a:xfrm>
            <a:off x="1331640" y="2348880"/>
            <a:ext cx="5958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https://www.youtube.com/watch?v=e2gCBVq7R6Q</a:t>
            </a:r>
          </a:p>
        </p:txBody>
      </p:sp>
      <p:sp>
        <p:nvSpPr>
          <p:cNvPr id="10" name="Rectangle 9"/>
          <p:cNvSpPr/>
          <p:nvPr/>
        </p:nvSpPr>
        <p:spPr>
          <a:xfrm>
            <a:off x="1319478" y="3624699"/>
            <a:ext cx="5742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https://www.youtube.com/watch?v=sboDavo84gc</a:t>
            </a:r>
          </a:p>
        </p:txBody>
      </p:sp>
    </p:spTree>
    <p:extLst>
      <p:ext uri="{BB962C8B-B14F-4D97-AF65-F5344CB8AC3E}">
        <p14:creationId xmlns:p14="http://schemas.microsoft.com/office/powerpoint/2010/main" val="3109798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611560" y="980728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WATERPROOFING BASEMENTS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259632" y="1772816"/>
            <a:ext cx="59766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rgbClr val="002060"/>
                </a:solidFill>
              </a:rPr>
              <a:t>Exercise</a:t>
            </a:r>
            <a:r>
              <a:rPr lang="es-ES_tradnl" sz="2400" b="1" dirty="0" smtClean="0">
                <a:solidFill>
                  <a:srgbClr val="002060"/>
                </a:solidFill>
              </a:rPr>
              <a:t> 2</a:t>
            </a:r>
          </a:p>
          <a:p>
            <a:endParaRPr lang="es-ES_tradnl" sz="2400" dirty="0" smtClean="0"/>
          </a:p>
          <a:p>
            <a:r>
              <a:rPr lang="es-ES_tradnl" sz="2400" dirty="0" err="1" smtClean="0"/>
              <a:t>Explain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ways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get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waterproof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retaining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walls</a:t>
            </a:r>
            <a:r>
              <a:rPr lang="es-ES_tradnl" sz="2400" dirty="0" smtClean="0"/>
              <a:t>.</a:t>
            </a:r>
          </a:p>
          <a:p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From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inside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From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outside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_tradnl" sz="2400" dirty="0" smtClean="0"/>
          </a:p>
          <a:p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article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given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helpful</a:t>
            </a:r>
            <a:r>
              <a:rPr lang="es-ES_tradnl" sz="2400" dirty="0" smtClean="0"/>
              <a:t>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611560" y="980728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WATERPROOFING BASEMENTS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259632" y="1772816"/>
            <a:ext cx="59766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Basements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must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waterproofed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We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obtain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monolithic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structures</a:t>
            </a:r>
            <a:r>
              <a:rPr lang="es-ES_tradnl" sz="2400" dirty="0" smtClean="0"/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es-ES_tradnl" sz="2400" dirty="0" err="1" smtClean="0"/>
              <a:t>Special</a:t>
            </a:r>
            <a:r>
              <a:rPr lang="es-ES_tradnl" sz="2400" dirty="0" smtClean="0"/>
              <a:t> concrete mixes</a:t>
            </a:r>
          </a:p>
          <a:p>
            <a:pPr lvl="2">
              <a:buFont typeface="Arial" pitchFamily="34" charset="0"/>
              <a:buChar char="•"/>
            </a:pPr>
            <a:r>
              <a:rPr lang="es-ES_tradnl" sz="2400" dirty="0" err="1" smtClean="0"/>
              <a:t>Reducing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porosity</a:t>
            </a:r>
            <a:endParaRPr lang="es-ES_tradnl" sz="2400" dirty="0" smtClean="0"/>
          </a:p>
          <a:p>
            <a:pPr lvl="3">
              <a:buFont typeface="Arial" pitchFamily="34" charset="0"/>
              <a:buChar char="•"/>
            </a:pPr>
            <a:r>
              <a:rPr lang="es-ES_tradnl" sz="2400" dirty="0" err="1" smtClean="0"/>
              <a:t>Increase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quantity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cement</a:t>
            </a:r>
            <a:endParaRPr lang="es-ES_tradnl" sz="2400" dirty="0" smtClean="0"/>
          </a:p>
          <a:p>
            <a:pPr lvl="3">
              <a:buFont typeface="Arial" pitchFamily="34" charset="0"/>
              <a:buChar char="•"/>
            </a:pPr>
            <a:r>
              <a:rPr lang="es-ES_tradnl" sz="2400" dirty="0" err="1" smtClean="0"/>
              <a:t>Less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porous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aggregates</a:t>
            </a:r>
            <a:endParaRPr lang="es-ES_tradnl" sz="2400" dirty="0" smtClean="0"/>
          </a:p>
          <a:p>
            <a:pPr lvl="2">
              <a:buFont typeface="Arial" pitchFamily="34" charset="0"/>
              <a:buChar char="•"/>
            </a:pPr>
            <a:r>
              <a:rPr lang="es-ES_tradnl" sz="2400" dirty="0" err="1" smtClean="0"/>
              <a:t>Dam-proof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additives</a:t>
            </a:r>
            <a:endParaRPr lang="es-ES_tradnl" sz="24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400" dirty="0" err="1" smtClean="0"/>
              <a:t>Membranes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external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face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Special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care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cracking</a:t>
            </a:r>
          </a:p>
          <a:p>
            <a:pPr lvl="1">
              <a:buFont typeface="Arial" pitchFamily="34" charset="0"/>
              <a:buChar char="•"/>
            </a:pPr>
            <a:r>
              <a:rPr lang="es-ES_tradnl" sz="2400" dirty="0" err="1" smtClean="0"/>
              <a:t>Development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joints</a:t>
            </a:r>
            <a:r>
              <a:rPr lang="es-ES_tradnl" sz="2400" dirty="0" smtClean="0"/>
              <a:t> at regular </a:t>
            </a:r>
            <a:r>
              <a:rPr lang="es-ES_tradnl" sz="2400" dirty="0" err="1" smtClean="0"/>
              <a:t>intervals</a:t>
            </a:r>
            <a:endParaRPr lang="es-ES_tradnl" sz="2400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27584" y="836712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Membranes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external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face</a:t>
            </a:r>
            <a:endParaRPr lang="es-ES" sz="2000" b="1" dirty="0"/>
          </a:p>
        </p:txBody>
      </p:sp>
      <p:pic>
        <p:nvPicPr>
          <p:cNvPr id="19458" name="Picture 2" descr="http://www.spec-net.com.au/press/0513/images/bay290513_img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68760"/>
            <a:ext cx="7287906" cy="5036360"/>
          </a:xfrm>
          <a:prstGeom prst="rect">
            <a:avLst/>
          </a:prstGeom>
          <a:noFill/>
        </p:spPr>
      </p:pic>
      <p:pic>
        <p:nvPicPr>
          <p:cNvPr id="19460" name="Picture 4" descr="company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6000749"/>
            <a:ext cx="1857375" cy="857251"/>
          </a:xfrm>
          <a:prstGeom prst="rect">
            <a:avLst/>
          </a:prstGeom>
          <a:noFill/>
        </p:spPr>
      </p:pic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rimcowaterproofing.com.au/web_images/IMGP036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712968" cy="65347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rimcowaterproofing.com.au/web_images/IMGP03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784976" cy="6588732"/>
          </a:xfrm>
          <a:prstGeom prst="rect">
            <a:avLst/>
          </a:prstGeom>
          <a:noFill/>
        </p:spPr>
      </p:pic>
      <p:sp>
        <p:nvSpPr>
          <p:cNvPr id="3" name="2 CuadroTexto"/>
          <p:cNvSpPr txBox="1"/>
          <p:nvPr/>
        </p:nvSpPr>
        <p:spPr>
          <a:xfrm>
            <a:off x="179512" y="630932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>
                <a:solidFill>
                  <a:schemeClr val="bg1"/>
                </a:solidFill>
              </a:rPr>
              <a:t>Wrimco</a:t>
            </a:r>
            <a:r>
              <a:rPr lang="es-ES_tradnl" b="1" dirty="0" smtClean="0">
                <a:solidFill>
                  <a:schemeClr val="bg1"/>
                </a:solidFill>
              </a:rPr>
              <a:t> </a:t>
            </a:r>
            <a:r>
              <a:rPr lang="es-ES_tradnl" b="1" dirty="0" err="1" smtClean="0">
                <a:solidFill>
                  <a:schemeClr val="bg1"/>
                </a:solidFill>
              </a:rPr>
              <a:t>Waterproofing</a:t>
            </a:r>
            <a:endParaRPr lang="es-ES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6" name="Picture 4" descr="http://i01.i.aliimg.com/img/pb/019/782/308/308782019_8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77072"/>
            <a:ext cx="4810125" cy="2419351"/>
          </a:xfrm>
          <a:prstGeom prst="rect">
            <a:avLst/>
          </a:prstGeom>
          <a:noFill/>
        </p:spPr>
      </p:pic>
      <p:pic>
        <p:nvPicPr>
          <p:cNvPr id="18434" name="Picture 2" descr="http://www.thefoundationexpert.com/wp-content/uploads/2011/08/cs/nrc_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65590" y="620688"/>
            <a:ext cx="4778410" cy="4235751"/>
          </a:xfrm>
          <a:prstGeom prst="rect">
            <a:avLst/>
          </a:prstGeom>
          <a:noFill/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8 CuadroTexto"/>
          <p:cNvSpPr txBox="1"/>
          <p:nvPr/>
        </p:nvSpPr>
        <p:spPr>
          <a:xfrm>
            <a:off x="827584" y="2132856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Drainage</a:t>
            </a:r>
            <a:r>
              <a:rPr lang="es-ES_tradnl" dirty="0" smtClean="0"/>
              <a:t> </a:t>
            </a:r>
            <a:r>
              <a:rPr lang="es-ES_tradnl" dirty="0" err="1" smtClean="0"/>
              <a:t>layer</a:t>
            </a:r>
            <a:endParaRPr lang="es-E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superseal.ca/images/DimpleGrip-Fastening-Syst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08720"/>
            <a:ext cx="8784976" cy="5531838"/>
          </a:xfrm>
          <a:prstGeom prst="rect">
            <a:avLst/>
          </a:prstGeom>
          <a:noFill/>
        </p:spPr>
      </p:pic>
      <p:pic>
        <p:nvPicPr>
          <p:cNvPr id="15364" name="Picture 4" descr="http://www.superseal.ca/newtop/SUPERSEAL-Banner2.jpg"/>
          <p:cNvPicPr>
            <a:picLocks noChangeAspect="1" noChangeArrowheads="1"/>
          </p:cNvPicPr>
          <p:nvPr/>
        </p:nvPicPr>
        <p:blipFill>
          <a:blip r:embed="rId3" cstate="print"/>
          <a:srcRect l="22570" r="19681"/>
          <a:stretch>
            <a:fillRect/>
          </a:stretch>
        </p:blipFill>
        <p:spPr bwMode="auto">
          <a:xfrm>
            <a:off x="179512" y="5733256"/>
            <a:ext cx="3888432" cy="911802"/>
          </a:xfrm>
          <a:prstGeom prst="rect">
            <a:avLst/>
          </a:prstGeom>
          <a:noFill/>
        </p:spPr>
      </p:pic>
      <p:sp>
        <p:nvSpPr>
          <p:cNvPr id="4" name="3 Rectángulo">
            <a:hlinkClick r:id="rId4"/>
          </p:cNvPr>
          <p:cNvSpPr/>
          <p:nvPr/>
        </p:nvSpPr>
        <p:spPr>
          <a:xfrm>
            <a:off x="4067944" y="6021288"/>
            <a:ext cx="4878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dirty="0" smtClean="0">
                <a:solidFill>
                  <a:schemeClr val="bg1"/>
                </a:solidFill>
              </a:rPr>
              <a:t>http://www.superseal.ca/dimpledmembrane.html</a:t>
            </a:r>
            <a:endParaRPr lang="es-ES" dirty="0">
              <a:solidFill>
                <a:schemeClr val="bg1"/>
              </a:solidFill>
            </a:endParaRPr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a-to-zplumbing.com/images/plastic-foundation-perforated-pip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4572000" cy="3838576"/>
          </a:xfrm>
          <a:prstGeom prst="rect">
            <a:avLst/>
          </a:prstGeom>
          <a:noFill/>
        </p:spPr>
      </p:pic>
      <p:pic>
        <p:nvPicPr>
          <p:cNvPr id="14340" name="Picture 4" descr="http://www.a-to-zplumbing.com/images/two-coats-of-waterproof-tar-and-gravel-above-installed-weeping-tile-pip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8193" y="1988840"/>
            <a:ext cx="4945807" cy="3835524"/>
          </a:xfrm>
          <a:prstGeom prst="rect">
            <a:avLst/>
          </a:prstGeom>
          <a:noFill/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mapleleafpassivehouse.com/wp-content/uploads/2014/04/2013-08-26-footing-drain-DSC_9287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0"/>
            <a:ext cx="6291744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hsdi.us/mysite/code/pages/gallery/basement/B030-Control-Joints-in-Concrete-Basement-Wal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692696"/>
            <a:ext cx="5760640" cy="6006457"/>
          </a:xfrm>
          <a:prstGeom prst="rect">
            <a:avLst/>
          </a:prstGeom>
          <a:noFill/>
        </p:spPr>
      </p:pic>
      <p:sp>
        <p:nvSpPr>
          <p:cNvPr id="3" name="2 CuadroTexto"/>
          <p:cNvSpPr txBox="1"/>
          <p:nvPr/>
        </p:nvSpPr>
        <p:spPr>
          <a:xfrm>
            <a:off x="539552" y="141277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JOINTS</a:t>
            </a:r>
            <a:endParaRPr lang="es-ES" sz="2400" b="1" dirty="0"/>
          </a:p>
        </p:txBody>
      </p:sp>
      <p:sp>
        <p:nvSpPr>
          <p:cNvPr id="4" name="3 CuadroTexto"/>
          <p:cNvSpPr txBox="1"/>
          <p:nvPr/>
        </p:nvSpPr>
        <p:spPr>
          <a:xfrm>
            <a:off x="467544" y="2492896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es-ES_tradnl" sz="2000" dirty="0" smtClean="0"/>
              <a:t>Control </a:t>
            </a:r>
            <a:r>
              <a:rPr lang="es-ES_tradnl" sz="2000" dirty="0" err="1" smtClean="0"/>
              <a:t>joints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Solutions</a:t>
            </a:r>
            <a:endParaRPr lang="es-ES" sz="2000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waybuilder.net/free-ed/Resources/Trades/Construction/ConcreteMasonry/pics/fig4-26.gif"/>
          <p:cNvPicPr>
            <a:picLocks noChangeAspect="1" noChangeArrowheads="1"/>
          </p:cNvPicPr>
          <p:nvPr/>
        </p:nvPicPr>
        <p:blipFill>
          <a:blip r:embed="rId2" cstate="print"/>
          <a:srcRect l="1462" t="1352" r="2059" b="1320"/>
          <a:stretch>
            <a:fillRect/>
          </a:stretch>
        </p:blipFill>
        <p:spPr bwMode="auto">
          <a:xfrm>
            <a:off x="4067944" y="1196752"/>
            <a:ext cx="5076056" cy="5537516"/>
          </a:xfrm>
          <a:prstGeom prst="rect">
            <a:avLst/>
          </a:prstGeom>
          <a:noFill/>
        </p:spPr>
      </p:pic>
      <p:sp>
        <p:nvSpPr>
          <p:cNvPr id="3" name="2 CuadroTexto"/>
          <p:cNvSpPr txBox="1"/>
          <p:nvPr/>
        </p:nvSpPr>
        <p:spPr>
          <a:xfrm>
            <a:off x="611560" y="2420888"/>
            <a:ext cx="38884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There</a:t>
            </a:r>
            <a:r>
              <a:rPr lang="es-ES_tradnl" sz="2000" dirty="0" smtClean="0"/>
              <a:t> are 2 </a:t>
            </a:r>
            <a:r>
              <a:rPr lang="es-ES_tradnl" sz="2000" dirty="0" err="1" smtClean="0"/>
              <a:t>solutions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joints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Increase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contact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surface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Establishment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barriers</a:t>
            </a:r>
            <a:endParaRPr lang="es-ES" sz="2000" dirty="0"/>
          </a:p>
        </p:txBody>
      </p:sp>
      <p:sp>
        <p:nvSpPr>
          <p:cNvPr id="4" name="3 CuadroTexto"/>
          <p:cNvSpPr txBox="1"/>
          <p:nvPr/>
        </p:nvSpPr>
        <p:spPr>
          <a:xfrm>
            <a:off x="539552" y="141277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JOINTS</a:t>
            </a:r>
            <a:endParaRPr lang="es-ES" sz="2400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eproserv.com/assets/wp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99360"/>
            <a:ext cx="5184576" cy="6358640"/>
          </a:xfrm>
          <a:prstGeom prst="rect">
            <a:avLst/>
          </a:prstGeom>
          <a:noFill/>
        </p:spPr>
      </p:pic>
      <p:pic>
        <p:nvPicPr>
          <p:cNvPr id="10244" name="Picture 4" descr="http://www.eproserv.com/assets/logo_me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45224"/>
            <a:ext cx="2857500" cy="1000125"/>
          </a:xfrm>
          <a:prstGeom prst="rect">
            <a:avLst/>
          </a:prstGeom>
          <a:noFill/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ww.oneplan.org/Stock/wasteFac/Fig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420888"/>
            <a:ext cx="6480720" cy="4003244"/>
          </a:xfrm>
          <a:prstGeom prst="rect">
            <a:avLst/>
          </a:prstGeom>
          <a:noFill/>
        </p:spPr>
      </p:pic>
      <p:sp>
        <p:nvSpPr>
          <p:cNvPr id="4" name="3 CuadroTexto"/>
          <p:cNvSpPr txBox="1"/>
          <p:nvPr/>
        </p:nvSpPr>
        <p:spPr>
          <a:xfrm>
            <a:off x="1043608" y="234888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Joint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between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slab</a:t>
            </a:r>
            <a:r>
              <a:rPr lang="es-ES_tradnl" sz="2000" b="1" dirty="0" smtClean="0"/>
              <a:t> and concrete </a:t>
            </a:r>
            <a:r>
              <a:rPr lang="es-ES_tradnl" sz="2000" b="1" dirty="0" err="1" smtClean="0"/>
              <a:t>wall</a:t>
            </a:r>
            <a:endParaRPr lang="es-ES" sz="20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539552" y="141277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JOINTS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827584" y="1268760"/>
            <a:ext cx="756084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DRAINED CAVITIES</a:t>
            </a:r>
          </a:p>
          <a:p>
            <a:endParaRPr lang="es-ES_tradnl" dirty="0" smtClean="0"/>
          </a:p>
          <a:p>
            <a:endParaRPr lang="es-ES_tradnl" dirty="0" smtClean="0"/>
          </a:p>
          <a:p>
            <a:endParaRPr lang="es-ES_tradnl" dirty="0" smtClean="0"/>
          </a:p>
          <a:p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no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solution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drained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cavities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built</a:t>
            </a:r>
            <a:r>
              <a:rPr lang="es-ES_tradnl" sz="2000" dirty="0" smtClean="0"/>
              <a:t>.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detailed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section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:</a:t>
            </a:r>
          </a:p>
          <a:p>
            <a:pPr>
              <a:buFontTx/>
              <a:buChar char="-"/>
            </a:pPr>
            <a:r>
              <a:rPr lang="es-ES_tradnl" sz="2000" dirty="0" err="1" smtClean="0"/>
              <a:t>Reinforced</a:t>
            </a:r>
            <a:r>
              <a:rPr lang="es-ES_tradnl" sz="2000" dirty="0" smtClean="0"/>
              <a:t> concrete </a:t>
            </a:r>
            <a:r>
              <a:rPr lang="es-ES_tradnl" sz="2000" dirty="0" err="1" smtClean="0"/>
              <a:t>wall</a:t>
            </a:r>
            <a:r>
              <a:rPr lang="es-ES_tradnl" sz="2000" dirty="0" smtClean="0"/>
              <a:t> and/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slab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Damp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proof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membrane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Inner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skin</a:t>
            </a:r>
            <a:r>
              <a:rPr lang="es-ES_tradnl" sz="2000" dirty="0" smtClean="0"/>
              <a:t> (blocks, </a:t>
            </a:r>
            <a:r>
              <a:rPr lang="es-ES_tradnl" sz="2000" dirty="0" err="1" smtClean="0"/>
              <a:t>plaster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timber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pannels</a:t>
            </a:r>
            <a:r>
              <a:rPr lang="es-ES_tradnl" sz="2000" dirty="0" smtClean="0"/>
              <a:t>, etc.)</a:t>
            </a:r>
          </a:p>
          <a:p>
            <a:pPr>
              <a:buFontTx/>
              <a:buChar char="-"/>
            </a:pPr>
            <a:endParaRPr lang="es-ES_tradnl" sz="2000" dirty="0" smtClean="0"/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seepage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collected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down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drained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away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without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reaching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interior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building</a:t>
            </a:r>
            <a:r>
              <a:rPr lang="es-ES_tradnl" sz="2000" dirty="0" smtClean="0"/>
              <a:t>.</a:t>
            </a:r>
            <a:endParaRPr lang="es-ES" sz="2000" dirty="0"/>
          </a:p>
        </p:txBody>
      </p:sp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ttp://newtonwaterproofing.co.uk/wp-content/uploads/2014/07/drainage-for-existing-basemen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8593084" cy="6192688"/>
          </a:xfrm>
          <a:prstGeom prst="rect">
            <a:avLst/>
          </a:prstGeom>
          <a:noFill/>
        </p:spPr>
      </p:pic>
      <p:sp>
        <p:nvSpPr>
          <p:cNvPr id="4" name="3 Rectángulo"/>
          <p:cNvSpPr/>
          <p:nvPr/>
        </p:nvSpPr>
        <p:spPr>
          <a:xfrm>
            <a:off x="5292080" y="5661248"/>
            <a:ext cx="36621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/>
              <a:t>John Newton &amp; Co Ltd 2015 Website</a:t>
            </a:r>
            <a:endParaRPr lang="es-ES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tracebasementsystems.co.uk/wp-content/uploads/2011/05/TRACE-TYPICAL-DETAIL-NEW-CONSTRUCTION-w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43575"/>
            <a:ext cx="9144000" cy="4365745"/>
          </a:xfrm>
          <a:prstGeom prst="rect">
            <a:avLst/>
          </a:prstGeom>
          <a:noFill/>
        </p:spPr>
      </p:pic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BASEMENTS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240</Words>
  <Application>Microsoft Office PowerPoint</Application>
  <PresentationFormat>On-screen Show (4:3)</PresentationFormat>
  <Paragraphs>84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11</cp:revision>
  <dcterms:created xsi:type="dcterms:W3CDTF">2015-01-31T19:45:21Z</dcterms:created>
  <dcterms:modified xsi:type="dcterms:W3CDTF">2019-10-08T11:30:25Z</dcterms:modified>
</cp:coreProperties>
</file>