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embeddedFontLst>
    <p:embeddedFont>
      <p:font typeface="Merriweather" panose="00000500000000000000" pitchFamily="2" charset="0"/>
      <p:regular r:id="rId14"/>
      <p:bold r:id="rId15"/>
      <p:italic r:id="rId16"/>
      <p:boldItalic r:id="rId17"/>
    </p:embeddedFont>
    <p:embeddedFont>
      <p:font typeface="Merriweather SemiBold" panose="020B0604020202020204" charset="0"/>
      <p:regular r:id="rId18"/>
      <p:bold r:id="rId19"/>
      <p:italic r:id="rId20"/>
      <p:boldItalic r:id="rId21"/>
    </p:embeddedFont>
    <p:embeddedFont>
      <p:font typeface="Plus Jakarta Sans" panose="020B0604020202020204" charset="0"/>
      <p:regular r:id="rId22"/>
      <p:bold r:id="rId23"/>
      <p:italic r:id="rId24"/>
      <p:boldItalic r:id="rId25"/>
    </p:embeddedFont>
    <p:embeddedFont>
      <p:font typeface="Plus Jakarta Sans Medium" panose="020B0604020202020204" charset="0"/>
      <p:regular r:id="rId26"/>
      <p:bold r:id="rId27"/>
      <p:italic r:id="rId28"/>
      <p:boldItalic r:id="rId29"/>
    </p:embeddedFont>
    <p:embeddedFont>
      <p:font typeface="Plus Jakarta Sans SemiBold" panose="020B0604020202020204" charset="0"/>
      <p:regular r:id="rId30"/>
      <p:bold r:id="rId31"/>
      <p:italic r:id="rId32"/>
      <p:boldItalic r:id="rId3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CE981A-3930-4019-9377-848040D8079E}">
  <a:tblStyle styleId="{69CE981A-3930-4019-9377-848040D8079E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858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21" Type="http://schemas.openxmlformats.org/officeDocument/2006/relationships/font" Target="fonts/font8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9" name="Google Shape;12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" name="Google Shape;22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 txBox="1"/>
          <p:nvPr/>
        </p:nvSpPr>
        <p:spPr>
          <a:xfrm>
            <a:off x="1345406" y="770219"/>
            <a:ext cx="95013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2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Isaac's Attachment Analysis</a:t>
            </a:r>
            <a:endParaRPr/>
          </a:p>
        </p:txBody>
      </p:sp>
      <p:sp>
        <p:nvSpPr>
          <p:cNvPr id="85" name="Google Shape;85;p13"/>
          <p:cNvSpPr txBox="1"/>
          <p:nvPr/>
        </p:nvSpPr>
        <p:spPr>
          <a:xfrm>
            <a:off x="1571625" y="1600680"/>
            <a:ext cx="90489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Applying Bowlby's Attachment Theory to Address Early Developmental Wellbeing and Strategic Care Needs in early childhood practice.</a:t>
            </a:r>
            <a:endParaRPr/>
          </a:p>
        </p:txBody>
      </p:sp>
      <p:sp>
        <p:nvSpPr>
          <p:cNvPr id="86" name="Google Shape;86;p13"/>
          <p:cNvSpPr txBox="1"/>
          <p:nvPr/>
        </p:nvSpPr>
        <p:spPr>
          <a:xfrm>
            <a:off x="1571625" y="2591280"/>
            <a:ext cx="90489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D96B43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CASE STUDY FOCUS: ISAAC (AGE 4) | CHILDREN'S CENTRE, LONDON</a:t>
            </a:r>
            <a:endParaRPr/>
          </a:p>
        </p:txBody>
      </p:sp>
      <p:pic>
        <p:nvPicPr>
          <p:cNvPr id="87" name="Google Shape;87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70763" y="3302575"/>
            <a:ext cx="3250624" cy="3250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84500" y="1552101"/>
            <a:ext cx="5191125" cy="2508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56625" y="1552101"/>
            <a:ext cx="5191125" cy="2508646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14"/>
          <p:cNvSpPr txBox="1"/>
          <p:nvPr/>
        </p:nvSpPr>
        <p:spPr>
          <a:xfrm>
            <a:off x="927400" y="1895001"/>
            <a:ext cx="47307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D96B43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Biological Core</a:t>
            </a:r>
            <a:endParaRPr/>
          </a:p>
        </p:txBody>
      </p:sp>
      <p:sp>
        <p:nvSpPr>
          <p:cNvPr id="95" name="Google Shape;95;p14"/>
          <p:cNvSpPr txBox="1"/>
          <p:nvPr/>
        </p:nvSpPr>
        <p:spPr>
          <a:xfrm>
            <a:off x="927400" y="2361726"/>
            <a:ext cx="4505400" cy="107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Bowlby posits attachment as an instinctual survival mechanism. Children are biologically programmed to seek absolute proximity with a protective, consistent primary caregiver.</a:t>
            </a:r>
            <a:endParaRPr/>
          </a:p>
        </p:txBody>
      </p:sp>
      <p:sp>
        <p:nvSpPr>
          <p:cNvPr id="96" name="Google Shape;96;p14"/>
          <p:cNvSpPr txBox="1"/>
          <p:nvPr/>
        </p:nvSpPr>
        <p:spPr>
          <a:xfrm>
            <a:off x="927400" y="3594023"/>
            <a:ext cx="4505400" cy="1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Citation: Khadka (2022)</a:t>
            </a:r>
            <a:endParaRPr/>
          </a:p>
        </p:txBody>
      </p:sp>
      <p:sp>
        <p:nvSpPr>
          <p:cNvPr id="97" name="Google Shape;97;p14"/>
          <p:cNvSpPr txBox="1"/>
          <p:nvPr/>
        </p:nvSpPr>
        <p:spPr>
          <a:xfrm>
            <a:off x="6499525" y="1895001"/>
            <a:ext cx="47307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D96B43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Secure Base &amp; Internal Models</a:t>
            </a:r>
            <a:endParaRPr/>
          </a:p>
        </p:txBody>
      </p:sp>
      <p:sp>
        <p:nvSpPr>
          <p:cNvPr id="98" name="Google Shape;98;p14"/>
          <p:cNvSpPr txBox="1"/>
          <p:nvPr/>
        </p:nvSpPr>
        <p:spPr>
          <a:xfrm>
            <a:off x="6499525" y="2361726"/>
            <a:ext cx="4505400" cy="1071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Responsive maternal care establishes a "secure base" for exploration. Experiences form an "Internal Working Model" determining developmental confidence, expectations, and future interpersonal dynamics.</a:t>
            </a:r>
            <a:endParaRPr/>
          </a:p>
        </p:txBody>
      </p:sp>
      <p:sp>
        <p:nvSpPr>
          <p:cNvPr id="99" name="Google Shape;99;p14"/>
          <p:cNvSpPr txBox="1"/>
          <p:nvPr/>
        </p:nvSpPr>
        <p:spPr>
          <a:xfrm>
            <a:off x="6499525" y="3594023"/>
            <a:ext cx="4505400" cy="1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Citation: Bowlby (2023); Chang et al. (2023)</a:t>
            </a:r>
            <a:endParaRPr/>
          </a:p>
        </p:txBody>
      </p:sp>
      <p:pic>
        <p:nvPicPr>
          <p:cNvPr id="100" name="Google Shape;100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7400" y="3613073"/>
            <a:ext cx="114300" cy="104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99525" y="3613073"/>
            <a:ext cx="114300" cy="10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4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Overview of Bowlby’s Attachment Theory</a:t>
            </a:r>
            <a:endParaRPr/>
          </a:p>
        </p:txBody>
      </p:sp>
      <p:sp>
        <p:nvSpPr>
          <p:cNvPr id="103" name="Google Shape;103;p14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4" name="Google Shape;104;p1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4338724" y="4343025"/>
            <a:ext cx="3514549" cy="2343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14375" y="2324248"/>
            <a:ext cx="3429000" cy="29904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81500" y="2324248"/>
            <a:ext cx="3429000" cy="29904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048625" y="2324248"/>
            <a:ext cx="3429000" cy="2990403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5"/>
          <p:cNvSpPr txBox="1"/>
          <p:nvPr/>
        </p:nvSpPr>
        <p:spPr>
          <a:xfrm>
            <a:off x="1009650" y="3191023"/>
            <a:ext cx="298037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Attachment Models</a:t>
            </a:r>
            <a:endParaRPr/>
          </a:p>
        </p:txBody>
      </p:sp>
      <p:sp>
        <p:nvSpPr>
          <p:cNvPr id="114" name="Google Shape;114;p15"/>
          <p:cNvSpPr txBox="1"/>
          <p:nvPr/>
        </p:nvSpPr>
        <p:spPr>
          <a:xfrm>
            <a:off x="1009650" y="3572023"/>
            <a:ext cx="2838450" cy="10663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Categorized into Secure, Insecure-Resistant/Ambivalent (anxious distress upon separation), Avoidant (emotional detachment), or Disorganized (mixed responses).</a:t>
            </a:r>
            <a:endParaRPr/>
          </a:p>
        </p:txBody>
      </p:sp>
      <p:sp>
        <p:nvSpPr>
          <p:cNvPr id="115" name="Google Shape;115;p15"/>
          <p:cNvSpPr txBox="1"/>
          <p:nvPr/>
        </p:nvSpPr>
        <p:spPr>
          <a:xfrm>
            <a:off x="1009650" y="4895552"/>
            <a:ext cx="28384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Nofalia et al. (n.d.)</a:t>
            </a:r>
            <a:endParaRPr/>
          </a:p>
        </p:txBody>
      </p:sp>
      <p:sp>
        <p:nvSpPr>
          <p:cNvPr id="116" name="Google Shape;116;p15"/>
          <p:cNvSpPr txBox="1"/>
          <p:nvPr/>
        </p:nvSpPr>
        <p:spPr>
          <a:xfrm>
            <a:off x="4676775" y="3191023"/>
            <a:ext cx="298037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Isaac's Presentation</a:t>
            </a:r>
            <a:endParaRPr/>
          </a:p>
        </p:txBody>
      </p:sp>
      <p:sp>
        <p:nvSpPr>
          <p:cNvPr id="117" name="Google Shape;117;p15"/>
          <p:cNvSpPr txBox="1"/>
          <p:nvPr/>
        </p:nvSpPr>
        <p:spPr>
          <a:xfrm>
            <a:off x="4676775" y="3572023"/>
            <a:ext cx="2838450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Demonstrates key characteristics of insecure attachments: high distress during separation, extreme clinginess, difficulty sleeping, and persistent withdrawal from social activities.</a:t>
            </a:r>
            <a:endParaRPr/>
          </a:p>
        </p:txBody>
      </p:sp>
      <p:sp>
        <p:nvSpPr>
          <p:cNvPr id="118" name="Google Shape;118;p15"/>
          <p:cNvSpPr txBox="1"/>
          <p:nvPr/>
        </p:nvSpPr>
        <p:spPr>
          <a:xfrm>
            <a:off x="4676775" y="4682281"/>
            <a:ext cx="28384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Tembo et al. (2023)</a:t>
            </a:r>
            <a:endParaRPr/>
          </a:p>
        </p:txBody>
      </p:sp>
      <p:sp>
        <p:nvSpPr>
          <p:cNvPr id="119" name="Google Shape;119;p15"/>
          <p:cNvSpPr txBox="1"/>
          <p:nvPr/>
        </p:nvSpPr>
        <p:spPr>
          <a:xfrm>
            <a:off x="8343900" y="3191023"/>
            <a:ext cx="298037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Diagnostic Lens</a:t>
            </a:r>
            <a:endParaRPr/>
          </a:p>
        </p:txBody>
      </p:sp>
      <p:sp>
        <p:nvSpPr>
          <p:cNvPr id="120" name="Google Shape;120;p15"/>
          <p:cNvSpPr txBox="1"/>
          <p:nvPr/>
        </p:nvSpPr>
        <p:spPr>
          <a:xfrm>
            <a:off x="8343900" y="3572023"/>
            <a:ext cx="2838450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Attachment Theory does not act as a formal clinical diagnosis, but provides structured insight into how Isaac's reactions and behaviors relate to emotional security.</a:t>
            </a:r>
            <a:endParaRPr/>
          </a:p>
        </p:txBody>
      </p:sp>
      <p:sp>
        <p:nvSpPr>
          <p:cNvPr id="121" name="Google Shape;121;p15"/>
          <p:cNvSpPr txBox="1"/>
          <p:nvPr/>
        </p:nvSpPr>
        <p:spPr>
          <a:xfrm>
            <a:off x="8343900" y="4682281"/>
            <a:ext cx="28384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Bowlby's Core Principles</a:t>
            </a:r>
            <a:endParaRPr/>
          </a:p>
        </p:txBody>
      </p:sp>
      <p:pic>
        <p:nvPicPr>
          <p:cNvPr id="122" name="Google Shape;122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2667148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76775" y="2667148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343900" y="2667148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25" name="Google Shape;125;p15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Types of Attachment and Their Relevance to Isaac</a:t>
            </a:r>
            <a:endParaRPr/>
          </a:p>
        </p:txBody>
      </p:sp>
      <p:sp>
        <p:nvSpPr>
          <p:cNvPr id="126" name="Google Shape;126;p15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oogle Shape;131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86500" y="2009775"/>
            <a:ext cx="519112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16"/>
          <p:cNvSpPr txBox="1"/>
          <p:nvPr/>
        </p:nvSpPr>
        <p:spPr>
          <a:xfrm>
            <a:off x="714374" y="1771650"/>
            <a:ext cx="5191125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Disrupted Care &amp; Instability:</a:t>
            </a:r>
            <a:r>
              <a:rPr lang="en-US" sz="1200" b="0" i="0" u="none" strike="noStrike" cap="none" dirty="0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Over the last two years, Isaac has suffered highly irregular childcare provision. This ongoing disruption directly fractures stable attachment bonds, fostering deep separation anxiety.</a:t>
            </a:r>
            <a:endParaRPr dirty="0"/>
          </a:p>
        </p:txBody>
      </p:sp>
      <p:sp>
        <p:nvSpPr>
          <p:cNvPr id="133" name="Google Shape;133;p16"/>
          <p:cNvSpPr txBox="1"/>
          <p:nvPr/>
        </p:nvSpPr>
        <p:spPr>
          <a:xfrm>
            <a:off x="714375" y="2809875"/>
            <a:ext cx="519112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Impact of Maternal Mental Health:</a:t>
            </a: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Maternal postnatal depression, low confidence, and isolation restrict the primary caregiver's consistent emotional availability, leading to decreased opportunities for positive infant-mother interactions.</a:t>
            </a:r>
            <a:endParaRPr/>
          </a:p>
        </p:txBody>
      </p:sp>
      <p:sp>
        <p:nvSpPr>
          <p:cNvPr id="134" name="Google Shape;134;p16"/>
          <p:cNvSpPr txBox="1"/>
          <p:nvPr/>
        </p:nvSpPr>
        <p:spPr>
          <a:xfrm>
            <a:off x="714375" y="3981450"/>
            <a:ext cx="3724275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Citations: Khademi &amp; Kaveh (2024); Wilson (2023); Jackson et al. (2024)</a:t>
            </a:r>
            <a:endParaRPr/>
          </a:p>
        </p:txBody>
      </p:sp>
      <p:pic>
        <p:nvPicPr>
          <p:cNvPr id="135" name="Google Shape;135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14375" y="4000500"/>
            <a:ext cx="114300" cy="104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16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Applying Bowlby’s Theory to Isaac’s Experiences</a:t>
            </a:r>
            <a:endParaRPr/>
          </a:p>
        </p:txBody>
      </p:sp>
      <p:sp>
        <p:nvSpPr>
          <p:cNvPr id="137" name="Google Shape;137;p16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38" name="Google Shape;138;p1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270175" y="1957394"/>
            <a:ext cx="3724275" cy="3724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7"/>
          <p:cNvSpPr txBox="1"/>
          <p:nvPr/>
        </p:nvSpPr>
        <p:spPr>
          <a:xfrm>
            <a:off x="904875" y="571500"/>
            <a:ext cx="4950618" cy="895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Nature and Nurture in Isaac’s Development</a:t>
            </a:r>
            <a:endParaRPr/>
          </a:p>
        </p:txBody>
      </p:sp>
      <p:sp>
        <p:nvSpPr>
          <p:cNvPr id="144" name="Google Shape;144;p17"/>
          <p:cNvSpPr/>
          <p:nvPr/>
        </p:nvSpPr>
        <p:spPr>
          <a:xfrm>
            <a:off x="714375" y="571500"/>
            <a:ext cx="47625" cy="895350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7"/>
          <p:cNvSpPr txBox="1"/>
          <p:nvPr/>
        </p:nvSpPr>
        <p:spPr>
          <a:xfrm>
            <a:off x="714375" y="2643187"/>
            <a:ext cx="5150643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D96B43"/>
                </a:solidFill>
                <a:latin typeface="Merriweather"/>
                <a:ea typeface="Merriweather"/>
                <a:cs typeface="Merriweather"/>
                <a:sym typeface="Merriweather"/>
              </a:rPr>
              <a:t>Nature: Biological Protection</a:t>
            </a:r>
            <a:endParaRPr/>
          </a:p>
        </p:txBody>
      </p:sp>
      <p:sp>
        <p:nvSpPr>
          <p:cNvPr id="146" name="Google Shape;146;p17"/>
          <p:cNvSpPr txBox="1"/>
          <p:nvPr/>
        </p:nvSpPr>
        <p:spPr>
          <a:xfrm>
            <a:off x="714375" y="3100387"/>
            <a:ext cx="4905375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Biologically, children possess innate programming to seek physical closeness and protection when under distress. Temperamental variables influence these immediate biological reactions.</a:t>
            </a:r>
            <a:endParaRPr/>
          </a:p>
        </p:txBody>
      </p:sp>
      <p:sp>
        <p:nvSpPr>
          <p:cNvPr id="147" name="Google Shape;147;p17"/>
          <p:cNvSpPr txBox="1"/>
          <p:nvPr/>
        </p:nvSpPr>
        <p:spPr>
          <a:xfrm>
            <a:off x="714375" y="3976686"/>
            <a:ext cx="5150643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 dirty="0">
                <a:solidFill>
                  <a:srgbClr val="D96B43"/>
                </a:solidFill>
                <a:latin typeface="Merriweather"/>
                <a:ea typeface="Merriweather"/>
                <a:cs typeface="Merriweather"/>
                <a:sym typeface="Merriweather"/>
              </a:rPr>
              <a:t>Nurture: Environmental Care</a:t>
            </a:r>
            <a:endParaRPr dirty="0"/>
          </a:p>
        </p:txBody>
      </p:sp>
      <p:sp>
        <p:nvSpPr>
          <p:cNvPr id="148" name="Google Shape;148;p17"/>
          <p:cNvSpPr txBox="1"/>
          <p:nvPr/>
        </p:nvSpPr>
        <p:spPr>
          <a:xfrm>
            <a:off x="714375" y="4357687"/>
            <a:ext cx="4905375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25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Bowlby highlights that environmental support shapes the attachment type. Due to a new move, lack of support, and maternal postpartum depression, nurture has been structurally compromised.</a:t>
            </a:r>
            <a:endParaRPr/>
          </a:p>
        </p:txBody>
      </p:sp>
      <p:sp>
        <p:nvSpPr>
          <p:cNvPr id="149" name="Google Shape;149;p17"/>
          <p:cNvSpPr txBox="1"/>
          <p:nvPr/>
        </p:nvSpPr>
        <p:spPr>
          <a:xfrm>
            <a:off x="714375" y="5300662"/>
            <a:ext cx="48577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430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Citations: Vertel (2023); Khademi &amp; Kaveh (2024); Abbaspoor et al. (2023); Tembo et al. (2023)</a:t>
            </a:r>
            <a:endParaRPr/>
          </a:p>
        </p:txBody>
      </p:sp>
      <p:pic>
        <p:nvPicPr>
          <p:cNvPr id="150" name="Google Shape;150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14375" y="5319712"/>
            <a:ext cx="114300" cy="104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215667" y="1526375"/>
            <a:ext cx="5752934" cy="3833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" name="Google Shape;156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7" name="Google Shape;157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14375" y="2311896"/>
            <a:ext cx="3429000" cy="30152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8" name="Google Shape;158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81500" y="2311896"/>
            <a:ext cx="3429000" cy="301525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9" name="Google Shape;159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048625" y="2311896"/>
            <a:ext cx="3429000" cy="3015257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8"/>
          <p:cNvSpPr txBox="1"/>
          <p:nvPr/>
        </p:nvSpPr>
        <p:spPr>
          <a:xfrm>
            <a:off x="1009650" y="3178671"/>
            <a:ext cx="298037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Consistent Key Worker</a:t>
            </a:r>
            <a:endParaRPr/>
          </a:p>
        </p:txBody>
      </p:sp>
      <p:sp>
        <p:nvSpPr>
          <p:cNvPr id="161" name="Google Shape;161;p18"/>
          <p:cNvSpPr txBox="1"/>
          <p:nvPr/>
        </p:nvSpPr>
        <p:spPr>
          <a:xfrm>
            <a:off x="1009650" y="3559671"/>
            <a:ext cx="2838450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 designated worker in the Children's Centre will establish a predictable, secure, and sensitive secondary relationship to help Isaac process anxiety and find confidence.</a:t>
            </a:r>
            <a:endParaRPr/>
          </a:p>
        </p:txBody>
      </p:sp>
      <p:sp>
        <p:nvSpPr>
          <p:cNvPr id="162" name="Google Shape;162;p18"/>
          <p:cNvSpPr txBox="1"/>
          <p:nvPr/>
        </p:nvSpPr>
        <p:spPr>
          <a:xfrm>
            <a:off x="1009650" y="4669928"/>
            <a:ext cx="28384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Chang et al. (2023)</a:t>
            </a:r>
            <a:endParaRPr/>
          </a:p>
        </p:txBody>
      </p:sp>
      <p:sp>
        <p:nvSpPr>
          <p:cNvPr id="163" name="Google Shape;163;p18"/>
          <p:cNvSpPr txBox="1"/>
          <p:nvPr/>
        </p:nvSpPr>
        <p:spPr>
          <a:xfrm>
            <a:off x="4676775" y="3178671"/>
            <a:ext cx="2980372" cy="238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Structured Play &amp; Speech</a:t>
            </a:r>
            <a:endParaRPr/>
          </a:p>
        </p:txBody>
      </p:sp>
      <p:sp>
        <p:nvSpPr>
          <p:cNvPr id="164" name="Google Shape;164;p18"/>
          <p:cNvSpPr txBox="1"/>
          <p:nvPr/>
        </p:nvSpPr>
        <p:spPr>
          <a:xfrm>
            <a:off x="4676775" y="3559671"/>
            <a:ext cx="2838450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Implementing targeted developmental steps like storytelling, emotional coaching, role-playing, and child-led play to help restore delayed communication skills.</a:t>
            </a:r>
            <a:endParaRPr/>
          </a:p>
        </p:txBody>
      </p:sp>
      <p:sp>
        <p:nvSpPr>
          <p:cNvPr id="165" name="Google Shape;165;p18"/>
          <p:cNvSpPr txBox="1"/>
          <p:nvPr/>
        </p:nvSpPr>
        <p:spPr>
          <a:xfrm>
            <a:off x="4676775" y="4669928"/>
            <a:ext cx="28384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Abbaspoor et al. (2023)</a:t>
            </a:r>
            <a:endParaRPr/>
          </a:p>
        </p:txBody>
      </p:sp>
      <p:sp>
        <p:nvSpPr>
          <p:cNvPr id="166" name="Google Shape;166;p18"/>
          <p:cNvSpPr txBox="1"/>
          <p:nvPr/>
        </p:nvSpPr>
        <p:spPr>
          <a:xfrm>
            <a:off x="8343900" y="3178671"/>
            <a:ext cx="2980372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Empowering Maternal Wellness</a:t>
            </a:r>
            <a:endParaRPr/>
          </a:p>
        </p:txBody>
      </p:sp>
      <p:sp>
        <p:nvSpPr>
          <p:cNvPr id="167" name="Google Shape;167;p18"/>
          <p:cNvSpPr txBox="1"/>
          <p:nvPr/>
        </p:nvSpPr>
        <p:spPr>
          <a:xfrm>
            <a:off x="8343900" y="3797796"/>
            <a:ext cx="2838450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Reducing isolation by referring Isaac's mother to community care pathways, professional networks, and evidence-based clinical programs to rebuild parenting self-efficacy.</a:t>
            </a:r>
            <a:endParaRPr/>
          </a:p>
        </p:txBody>
      </p:sp>
      <p:sp>
        <p:nvSpPr>
          <p:cNvPr id="168" name="Google Shape;168;p18"/>
          <p:cNvSpPr txBox="1"/>
          <p:nvPr/>
        </p:nvSpPr>
        <p:spPr>
          <a:xfrm>
            <a:off x="8343900" y="4908053"/>
            <a:ext cx="2838450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Khademi &amp; Kaveh (2024); Nofalia et al. (n.d.)</a:t>
            </a:r>
            <a:endParaRPr/>
          </a:p>
        </p:txBody>
      </p:sp>
      <p:pic>
        <p:nvPicPr>
          <p:cNvPr id="169" name="Google Shape;169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2654796"/>
            <a:ext cx="3429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76775" y="2654796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8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343900" y="2654796"/>
            <a:ext cx="3429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8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Theory-Informed Support Plan</a:t>
            </a:r>
            <a:endParaRPr/>
          </a:p>
        </p:txBody>
      </p:sp>
      <p:sp>
        <p:nvSpPr>
          <p:cNvPr id="173" name="Google Shape;173;p18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14375" y="2476500"/>
            <a:ext cx="10763250" cy="268605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80" name="Google Shape;180;p19"/>
          <p:cNvGraphicFramePr/>
          <p:nvPr/>
        </p:nvGraphicFramePr>
        <p:xfrm>
          <a:off x="723900" y="2486025"/>
          <a:ext cx="10744200" cy="2667000"/>
        </p:xfrm>
        <a:graphic>
          <a:graphicData uri="http://schemas.openxmlformats.org/drawingml/2006/table">
            <a:tbl>
              <a:tblPr firstRow="1" bandRow="1">
                <a:noFill/>
                <a:tableStyleId>{69CE981A-3930-4019-9377-848040D8079E}</a:tableStyleId>
              </a:tblPr>
              <a:tblGrid>
                <a:gridCol w="206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9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58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22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667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8F5"/>
                          </a:solidFill>
                          <a:latin typeface="Merriweather SemiBold"/>
                          <a:ea typeface="Merriweather SemiBold"/>
                          <a:cs typeface="Merriweather SemiBold"/>
                          <a:sym typeface="Merriweather SemiBold"/>
                        </a:rPr>
                        <a:t>Professional Partner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3C4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8F5"/>
                          </a:solidFill>
                          <a:latin typeface="Merriweather SemiBold"/>
                          <a:ea typeface="Merriweather SemiBold"/>
                          <a:cs typeface="Merriweather SemiBold"/>
                          <a:sym typeface="Merriweather SemiBold"/>
                        </a:rPr>
                        <a:t>Core Focus Area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3C4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8F5"/>
                          </a:solidFill>
                          <a:latin typeface="Merriweather SemiBold"/>
                          <a:ea typeface="Merriweather SemiBold"/>
                          <a:cs typeface="Merriweather SemiBold"/>
                          <a:sym typeface="Merriweather SemiBold"/>
                        </a:rPr>
                        <a:t>Collaborative Action Plan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3C4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8F5"/>
                          </a:solidFill>
                          <a:latin typeface="Merriweather SemiBold"/>
                          <a:ea typeface="Merriweather SemiBold"/>
                          <a:cs typeface="Merriweather SemiBold"/>
                          <a:sym typeface="Merriweather SemiBold"/>
                        </a:rPr>
                        <a:t>Supporting Evidence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3C4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1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Speech &amp; Language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Communication Delays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Work together with key workers to implement language routines.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Tembo et al. (2023)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1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Health Visitors &amp; GPs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FB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Maternal Mental Health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FB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Clinical oversight, medical support, and psychological therapy.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FB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Khademi &amp; Kaveh (2024)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DF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1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Family Support Workers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Social Isolation &amp; Skills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Introduce local community groups and parenting support networks.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2D3A3A"/>
                          </a:solidFill>
                          <a:latin typeface="Plus Jakarta Sans"/>
                          <a:ea typeface="Plus Jakarta Sans"/>
                          <a:cs typeface="Plus Jakarta Sans"/>
                          <a:sym typeface="Plus Jakarta Sans"/>
                        </a:rPr>
                        <a:t>Abbaspoor et al. (2023)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5EED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81" name="Google Shape;181;p19"/>
          <p:cNvSpPr/>
          <p:nvPr/>
        </p:nvSpPr>
        <p:spPr>
          <a:xfrm>
            <a:off x="723900" y="3709987"/>
            <a:ext cx="2064543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19"/>
          <p:cNvSpPr/>
          <p:nvPr/>
        </p:nvSpPr>
        <p:spPr>
          <a:xfrm>
            <a:off x="2788443" y="3709987"/>
            <a:ext cx="1999505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19"/>
          <p:cNvSpPr/>
          <p:nvPr/>
        </p:nvSpPr>
        <p:spPr>
          <a:xfrm>
            <a:off x="4787949" y="3709987"/>
            <a:ext cx="4658022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19"/>
          <p:cNvSpPr/>
          <p:nvPr/>
        </p:nvSpPr>
        <p:spPr>
          <a:xfrm>
            <a:off x="9445972" y="3709987"/>
            <a:ext cx="2022127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19"/>
          <p:cNvSpPr/>
          <p:nvPr/>
        </p:nvSpPr>
        <p:spPr>
          <a:xfrm>
            <a:off x="723900" y="4424362"/>
            <a:ext cx="2064543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19"/>
          <p:cNvSpPr/>
          <p:nvPr/>
        </p:nvSpPr>
        <p:spPr>
          <a:xfrm>
            <a:off x="2788443" y="4424362"/>
            <a:ext cx="1999505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19"/>
          <p:cNvSpPr/>
          <p:nvPr/>
        </p:nvSpPr>
        <p:spPr>
          <a:xfrm>
            <a:off x="4787949" y="4424362"/>
            <a:ext cx="4658022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19"/>
          <p:cNvSpPr/>
          <p:nvPr/>
        </p:nvSpPr>
        <p:spPr>
          <a:xfrm>
            <a:off x="9445972" y="4424362"/>
            <a:ext cx="2022127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19"/>
          <p:cNvSpPr/>
          <p:nvPr/>
        </p:nvSpPr>
        <p:spPr>
          <a:xfrm>
            <a:off x="723900" y="5138737"/>
            <a:ext cx="2064543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19"/>
          <p:cNvSpPr/>
          <p:nvPr/>
        </p:nvSpPr>
        <p:spPr>
          <a:xfrm>
            <a:off x="2788443" y="5138737"/>
            <a:ext cx="1999505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9"/>
          <p:cNvSpPr/>
          <p:nvPr/>
        </p:nvSpPr>
        <p:spPr>
          <a:xfrm>
            <a:off x="4787949" y="5138737"/>
            <a:ext cx="4658022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9"/>
          <p:cNvSpPr/>
          <p:nvPr/>
        </p:nvSpPr>
        <p:spPr>
          <a:xfrm>
            <a:off x="9445972" y="5138737"/>
            <a:ext cx="2022127" cy="9525"/>
          </a:xfrm>
          <a:prstGeom prst="rect">
            <a:avLst/>
          </a:prstGeom>
          <a:solidFill>
            <a:srgbClr val="0F3C4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9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Multi-Agency Support in Health and Social Care</a:t>
            </a:r>
            <a:endParaRPr/>
          </a:p>
        </p:txBody>
      </p:sp>
      <p:sp>
        <p:nvSpPr>
          <p:cNvPr id="194" name="Google Shape;194;p19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14375" y="2565201"/>
            <a:ext cx="5191125" cy="250864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565201"/>
            <a:ext cx="5191125" cy="2508646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0"/>
          <p:cNvSpPr txBox="1"/>
          <p:nvPr/>
        </p:nvSpPr>
        <p:spPr>
          <a:xfrm>
            <a:off x="1057275" y="2908101"/>
            <a:ext cx="4730591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D96B43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Key Strengths</a:t>
            </a:r>
            <a:endParaRPr/>
          </a:p>
        </p:txBody>
      </p:sp>
      <p:sp>
        <p:nvSpPr>
          <p:cNvPr id="203" name="Google Shape;203;p20"/>
          <p:cNvSpPr txBox="1"/>
          <p:nvPr/>
        </p:nvSpPr>
        <p:spPr>
          <a:xfrm>
            <a:off x="1057275" y="3374826"/>
            <a:ext cx="4505325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Establishes the fundamental developmental importance of early years emotional health. Deeply influenced social policies across adoption, healthcare, and early childhood environments globally.</a:t>
            </a:r>
            <a:endParaRPr/>
          </a:p>
        </p:txBody>
      </p:sp>
      <p:sp>
        <p:nvSpPr>
          <p:cNvPr id="204" name="Google Shape;204;p20"/>
          <p:cNvSpPr txBox="1"/>
          <p:nvPr/>
        </p:nvSpPr>
        <p:spPr>
          <a:xfrm>
            <a:off x="1057275" y="4607123"/>
            <a:ext cx="4505325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Primary Value: Tembo et al. (2023)</a:t>
            </a:r>
            <a:endParaRPr/>
          </a:p>
        </p:txBody>
      </p:sp>
      <p:sp>
        <p:nvSpPr>
          <p:cNvPr id="205" name="Google Shape;205;p20"/>
          <p:cNvSpPr txBox="1"/>
          <p:nvPr/>
        </p:nvSpPr>
        <p:spPr>
          <a:xfrm>
            <a:off x="6629400" y="2908101"/>
            <a:ext cx="4730591" cy="295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D96B43"/>
                </a:solidFill>
                <a:latin typeface="Merriweather SemiBold"/>
                <a:ea typeface="Merriweather SemiBold"/>
                <a:cs typeface="Merriweather SemiBold"/>
                <a:sym typeface="Merriweather SemiBold"/>
              </a:rPr>
              <a:t>Recognized Limitations</a:t>
            </a:r>
            <a:endParaRPr/>
          </a:p>
        </p:txBody>
      </p:sp>
      <p:sp>
        <p:nvSpPr>
          <p:cNvPr id="206" name="Google Shape;206;p20"/>
          <p:cNvSpPr txBox="1"/>
          <p:nvPr/>
        </p:nvSpPr>
        <p:spPr>
          <a:xfrm>
            <a:off x="6629400" y="3374826"/>
            <a:ext cx="4505325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Critiqued for over-emphasizing monotropic maternal bonds. Modern research highlights complex multi-caregiver environments and notes major cultural differences in attachment paradigms.</a:t>
            </a:r>
            <a:endParaRPr/>
          </a:p>
        </p:txBody>
      </p:sp>
      <p:sp>
        <p:nvSpPr>
          <p:cNvPr id="207" name="Google Shape;207;p20"/>
          <p:cNvSpPr txBox="1"/>
          <p:nvPr/>
        </p:nvSpPr>
        <p:spPr>
          <a:xfrm>
            <a:off x="6629400" y="4607123"/>
            <a:ext cx="4505325" cy="123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0477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Literature: Behrens et al. (2025); Epstein (2023)</a:t>
            </a:r>
            <a:endParaRPr/>
          </a:p>
        </p:txBody>
      </p:sp>
      <p:pic>
        <p:nvPicPr>
          <p:cNvPr id="208" name="Google Shape;208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57275" y="4626173"/>
            <a:ext cx="104775" cy="104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629400" y="4626173"/>
            <a:ext cx="104775" cy="104775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0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Critical Evaluation of Bowlby’s Attachment Theory</a:t>
            </a:r>
            <a:endParaRPr/>
          </a:p>
        </p:txBody>
      </p:sp>
      <p:sp>
        <p:nvSpPr>
          <p:cNvPr id="211" name="Google Shape;211;p20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Google Shape;216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17" name="Google Shape;217;p21"/>
          <p:cNvSpPr txBox="1"/>
          <p:nvPr/>
        </p:nvSpPr>
        <p:spPr>
          <a:xfrm>
            <a:off x="2000250" y="2182713"/>
            <a:ext cx="8620125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32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0F3C4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Clinical &amp; Practical Application:</a:t>
            </a:r>
            <a:r>
              <a:rPr lang="en-US" sz="1275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Enables care teams to base therapeutic interactions on attachment concepts. This creates emotional security and helps children establish critical life skills. 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7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Jackson et al. (2024)</a:t>
            </a:r>
            <a:endParaRPr/>
          </a:p>
        </p:txBody>
      </p:sp>
      <p:sp>
        <p:nvSpPr>
          <p:cNvPr id="218" name="Google Shape;218;p21"/>
          <p:cNvSpPr txBox="1"/>
          <p:nvPr/>
        </p:nvSpPr>
        <p:spPr>
          <a:xfrm>
            <a:off x="2000250" y="3273921"/>
            <a:ext cx="8620125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32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0F3C4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Family-Centered Support:</a:t>
            </a:r>
            <a:r>
              <a:rPr lang="en-US" sz="1275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Positions care as fundamentally centered on family welfare, recognizing that a child's needs cannot be supported without helping their primary caregivers. 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7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Wilson (2023)</a:t>
            </a:r>
            <a:endParaRPr/>
          </a:p>
        </p:txBody>
      </p:sp>
      <p:sp>
        <p:nvSpPr>
          <p:cNvPr id="219" name="Google Shape;219;p21"/>
          <p:cNvSpPr txBox="1"/>
          <p:nvPr/>
        </p:nvSpPr>
        <p:spPr>
          <a:xfrm>
            <a:off x="2000250" y="4365128"/>
            <a:ext cx="8620125" cy="8530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32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75" b="1" i="0" u="none" strike="noStrike" cap="none">
                <a:solidFill>
                  <a:srgbClr val="0F3C47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Culturally Responsive Pathways:</a:t>
            </a:r>
            <a:r>
              <a:rPr lang="en-US" sz="1275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 Ensures diverse family styles are integrated, supporting routine and relationship-based healthcare within diverse urban populations. 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275" b="0" i="0" u="none" strike="noStrike" cap="none">
                <a:solidFill>
                  <a:srgbClr val="437F8C"/>
                </a:solidFill>
                <a:latin typeface="Plus Jakarta Sans Medium"/>
                <a:ea typeface="Plus Jakarta Sans Medium"/>
                <a:cs typeface="Plus Jakarta Sans Medium"/>
                <a:sym typeface="Plus Jakarta Sans Medium"/>
              </a:rPr>
              <a:t>Epstein (2023)</a:t>
            </a:r>
            <a:endParaRPr/>
          </a:p>
        </p:txBody>
      </p:sp>
      <p:pic>
        <p:nvPicPr>
          <p:cNvPr id="220" name="Google Shape;220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571625" y="222557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571625" y="3316783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2" name="Google Shape;222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571625" y="4407991"/>
            <a:ext cx="190500" cy="200025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21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Relevance to Health and Social Care Practice</a:t>
            </a:r>
            <a:endParaRPr/>
          </a:p>
        </p:txBody>
      </p:sp>
      <p:sp>
        <p:nvSpPr>
          <p:cNvPr id="224" name="Google Shape;224;p21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8F5"/>
        </a:solidFill>
        <a:effectLst/>
      </p:bgPr>
    </p:bg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2"/>
          <p:cNvSpPr txBox="1"/>
          <p:nvPr/>
        </p:nvSpPr>
        <p:spPr>
          <a:xfrm>
            <a:off x="6286500" y="2662237"/>
            <a:ext cx="5450681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Summary of Outcomes</a:t>
            </a:r>
            <a:endParaRPr/>
          </a:p>
        </p:txBody>
      </p:sp>
      <p:sp>
        <p:nvSpPr>
          <p:cNvPr id="231" name="Google Shape;231;p22"/>
          <p:cNvSpPr txBox="1"/>
          <p:nvPr/>
        </p:nvSpPr>
        <p:spPr>
          <a:xfrm>
            <a:off x="6286500" y="3148012"/>
            <a:ext cx="5191125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Isaac's separation anxiety, developmental speech delay, and social withdrawal are closely linked to unstable early caregiving and limited support networks.</a:t>
            </a:r>
            <a:endParaRPr/>
          </a:p>
        </p:txBody>
      </p:sp>
      <p:sp>
        <p:nvSpPr>
          <p:cNvPr id="232" name="Google Shape;232;p22"/>
          <p:cNvSpPr txBox="1"/>
          <p:nvPr/>
        </p:nvSpPr>
        <p:spPr>
          <a:xfrm>
            <a:off x="6286500" y="3948112"/>
            <a:ext cx="519112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2D3A3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By using the clinical insights of Attachment Theory, we can deploy targeted multi-agency support to restore maternal well-being, provide predictable structures, and build a lasting framework for lifelong resilience.</a:t>
            </a:r>
            <a:endParaRPr/>
          </a:p>
        </p:txBody>
      </p:sp>
      <p:sp>
        <p:nvSpPr>
          <p:cNvPr id="233" name="Google Shape;233;p22"/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Conclusion</a:t>
            </a:r>
            <a:endParaRPr/>
          </a:p>
        </p:txBody>
      </p:sp>
      <p:sp>
        <p:nvSpPr>
          <p:cNvPr id="234" name="Google Shape;234;p22"/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5" name="Google Shape;235;p2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657350" y="1875100"/>
            <a:ext cx="3252375" cy="42468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E3188-F6F6-AD18-A2C0-330C9038D5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6BC27-6AE1-9789-05F5-5A9E43C045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Google Shape;229;p22" descr="image.png">
            <a:extLst>
              <a:ext uri="{FF2B5EF4-FFF2-40B4-BE49-F238E27FC236}">
                <a16:creationId xmlns:a16="http://schemas.microsoft.com/office/drawing/2014/main" id="{E3C93F1D-4E30-829F-3558-AA1D81D5F20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230;p22">
            <a:extLst>
              <a:ext uri="{FF2B5EF4-FFF2-40B4-BE49-F238E27FC236}">
                <a16:creationId xmlns:a16="http://schemas.microsoft.com/office/drawing/2014/main" id="{4BE9CC08-7991-C5D2-20B2-B1AC899C2B13}"/>
              </a:ext>
            </a:extLst>
          </p:cNvPr>
          <p:cNvSpPr txBox="1"/>
          <p:nvPr/>
        </p:nvSpPr>
        <p:spPr>
          <a:xfrm>
            <a:off x="6286500" y="2662237"/>
            <a:ext cx="5450681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" name="Google Shape;231;p22">
            <a:extLst>
              <a:ext uri="{FF2B5EF4-FFF2-40B4-BE49-F238E27FC236}">
                <a16:creationId xmlns:a16="http://schemas.microsoft.com/office/drawing/2014/main" id="{6EEF4575-605F-67D6-2082-7768EAB347C9}"/>
              </a:ext>
            </a:extLst>
          </p:cNvPr>
          <p:cNvSpPr txBox="1"/>
          <p:nvPr/>
        </p:nvSpPr>
        <p:spPr>
          <a:xfrm>
            <a:off x="904875" y="1096963"/>
            <a:ext cx="11287125" cy="5386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dirty="0" err="1"/>
              <a:t>Abbaspoor</a:t>
            </a:r>
            <a:r>
              <a:rPr lang="en-US" dirty="0"/>
              <a:t>, Z., </a:t>
            </a:r>
            <a:r>
              <a:rPr lang="en-US" dirty="0" err="1"/>
              <a:t>Sharifipour</a:t>
            </a:r>
            <a:r>
              <a:rPr lang="en-US" dirty="0"/>
              <a:t>, F., </a:t>
            </a:r>
            <a:r>
              <a:rPr lang="en-US" dirty="0" err="1"/>
              <a:t>Javadnoori</a:t>
            </a:r>
            <a:r>
              <a:rPr lang="en-US" dirty="0"/>
              <a:t>, M., Moghadam, Z.B., </a:t>
            </a:r>
            <a:r>
              <a:rPr lang="en-US" dirty="0" err="1"/>
              <a:t>Cheraghian</a:t>
            </a:r>
            <a:r>
              <a:rPr lang="en-US" dirty="0"/>
              <a:t>, B. and </a:t>
            </a:r>
            <a:r>
              <a:rPr lang="en-US" dirty="0" err="1"/>
              <a:t>Najafian</a:t>
            </a:r>
            <a:r>
              <a:rPr lang="en-US" dirty="0"/>
              <a:t>, M., 2023. Evaluation of the effectiveness of a postnatal support education program for husbands in promotion of their primiparous wives’ perceived social support: a randomized controlled trial. </a:t>
            </a:r>
            <a:r>
              <a:rPr lang="en-US" i="1" dirty="0"/>
              <a:t>BMC women's health</a:t>
            </a:r>
            <a:r>
              <a:rPr lang="en-US" dirty="0"/>
              <a:t>, </a:t>
            </a:r>
            <a:r>
              <a:rPr lang="en-US" i="1" dirty="0"/>
              <a:t>23</a:t>
            </a:r>
            <a:r>
              <a:rPr lang="en-US" dirty="0"/>
              <a:t>(1), p.139.</a:t>
            </a:r>
          </a:p>
          <a:p>
            <a:r>
              <a:rPr lang="en-US" dirty="0"/>
              <a:t>Behrens, K.Y., Jones-Mason, K. and Forslund, T., 2025. John Bowlby’s theory of attachment and separation: revisiting his original visions after 50+ years, what we know today, and where to go from here?. </a:t>
            </a:r>
            <a:r>
              <a:rPr lang="en-US" i="1" dirty="0"/>
              <a:t>Attachment &amp; Human Development</a:t>
            </a:r>
            <a:r>
              <a:rPr lang="en-US" dirty="0"/>
              <a:t>, </a:t>
            </a:r>
            <a:r>
              <a:rPr lang="en-US" i="1" dirty="0"/>
              <a:t>27</a:t>
            </a:r>
            <a:r>
              <a:rPr lang="en-US" dirty="0"/>
              <a:t>(5), pp.657-661.</a:t>
            </a:r>
          </a:p>
          <a:p>
            <a:r>
              <a:rPr lang="en-US" dirty="0"/>
              <a:t>Chang, Y.S., Li, K.M., Chien, L.Y., Lee, E.Y., Hong, S.A. and Coca, K.P., 2023. Associations between breastfeeding intention, breastfeeding practices and post‐natal depression during the COVID‐19 pandemic: A multi‐country cross‐sectional study. </a:t>
            </a:r>
            <a:r>
              <a:rPr lang="en-US" i="1" dirty="0"/>
              <a:t>Maternal &amp; child nutrition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(1), p.e13450.</a:t>
            </a:r>
          </a:p>
          <a:p>
            <a:r>
              <a:rPr lang="en-US" dirty="0"/>
              <a:t>Epstein, O.B., 2023. John Bowlby, Attachment Theory, and Attachment-Based Psychoanalytic Psychotherapy. In </a:t>
            </a:r>
            <a:r>
              <a:rPr lang="en-US" i="1" dirty="0"/>
              <a:t>Underlying assumptions in psychoanalytic schools</a:t>
            </a:r>
            <a:r>
              <a:rPr lang="en-US" dirty="0"/>
              <a:t> (pp. 78-88). Routledge.</a:t>
            </a:r>
          </a:p>
          <a:p>
            <a:r>
              <a:rPr lang="en-US" dirty="0"/>
              <a:t>Jackson, L., Fallon, V., Harrold, J.A. and De Pascalis, L., 2024. Psychosocial predictors of post‐natal anxiety and depression: Using Structural Equation Modelling to investigate the relationship between pressure to breastfeed, health care professional support, post‐natal guilt and shame, and post‐natal anxiety and depression within an infant feeding context. </a:t>
            </a:r>
            <a:r>
              <a:rPr lang="en-US" i="1" dirty="0"/>
              <a:t>Maternal &amp; Child Nutrition</a:t>
            </a:r>
            <a:r>
              <a:rPr lang="en-US" dirty="0"/>
              <a:t>, </a:t>
            </a:r>
            <a:r>
              <a:rPr lang="en-US" i="1" dirty="0"/>
              <a:t>20</a:t>
            </a:r>
            <a:r>
              <a:rPr lang="en-US" dirty="0"/>
              <a:t>(1), p.e13558.</a:t>
            </a:r>
          </a:p>
          <a:p>
            <a:r>
              <a:rPr lang="en-US" dirty="0"/>
              <a:t>Khademi, K. and Kaveh, M.H., 2024. Social support as a coping resource for psychosocial conditions in postpartum period: a systematic review and logic framework. </a:t>
            </a:r>
            <a:r>
              <a:rPr lang="en-US" i="1" dirty="0"/>
              <a:t>BMC psychology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(1), p.301.</a:t>
            </a:r>
          </a:p>
          <a:p>
            <a:r>
              <a:rPr lang="en-US" dirty="0"/>
              <a:t>Khadka, C., 2022. The evolution of attachment theory: From Bowlby to modern perspectives. </a:t>
            </a:r>
            <a:r>
              <a:rPr lang="en-US" i="1" dirty="0"/>
              <a:t>TUTA Journal</a:t>
            </a:r>
            <a:r>
              <a:rPr lang="en-US" dirty="0"/>
              <a:t>, pp.125-140.</a:t>
            </a:r>
          </a:p>
          <a:p>
            <a:r>
              <a:rPr lang="en-US" dirty="0" err="1"/>
              <a:t>Nofalia</a:t>
            </a:r>
            <a:r>
              <a:rPr lang="en-US" dirty="0"/>
              <a:t>, I., </a:t>
            </a:r>
            <a:r>
              <a:rPr lang="en-US" dirty="0" err="1"/>
              <a:t>Prasetianingati</a:t>
            </a:r>
            <a:r>
              <a:rPr lang="en-US" dirty="0"/>
              <a:t>, D. and </a:t>
            </a:r>
            <a:r>
              <a:rPr lang="en-US" dirty="0" err="1"/>
              <a:t>Ekawati</a:t>
            </a:r>
            <a:r>
              <a:rPr lang="en-US" dirty="0"/>
              <a:t>, D., EXPLORING SELF-EFFICACY, FAMILY SUPPORT, AND POSTPARTUM DEPRESSION IN MOTHERS AFTER CRYPTIC PREGNANCY: A CROSS-SECTIONAL STUDY.</a:t>
            </a:r>
          </a:p>
          <a:p>
            <a:r>
              <a:rPr lang="en-US" dirty="0"/>
              <a:t>Tembo, C., Portsmouth, L. and Burns, S., 2023. Postnatal depression and its social-cultural influences among adolescent mothers: A cross sectional study. </a:t>
            </a:r>
            <a:r>
              <a:rPr lang="en-US" i="1" dirty="0"/>
              <a:t>PLOS global public health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(6), p.e0002025.</a:t>
            </a:r>
          </a:p>
          <a:p>
            <a:r>
              <a:rPr lang="en-US" dirty="0" err="1"/>
              <a:t>Vertel</a:t>
            </a:r>
            <a:r>
              <a:rPr lang="en-US" dirty="0"/>
              <a:t>, A., 2023. John Bowlby’s attachment theory as an alternative to psychoanalytic concepts of the early social-emotional development of a child. </a:t>
            </a:r>
            <a:r>
              <a:rPr lang="en-US" i="1" dirty="0"/>
              <a:t>Sumy State Pedagogical University Journal</a:t>
            </a:r>
            <a:r>
              <a:rPr lang="en-US" dirty="0"/>
              <a:t>, </a:t>
            </a:r>
            <a:r>
              <a:rPr lang="en-US" i="1" dirty="0"/>
              <a:t>2</a:t>
            </a:r>
            <a:r>
              <a:rPr lang="en-US" dirty="0"/>
              <a:t>(31), pp.17-24.</a:t>
            </a:r>
          </a:p>
          <a:p>
            <a:r>
              <a:rPr lang="en-US" dirty="0"/>
              <a:t>Wilson, K., 2023. </a:t>
            </a:r>
            <a:r>
              <a:rPr lang="en-US" i="1" dirty="0"/>
              <a:t>The Relationship between Post-natal Depression and: Body Image, Social Support and Self-Esteem</a:t>
            </a:r>
            <a:r>
              <a:rPr lang="en-US" dirty="0"/>
              <a:t> (Doctoral dissertation, Dublin, National College of Ireland).</a:t>
            </a:r>
          </a:p>
          <a:p>
            <a:r>
              <a:rPr lang="en-US" dirty="0"/>
              <a:t> </a:t>
            </a:r>
          </a:p>
        </p:txBody>
      </p:sp>
      <p:sp>
        <p:nvSpPr>
          <p:cNvPr id="7" name="Google Shape;232;p22">
            <a:extLst>
              <a:ext uri="{FF2B5EF4-FFF2-40B4-BE49-F238E27FC236}">
                <a16:creationId xmlns:a16="http://schemas.microsoft.com/office/drawing/2014/main" id="{DF81081B-957E-FEF5-4490-A74C9BDE6759}"/>
              </a:ext>
            </a:extLst>
          </p:cNvPr>
          <p:cNvSpPr txBox="1"/>
          <p:nvPr/>
        </p:nvSpPr>
        <p:spPr>
          <a:xfrm>
            <a:off x="6286500" y="3948112"/>
            <a:ext cx="5191125" cy="3231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" name="Google Shape;233;p22">
            <a:extLst>
              <a:ext uri="{FF2B5EF4-FFF2-40B4-BE49-F238E27FC236}">
                <a16:creationId xmlns:a16="http://schemas.microsoft.com/office/drawing/2014/main" id="{78E15E1B-2C9D-AB71-5416-DAC3BFF1E6FF}"/>
              </a:ext>
            </a:extLst>
          </p:cNvPr>
          <p:cNvSpPr txBox="1"/>
          <p:nvPr/>
        </p:nvSpPr>
        <p:spPr>
          <a:xfrm>
            <a:off x="904875" y="523875"/>
            <a:ext cx="11101387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F3C47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</a:t>
            </a:r>
            <a:endParaRPr dirty="0"/>
          </a:p>
        </p:txBody>
      </p:sp>
      <p:sp>
        <p:nvSpPr>
          <p:cNvPr id="9" name="Google Shape;234;p22">
            <a:extLst>
              <a:ext uri="{FF2B5EF4-FFF2-40B4-BE49-F238E27FC236}">
                <a16:creationId xmlns:a16="http://schemas.microsoft.com/office/drawing/2014/main" id="{1474518B-047C-1421-DAA2-93EE9CC8B7D5}"/>
              </a:ext>
            </a:extLst>
          </p:cNvPr>
          <p:cNvSpPr/>
          <p:nvPr/>
        </p:nvSpPr>
        <p:spPr>
          <a:xfrm>
            <a:off x="714375" y="523875"/>
            <a:ext cx="47625" cy="447675"/>
          </a:xfrm>
          <a:prstGeom prst="rect">
            <a:avLst/>
          </a:prstGeom>
          <a:solidFill>
            <a:srgbClr val="D96B4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6067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1380</Words>
  <PresentationFormat>Widescreen</PresentationFormat>
  <Paragraphs>85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Merriweather</vt:lpstr>
      <vt:lpstr>Arial</vt:lpstr>
      <vt:lpstr>Plus Jakarta Sans SemiBold</vt:lpstr>
      <vt:lpstr>Plus Jakarta Sans Medium</vt:lpstr>
      <vt:lpstr>Calibri</vt:lpstr>
      <vt:lpstr>Merriweather SemiBold</vt:lpstr>
      <vt:lpstr>Plus Jakarta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modified xsi:type="dcterms:W3CDTF">2026-07-17T17:28:18Z</dcterms:modified>
</cp:coreProperties>
</file>