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279" r:id="rId3"/>
    <p:sldId id="258" r:id="rId4"/>
    <p:sldId id="278" r:id="rId5"/>
    <p:sldId id="280" r:id="rId6"/>
    <p:sldId id="281" r:id="rId7"/>
    <p:sldId id="282" r:id="rId8"/>
    <p:sldId id="283" r:id="rId9"/>
    <p:sldId id="292" r:id="rId10"/>
    <p:sldId id="284" r:id="rId11"/>
    <p:sldId id="285" r:id="rId12"/>
    <p:sldId id="286" r:id="rId13"/>
    <p:sldId id="287" r:id="rId14"/>
    <p:sldId id="288" r:id="rId15"/>
    <p:sldId id="291" r:id="rId16"/>
    <p:sldId id="289" r:id="rId17"/>
    <p:sldId id="293" r:id="rId1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63" d="100"/>
          <a:sy n="63" d="100"/>
        </p:scale>
        <p:origin x="1284"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19/01/2025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19/01/2025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19/01/2025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19/01/2025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19/01/2025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dictionary.cambridge.org/dictionary/english/achieve" TargetMode="External"/><Relationship Id="rId3" Type="http://schemas.openxmlformats.org/officeDocument/2006/relationships/hyperlink" Target="https://dictionary.cambridge.org/dictionary/english/power" TargetMode="External"/><Relationship Id="rId7" Type="http://schemas.openxmlformats.org/officeDocument/2006/relationships/hyperlink" Target="https://dictionary.cambridge.org/dictionary/english/total" TargetMode="External"/><Relationship Id="rId2" Type="http://schemas.openxmlformats.org/officeDocument/2006/relationships/hyperlink" Target="https://dictionary.cambridge.org/dictionary/english/combined"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great" TargetMode="External"/><Relationship Id="rId5" Type="http://schemas.openxmlformats.org/officeDocument/2006/relationships/hyperlink" Target="https://dictionary.cambridge.org/dictionary/english/working" TargetMode="External"/><Relationship Id="rId4" Type="http://schemas.openxmlformats.org/officeDocument/2006/relationships/hyperlink" Target="https://dictionary.cambridge.org/dictionary/english/group" TargetMode="External"/><Relationship Id="rId9" Type="http://schemas.openxmlformats.org/officeDocument/2006/relationships/hyperlink" Target="https://dictionary.cambridge.org/dictionary/english/separately"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areeraddict.com/job-satisfaction" TargetMode="External"/><Relationship Id="rId2" Type="http://schemas.openxmlformats.org/officeDocument/2006/relationships/hyperlink" Target="https://www.careeraddict.com/employee-recognition-ideas" TargetMode="External"/><Relationship Id="rId1" Type="http://schemas.openxmlformats.org/officeDocument/2006/relationships/slideLayout" Target="../slideLayouts/slideLayout2.xml"/><Relationship Id="rId5" Type="http://schemas.openxmlformats.org/officeDocument/2006/relationships/hyperlink" Target="https://www.careeraddict.com/retain-best-employees" TargetMode="External"/><Relationship Id="rId4" Type="http://schemas.openxmlformats.org/officeDocument/2006/relationships/hyperlink" Target="https://www.careeraddict.com/signs-stress-work"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br>
              <a:rPr lang="en-GB" dirty="0"/>
            </a:br>
            <a:r>
              <a:rPr lang="en-GB" b="1" dirty="0">
                <a:highlight>
                  <a:srgbClr val="FFFF00"/>
                </a:highlight>
              </a:rPr>
              <a:t>LCLM 4003</a:t>
            </a:r>
            <a:endParaRPr lang="en-GB" altLang="en-US" dirty="0">
              <a:highlight>
                <a:srgbClr val="FFFF00"/>
              </a:highlight>
            </a:endParaRPr>
          </a:p>
        </p:txBody>
      </p:sp>
      <p:sp>
        <p:nvSpPr>
          <p:cNvPr id="6147" name="Subtitle 4"/>
          <p:cNvSpPr>
            <a:spLocks noGrp="1"/>
          </p:cNvSpPr>
          <p:nvPr>
            <p:ph type="subTitle" idx="1"/>
          </p:nvPr>
        </p:nvSpPr>
        <p:spPr>
          <a:xfrm>
            <a:off x="1370013" y="2133600"/>
            <a:ext cx="6400800" cy="3363913"/>
          </a:xfrm>
        </p:spPr>
        <p:txBody>
          <a:bodyPr/>
          <a:lstStyle/>
          <a:p>
            <a:pPr eaLnBrk="1" hangingPunct="1"/>
            <a:endParaRPr lang="en-GB" altLang="en-US" dirty="0">
              <a:solidFill>
                <a:schemeClr val="tx1"/>
              </a:solidFill>
            </a:endParaRPr>
          </a:p>
          <a:p>
            <a:pPr eaLnBrk="1" hangingPunct="1"/>
            <a:r>
              <a:rPr lang="en-GB" altLang="en-US" dirty="0">
                <a:solidFill>
                  <a:schemeClr val="tx1"/>
                </a:solidFill>
              </a:rPr>
              <a:t>Effective Team Working and Communication </a:t>
            </a:r>
          </a:p>
          <a:p>
            <a:pPr eaLnBrk="1" hangingPunct="1"/>
            <a:r>
              <a:rPr lang="en-GB" altLang="en-US" dirty="0">
                <a:solidFill>
                  <a:schemeClr val="tx1"/>
                </a:solidFill>
                <a:highlight>
                  <a:srgbClr val="FFFF00"/>
                </a:highlight>
              </a:rPr>
              <a:t>Week 1</a:t>
            </a:r>
          </a:p>
          <a:p>
            <a:pPr eaLnBrk="1" hangingPunct="1"/>
            <a:endParaRPr lang="en-GB" altLang="en-US" dirty="0">
              <a:solidFill>
                <a:schemeClr val="tx1"/>
              </a:solidFill>
            </a:endParaRPr>
          </a:p>
          <a:p>
            <a:pPr eaLnBrk="1" hangingPunct="1"/>
            <a:r>
              <a:rPr lang="en-GB" altLang="en-US" dirty="0">
                <a:solidFill>
                  <a:schemeClr val="bg1"/>
                </a:solidFill>
              </a:rPr>
              <a:t>Introduction to the module</a:t>
            </a:r>
          </a:p>
          <a:p>
            <a:pPr eaLnBrk="1" hangingPunct="1"/>
            <a:r>
              <a:rPr lang="en-GB" altLang="en-US" dirty="0">
                <a:solidFill>
                  <a:schemeClr val="bg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331E0-EDC0-43BC-B905-2C1B0D517F79}"/>
              </a:ext>
            </a:extLst>
          </p:cNvPr>
          <p:cNvSpPr>
            <a:spLocks noGrp="1"/>
          </p:cNvSpPr>
          <p:nvPr>
            <p:ph type="title"/>
          </p:nvPr>
        </p:nvSpPr>
        <p:spPr/>
        <p:txBody>
          <a:bodyPr/>
          <a:lstStyle/>
          <a:p>
            <a:r>
              <a:rPr lang="en-GB"/>
              <a:t>TEAM WORKING - HISTORY</a:t>
            </a:r>
            <a:endParaRPr lang="en-GB" dirty="0"/>
          </a:p>
        </p:txBody>
      </p:sp>
      <p:sp>
        <p:nvSpPr>
          <p:cNvPr id="3" name="Content Placeholder 2">
            <a:extLst>
              <a:ext uri="{FF2B5EF4-FFF2-40B4-BE49-F238E27FC236}">
                <a16:creationId xmlns:a16="http://schemas.microsoft.com/office/drawing/2014/main" id="{D6FC3037-1445-43D3-AC12-986992B7D6F0}"/>
              </a:ext>
            </a:extLst>
          </p:cNvPr>
          <p:cNvSpPr>
            <a:spLocks noGrp="1"/>
          </p:cNvSpPr>
          <p:nvPr>
            <p:ph idx="1"/>
          </p:nvPr>
        </p:nvSpPr>
        <p:spPr/>
        <p:txBody>
          <a:bodyPr/>
          <a:lstStyle/>
          <a:p>
            <a:r>
              <a:rPr lang="en-GB" dirty="0"/>
              <a:t>Before the 1960s, how business organisations operated had focused mainly on individual productivity. </a:t>
            </a:r>
            <a:br>
              <a:rPr lang="en-GB" dirty="0"/>
            </a:br>
            <a:r>
              <a:rPr lang="en-GB" dirty="0"/>
              <a:t>In the 1970s and 1980s there was an increased focus on </a:t>
            </a:r>
            <a:r>
              <a:rPr lang="en-GB" b="1" u="sng" dirty="0"/>
              <a:t>team development </a:t>
            </a:r>
            <a:r>
              <a:rPr lang="en-GB" dirty="0"/>
              <a:t>and </a:t>
            </a:r>
            <a:r>
              <a:rPr lang="en-GB" b="1" u="sng" dirty="0"/>
              <a:t>team building </a:t>
            </a:r>
            <a:r>
              <a:rPr lang="en-GB" dirty="0"/>
              <a:t>in an eﬀort to improve productivity in the workplace. </a:t>
            </a:r>
            <a:br>
              <a:rPr lang="en-GB" dirty="0"/>
            </a:br>
            <a:endParaRPr lang="en-GB" dirty="0"/>
          </a:p>
        </p:txBody>
      </p:sp>
      <p:sp>
        <p:nvSpPr>
          <p:cNvPr id="4" name="Date Placeholder 3">
            <a:extLst>
              <a:ext uri="{FF2B5EF4-FFF2-40B4-BE49-F238E27FC236}">
                <a16:creationId xmlns:a16="http://schemas.microsoft.com/office/drawing/2014/main" id="{598934BC-4A62-46A8-AB89-B1423D95DFAE}"/>
              </a:ext>
            </a:extLst>
          </p:cNvPr>
          <p:cNvSpPr>
            <a:spLocks noGrp="1"/>
          </p:cNvSpPr>
          <p:nvPr>
            <p:ph type="dt" sz="half" idx="10"/>
          </p:nvPr>
        </p:nvSpPr>
        <p:spPr/>
        <p:txBody>
          <a:bodyPr/>
          <a:lstStyle/>
          <a:p>
            <a:pPr>
              <a:defRPr/>
            </a:pPr>
            <a:fld id="{2303D31F-598B-47EE-BA37-93F097A3D676}" type="datetime1">
              <a:rPr lang="en-GB" altLang="en-US" smtClean="0"/>
              <a:pPr>
                <a:defRPr/>
              </a:pPr>
              <a:t>19/01/2025</a:t>
            </a:fld>
            <a:endParaRPr lang="en-GB" altLang="en-US"/>
          </a:p>
        </p:txBody>
      </p:sp>
      <p:sp>
        <p:nvSpPr>
          <p:cNvPr id="5" name="Slide Number Placeholder 4">
            <a:extLst>
              <a:ext uri="{FF2B5EF4-FFF2-40B4-BE49-F238E27FC236}">
                <a16:creationId xmlns:a16="http://schemas.microsoft.com/office/drawing/2014/main" id="{5CFEBCC6-5CA8-4A26-9EED-3F027F5B1BC6}"/>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111228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B9027-F5A3-4838-83D3-0B9F2C621096}"/>
              </a:ext>
            </a:extLst>
          </p:cNvPr>
          <p:cNvSpPr txBox="1">
            <a:spLocks noGrp="1"/>
          </p:cNvSpPr>
          <p:nvPr>
            <p:ph type="title"/>
          </p:nvPr>
        </p:nvSpPr>
        <p:spPr>
          <a:xfrm>
            <a:off x="327072" y="1101278"/>
            <a:ext cx="8158462" cy="994169"/>
          </a:xfrm>
        </p:spPr>
        <p:txBody>
          <a:bodyPr/>
          <a:lstStyle/>
          <a:p>
            <a:pPr lvl="0"/>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r>
              <a:rPr lang="en-GB" sz="2400" b="1" u="sng" dirty="0">
                <a:solidFill>
                  <a:srgbClr val="44546A"/>
                </a:solidFill>
              </a:rPr>
              <a:t>TEAMWORK – </a:t>
            </a:r>
            <a:r>
              <a:rPr lang="en-GB" sz="2400" b="1" u="sng" dirty="0"/>
              <a:t>A History</a:t>
            </a:r>
            <a:br>
              <a:rPr lang="en-GB" sz="2400" b="1" u="sng" dirty="0"/>
            </a:br>
            <a:br>
              <a:rPr lang="en-GB" sz="2400" b="1" u="sng" dirty="0"/>
            </a:br>
            <a:r>
              <a:rPr lang="en-GB" sz="2400" dirty="0"/>
              <a:t>During this time, a model, developed in 1965 by psychologist </a:t>
            </a:r>
            <a:r>
              <a:rPr lang="en-GB" sz="2400" b="1" i="1" u="sng" dirty="0"/>
              <a:t>Bruce Tuckman,</a:t>
            </a:r>
            <a:r>
              <a:rPr lang="en-GB" sz="2400" i="1" dirty="0"/>
              <a:t> </a:t>
            </a:r>
            <a:r>
              <a:rPr lang="en-GB" sz="2400" dirty="0"/>
              <a:t>was widely used in a variety of workplace settings. </a:t>
            </a:r>
            <a:br>
              <a:rPr lang="en-GB" sz="2400" dirty="0"/>
            </a:br>
            <a:r>
              <a:rPr lang="en-GB" sz="2400" dirty="0"/>
              <a:t>It is still being used throughout the world by organisations to understand the development process that teams go through.</a:t>
            </a:r>
            <a:br>
              <a:rPr lang="en-GB" sz="2400" dirty="0"/>
            </a:br>
            <a:endParaRPr lang="en-GB"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928DA-91B6-44CF-8290-6A4946A8B6CA}"/>
              </a:ext>
            </a:extLst>
          </p:cNvPr>
          <p:cNvSpPr>
            <a:spLocks noGrp="1"/>
          </p:cNvSpPr>
          <p:nvPr>
            <p:ph type="title"/>
          </p:nvPr>
        </p:nvSpPr>
        <p:spPr/>
        <p:txBody>
          <a:bodyPr/>
          <a:lstStyle/>
          <a:p>
            <a:r>
              <a:rPr lang="en-GB" b="1" u="sng" dirty="0"/>
              <a:t>WHAT IS A TEAM?</a:t>
            </a:r>
            <a:br>
              <a:rPr lang="en-GB" b="1" u="sng" dirty="0"/>
            </a:br>
            <a:r>
              <a:rPr lang="en-GB" sz="3200" i="1" u="sng" dirty="0"/>
              <a:t>GROUP WORK</a:t>
            </a:r>
            <a:endParaRPr lang="en-GB" sz="3200" i="1" dirty="0"/>
          </a:p>
        </p:txBody>
      </p:sp>
      <p:sp>
        <p:nvSpPr>
          <p:cNvPr id="3" name="Content Placeholder 2">
            <a:extLst>
              <a:ext uri="{FF2B5EF4-FFF2-40B4-BE49-F238E27FC236}">
                <a16:creationId xmlns:a16="http://schemas.microsoft.com/office/drawing/2014/main" id="{43314A53-0A45-4E54-85C8-C9F0FDCB8C0C}"/>
              </a:ext>
            </a:extLst>
          </p:cNvPr>
          <p:cNvSpPr>
            <a:spLocks noGrp="1"/>
          </p:cNvSpPr>
          <p:nvPr>
            <p:ph idx="1"/>
          </p:nvPr>
        </p:nvSpPr>
        <p:spPr/>
        <p:txBody>
          <a:bodyPr/>
          <a:lstStyle/>
          <a:p>
            <a:pPr lvl="0"/>
            <a:r>
              <a:rPr lang="en-GB" sz="2400" dirty="0"/>
              <a:t>Work in groups and consider the following:</a:t>
            </a:r>
          </a:p>
          <a:p>
            <a:pPr marL="0" lvl="0" indent="0">
              <a:buNone/>
            </a:pPr>
            <a:r>
              <a:rPr lang="en-GB" dirty="0"/>
              <a:t> - </a:t>
            </a:r>
            <a:r>
              <a:rPr lang="en-GB" sz="2400" dirty="0"/>
              <a:t>A group of people watching a football match</a:t>
            </a:r>
          </a:p>
          <a:p>
            <a:pPr marL="0" lvl="0" indent="0">
              <a:buNone/>
            </a:pPr>
            <a:r>
              <a:rPr lang="en-GB" sz="2400" dirty="0"/>
              <a:t> - A group of people attending a wedding</a:t>
            </a:r>
          </a:p>
          <a:p>
            <a:pPr lvl="0">
              <a:buChar char="-"/>
            </a:pPr>
            <a:r>
              <a:rPr lang="en-GB" sz="2400" dirty="0"/>
              <a:t>A group of people in an operating theatre of a hospital</a:t>
            </a:r>
          </a:p>
          <a:p>
            <a:pPr lvl="0">
              <a:buChar char="-"/>
            </a:pPr>
            <a:endParaRPr lang="en-GB" sz="2400" dirty="0"/>
          </a:p>
          <a:p>
            <a:pPr marL="0" lvl="0" indent="0">
              <a:buNone/>
            </a:pPr>
            <a:r>
              <a:rPr lang="en-GB" sz="2400" dirty="0"/>
              <a:t> Which of these do you think is a team and why?</a:t>
            </a:r>
          </a:p>
          <a:p>
            <a:pPr marL="0" lvl="0" indent="0">
              <a:buNone/>
            </a:pPr>
            <a:r>
              <a:rPr lang="en-GB" sz="2400" dirty="0"/>
              <a:t>WRITE a DEFINITION: </a:t>
            </a:r>
          </a:p>
          <a:p>
            <a:pPr marL="0" lvl="0" indent="0">
              <a:buNone/>
            </a:pPr>
            <a:r>
              <a:rPr lang="en-GB" sz="2400" b="1" i="1" dirty="0"/>
              <a:t>A team is…</a:t>
            </a:r>
          </a:p>
          <a:p>
            <a:endParaRPr lang="en-GB" dirty="0"/>
          </a:p>
        </p:txBody>
      </p:sp>
      <p:sp>
        <p:nvSpPr>
          <p:cNvPr id="4" name="Date Placeholder 3">
            <a:extLst>
              <a:ext uri="{FF2B5EF4-FFF2-40B4-BE49-F238E27FC236}">
                <a16:creationId xmlns:a16="http://schemas.microsoft.com/office/drawing/2014/main" id="{52EF7820-C93D-4C18-A1AB-CC10C9BD69BF}"/>
              </a:ext>
            </a:extLst>
          </p:cNvPr>
          <p:cNvSpPr>
            <a:spLocks noGrp="1"/>
          </p:cNvSpPr>
          <p:nvPr>
            <p:ph type="dt" sz="half" idx="10"/>
          </p:nvPr>
        </p:nvSpPr>
        <p:spPr/>
        <p:txBody>
          <a:bodyPr/>
          <a:lstStyle/>
          <a:p>
            <a:pPr>
              <a:defRPr/>
            </a:pPr>
            <a:fld id="{2303D31F-598B-47EE-BA37-93F097A3D676}" type="datetime1">
              <a:rPr lang="en-GB" altLang="en-US" smtClean="0"/>
              <a:pPr>
                <a:defRPr/>
              </a:pPr>
              <a:t>19/01/2025</a:t>
            </a:fld>
            <a:endParaRPr lang="en-GB" altLang="en-US"/>
          </a:p>
        </p:txBody>
      </p:sp>
      <p:sp>
        <p:nvSpPr>
          <p:cNvPr id="5" name="Slide Number Placeholder 4">
            <a:extLst>
              <a:ext uri="{FF2B5EF4-FFF2-40B4-BE49-F238E27FC236}">
                <a16:creationId xmlns:a16="http://schemas.microsoft.com/office/drawing/2014/main" id="{E5D7912E-9431-45CA-8C05-1D2915BFA86E}"/>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942137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F25A-EFD6-46A4-8BB9-E8B999CF8757}"/>
              </a:ext>
            </a:extLst>
          </p:cNvPr>
          <p:cNvSpPr>
            <a:spLocks noGrp="1"/>
          </p:cNvSpPr>
          <p:nvPr>
            <p:ph type="title"/>
          </p:nvPr>
        </p:nvSpPr>
        <p:spPr/>
        <p:txBody>
          <a:bodyPr/>
          <a:lstStyle/>
          <a:p>
            <a:r>
              <a:rPr lang="en-GB" dirty="0"/>
              <a:t>Definitions of ‘TEAM’</a:t>
            </a:r>
          </a:p>
        </p:txBody>
      </p:sp>
      <p:sp>
        <p:nvSpPr>
          <p:cNvPr id="3" name="Content Placeholder 2">
            <a:extLst>
              <a:ext uri="{FF2B5EF4-FFF2-40B4-BE49-F238E27FC236}">
                <a16:creationId xmlns:a16="http://schemas.microsoft.com/office/drawing/2014/main" id="{3AD8D698-413F-4B65-AFE2-2EE17C06F449}"/>
              </a:ext>
            </a:extLst>
          </p:cNvPr>
          <p:cNvSpPr>
            <a:spLocks noGrp="1"/>
          </p:cNvSpPr>
          <p:nvPr>
            <p:ph idx="1"/>
          </p:nvPr>
        </p:nvSpPr>
        <p:spPr/>
        <p:txBody>
          <a:bodyPr/>
          <a:lstStyle/>
          <a:p>
            <a:pPr lvl="0"/>
            <a:r>
              <a:rPr lang="en-GB" sz="2400" dirty="0"/>
              <a:t>A Team is a group of people who exist to accomplish specific tasks that are related to common goals. (</a:t>
            </a:r>
            <a:r>
              <a:rPr lang="en-GB" sz="2400" dirty="0" err="1"/>
              <a:t>Maund</a:t>
            </a:r>
            <a:r>
              <a:rPr lang="en-GB" sz="2400" dirty="0"/>
              <a:t> et al 2017).</a:t>
            </a:r>
          </a:p>
          <a:p>
            <a:pPr marL="0" indent="0">
              <a:buNone/>
            </a:pPr>
            <a:endParaRPr lang="en-GB" dirty="0"/>
          </a:p>
        </p:txBody>
      </p:sp>
      <p:sp>
        <p:nvSpPr>
          <p:cNvPr id="4" name="Date Placeholder 3">
            <a:extLst>
              <a:ext uri="{FF2B5EF4-FFF2-40B4-BE49-F238E27FC236}">
                <a16:creationId xmlns:a16="http://schemas.microsoft.com/office/drawing/2014/main" id="{5F034042-9BEA-4C48-BA79-A17CF510162F}"/>
              </a:ext>
            </a:extLst>
          </p:cNvPr>
          <p:cNvSpPr>
            <a:spLocks noGrp="1"/>
          </p:cNvSpPr>
          <p:nvPr>
            <p:ph type="dt" sz="half" idx="10"/>
          </p:nvPr>
        </p:nvSpPr>
        <p:spPr/>
        <p:txBody>
          <a:bodyPr/>
          <a:lstStyle/>
          <a:p>
            <a:pPr>
              <a:defRPr/>
            </a:pPr>
            <a:fld id="{2303D31F-598B-47EE-BA37-93F097A3D676}" type="datetime1">
              <a:rPr lang="en-GB" altLang="en-US" smtClean="0"/>
              <a:pPr>
                <a:defRPr/>
              </a:pPr>
              <a:t>19/01/2025</a:t>
            </a:fld>
            <a:endParaRPr lang="en-GB" altLang="en-US"/>
          </a:p>
        </p:txBody>
      </p:sp>
      <p:sp>
        <p:nvSpPr>
          <p:cNvPr id="5" name="Slide Number Placeholder 4">
            <a:extLst>
              <a:ext uri="{FF2B5EF4-FFF2-40B4-BE49-F238E27FC236}">
                <a16:creationId xmlns:a16="http://schemas.microsoft.com/office/drawing/2014/main" id="{FA786663-2902-42C9-93FD-21FE0476774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4000126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0B542-9789-4F59-9C38-B5FBC719F01B}"/>
              </a:ext>
            </a:extLst>
          </p:cNvPr>
          <p:cNvSpPr>
            <a:spLocks noGrp="1"/>
          </p:cNvSpPr>
          <p:nvPr>
            <p:ph type="title"/>
          </p:nvPr>
        </p:nvSpPr>
        <p:spPr/>
        <p:txBody>
          <a:bodyPr/>
          <a:lstStyle/>
          <a:p>
            <a:r>
              <a:rPr lang="en-GB" dirty="0"/>
              <a:t>INTRODUCTION to TEAMS</a:t>
            </a:r>
          </a:p>
        </p:txBody>
      </p:sp>
      <p:sp>
        <p:nvSpPr>
          <p:cNvPr id="3" name="Content Placeholder 2">
            <a:extLst>
              <a:ext uri="{FF2B5EF4-FFF2-40B4-BE49-F238E27FC236}">
                <a16:creationId xmlns:a16="http://schemas.microsoft.com/office/drawing/2014/main" id="{F427C0B9-07C0-4528-AA4E-62EA505ED3B4}"/>
              </a:ext>
            </a:extLst>
          </p:cNvPr>
          <p:cNvSpPr>
            <a:spLocks noGrp="1"/>
          </p:cNvSpPr>
          <p:nvPr>
            <p:ph idx="1"/>
          </p:nvPr>
        </p:nvSpPr>
        <p:spPr/>
        <p:txBody>
          <a:bodyPr/>
          <a:lstStyle/>
          <a:p>
            <a:pPr lvl="0"/>
            <a:r>
              <a:rPr lang="en-GB" sz="2400" dirty="0"/>
              <a:t>From Griffiths, B.A and Dunham, E.B in </a:t>
            </a:r>
            <a:r>
              <a:rPr lang="en-GB" sz="2400" dirty="0" err="1"/>
              <a:t>Maund</a:t>
            </a:r>
            <a:r>
              <a:rPr lang="en-GB" sz="2400" dirty="0"/>
              <a:t> et al (2017)</a:t>
            </a:r>
          </a:p>
          <a:p>
            <a:pPr marL="0" lvl="0" indent="0">
              <a:buNone/>
            </a:pPr>
            <a:r>
              <a:rPr lang="en-GB" sz="2400" dirty="0"/>
              <a:t>        ‘Working in teams to solve problems and achieve collective goals is a common experience for many. While teams can achieve extraordinary results, they can also deteriorate into an ineffective and immobilized group of frustrated individuals…</a:t>
            </a:r>
          </a:p>
          <a:p>
            <a:pPr marL="0" lvl="0" indent="0">
              <a:buNone/>
            </a:pPr>
            <a:r>
              <a:rPr lang="en-GB" sz="2400" dirty="0"/>
              <a:t>As individuals join together and build trust, groups develop a shared identity and a common purpose as they progress through </a:t>
            </a:r>
            <a:r>
              <a:rPr lang="en-GB" sz="2400" u="sng" dirty="0"/>
              <a:t>predictable stages of development.’ </a:t>
            </a:r>
          </a:p>
          <a:p>
            <a:endParaRPr lang="en-GB" dirty="0"/>
          </a:p>
        </p:txBody>
      </p:sp>
      <p:sp>
        <p:nvSpPr>
          <p:cNvPr id="4" name="Date Placeholder 3">
            <a:extLst>
              <a:ext uri="{FF2B5EF4-FFF2-40B4-BE49-F238E27FC236}">
                <a16:creationId xmlns:a16="http://schemas.microsoft.com/office/drawing/2014/main" id="{B5A6D7FD-07BC-4B61-8CC0-56A772E673D4}"/>
              </a:ext>
            </a:extLst>
          </p:cNvPr>
          <p:cNvSpPr>
            <a:spLocks noGrp="1"/>
          </p:cNvSpPr>
          <p:nvPr>
            <p:ph type="dt" sz="half" idx="10"/>
          </p:nvPr>
        </p:nvSpPr>
        <p:spPr/>
        <p:txBody>
          <a:bodyPr/>
          <a:lstStyle/>
          <a:p>
            <a:pPr>
              <a:defRPr/>
            </a:pPr>
            <a:fld id="{2303D31F-598B-47EE-BA37-93F097A3D676}" type="datetime1">
              <a:rPr lang="en-GB" altLang="en-US" smtClean="0"/>
              <a:pPr>
                <a:defRPr/>
              </a:pPr>
              <a:t>19/01/2025</a:t>
            </a:fld>
            <a:endParaRPr lang="en-GB" altLang="en-US"/>
          </a:p>
        </p:txBody>
      </p:sp>
      <p:sp>
        <p:nvSpPr>
          <p:cNvPr id="5" name="Slide Number Placeholder 4">
            <a:extLst>
              <a:ext uri="{FF2B5EF4-FFF2-40B4-BE49-F238E27FC236}">
                <a16:creationId xmlns:a16="http://schemas.microsoft.com/office/drawing/2014/main" id="{D16D4CF1-DF3C-4538-BBA9-BF056B3A225E}"/>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736110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9BD8E-55E4-4E4A-A7F7-FCC263801AED}"/>
              </a:ext>
            </a:extLst>
          </p:cNvPr>
          <p:cNvSpPr>
            <a:spLocks noGrp="1"/>
          </p:cNvSpPr>
          <p:nvPr>
            <p:ph type="title"/>
          </p:nvPr>
        </p:nvSpPr>
        <p:spPr/>
        <p:txBody>
          <a:bodyPr/>
          <a:lstStyle/>
          <a:p>
            <a:r>
              <a:rPr lang="en-GB" b="1" u="sng" dirty="0"/>
              <a:t>THE BENEFITS of TEAM WORKING</a:t>
            </a:r>
            <a:endParaRPr lang="en-GB" dirty="0"/>
          </a:p>
        </p:txBody>
      </p:sp>
      <p:sp>
        <p:nvSpPr>
          <p:cNvPr id="3" name="Content Placeholder 2">
            <a:extLst>
              <a:ext uri="{FF2B5EF4-FFF2-40B4-BE49-F238E27FC236}">
                <a16:creationId xmlns:a16="http://schemas.microsoft.com/office/drawing/2014/main" id="{DBC8D11F-13FB-49DC-8479-3D9034316F41}"/>
              </a:ext>
            </a:extLst>
          </p:cNvPr>
          <p:cNvSpPr>
            <a:spLocks noGrp="1"/>
          </p:cNvSpPr>
          <p:nvPr>
            <p:ph idx="1"/>
          </p:nvPr>
        </p:nvSpPr>
        <p:spPr/>
        <p:txBody>
          <a:bodyPr/>
          <a:lstStyle/>
          <a:p>
            <a:endParaRPr lang="en-GB" b="1" u="sng" dirty="0"/>
          </a:p>
          <a:p>
            <a:pPr marL="0" indent="0">
              <a:buNone/>
            </a:pPr>
            <a:r>
              <a:rPr lang="en-GB" i="1" u="sng" dirty="0"/>
              <a:t>Group work</a:t>
            </a:r>
          </a:p>
          <a:p>
            <a:r>
              <a:rPr lang="en-GB" b="1" dirty="0"/>
              <a:t>What are THE BENEFITS of TEAM WORKING?</a:t>
            </a:r>
            <a:endParaRPr lang="en-GB" dirty="0"/>
          </a:p>
        </p:txBody>
      </p:sp>
      <p:sp>
        <p:nvSpPr>
          <p:cNvPr id="4" name="Date Placeholder 3">
            <a:extLst>
              <a:ext uri="{FF2B5EF4-FFF2-40B4-BE49-F238E27FC236}">
                <a16:creationId xmlns:a16="http://schemas.microsoft.com/office/drawing/2014/main" id="{D1AB6FC8-E481-4769-99AB-87887663309B}"/>
              </a:ext>
            </a:extLst>
          </p:cNvPr>
          <p:cNvSpPr>
            <a:spLocks noGrp="1"/>
          </p:cNvSpPr>
          <p:nvPr>
            <p:ph type="dt" sz="half" idx="10"/>
          </p:nvPr>
        </p:nvSpPr>
        <p:spPr/>
        <p:txBody>
          <a:bodyPr/>
          <a:lstStyle/>
          <a:p>
            <a:pPr>
              <a:defRPr/>
            </a:pPr>
            <a:fld id="{2303D31F-598B-47EE-BA37-93F097A3D676}" type="datetime1">
              <a:rPr lang="en-GB" altLang="en-US" smtClean="0"/>
              <a:pPr>
                <a:defRPr/>
              </a:pPr>
              <a:t>19/01/2025</a:t>
            </a:fld>
            <a:endParaRPr lang="en-GB" altLang="en-US"/>
          </a:p>
        </p:txBody>
      </p:sp>
      <p:sp>
        <p:nvSpPr>
          <p:cNvPr id="5" name="Slide Number Placeholder 4">
            <a:extLst>
              <a:ext uri="{FF2B5EF4-FFF2-40B4-BE49-F238E27FC236}">
                <a16:creationId xmlns:a16="http://schemas.microsoft.com/office/drawing/2014/main" id="{4A3A3C4D-1A90-4690-B859-EF61F2DDCE21}"/>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5693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926AC-0C35-4014-B0B1-CC76207D5628}"/>
              </a:ext>
            </a:extLst>
          </p:cNvPr>
          <p:cNvSpPr>
            <a:spLocks noGrp="1"/>
          </p:cNvSpPr>
          <p:nvPr>
            <p:ph type="title"/>
          </p:nvPr>
        </p:nvSpPr>
        <p:spPr/>
        <p:txBody>
          <a:bodyPr/>
          <a:lstStyle/>
          <a:p>
            <a:r>
              <a:rPr lang="en-GB" dirty="0"/>
              <a:t>THE BENEFITS OF TEAM WORKING</a:t>
            </a:r>
          </a:p>
        </p:txBody>
      </p:sp>
      <p:sp>
        <p:nvSpPr>
          <p:cNvPr id="3" name="Content Placeholder 2">
            <a:extLst>
              <a:ext uri="{FF2B5EF4-FFF2-40B4-BE49-F238E27FC236}">
                <a16:creationId xmlns:a16="http://schemas.microsoft.com/office/drawing/2014/main" id="{AD1EC283-3998-4A44-8EB3-AE497535D1F4}"/>
              </a:ext>
            </a:extLst>
          </p:cNvPr>
          <p:cNvSpPr>
            <a:spLocks noGrp="1"/>
          </p:cNvSpPr>
          <p:nvPr>
            <p:ph idx="1"/>
          </p:nvPr>
        </p:nvSpPr>
        <p:spPr/>
        <p:txBody>
          <a:bodyPr/>
          <a:lstStyle/>
          <a:p>
            <a:pPr lvl="0"/>
            <a:r>
              <a:rPr lang="en-GB" i="1" u="sng" dirty="0">
                <a:highlight>
                  <a:srgbClr val="FFFF00"/>
                </a:highlight>
              </a:rPr>
              <a:t>1. IT INCREASES </a:t>
            </a:r>
            <a:r>
              <a:rPr lang="en-GB" b="1" i="1" u="sng" dirty="0">
                <a:highlight>
                  <a:srgbClr val="FFFF00"/>
                </a:highlight>
              </a:rPr>
              <a:t>PRODUCTIVITY</a:t>
            </a:r>
          </a:p>
          <a:p>
            <a:pPr marL="0" lvl="0" indent="0">
              <a:buNone/>
            </a:pPr>
            <a:r>
              <a:rPr lang="en-GB" dirty="0"/>
              <a:t>Working within a team makes it easier for the workload to be shared equally among members and distributed according to each member’s skills and strengths. With more people involved, tasks are completed faster and more efficiently, thereby increasing productivity.</a:t>
            </a:r>
          </a:p>
          <a:p>
            <a:endParaRPr lang="en-GB" dirty="0"/>
          </a:p>
        </p:txBody>
      </p:sp>
      <p:sp>
        <p:nvSpPr>
          <p:cNvPr id="4" name="Date Placeholder 3">
            <a:extLst>
              <a:ext uri="{FF2B5EF4-FFF2-40B4-BE49-F238E27FC236}">
                <a16:creationId xmlns:a16="http://schemas.microsoft.com/office/drawing/2014/main" id="{9BEF4169-F058-4EC6-9486-82FFD4467F42}"/>
              </a:ext>
            </a:extLst>
          </p:cNvPr>
          <p:cNvSpPr>
            <a:spLocks noGrp="1"/>
          </p:cNvSpPr>
          <p:nvPr>
            <p:ph type="dt" sz="half" idx="10"/>
          </p:nvPr>
        </p:nvSpPr>
        <p:spPr/>
        <p:txBody>
          <a:bodyPr/>
          <a:lstStyle/>
          <a:p>
            <a:pPr>
              <a:defRPr/>
            </a:pPr>
            <a:fld id="{2303D31F-598B-47EE-BA37-93F097A3D676}" type="datetime1">
              <a:rPr lang="en-GB" altLang="en-US" smtClean="0"/>
              <a:pPr>
                <a:defRPr/>
              </a:pPr>
              <a:t>19/01/2025</a:t>
            </a:fld>
            <a:endParaRPr lang="en-GB" altLang="en-US"/>
          </a:p>
        </p:txBody>
      </p:sp>
      <p:sp>
        <p:nvSpPr>
          <p:cNvPr id="5" name="Slide Number Placeholder 4">
            <a:extLst>
              <a:ext uri="{FF2B5EF4-FFF2-40B4-BE49-F238E27FC236}">
                <a16:creationId xmlns:a16="http://schemas.microsoft.com/office/drawing/2014/main" id="{2B16BC44-5716-482B-8BC1-56798FE1D538}"/>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253196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70167-E361-402C-87C1-E5811574471C}"/>
              </a:ext>
            </a:extLst>
          </p:cNvPr>
          <p:cNvSpPr>
            <a:spLocks noGrp="1"/>
          </p:cNvSpPr>
          <p:nvPr>
            <p:ph type="title"/>
          </p:nvPr>
        </p:nvSpPr>
        <p:spPr/>
        <p:txBody>
          <a:bodyPr/>
          <a:lstStyle/>
          <a:p>
            <a:r>
              <a:rPr lang="en-GB"/>
              <a:t>THE BENEFITS OF TEAM WORKING</a:t>
            </a:r>
          </a:p>
        </p:txBody>
      </p:sp>
      <p:sp>
        <p:nvSpPr>
          <p:cNvPr id="3" name="Content Placeholder 2">
            <a:extLst>
              <a:ext uri="{FF2B5EF4-FFF2-40B4-BE49-F238E27FC236}">
                <a16:creationId xmlns:a16="http://schemas.microsoft.com/office/drawing/2014/main" id="{E7E97FED-954F-4F9E-93F9-111DB239243B}"/>
              </a:ext>
            </a:extLst>
          </p:cNvPr>
          <p:cNvSpPr>
            <a:spLocks noGrp="1"/>
          </p:cNvSpPr>
          <p:nvPr>
            <p:ph idx="1"/>
          </p:nvPr>
        </p:nvSpPr>
        <p:spPr/>
        <p:txBody>
          <a:bodyPr/>
          <a:lstStyle/>
          <a:p>
            <a:pPr marL="0" lvl="0" indent="0">
              <a:buNone/>
            </a:pPr>
            <a:r>
              <a:rPr lang="en-GB" sz="2400" b="1" dirty="0"/>
              <a:t>This is called </a:t>
            </a:r>
            <a:r>
              <a:rPr lang="en-GB" b="1" dirty="0">
                <a:solidFill>
                  <a:srgbClr val="FF0000"/>
                </a:solidFill>
              </a:rPr>
              <a:t>Synergy</a:t>
            </a:r>
            <a:r>
              <a:rPr lang="en-GB" b="1" dirty="0"/>
              <a:t>:</a:t>
            </a:r>
          </a:p>
          <a:p>
            <a:pPr marL="0" lvl="0" indent="0">
              <a:buNone/>
            </a:pPr>
            <a:r>
              <a:rPr lang="en-GB" b="1" dirty="0"/>
              <a:t>Synergy</a:t>
            </a:r>
            <a:r>
              <a:rPr lang="en-GB" dirty="0"/>
              <a:t> is t</a:t>
            </a:r>
            <a:r>
              <a:rPr lang="en-GB" b="1" dirty="0"/>
              <a:t>he </a:t>
            </a:r>
            <a:r>
              <a:rPr lang="en-GB" b="1" dirty="0">
                <a:hlinkClick r:id="rId2" tooltip="combined">
                  <a:extLst>
                    <a:ext uri="{A12FA001-AC4F-418D-AE19-62706E023703}">
                      <ahyp:hlinkClr xmlns:ahyp="http://schemas.microsoft.com/office/drawing/2018/hyperlinkcolor" val="tx"/>
                    </a:ext>
                  </a:extLst>
                </a:hlinkClick>
              </a:rPr>
              <a:t>combined</a:t>
            </a:r>
            <a:r>
              <a:rPr lang="en-GB" b="1" dirty="0"/>
              <a:t> </a:t>
            </a:r>
            <a:r>
              <a:rPr lang="en-GB" b="1" dirty="0">
                <a:hlinkClick r:id="rId3" tooltip="power">
                  <a:extLst>
                    <a:ext uri="{A12FA001-AC4F-418D-AE19-62706E023703}">
                      <ahyp:hlinkClr xmlns:ahyp="http://schemas.microsoft.com/office/drawing/2018/hyperlinkcolor" val="tx"/>
                    </a:ext>
                  </a:extLst>
                </a:hlinkClick>
              </a:rPr>
              <a:t>power</a:t>
            </a:r>
            <a:r>
              <a:rPr lang="en-GB" b="1" dirty="0"/>
              <a:t> of a </a:t>
            </a:r>
            <a:r>
              <a:rPr lang="en-GB" b="1" dirty="0">
                <a:hlinkClick r:id="rId4" tooltip="group"/>
              </a:rPr>
              <a:t>group</a:t>
            </a:r>
            <a:r>
              <a:rPr lang="en-GB" b="1" dirty="0"/>
              <a:t> of things when they are </a:t>
            </a:r>
            <a:r>
              <a:rPr lang="en-GB" b="1" dirty="0">
                <a:hlinkClick r:id="rId5" tooltip="working">
                  <a:extLst>
                    <a:ext uri="{A12FA001-AC4F-418D-AE19-62706E023703}">
                      <ahyp:hlinkClr xmlns:ahyp="http://schemas.microsoft.com/office/drawing/2018/hyperlinkcolor" val="tx"/>
                    </a:ext>
                  </a:extLst>
                </a:hlinkClick>
              </a:rPr>
              <a:t>working</a:t>
            </a:r>
            <a:r>
              <a:rPr lang="en-GB" b="1" dirty="0"/>
              <a:t> together that is </a:t>
            </a:r>
            <a:r>
              <a:rPr lang="en-GB" b="1" dirty="0">
                <a:hlinkClick r:id="rId6" tooltip="greater">
                  <a:extLst>
                    <a:ext uri="{A12FA001-AC4F-418D-AE19-62706E023703}">
                      <ahyp:hlinkClr xmlns:ahyp="http://schemas.microsoft.com/office/drawing/2018/hyperlinkcolor" val="tx"/>
                    </a:ext>
                  </a:extLst>
                </a:hlinkClick>
              </a:rPr>
              <a:t>greater</a:t>
            </a:r>
            <a:r>
              <a:rPr lang="en-GB" b="1" dirty="0"/>
              <a:t> than the </a:t>
            </a:r>
            <a:r>
              <a:rPr lang="en-GB" b="1" dirty="0">
                <a:hlinkClick r:id="rId7" tooltip="total">
                  <a:extLst>
                    <a:ext uri="{A12FA001-AC4F-418D-AE19-62706E023703}">
                      <ahyp:hlinkClr xmlns:ahyp="http://schemas.microsoft.com/office/drawing/2018/hyperlinkcolor" val="tx"/>
                    </a:ext>
                  </a:extLst>
                </a:hlinkClick>
              </a:rPr>
              <a:t>total</a:t>
            </a:r>
            <a:r>
              <a:rPr lang="en-GB" b="1" dirty="0"/>
              <a:t> </a:t>
            </a:r>
            <a:r>
              <a:rPr lang="en-GB" b="1" dirty="0">
                <a:hlinkClick r:id="rId3" tooltip="power">
                  <a:extLst>
                    <a:ext uri="{A12FA001-AC4F-418D-AE19-62706E023703}">
                      <ahyp:hlinkClr xmlns:ahyp="http://schemas.microsoft.com/office/drawing/2018/hyperlinkcolor" val="tx"/>
                    </a:ext>
                  </a:extLst>
                </a:hlinkClick>
              </a:rPr>
              <a:t>power</a:t>
            </a:r>
            <a:r>
              <a:rPr lang="en-GB" b="1" dirty="0"/>
              <a:t> </a:t>
            </a:r>
            <a:r>
              <a:rPr lang="en-GB" b="1" dirty="0">
                <a:hlinkClick r:id="rId8" tooltip="achieved">
                  <a:extLst>
                    <a:ext uri="{A12FA001-AC4F-418D-AE19-62706E023703}">
                      <ahyp:hlinkClr xmlns:ahyp="http://schemas.microsoft.com/office/drawing/2018/hyperlinkcolor" val="tx"/>
                    </a:ext>
                  </a:extLst>
                </a:hlinkClick>
              </a:rPr>
              <a:t>achieved</a:t>
            </a:r>
            <a:r>
              <a:rPr lang="en-GB" b="1" dirty="0"/>
              <a:t> by each </a:t>
            </a:r>
            <a:r>
              <a:rPr lang="en-GB" b="1" u="sng" dirty="0">
                <a:hlinkClick r:id="rId5" tooltip="working">
                  <a:extLst>
                    <a:ext uri="{A12FA001-AC4F-418D-AE19-62706E023703}">
                      <ahyp:hlinkClr xmlns:ahyp="http://schemas.microsoft.com/office/drawing/2018/hyperlinkcolor" val="tx"/>
                    </a:ext>
                  </a:extLst>
                </a:hlinkClick>
              </a:rPr>
              <a:t>working</a:t>
            </a:r>
            <a:r>
              <a:rPr lang="en-GB" b="1" dirty="0"/>
              <a:t> </a:t>
            </a:r>
            <a:r>
              <a:rPr lang="en-GB" b="1" dirty="0">
                <a:hlinkClick r:id="rId9" tooltip="separately">
                  <a:extLst>
                    <a:ext uri="{A12FA001-AC4F-418D-AE19-62706E023703}">
                      <ahyp:hlinkClr xmlns:ahyp="http://schemas.microsoft.com/office/drawing/2018/hyperlinkcolor" val="tx"/>
                    </a:ext>
                  </a:extLst>
                </a:hlinkClick>
              </a:rPr>
              <a:t>separately</a:t>
            </a:r>
            <a:r>
              <a:rPr lang="en-GB" b="1" dirty="0"/>
              <a:t> (Cambridge Dictionary):</a:t>
            </a:r>
          </a:p>
          <a:p>
            <a:pPr marL="0" lvl="0" indent="0">
              <a:buNone/>
            </a:pPr>
            <a:r>
              <a:rPr lang="en-GB" b="1" dirty="0"/>
              <a:t> </a:t>
            </a:r>
            <a:r>
              <a:rPr lang="en-GB" dirty="0"/>
              <a:t>This can be also expressed by 1+1=3</a:t>
            </a:r>
          </a:p>
          <a:p>
            <a:endParaRPr lang="en-GB" dirty="0"/>
          </a:p>
        </p:txBody>
      </p:sp>
      <p:sp>
        <p:nvSpPr>
          <p:cNvPr id="4" name="Date Placeholder 3">
            <a:extLst>
              <a:ext uri="{FF2B5EF4-FFF2-40B4-BE49-F238E27FC236}">
                <a16:creationId xmlns:a16="http://schemas.microsoft.com/office/drawing/2014/main" id="{B0BEE0A4-C5E1-49CD-AD67-DE124B85832A}"/>
              </a:ext>
            </a:extLst>
          </p:cNvPr>
          <p:cNvSpPr>
            <a:spLocks noGrp="1"/>
          </p:cNvSpPr>
          <p:nvPr>
            <p:ph type="dt" sz="half" idx="10"/>
          </p:nvPr>
        </p:nvSpPr>
        <p:spPr/>
        <p:txBody>
          <a:bodyPr/>
          <a:lstStyle/>
          <a:p>
            <a:pPr>
              <a:defRPr/>
            </a:pPr>
            <a:fld id="{2303D31F-598B-47EE-BA37-93F097A3D676}" type="datetime1">
              <a:rPr lang="en-GB" altLang="en-US" smtClean="0"/>
              <a:pPr>
                <a:defRPr/>
              </a:pPr>
              <a:t>19/01/2025</a:t>
            </a:fld>
            <a:endParaRPr lang="en-GB" altLang="en-US"/>
          </a:p>
        </p:txBody>
      </p:sp>
      <p:sp>
        <p:nvSpPr>
          <p:cNvPr id="5" name="Slide Number Placeholder 4">
            <a:extLst>
              <a:ext uri="{FF2B5EF4-FFF2-40B4-BE49-F238E27FC236}">
                <a16:creationId xmlns:a16="http://schemas.microsoft.com/office/drawing/2014/main" id="{8ED5FEC1-76DF-4987-B63C-2C285118BA46}"/>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7488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41946-89B5-4387-9211-653ADC8A31FC}"/>
              </a:ext>
            </a:extLst>
          </p:cNvPr>
          <p:cNvSpPr>
            <a:spLocks noGrp="1"/>
          </p:cNvSpPr>
          <p:nvPr>
            <p:ph type="title"/>
          </p:nvPr>
        </p:nvSpPr>
        <p:spPr/>
        <p:txBody>
          <a:bodyPr/>
          <a:lstStyle/>
          <a:p>
            <a:r>
              <a:rPr lang="en-GB" dirty="0"/>
              <a:t>THE BENEFITS OF TEAM WORKING</a:t>
            </a:r>
          </a:p>
        </p:txBody>
      </p:sp>
      <p:sp>
        <p:nvSpPr>
          <p:cNvPr id="3" name="Content Placeholder 2">
            <a:extLst>
              <a:ext uri="{FF2B5EF4-FFF2-40B4-BE49-F238E27FC236}">
                <a16:creationId xmlns:a16="http://schemas.microsoft.com/office/drawing/2014/main" id="{7FF8C6E5-151D-481E-A45E-D7F25264D433}"/>
              </a:ext>
            </a:extLst>
          </p:cNvPr>
          <p:cNvSpPr>
            <a:spLocks noGrp="1"/>
          </p:cNvSpPr>
          <p:nvPr>
            <p:ph idx="1"/>
          </p:nvPr>
        </p:nvSpPr>
        <p:spPr/>
        <p:txBody>
          <a:bodyPr/>
          <a:lstStyle/>
          <a:p>
            <a:pPr lvl="0"/>
            <a:r>
              <a:rPr lang="en-GB" sz="2400" u="sng" dirty="0"/>
              <a:t>2. It Provides a </a:t>
            </a:r>
            <a:r>
              <a:rPr lang="en-GB" sz="2400" b="1" u="sng" dirty="0">
                <a:highlight>
                  <a:srgbClr val="FFFF00"/>
                </a:highlight>
              </a:rPr>
              <a:t>Support Network</a:t>
            </a:r>
          </a:p>
          <a:p>
            <a:pPr marL="0" lvl="0" indent="0">
              <a:buNone/>
            </a:pPr>
            <a:r>
              <a:rPr lang="en-GB" sz="2800" dirty="0"/>
              <a:t>Team members will help and rely on each other for support and guidance. This allows them to remain focused on the goal and they can complete projects more efficiently. A stressed-out individual with a heavy workload working alone is at risk of becoming confused and making bad and costly decisions.</a:t>
            </a:r>
          </a:p>
          <a:p>
            <a:endParaRPr lang="en-GB" dirty="0"/>
          </a:p>
        </p:txBody>
      </p:sp>
      <p:sp>
        <p:nvSpPr>
          <p:cNvPr id="4" name="Date Placeholder 3">
            <a:extLst>
              <a:ext uri="{FF2B5EF4-FFF2-40B4-BE49-F238E27FC236}">
                <a16:creationId xmlns:a16="http://schemas.microsoft.com/office/drawing/2014/main" id="{13025245-A3EF-4E6B-8AB2-AAB0ACCC41BA}"/>
              </a:ext>
            </a:extLst>
          </p:cNvPr>
          <p:cNvSpPr>
            <a:spLocks noGrp="1"/>
          </p:cNvSpPr>
          <p:nvPr>
            <p:ph type="dt" sz="half" idx="10"/>
          </p:nvPr>
        </p:nvSpPr>
        <p:spPr/>
        <p:txBody>
          <a:bodyPr/>
          <a:lstStyle/>
          <a:p>
            <a:pPr>
              <a:defRPr/>
            </a:pPr>
            <a:fld id="{2303D31F-598B-47EE-BA37-93F097A3D676}" type="datetime1">
              <a:rPr lang="en-GB" altLang="en-US" smtClean="0"/>
              <a:pPr>
                <a:defRPr/>
              </a:pPr>
              <a:t>19/01/2025</a:t>
            </a:fld>
            <a:endParaRPr lang="en-GB" altLang="en-US"/>
          </a:p>
        </p:txBody>
      </p:sp>
      <p:sp>
        <p:nvSpPr>
          <p:cNvPr id="5" name="Slide Number Placeholder 4">
            <a:extLst>
              <a:ext uri="{FF2B5EF4-FFF2-40B4-BE49-F238E27FC236}">
                <a16:creationId xmlns:a16="http://schemas.microsoft.com/office/drawing/2014/main" id="{B9FFEA42-758A-46EF-8559-7DE26DE6336F}"/>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566291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D6750-79E3-4C29-AB37-B856C85E66E6}"/>
              </a:ext>
            </a:extLst>
          </p:cNvPr>
          <p:cNvSpPr>
            <a:spLocks noGrp="1"/>
          </p:cNvSpPr>
          <p:nvPr>
            <p:ph type="title"/>
          </p:nvPr>
        </p:nvSpPr>
        <p:spPr/>
        <p:txBody>
          <a:bodyPr/>
          <a:lstStyle/>
          <a:p>
            <a:r>
              <a:rPr lang="en-GB" dirty="0"/>
              <a:t>THE BENEFITS OF TEAM WORKING</a:t>
            </a:r>
          </a:p>
        </p:txBody>
      </p:sp>
      <p:sp>
        <p:nvSpPr>
          <p:cNvPr id="3" name="Content Placeholder 2">
            <a:extLst>
              <a:ext uri="{FF2B5EF4-FFF2-40B4-BE49-F238E27FC236}">
                <a16:creationId xmlns:a16="http://schemas.microsoft.com/office/drawing/2014/main" id="{9BE12012-263C-45C3-B4C6-733BBAC18E55}"/>
              </a:ext>
            </a:extLst>
          </p:cNvPr>
          <p:cNvSpPr>
            <a:spLocks noGrp="1"/>
          </p:cNvSpPr>
          <p:nvPr>
            <p:ph idx="1"/>
          </p:nvPr>
        </p:nvSpPr>
        <p:spPr/>
        <p:txBody>
          <a:bodyPr/>
          <a:lstStyle/>
          <a:p>
            <a:pPr lvl="0">
              <a:lnSpc>
                <a:spcPct val="80000"/>
              </a:lnSpc>
            </a:pPr>
            <a:r>
              <a:rPr lang="en-GB" sz="2400" u="sng" dirty="0"/>
              <a:t>3. It Encourages </a:t>
            </a:r>
            <a:r>
              <a:rPr lang="en-GB" sz="2400" u="sng" dirty="0">
                <a:highlight>
                  <a:srgbClr val="FFFF00"/>
                </a:highlight>
              </a:rPr>
              <a:t>Innovation</a:t>
            </a:r>
          </a:p>
          <a:p>
            <a:pPr lvl="0">
              <a:lnSpc>
                <a:spcPct val="80000"/>
              </a:lnSpc>
            </a:pPr>
            <a:r>
              <a:rPr lang="en-GB" sz="2400" dirty="0"/>
              <a:t>Two heads are better than one, and this is especially true in the workplace. Teams are better able to produce more creative, innovative and practical solutions to problems than someone working alone.</a:t>
            </a:r>
          </a:p>
          <a:p>
            <a:pPr lvl="0">
              <a:lnSpc>
                <a:spcPct val="80000"/>
              </a:lnSpc>
            </a:pPr>
            <a:r>
              <a:rPr lang="en-GB" sz="2400" dirty="0"/>
              <a:t>When bouncing ideas off one another in a brainstorming session, employees tend to feel more </a:t>
            </a:r>
            <a:r>
              <a:rPr lang="en-GB" sz="2400" u="sng" dirty="0"/>
              <a:t>confident</a:t>
            </a:r>
            <a:r>
              <a:rPr lang="en-GB" sz="2400" dirty="0"/>
              <a:t> about being adventurous and coming up with unique ideas. On the other hand, someone working alone will usually present the safer option to their manager</a:t>
            </a:r>
            <a:r>
              <a:rPr lang="en-GB" sz="2800" dirty="0"/>
              <a:t>.</a:t>
            </a:r>
          </a:p>
          <a:p>
            <a:endParaRPr lang="en-GB" dirty="0"/>
          </a:p>
        </p:txBody>
      </p:sp>
      <p:sp>
        <p:nvSpPr>
          <p:cNvPr id="4" name="Date Placeholder 3">
            <a:extLst>
              <a:ext uri="{FF2B5EF4-FFF2-40B4-BE49-F238E27FC236}">
                <a16:creationId xmlns:a16="http://schemas.microsoft.com/office/drawing/2014/main" id="{61A809D6-9A80-4605-96AF-3EAAAE16D501}"/>
              </a:ext>
            </a:extLst>
          </p:cNvPr>
          <p:cNvSpPr>
            <a:spLocks noGrp="1"/>
          </p:cNvSpPr>
          <p:nvPr>
            <p:ph type="dt" sz="half" idx="10"/>
          </p:nvPr>
        </p:nvSpPr>
        <p:spPr/>
        <p:txBody>
          <a:bodyPr/>
          <a:lstStyle/>
          <a:p>
            <a:pPr>
              <a:defRPr/>
            </a:pPr>
            <a:fld id="{2303D31F-598B-47EE-BA37-93F097A3D676}" type="datetime1">
              <a:rPr lang="en-GB" altLang="en-US" smtClean="0"/>
              <a:pPr>
                <a:defRPr/>
              </a:pPr>
              <a:t>19/01/2025</a:t>
            </a:fld>
            <a:endParaRPr lang="en-GB" altLang="en-US"/>
          </a:p>
        </p:txBody>
      </p:sp>
      <p:sp>
        <p:nvSpPr>
          <p:cNvPr id="5" name="Slide Number Placeholder 4">
            <a:extLst>
              <a:ext uri="{FF2B5EF4-FFF2-40B4-BE49-F238E27FC236}">
                <a16:creationId xmlns:a16="http://schemas.microsoft.com/office/drawing/2014/main" id="{652DDCF9-3D80-4739-98BE-537F784F3D46}"/>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976704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9979-FF47-4D68-8199-1CE8B94C469A}"/>
              </a:ext>
            </a:extLst>
          </p:cNvPr>
          <p:cNvSpPr>
            <a:spLocks noGrp="1"/>
          </p:cNvSpPr>
          <p:nvPr>
            <p:ph type="title"/>
          </p:nvPr>
        </p:nvSpPr>
        <p:spPr/>
        <p:txBody>
          <a:bodyPr/>
          <a:lstStyle/>
          <a:p>
            <a:r>
              <a:rPr lang="en-GB" dirty="0"/>
              <a:t>THE BENEFITS OF TEAM WORKING</a:t>
            </a:r>
          </a:p>
        </p:txBody>
      </p:sp>
      <p:sp>
        <p:nvSpPr>
          <p:cNvPr id="3" name="Content Placeholder 2">
            <a:extLst>
              <a:ext uri="{FF2B5EF4-FFF2-40B4-BE49-F238E27FC236}">
                <a16:creationId xmlns:a16="http://schemas.microsoft.com/office/drawing/2014/main" id="{76C0148B-ABE7-49A4-BB28-92753A738AA0}"/>
              </a:ext>
            </a:extLst>
          </p:cNvPr>
          <p:cNvSpPr>
            <a:spLocks noGrp="1"/>
          </p:cNvSpPr>
          <p:nvPr>
            <p:ph idx="1"/>
          </p:nvPr>
        </p:nvSpPr>
        <p:spPr/>
        <p:txBody>
          <a:bodyPr/>
          <a:lstStyle/>
          <a:p>
            <a:pPr lvl="0"/>
            <a:r>
              <a:rPr lang="en-GB" sz="2000" dirty="0"/>
              <a:t>4. It Improves </a:t>
            </a:r>
            <a:r>
              <a:rPr lang="en-GB" sz="2000" dirty="0">
                <a:highlight>
                  <a:srgbClr val="FFFF00"/>
                </a:highlight>
              </a:rPr>
              <a:t>Morale</a:t>
            </a:r>
          </a:p>
          <a:p>
            <a:pPr lvl="0"/>
            <a:r>
              <a:rPr lang="en-GB" sz="2000" dirty="0"/>
              <a:t>When the workload is shared and members of a team collaborate, they can feel a greater sense of accomplishment when they complete a task and reach a goal that they would not have been able to achieve if they had been working alone. This, combined with a sense of belonging, appreciation and </a:t>
            </a:r>
            <a:r>
              <a:rPr lang="en-GB" sz="2000" u="sng" dirty="0">
                <a:hlinkClick r:id="rId2"/>
              </a:rPr>
              <a:t>recognition</a:t>
            </a:r>
            <a:r>
              <a:rPr lang="en-GB" sz="2000" u="sng" dirty="0"/>
              <a:t> </a:t>
            </a:r>
            <a:r>
              <a:rPr lang="en-GB" sz="2000" dirty="0"/>
              <a:t>can drastically improve employee self-esteem and morale (</a:t>
            </a:r>
            <a:r>
              <a:rPr lang="en-GB" sz="2000" i="1" dirty="0"/>
              <a:t>see Maslow’s Hierarchy of Needs on Moodle</a:t>
            </a:r>
            <a:r>
              <a:rPr lang="en-GB" sz="2000" dirty="0"/>
              <a:t>). In turn, when employees find joy in their work they experience </a:t>
            </a:r>
            <a:r>
              <a:rPr lang="en-GB" sz="2000" u="sng" dirty="0">
                <a:hlinkClick r:id="rId3"/>
              </a:rPr>
              <a:t>job satisfaction</a:t>
            </a:r>
            <a:r>
              <a:rPr lang="en-GB" sz="2000" dirty="0"/>
              <a:t> and </a:t>
            </a:r>
            <a:r>
              <a:rPr lang="en-GB" sz="2000" u="sng" dirty="0">
                <a:hlinkClick r:id="rId4"/>
              </a:rPr>
              <a:t>less stress</a:t>
            </a:r>
            <a:r>
              <a:rPr lang="en-GB" sz="2000" dirty="0"/>
              <a:t>, and companies see a much lower </a:t>
            </a:r>
            <a:r>
              <a:rPr lang="en-GB" sz="2000" u="sng" dirty="0">
                <a:hlinkClick r:id="rId5"/>
              </a:rPr>
              <a:t>turnover rate</a:t>
            </a:r>
            <a:r>
              <a:rPr lang="en-GB" sz="2000" dirty="0"/>
              <a:t>.</a:t>
            </a:r>
          </a:p>
          <a:p>
            <a:endParaRPr lang="en-GB" dirty="0"/>
          </a:p>
        </p:txBody>
      </p:sp>
      <p:sp>
        <p:nvSpPr>
          <p:cNvPr id="4" name="Date Placeholder 3">
            <a:extLst>
              <a:ext uri="{FF2B5EF4-FFF2-40B4-BE49-F238E27FC236}">
                <a16:creationId xmlns:a16="http://schemas.microsoft.com/office/drawing/2014/main" id="{5365132C-7440-44C3-BCAE-9AB47C0FAEB5}"/>
              </a:ext>
            </a:extLst>
          </p:cNvPr>
          <p:cNvSpPr>
            <a:spLocks noGrp="1"/>
          </p:cNvSpPr>
          <p:nvPr>
            <p:ph type="dt" sz="half" idx="10"/>
          </p:nvPr>
        </p:nvSpPr>
        <p:spPr/>
        <p:txBody>
          <a:bodyPr/>
          <a:lstStyle/>
          <a:p>
            <a:pPr>
              <a:defRPr/>
            </a:pPr>
            <a:fld id="{2303D31F-598B-47EE-BA37-93F097A3D676}" type="datetime1">
              <a:rPr lang="en-GB" altLang="en-US" smtClean="0"/>
              <a:pPr>
                <a:defRPr/>
              </a:pPr>
              <a:t>19/01/2025</a:t>
            </a:fld>
            <a:endParaRPr lang="en-GB" altLang="en-US"/>
          </a:p>
        </p:txBody>
      </p:sp>
      <p:sp>
        <p:nvSpPr>
          <p:cNvPr id="5" name="Slide Number Placeholder 4">
            <a:extLst>
              <a:ext uri="{FF2B5EF4-FFF2-40B4-BE49-F238E27FC236}">
                <a16:creationId xmlns:a16="http://schemas.microsoft.com/office/drawing/2014/main" id="{6A6C379A-5477-43F1-B009-2B130F515A8D}"/>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501308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1899A-0A8F-4B53-9271-B02C488462A5}"/>
              </a:ext>
            </a:extLst>
          </p:cNvPr>
          <p:cNvSpPr>
            <a:spLocks noGrp="1"/>
          </p:cNvSpPr>
          <p:nvPr>
            <p:ph type="title"/>
          </p:nvPr>
        </p:nvSpPr>
        <p:spPr/>
        <p:txBody>
          <a:bodyPr/>
          <a:lstStyle/>
          <a:p>
            <a:r>
              <a:rPr lang="en-GB" dirty="0"/>
              <a:t>THE BENEFITS OF TEAM WORKING</a:t>
            </a:r>
          </a:p>
        </p:txBody>
      </p:sp>
      <p:sp>
        <p:nvSpPr>
          <p:cNvPr id="3" name="Content Placeholder 2">
            <a:extLst>
              <a:ext uri="{FF2B5EF4-FFF2-40B4-BE49-F238E27FC236}">
                <a16:creationId xmlns:a16="http://schemas.microsoft.com/office/drawing/2014/main" id="{5718DC9F-BB8D-4F11-8197-1935AB83C90A}"/>
              </a:ext>
            </a:extLst>
          </p:cNvPr>
          <p:cNvSpPr>
            <a:spLocks noGrp="1"/>
          </p:cNvSpPr>
          <p:nvPr>
            <p:ph idx="1"/>
          </p:nvPr>
        </p:nvSpPr>
        <p:spPr/>
        <p:txBody>
          <a:bodyPr/>
          <a:lstStyle/>
          <a:p>
            <a:pPr lvl="0"/>
            <a:r>
              <a:rPr lang="en-GB" sz="2800" dirty="0"/>
              <a:t>5. It Attracts </a:t>
            </a:r>
            <a:r>
              <a:rPr lang="en-GB" sz="2800" dirty="0">
                <a:highlight>
                  <a:srgbClr val="FFFF00"/>
                </a:highlight>
              </a:rPr>
              <a:t>Talent</a:t>
            </a:r>
          </a:p>
          <a:p>
            <a:pPr marL="0" lvl="0" indent="0">
              <a:buNone/>
            </a:pPr>
            <a:r>
              <a:rPr lang="en-GB" dirty="0"/>
              <a:t>Today, there is value in collaboration over competition, it’s important that companies cater to the needs of their future employees by creating a culture company people want to be part of. </a:t>
            </a:r>
            <a:r>
              <a:rPr lang="en-GB"/>
              <a:t>By doing so, companies are able to – employ and retain – top talent.</a:t>
            </a:r>
          </a:p>
          <a:p>
            <a:endParaRPr lang="en-GB" dirty="0"/>
          </a:p>
        </p:txBody>
      </p:sp>
      <p:sp>
        <p:nvSpPr>
          <p:cNvPr id="4" name="Date Placeholder 3">
            <a:extLst>
              <a:ext uri="{FF2B5EF4-FFF2-40B4-BE49-F238E27FC236}">
                <a16:creationId xmlns:a16="http://schemas.microsoft.com/office/drawing/2014/main" id="{5F1A3AFF-B9C8-4CAB-BBE3-5E8B2FCB7E30}"/>
              </a:ext>
            </a:extLst>
          </p:cNvPr>
          <p:cNvSpPr>
            <a:spLocks noGrp="1"/>
          </p:cNvSpPr>
          <p:nvPr>
            <p:ph type="dt" sz="half" idx="10"/>
          </p:nvPr>
        </p:nvSpPr>
        <p:spPr/>
        <p:txBody>
          <a:bodyPr/>
          <a:lstStyle/>
          <a:p>
            <a:pPr>
              <a:defRPr/>
            </a:pPr>
            <a:fld id="{2303D31F-598B-47EE-BA37-93F097A3D676}" type="datetime1">
              <a:rPr lang="en-GB" altLang="en-US" smtClean="0"/>
              <a:pPr>
                <a:defRPr/>
              </a:pPr>
              <a:t>19/01/2025</a:t>
            </a:fld>
            <a:endParaRPr lang="en-GB" altLang="en-US"/>
          </a:p>
        </p:txBody>
      </p:sp>
      <p:sp>
        <p:nvSpPr>
          <p:cNvPr id="5" name="Slide Number Placeholder 4">
            <a:extLst>
              <a:ext uri="{FF2B5EF4-FFF2-40B4-BE49-F238E27FC236}">
                <a16:creationId xmlns:a16="http://schemas.microsoft.com/office/drawing/2014/main" id="{70F971B4-06F3-4CEC-9CE1-4DB7F6B2E0CF}"/>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325704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6A977-14A8-426D-8070-9CA819CBB575}"/>
              </a:ext>
            </a:extLst>
          </p:cNvPr>
          <p:cNvSpPr>
            <a:spLocks noGrp="1"/>
          </p:cNvSpPr>
          <p:nvPr>
            <p:ph type="title"/>
          </p:nvPr>
        </p:nvSpPr>
        <p:spPr/>
        <p:txBody>
          <a:bodyPr/>
          <a:lstStyle/>
          <a:p>
            <a:r>
              <a:rPr lang="en-GB" dirty="0"/>
              <a:t>THE BENEFITS OF TEAM WORKING</a:t>
            </a:r>
          </a:p>
        </p:txBody>
      </p:sp>
      <p:sp>
        <p:nvSpPr>
          <p:cNvPr id="3" name="Content Placeholder 2">
            <a:extLst>
              <a:ext uri="{FF2B5EF4-FFF2-40B4-BE49-F238E27FC236}">
                <a16:creationId xmlns:a16="http://schemas.microsoft.com/office/drawing/2014/main" id="{5102BB6D-B659-4818-9FCA-ED472A0415B8}"/>
              </a:ext>
            </a:extLst>
          </p:cNvPr>
          <p:cNvSpPr>
            <a:spLocks noGrp="1"/>
          </p:cNvSpPr>
          <p:nvPr>
            <p:ph idx="1"/>
          </p:nvPr>
        </p:nvSpPr>
        <p:spPr/>
        <p:txBody>
          <a:bodyPr/>
          <a:lstStyle/>
          <a:p>
            <a:pPr lvl="0"/>
            <a:r>
              <a:rPr lang="en-GB" sz="2000" dirty="0"/>
              <a:t>6</a:t>
            </a:r>
            <a:r>
              <a:rPr lang="en-GB" sz="4000" dirty="0"/>
              <a:t>. </a:t>
            </a:r>
            <a:r>
              <a:rPr lang="en-GB" sz="2000" dirty="0"/>
              <a:t>It Establishes </a:t>
            </a:r>
            <a:r>
              <a:rPr lang="en-GB" sz="2000" dirty="0">
                <a:highlight>
                  <a:srgbClr val="FFFF00"/>
                </a:highlight>
              </a:rPr>
              <a:t>Strong Relationships</a:t>
            </a:r>
          </a:p>
          <a:p>
            <a:pPr lvl="0"/>
            <a:r>
              <a:rPr lang="en-GB" sz="2000" dirty="0"/>
              <a:t>Another benefit of teamwork is the establishment and development of strong relationships among co-workers. This helps them to communicate more freely and openly, as well as to encourage and motivate each other to work to their strengths and talents, which is key to the success of any organisation.</a:t>
            </a:r>
          </a:p>
          <a:p>
            <a:pPr lvl="0"/>
            <a:r>
              <a:rPr lang="en-GB" sz="2000" dirty="0"/>
              <a:t>Generally speaking, being part of a team allows members to build trust and share a strong bond with each other, creating an environment where they feel comfortable and confident.</a:t>
            </a:r>
          </a:p>
          <a:p>
            <a:endParaRPr lang="en-GB" dirty="0"/>
          </a:p>
        </p:txBody>
      </p:sp>
      <p:sp>
        <p:nvSpPr>
          <p:cNvPr id="4" name="Date Placeholder 3">
            <a:extLst>
              <a:ext uri="{FF2B5EF4-FFF2-40B4-BE49-F238E27FC236}">
                <a16:creationId xmlns:a16="http://schemas.microsoft.com/office/drawing/2014/main" id="{65E40A89-EF50-4D0D-B078-E4A5E1E44B37}"/>
              </a:ext>
            </a:extLst>
          </p:cNvPr>
          <p:cNvSpPr>
            <a:spLocks noGrp="1"/>
          </p:cNvSpPr>
          <p:nvPr>
            <p:ph type="dt" sz="half" idx="10"/>
          </p:nvPr>
        </p:nvSpPr>
        <p:spPr/>
        <p:txBody>
          <a:bodyPr/>
          <a:lstStyle/>
          <a:p>
            <a:pPr>
              <a:defRPr/>
            </a:pPr>
            <a:fld id="{2303D31F-598B-47EE-BA37-93F097A3D676}" type="datetime1">
              <a:rPr lang="en-GB" altLang="en-US" smtClean="0"/>
              <a:pPr>
                <a:defRPr/>
              </a:pPr>
              <a:t>19/01/2025</a:t>
            </a:fld>
            <a:endParaRPr lang="en-GB" altLang="en-US"/>
          </a:p>
        </p:txBody>
      </p:sp>
      <p:sp>
        <p:nvSpPr>
          <p:cNvPr id="5" name="Slide Number Placeholder 4">
            <a:extLst>
              <a:ext uri="{FF2B5EF4-FFF2-40B4-BE49-F238E27FC236}">
                <a16:creationId xmlns:a16="http://schemas.microsoft.com/office/drawing/2014/main" id="{4E6502A7-14AF-4601-B153-57E0A184C2EA}"/>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105954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BEE75-E6CE-4C7E-892C-D2C48E5CD0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E25D34-B326-4DFC-AB91-47253DD09C7A}"/>
              </a:ext>
            </a:extLst>
          </p:cNvPr>
          <p:cNvSpPr>
            <a:spLocks noGrp="1"/>
          </p:cNvSpPr>
          <p:nvPr>
            <p:ph idx="1"/>
          </p:nvPr>
        </p:nvSpPr>
        <p:spPr/>
        <p:txBody>
          <a:bodyPr/>
          <a:lstStyle/>
          <a:p>
            <a:pPr lvl="0">
              <a:lnSpc>
                <a:spcPct val="80000"/>
              </a:lnSpc>
            </a:pPr>
            <a:r>
              <a:rPr lang="en-GB" sz="2000" u="sng" dirty="0"/>
              <a:t>7. It Allows </a:t>
            </a:r>
            <a:r>
              <a:rPr lang="en-GB" sz="2000" u="sng" dirty="0">
                <a:highlight>
                  <a:srgbClr val="FFFF00"/>
                </a:highlight>
              </a:rPr>
              <a:t>Flexibility</a:t>
            </a:r>
          </a:p>
          <a:p>
            <a:pPr lvl="0"/>
            <a:r>
              <a:rPr lang="en-GB" sz="2000" dirty="0"/>
              <a:t>Collaboration in the workplace may mean the added benefit of a more flexible work schedule, as members are generally cross-trained to cover for each other’s skills and strengths. In fact, this allows employees to plan their personal obligations (like childcare or doctor’s appointments, for example) with little disruption to projects while ensuring that important and fast-approaching deadlines are met. It’s also important to note that flexible working can help to improve productivity and develop a better work-life balance for employees.</a:t>
            </a:r>
          </a:p>
          <a:p>
            <a:endParaRPr lang="en-GB" dirty="0"/>
          </a:p>
        </p:txBody>
      </p:sp>
      <p:sp>
        <p:nvSpPr>
          <p:cNvPr id="4" name="Date Placeholder 3">
            <a:extLst>
              <a:ext uri="{FF2B5EF4-FFF2-40B4-BE49-F238E27FC236}">
                <a16:creationId xmlns:a16="http://schemas.microsoft.com/office/drawing/2014/main" id="{61F81E23-B0C3-42EE-877E-8B86E69A1CF8}"/>
              </a:ext>
            </a:extLst>
          </p:cNvPr>
          <p:cNvSpPr>
            <a:spLocks noGrp="1"/>
          </p:cNvSpPr>
          <p:nvPr>
            <p:ph type="dt" sz="half" idx="10"/>
          </p:nvPr>
        </p:nvSpPr>
        <p:spPr/>
        <p:txBody>
          <a:bodyPr/>
          <a:lstStyle/>
          <a:p>
            <a:pPr>
              <a:defRPr/>
            </a:pPr>
            <a:fld id="{2303D31F-598B-47EE-BA37-93F097A3D676}" type="datetime1">
              <a:rPr lang="en-GB" altLang="en-US" smtClean="0"/>
              <a:pPr>
                <a:defRPr/>
              </a:pPr>
              <a:t>19/01/2025</a:t>
            </a:fld>
            <a:endParaRPr lang="en-GB" altLang="en-US"/>
          </a:p>
        </p:txBody>
      </p:sp>
      <p:sp>
        <p:nvSpPr>
          <p:cNvPr id="5" name="Slide Number Placeholder 4">
            <a:extLst>
              <a:ext uri="{FF2B5EF4-FFF2-40B4-BE49-F238E27FC236}">
                <a16:creationId xmlns:a16="http://schemas.microsoft.com/office/drawing/2014/main" id="{A90221A8-8ECD-4CF4-B3AC-9F51ECC92F00}"/>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445450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3EEA3-2A63-4AF1-87F2-44005A53ECF3}"/>
              </a:ext>
            </a:extLst>
          </p:cNvPr>
          <p:cNvSpPr>
            <a:spLocks noGrp="1"/>
          </p:cNvSpPr>
          <p:nvPr>
            <p:ph type="title"/>
          </p:nvPr>
        </p:nvSpPr>
        <p:spPr/>
        <p:txBody>
          <a:bodyPr/>
          <a:lstStyle/>
          <a:p>
            <a:r>
              <a:rPr lang="en-GB" dirty="0"/>
              <a:t>THE BENEFITS OF TEAM WORKING</a:t>
            </a:r>
          </a:p>
        </p:txBody>
      </p:sp>
      <p:sp>
        <p:nvSpPr>
          <p:cNvPr id="3" name="Content Placeholder 2">
            <a:extLst>
              <a:ext uri="{FF2B5EF4-FFF2-40B4-BE49-F238E27FC236}">
                <a16:creationId xmlns:a16="http://schemas.microsoft.com/office/drawing/2014/main" id="{5496284C-6D47-4D91-AD39-D9FBAA02F451}"/>
              </a:ext>
            </a:extLst>
          </p:cNvPr>
          <p:cNvSpPr>
            <a:spLocks noGrp="1"/>
          </p:cNvSpPr>
          <p:nvPr>
            <p:ph idx="1"/>
          </p:nvPr>
        </p:nvSpPr>
        <p:spPr/>
        <p:txBody>
          <a:bodyPr/>
          <a:lstStyle/>
          <a:p>
            <a:pPr lvl="0">
              <a:lnSpc>
                <a:spcPct val="80000"/>
              </a:lnSpc>
            </a:pPr>
            <a:r>
              <a:rPr lang="en-GB" u="sng" dirty="0"/>
              <a:t>8.It Advances the Individual’s </a:t>
            </a:r>
            <a:r>
              <a:rPr lang="en-GB" u="sng" dirty="0">
                <a:highlight>
                  <a:srgbClr val="FFFF00"/>
                </a:highlight>
              </a:rPr>
              <a:t>Career</a:t>
            </a:r>
          </a:p>
          <a:p>
            <a:pPr lvl="0">
              <a:lnSpc>
                <a:spcPct val="80000"/>
              </a:lnSpc>
            </a:pPr>
            <a:r>
              <a:rPr lang="en-GB" dirty="0"/>
              <a:t>Working as part of a team can help you advance your career. By collaborating with others at work, it exposes you to other skill sets, and you can learn from them and expand your own skill set. Not only that, but it also provides you with the prospect of building your own professional network with alliances.</a:t>
            </a:r>
          </a:p>
          <a:p>
            <a:endParaRPr lang="en-GB" dirty="0"/>
          </a:p>
        </p:txBody>
      </p:sp>
      <p:sp>
        <p:nvSpPr>
          <p:cNvPr id="4" name="Date Placeholder 3">
            <a:extLst>
              <a:ext uri="{FF2B5EF4-FFF2-40B4-BE49-F238E27FC236}">
                <a16:creationId xmlns:a16="http://schemas.microsoft.com/office/drawing/2014/main" id="{6D3E3593-7C7A-4A33-8002-0E7EEB761BC5}"/>
              </a:ext>
            </a:extLst>
          </p:cNvPr>
          <p:cNvSpPr>
            <a:spLocks noGrp="1"/>
          </p:cNvSpPr>
          <p:nvPr>
            <p:ph type="dt" sz="half" idx="10"/>
          </p:nvPr>
        </p:nvSpPr>
        <p:spPr/>
        <p:txBody>
          <a:bodyPr/>
          <a:lstStyle/>
          <a:p>
            <a:pPr>
              <a:defRPr/>
            </a:pPr>
            <a:fld id="{2303D31F-598B-47EE-BA37-93F097A3D676}" type="datetime1">
              <a:rPr lang="en-GB" altLang="en-US" smtClean="0"/>
              <a:pPr>
                <a:defRPr/>
              </a:pPr>
              <a:t>19/01/2025</a:t>
            </a:fld>
            <a:endParaRPr lang="en-GB" altLang="en-US"/>
          </a:p>
        </p:txBody>
      </p:sp>
      <p:sp>
        <p:nvSpPr>
          <p:cNvPr id="5" name="Slide Number Placeholder 4">
            <a:extLst>
              <a:ext uri="{FF2B5EF4-FFF2-40B4-BE49-F238E27FC236}">
                <a16:creationId xmlns:a16="http://schemas.microsoft.com/office/drawing/2014/main" id="{031A9968-9515-4CE2-B775-B950689F6406}"/>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42657745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24399-7C11-43F3-982F-C0942DDD9B2F}"/>
              </a:ext>
            </a:extLst>
          </p:cNvPr>
          <p:cNvSpPr>
            <a:spLocks noGrp="1"/>
          </p:cNvSpPr>
          <p:nvPr>
            <p:ph type="title"/>
          </p:nvPr>
        </p:nvSpPr>
        <p:spPr/>
        <p:txBody>
          <a:bodyPr/>
          <a:lstStyle/>
          <a:p>
            <a:r>
              <a:rPr lang="en-GB" u="sng" dirty="0"/>
              <a:t>References</a:t>
            </a:r>
          </a:p>
        </p:txBody>
      </p:sp>
      <p:sp>
        <p:nvSpPr>
          <p:cNvPr id="3" name="Content Placeholder 2">
            <a:extLst>
              <a:ext uri="{FF2B5EF4-FFF2-40B4-BE49-F238E27FC236}">
                <a16:creationId xmlns:a16="http://schemas.microsoft.com/office/drawing/2014/main" id="{09B6AC92-5383-4AD3-8170-FDA5CADE6B1F}"/>
              </a:ext>
            </a:extLst>
          </p:cNvPr>
          <p:cNvSpPr>
            <a:spLocks noGrp="1"/>
          </p:cNvSpPr>
          <p:nvPr>
            <p:ph idx="1"/>
          </p:nvPr>
        </p:nvSpPr>
        <p:spPr/>
        <p:txBody>
          <a:bodyPr/>
          <a:lstStyle/>
          <a:p>
            <a:r>
              <a:rPr lang="en-GB" dirty="0" err="1"/>
              <a:t>Maund</a:t>
            </a:r>
            <a:r>
              <a:rPr lang="en-GB" dirty="0"/>
              <a:t>, A., </a:t>
            </a:r>
            <a:r>
              <a:rPr lang="en-GB" dirty="0" err="1"/>
              <a:t>Schriek</a:t>
            </a:r>
            <a:r>
              <a:rPr lang="en-GB" dirty="0"/>
              <a:t>, M., &amp; </a:t>
            </a:r>
            <a:r>
              <a:rPr lang="en-GB" dirty="0" err="1"/>
              <a:t>Tinkler,P</a:t>
            </a:r>
            <a:r>
              <a:rPr lang="en-GB" dirty="0"/>
              <a:t>. K. (2017) (Eds.). </a:t>
            </a:r>
            <a:r>
              <a:rPr lang="en-GB" i="1" dirty="0"/>
              <a:t>Certificate in Higher Education: Skills </a:t>
            </a:r>
            <a:r>
              <a:rPr lang="en-GB" i="1" dirty="0" err="1"/>
              <a:t>fot</a:t>
            </a:r>
            <a:r>
              <a:rPr lang="en-GB" i="1" dirty="0"/>
              <a:t> the Workplace Student Yearbook. </a:t>
            </a:r>
            <a:r>
              <a:rPr lang="en-GB" dirty="0"/>
              <a:t>London: Sage.</a:t>
            </a:r>
          </a:p>
          <a:p>
            <a:pPr marL="0" indent="0">
              <a:buNone/>
            </a:pPr>
            <a:r>
              <a:rPr lang="en-GB" altLang="en-US" dirty="0">
                <a:solidFill>
                  <a:prstClr val="black"/>
                </a:solidFill>
                <a:cs typeface="Times New Roman" pitchFamily="18" charset="0"/>
              </a:rPr>
              <a:t>Tuckman, B. W. </a:t>
            </a:r>
            <a:r>
              <a:rPr lang="en-GB" altLang="en-US">
                <a:solidFill>
                  <a:prstClr val="black"/>
                </a:solidFill>
                <a:cs typeface="Times New Roman" pitchFamily="18" charset="0"/>
              </a:rPr>
              <a:t>(1965) 'Developmental sequence in small groups',  </a:t>
            </a:r>
            <a:r>
              <a:rPr lang="en-GB" altLang="en-US" i="1">
                <a:solidFill>
                  <a:prstClr val="black"/>
                </a:solidFill>
                <a:cs typeface="Times New Roman" pitchFamily="18" charset="0"/>
              </a:rPr>
              <a:t>Psychological Bulletin</a:t>
            </a:r>
            <a:r>
              <a:rPr lang="en-GB" altLang="en-US">
                <a:solidFill>
                  <a:prstClr val="black"/>
                </a:solidFill>
                <a:cs typeface="Times New Roman" pitchFamily="18" charset="0"/>
              </a:rPr>
              <a:t>, 63, 384-399.</a:t>
            </a:r>
            <a:endParaRPr lang="en-GB" altLang="en-US">
              <a:solidFill>
                <a:prstClr val="black"/>
              </a:solidFill>
            </a:endParaRPr>
          </a:p>
          <a:p>
            <a:pPr marL="0" indent="0">
              <a:buNone/>
            </a:pPr>
            <a:endParaRPr lang="en-GB" dirty="0"/>
          </a:p>
        </p:txBody>
      </p:sp>
      <p:sp>
        <p:nvSpPr>
          <p:cNvPr id="4" name="Date Placeholder 3">
            <a:extLst>
              <a:ext uri="{FF2B5EF4-FFF2-40B4-BE49-F238E27FC236}">
                <a16:creationId xmlns:a16="http://schemas.microsoft.com/office/drawing/2014/main" id="{FC2C2C60-48AE-4794-BE36-7195877C3E8E}"/>
              </a:ext>
            </a:extLst>
          </p:cNvPr>
          <p:cNvSpPr>
            <a:spLocks noGrp="1"/>
          </p:cNvSpPr>
          <p:nvPr>
            <p:ph type="dt" sz="half" idx="10"/>
          </p:nvPr>
        </p:nvSpPr>
        <p:spPr/>
        <p:txBody>
          <a:bodyPr/>
          <a:lstStyle/>
          <a:p>
            <a:pPr>
              <a:defRPr/>
            </a:pPr>
            <a:fld id="{2303D31F-598B-47EE-BA37-93F097A3D676}" type="datetime1">
              <a:rPr lang="en-GB" altLang="en-US" smtClean="0"/>
              <a:pPr>
                <a:defRPr/>
              </a:pPr>
              <a:t>19/01/2025</a:t>
            </a:fld>
            <a:endParaRPr lang="en-GB" altLang="en-US"/>
          </a:p>
        </p:txBody>
      </p:sp>
      <p:sp>
        <p:nvSpPr>
          <p:cNvPr id="5" name="Slide Number Placeholder 4">
            <a:extLst>
              <a:ext uri="{FF2B5EF4-FFF2-40B4-BE49-F238E27FC236}">
                <a16:creationId xmlns:a16="http://schemas.microsoft.com/office/drawing/2014/main" id="{B17570B9-2145-4A94-A47F-A860A116B45E}"/>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5006478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863</TotalTime>
  <Words>1125</Words>
  <Application>Microsoft Office PowerPoint</Application>
  <PresentationFormat>On-screen Show (4:3)</PresentationFormat>
  <Paragraphs>92</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Myriad Pro</vt:lpstr>
      <vt:lpstr>Times New Roman</vt:lpstr>
      <vt:lpstr>Verdana</vt:lpstr>
      <vt:lpstr>20140311PresentationUWTSDTemplate</vt:lpstr>
      <vt:lpstr> LCLM 4003</vt:lpstr>
      <vt:lpstr>TEAM WORKING - HISTORY</vt:lpstr>
      <vt:lpstr>                            TEAMWORK – A History  During this time, a model, developed in 1965 by psychologist Bruce Tuckman, was widely used in a variety of workplace settings.  It is still being used throughout the world by organisations to understand the development process that teams go through. </vt:lpstr>
      <vt:lpstr>WHAT IS A TEAM? GROUP WORK</vt:lpstr>
      <vt:lpstr>Definitions of ‘TEAM’</vt:lpstr>
      <vt:lpstr>INTRODUCTION to TEAMS</vt:lpstr>
      <vt:lpstr>THE BENEFITS of TEAM WORKING</vt:lpstr>
      <vt:lpstr>THE BENEFITS OF TEAM WORKING</vt:lpstr>
      <vt:lpstr>THE BENEFITS OF TEAM WORKING</vt:lpstr>
      <vt:lpstr>THE BENEFITS OF TEAM WORKING</vt:lpstr>
      <vt:lpstr>THE BENEFITS OF TEAM WORKING</vt:lpstr>
      <vt:lpstr>THE BENEFITS OF TEAM WORKING</vt:lpstr>
      <vt:lpstr>THE BENEFITS OF TEAM WORKING</vt:lpstr>
      <vt:lpstr>THE BENEFITS OF TEAM WORKING</vt:lpstr>
      <vt:lpstr>PowerPoint Presentation</vt:lpstr>
      <vt:lpstr>THE BENEFITS OF TEAM WORKING</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Lloyd Beharry</cp:lastModifiedBy>
  <cp:revision>84</cp:revision>
  <cp:lastPrinted>2018-07-09T15:27:01Z</cp:lastPrinted>
  <dcterms:created xsi:type="dcterms:W3CDTF">2002-10-07T19:43:58Z</dcterms:created>
  <dcterms:modified xsi:type="dcterms:W3CDTF">2025-01-19T08:32:46Z</dcterms:modified>
</cp:coreProperties>
</file>