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0"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y="5143500" cx="9144000"/>
  <p:notesSz cx="6858000" cy="9144000"/>
  <p:embeddedFontLst>
    <p:embeddedFont>
      <p:font typeface="Roboto"/>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oboto-bold.fntdata"/><Relationship Id="rId25" Type="http://schemas.openxmlformats.org/officeDocument/2006/relationships/font" Target="fonts/Roboto-regular.fntdata"/><Relationship Id="rId28" Type="http://schemas.openxmlformats.org/officeDocument/2006/relationships/font" Target="fonts/Roboto-boldItalic.fntdata"/><Relationship Id="rId27" Type="http://schemas.openxmlformats.org/officeDocument/2006/relationships/font" Target="fonts/Robot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 name="Shape 61"/>
        <p:cNvGrpSpPr/>
        <p:nvPr/>
      </p:nvGrpSpPr>
      <p:grpSpPr>
        <a:xfrm>
          <a:off x="0" y="0"/>
          <a:ext cx="0" cy="0"/>
          <a:chOff x="0" y="0"/>
          <a:chExt cx="0" cy="0"/>
        </a:xfrm>
      </p:grpSpPr>
      <p:sp>
        <p:nvSpPr>
          <p:cNvPr id="62" name="Google Shape;62;g3cf5f0befa8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3" name="Google Shape;63;g3cf5f0befa8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g3cf5f0befa8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8" name="Google Shape;68;g3cf5f0befa8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g3cf5f0befa8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3cf5f0befa8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g3cf5f0befa8_0_9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 name="Google Shape;79;g3cf5f0befa8_0_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g3cf5f0befa8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3cf5f0befa8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g3cf5f0befa8_0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3cf5f0befa8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3cf5f0befa8_0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3cf5f0befa8_0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g3cf5f0befa8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9" name="Google Shape;99;g3cf5f0befa8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3cf5f0befa8_0_9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3cf5f0befa8_0_9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g3cf5f0befa8_0_10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1" name="Google Shape;111;g3cf5f0befa8_0_10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g3cf5f0befa8_0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8" name="Google Shape;118;g3cf5f0befa8_0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g3cf5f0befa8_0_3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3" name="Google Shape;123;g3cf5f0befa8_0_3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g3cf5f0befa8_0_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8" name="Google Shape;128;g3cf5f0befa8_0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3cf5f0befa8_0_3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3cf5f0befa8_0_3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g3cf6bcd4968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g3cf6bcd4968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g3cf5f0befa8_0_4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4" name="Google Shape;144;g3cf5f0befa8_0_4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g3cf5f0befa8_0_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0" name="Google Shape;150;g3cf5f0befa8_0_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g3cf5f0befa8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9" name="Google Shape;159;g3cf5f0befa8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6" name="Shape 166"/>
        <p:cNvGrpSpPr/>
        <p:nvPr/>
      </p:nvGrpSpPr>
      <p:grpSpPr>
        <a:xfrm>
          <a:off x="0" y="0"/>
          <a:ext cx="0" cy="0"/>
          <a:chOff x="0" y="0"/>
          <a:chExt cx="0" cy="0"/>
        </a:xfrm>
      </p:grpSpPr>
      <p:sp>
        <p:nvSpPr>
          <p:cNvPr id="167" name="Google Shape;167;g3cf5f0befa8_0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8" name="Google Shape;168;g3cf5f0befa8_0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Generated Slide 1_4_1_TITLEANDBULLETS_B">
  <p:cSld name="CUSTOM_1_1_1">
    <p:spTree>
      <p:nvGrpSpPr>
        <p:cNvPr id="50" name="Shape 50"/>
        <p:cNvGrpSpPr/>
        <p:nvPr/>
      </p:nvGrpSpPr>
      <p:grpSpPr>
        <a:xfrm>
          <a:off x="0" y="0"/>
          <a:ext cx="0" cy="0"/>
          <a:chOff x="0" y="0"/>
          <a:chExt cx="0" cy="0"/>
        </a:xfrm>
      </p:grpSpPr>
      <p:sp>
        <p:nvSpPr>
          <p:cNvPr id="51" name="Google Shape;51;p13"/>
          <p:cNvSpPr/>
          <p:nvPr>
            <p:ph idx="2" type="pic"/>
          </p:nvPr>
        </p:nvSpPr>
        <p:spPr>
          <a:xfrm>
            <a:off x="301750" y="2276800"/>
            <a:ext cx="2533200" cy="2532900"/>
          </a:xfrm>
          <a:prstGeom prst="ellipse">
            <a:avLst/>
          </a:prstGeom>
          <a:noFill/>
          <a:ln>
            <a:noFill/>
          </a:ln>
        </p:spPr>
      </p:sp>
      <p:sp>
        <p:nvSpPr>
          <p:cNvPr id="52" name="Google Shape;52;p13"/>
          <p:cNvSpPr txBox="1"/>
          <p:nvPr>
            <p:ph type="title"/>
          </p:nvPr>
        </p:nvSpPr>
        <p:spPr>
          <a:xfrm>
            <a:off x="301750" y="310900"/>
            <a:ext cx="2698200" cy="1965900"/>
          </a:xfrm>
          <a:prstGeom prst="rect">
            <a:avLst/>
          </a:prstGeom>
        </p:spPr>
        <p:txBody>
          <a:bodyPr anchorCtr="0" anchor="t" bIns="0" lIns="0" spcFirstLastPara="1" rIns="0" wrap="square" tIns="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53" name="Google Shape;53;p13"/>
          <p:cNvSpPr txBox="1"/>
          <p:nvPr/>
        </p:nvSpPr>
        <p:spPr>
          <a:xfrm>
            <a:off x="3252541" y="301752"/>
            <a:ext cx="530400" cy="612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2"/>
                </a:solidFill>
              </a:rPr>
              <a:t>01</a:t>
            </a:r>
            <a:endParaRPr>
              <a:solidFill>
                <a:schemeClr val="dk2"/>
              </a:solidFill>
            </a:endParaRPr>
          </a:p>
        </p:txBody>
      </p:sp>
      <p:sp>
        <p:nvSpPr>
          <p:cNvPr id="54" name="Google Shape;54;p13"/>
          <p:cNvSpPr txBox="1"/>
          <p:nvPr/>
        </p:nvSpPr>
        <p:spPr>
          <a:xfrm>
            <a:off x="3252541" y="2020824"/>
            <a:ext cx="530400" cy="612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2"/>
                </a:solidFill>
              </a:rPr>
              <a:t>02</a:t>
            </a:r>
            <a:endParaRPr>
              <a:solidFill>
                <a:schemeClr val="dk2"/>
              </a:solidFill>
            </a:endParaRPr>
          </a:p>
        </p:txBody>
      </p:sp>
      <p:sp>
        <p:nvSpPr>
          <p:cNvPr id="55" name="Google Shape;55;p13"/>
          <p:cNvSpPr txBox="1"/>
          <p:nvPr/>
        </p:nvSpPr>
        <p:spPr>
          <a:xfrm>
            <a:off x="6160333" y="301752"/>
            <a:ext cx="530400" cy="612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2"/>
                </a:solidFill>
              </a:rPr>
              <a:t>03</a:t>
            </a:r>
            <a:endParaRPr>
              <a:solidFill>
                <a:schemeClr val="dk2"/>
              </a:solidFill>
            </a:endParaRPr>
          </a:p>
        </p:txBody>
      </p:sp>
      <p:sp>
        <p:nvSpPr>
          <p:cNvPr id="56" name="Google Shape;56;p13"/>
          <p:cNvSpPr txBox="1"/>
          <p:nvPr>
            <p:ph idx="1" type="body"/>
          </p:nvPr>
        </p:nvSpPr>
        <p:spPr>
          <a:xfrm>
            <a:off x="3739896" y="374900"/>
            <a:ext cx="2167200" cy="1536300"/>
          </a:xfrm>
          <a:prstGeom prst="rect">
            <a:avLst/>
          </a:prstGeom>
          <a:ln>
            <a:noFill/>
          </a:ln>
        </p:spPr>
        <p:txBody>
          <a:bodyPr anchorCtr="0" anchor="t" bIns="0" lIns="0" spcFirstLastPara="1" rIns="0" wrap="square" tIns="0">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57" name="Google Shape;57;p13"/>
          <p:cNvSpPr txBox="1"/>
          <p:nvPr>
            <p:ph idx="3" type="body"/>
          </p:nvPr>
        </p:nvSpPr>
        <p:spPr>
          <a:xfrm>
            <a:off x="6647122" y="374904"/>
            <a:ext cx="2167200" cy="1536300"/>
          </a:xfrm>
          <a:prstGeom prst="rect">
            <a:avLst/>
          </a:prstGeom>
          <a:ln>
            <a:noFill/>
          </a:ln>
        </p:spPr>
        <p:txBody>
          <a:bodyPr anchorCtr="0" anchor="t" bIns="0" lIns="0" spcFirstLastPara="1" rIns="0" wrap="square" tIns="0">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58" name="Google Shape;58;p13"/>
          <p:cNvSpPr txBox="1"/>
          <p:nvPr>
            <p:ph idx="4" type="body"/>
          </p:nvPr>
        </p:nvSpPr>
        <p:spPr>
          <a:xfrm>
            <a:off x="6647122" y="2093976"/>
            <a:ext cx="2167200" cy="1536300"/>
          </a:xfrm>
          <a:prstGeom prst="rect">
            <a:avLst/>
          </a:prstGeom>
          <a:ln>
            <a:noFill/>
          </a:ln>
        </p:spPr>
        <p:txBody>
          <a:bodyPr anchorCtr="0" anchor="t" bIns="0" lIns="0" spcFirstLastPara="1" rIns="0" wrap="square" tIns="0">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59" name="Google Shape;59;p13"/>
          <p:cNvSpPr txBox="1"/>
          <p:nvPr/>
        </p:nvSpPr>
        <p:spPr>
          <a:xfrm>
            <a:off x="6160333" y="2020824"/>
            <a:ext cx="530400" cy="612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solidFill>
                  <a:schemeClr val="dk2"/>
                </a:solidFill>
              </a:rPr>
              <a:t>04</a:t>
            </a:r>
            <a:endParaRPr>
              <a:solidFill>
                <a:schemeClr val="dk2"/>
              </a:solidFill>
            </a:endParaRPr>
          </a:p>
        </p:txBody>
      </p:sp>
      <p:sp>
        <p:nvSpPr>
          <p:cNvPr id="60" name="Google Shape;60;p13"/>
          <p:cNvSpPr txBox="1"/>
          <p:nvPr>
            <p:ph idx="5" type="body"/>
          </p:nvPr>
        </p:nvSpPr>
        <p:spPr>
          <a:xfrm>
            <a:off x="3739896" y="2093976"/>
            <a:ext cx="2167200" cy="1536300"/>
          </a:xfrm>
          <a:prstGeom prst="rect">
            <a:avLst/>
          </a:prstGeom>
          <a:ln>
            <a:noFill/>
          </a:ln>
        </p:spPr>
        <p:txBody>
          <a:bodyPr anchorCtr="0" anchor="t" bIns="0" lIns="0" spcFirstLastPara="1" rIns="0" wrap="square" tIns="0">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theme" Target="../theme/theme1.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xml"/><Relationship Id="rId3" Type="http://schemas.openxmlformats.org/officeDocument/2006/relationships/image" Target="../media/image6.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xml"/><Relationship Id="rId3" Type="http://schemas.openxmlformats.org/officeDocument/2006/relationships/image" Target="../media/image8.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xml"/><Relationship Id="rId3" Type="http://schemas.openxmlformats.org/officeDocument/2006/relationships/image" Target="../media/image7.jpg"/><Relationship Id="rId4" Type="http://schemas.openxmlformats.org/officeDocument/2006/relationships/hyperlink" Target="http://www.youtube.com/watch?v=umj9LFUmnsk" TargetMode="External"/><Relationship Id="rId5"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xml"/><Relationship Id="rId3" Type="http://schemas.openxmlformats.org/officeDocument/2006/relationships/image" Target="../media/image7.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5.xml"/><Relationship Id="rId3" Type="http://schemas.openxmlformats.org/officeDocument/2006/relationships/image" Target="../media/image1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6.xml"/><Relationship Id="rId3" Type="http://schemas.openxmlformats.org/officeDocument/2006/relationships/image" Target="../media/image1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7.xml"/><Relationship Id="rId3" Type="http://schemas.openxmlformats.org/officeDocument/2006/relationships/image" Target="../media/image10.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8.xml"/><Relationship Id="rId3" Type="http://schemas.openxmlformats.org/officeDocument/2006/relationships/image" Target="../media/image9.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9.xml"/><Relationship Id="rId3" Type="http://schemas.openxmlformats.org/officeDocument/2006/relationships/image" Target="../media/image14.png"/><Relationship Id="rId4" Type="http://schemas.openxmlformats.org/officeDocument/2006/relationships/hyperlink" Target="https://riverside.com/blog/podcast-cover-art?campaign_id=22170823888&amp;ad_id=730617047011&amp;utm_term=&amp;utm_campaign=TopGEOs_DSA_Prospecting_Desktop&amp;utm_source=google&amp;utm_medium=cpc&amp;utm_content=Blogs_HighIntent&amp;hsa_acc=4755094241&amp;hsa_cam=22170823888&amp;hsa_grp=175043072858&amp;hsa_ad=730617047011&amp;hsa_src=g&amp;hsa_tgt=dsa-2497115453957&amp;hsa_kw=&amp;hsa_mt=&amp;hsa_net=adwords&amp;hsa_ver=3&amp;gad_source=1&amp;gad_campaignid=22170823888&amp;gbraid=0AAAAABWlEOtspCALdqSja5gJc0tioRX6B&amp;gclid=CjwKCAjwyMnNBhBNEiwA-Kcgu0uW9qVoEtz7-0p58MUt_GteLKlKcoi21BJzT84b5tkAZUlDvNKaFBoCbIsQAvD_BwE"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0.xml"/><Relationship Id="rId3"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1.xml"/><Relationship Id="rId3" Type="http://schemas.openxmlformats.org/officeDocument/2006/relationships/image" Target="../media/image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2.xml"/><Relationship Id="rId3" Type="http://schemas.openxmlformats.org/officeDocument/2006/relationships/image" Target="../media/image13.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3.xml"/><Relationship Id="rId3" Type="http://schemas.openxmlformats.org/officeDocument/2006/relationships/image" Target="../media/image5.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4.xml"/><Relationship Id="rId3" Type="http://schemas.openxmlformats.org/officeDocument/2006/relationships/image" Target="../media/image12.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5.xml"/><Relationship Id="rId3" Type="http://schemas.openxmlformats.org/officeDocument/2006/relationships/image" Target="../media/image5.jpg"/><Relationship Id="rId4" Type="http://schemas.openxmlformats.org/officeDocument/2006/relationships/hyperlink" Target="http://www.youtube.com/watch?v=KnlPOB34Fng" TargetMode="External"/><Relationship Id="rId5" Type="http://schemas.openxmlformats.org/officeDocument/2006/relationships/image" Target="../media/image2.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6.xml"/><Relationship Id="rId3" Type="http://schemas.openxmlformats.org/officeDocument/2006/relationships/image" Target="../media/image5.jpg"/><Relationship Id="rId4" Type="http://schemas.openxmlformats.org/officeDocument/2006/relationships/hyperlink" Target="http://www.youtube.com/watch?v=r81AW5F94Ks" TargetMode="External"/><Relationship Id="rId5" Type="http://schemas.openxmlformats.org/officeDocument/2006/relationships/image" Target="../media/image3.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7.xml"/><Relationship Id="rId3" Type="http://schemas.openxmlformats.org/officeDocument/2006/relationships/image" Target="../media/image12.jpg"/><Relationship Id="rId4" Type="http://schemas.openxmlformats.org/officeDocument/2006/relationships/hyperlink" Target="https://motionarray.com/learn/premiere-pro/premiere-pro-multicam-editing-tutorial/?utm_source=google&amp;utm_medium=cpc&amp;utm_campaign=13950965030&amp;utm_content=126251573978&amp;utm_term=&amp;keyword=&amp;ad=534321000381&amp;matchtype=&amp;device=c&amp;gad_source=1&amp;gad_campaignid=13950965030&amp;gbraid=0AAAAACF3VWBdZE6VR8bPj5Vi0qEYWhnDs&amp;gclid=CjwKCAjwyMnNBhBNEiwA-Kcgu57gCiXgmEYDQCMS9y7mk5X-Qd1nyYdgZ6_zSxRfZQOhwsNRoAtGXRoCkXIQAvD_BwE"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8.xml"/><Relationship Id="rId3" Type="http://schemas.openxmlformats.org/officeDocument/2006/relationships/image" Target="../media/image12.jpg"/><Relationship Id="rId4" Type="http://schemas.openxmlformats.org/officeDocument/2006/relationships/hyperlink" Target="https://helpx.adobe.com/uk/premiere/desktop/edit-projects/set-up-multi-camera-sequences-for-editing/create-a-multi-camera-source-sequence.html"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9.xml"/><Relationship Id="rId3" Type="http://schemas.openxmlformats.org/officeDocument/2006/relationships/image" Target="../media/image12.jpg"/><Relationship Id="rId4" Type="http://schemas.openxmlformats.org/officeDocument/2006/relationships/hyperlink" Target="https://motionarray.com/learn/davinci-resolve/davinci-resolve-multicam-editing/?utm_source=google&amp;utm_medium=cpc&amp;utm_campaign=13950965030&amp;utm_content=126251574138&amp;utm_term=&amp;keyword=&amp;ad=534386050999&amp;matchtype=&amp;device=c&amp;gad_source=1&amp;gad_campaignid=13950965030&amp;gbraid=0AAAAACF3VWBdZE6VR8bPj5Vi0qEYWhnDs&amp;gclid=CjwKCAjwyMnNBhBNEiwA-KcguwurwPpfWG-w_HjN6eZ4JKM_sM-duO1SIP5tTG0iZTM_OBTbCaxl0xoCRpcQAvD_BwE"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4" name="Shape 64"/>
        <p:cNvGrpSpPr/>
        <p:nvPr/>
      </p:nvGrpSpPr>
      <p:grpSpPr>
        <a:xfrm>
          <a:off x="0" y="0"/>
          <a:ext cx="0" cy="0"/>
          <a:chOff x="0" y="0"/>
          <a:chExt cx="0" cy="0"/>
        </a:xfrm>
      </p:grpSpPr>
      <p:pic>
        <p:nvPicPr>
          <p:cNvPr descr="Create a presentation showing how to design and make a podcast thumbnail using Adobe Photoshop. Include examples of Podcast thumbnails." id="65" name="Google Shape;65;p14"/>
          <p:cNvPicPr preferRelativeResize="0"/>
          <p:nvPr/>
        </p:nvPicPr>
        <p:blipFill>
          <a:blip r:embed="rId3">
            <a:alphaModFix/>
          </a:blip>
          <a:stretch>
            <a:fillRect/>
          </a:stretch>
        </p:blipFill>
        <p:spPr>
          <a:xfrm>
            <a:off x="-35700" y="0"/>
            <a:ext cx="9210675" cy="51435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9" name="Shape 69"/>
        <p:cNvGrpSpPr/>
        <p:nvPr/>
      </p:nvGrpSpPr>
      <p:grpSpPr>
        <a:xfrm>
          <a:off x="0" y="0"/>
          <a:ext cx="0" cy="0"/>
          <a:chOff x="0" y="0"/>
          <a:chExt cx="0" cy="0"/>
        </a:xfrm>
      </p:grpSpPr>
      <p:pic>
        <p:nvPicPr>
          <p:cNvPr descr="Create a presentation showing how to design and make a podcast thumbnail using Adobe Photoshop. Include examples of Podcast thumbnails." id="70" name="Google Shape;70;p15"/>
          <p:cNvPicPr preferRelativeResize="0"/>
          <p:nvPr/>
        </p:nvPicPr>
        <p:blipFill>
          <a:blip r:embed="rId3">
            <a:alphaModFix/>
          </a:blip>
          <a:stretch>
            <a:fillRect/>
          </a:stretch>
        </p:blipFill>
        <p:spPr>
          <a:xfrm>
            <a:off x="-35700" y="0"/>
            <a:ext cx="9210675" cy="51435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 name="Shape 74"/>
        <p:cNvGrpSpPr/>
        <p:nvPr/>
      </p:nvGrpSpPr>
      <p:grpSpPr>
        <a:xfrm>
          <a:off x="0" y="0"/>
          <a:ext cx="0" cy="0"/>
          <a:chOff x="0" y="0"/>
          <a:chExt cx="0" cy="0"/>
        </a:xfrm>
      </p:grpSpPr>
      <p:pic>
        <p:nvPicPr>
          <p:cNvPr descr="Create a presentation showing how to design and make a podcast thumbnail using Adobe Photoshop. Include examples of Podcast thumbnails." id="75" name="Google Shape;75;p16"/>
          <p:cNvPicPr preferRelativeResize="0"/>
          <p:nvPr/>
        </p:nvPicPr>
        <p:blipFill>
          <a:blip r:embed="rId3">
            <a:alphaModFix/>
          </a:blip>
          <a:stretch>
            <a:fillRect/>
          </a:stretch>
        </p:blipFill>
        <p:spPr>
          <a:xfrm>
            <a:off x="-35700" y="0"/>
            <a:ext cx="9210675" cy="5143500"/>
          </a:xfrm>
          <a:prstGeom prst="rect">
            <a:avLst/>
          </a:prstGeom>
          <a:noFill/>
          <a:ln>
            <a:noFill/>
          </a:ln>
        </p:spPr>
      </p:pic>
      <p:pic>
        <p:nvPicPr>
          <p:cNvPr descr="👉 Try Riverside Today: https://riverside.fm/?utm_source=youtube&amp;utm_medium=organic&amp;utm_campaign=podcast_cover_art&#10;&#10;Tune in to this video for the ultimate guide to podcast cover art. Bridget will give you some great podcast cover art examples while talking about podcast cover art best practices and you'll learn different ways to design your cover art, including how to design your cover art in Canva. &#10;&#10;🔗 Links:&#10;&#10;Canva: https://www.canva.com/&#10;&#10;Snappa: https://snappa.com/&#10;&#10;Stencil: https://getstencil.com/&#10;&#10;Fiverr: https://www.fiverr.com/&#10;________________________________________________________________________&#10;&#10;0:00 - Introduction&#10;0:13 - The importance of podcast cover art&#10;0:32 - Podcast cover art best practices and examples&#10;1:17 - Attracting your target audience with your podcast artwork&#10;1:37 - Podcast cover art requirements&#10;2:05 - Best font for podcast cover art&#10;2:57 - What to include on your podcast cover art&#10;3:12 - How to create podcast cover art&#10;3:21 - Podcast cover art Fiverr&#10;3:30 - Designing podcast cover art on Canva&#10;4:03 - The 2 most important things to consider when creating podcast cover art&#10;________________________________________________________________________&#10;&#10;💜  Suggested videos to watch next: &#10;&#10;Video Podcast Examples: 9 Tips from Successful Creators - https://youtu.be/x0cmrEosLX8&#10;&#10;Riverside Clips - Repurpose Your Content! - https://youtu.be/bcbbYE257fo&#10;________________________________________________________________________&#10;&#10;&#10;👍 Keep up with Riverside:&#10;Subscribe to our YouTube: https://www.youtube.com/channel/UCOaG4tMpmIQaLXYe063SZlw&#10;Follow us on Instagram: https://www.instagram.com/riverside.fm/&#10;Follow us on Twitter - https://www.twitter.com/riversidedotfm&#10;Follow us on LinkedIn: https://il.linkedin.com/company/riverside-fm&#10;Like our Facebook page: https://www.facebook.com/riversidedotfm&#10;Read our blog - https://www.riverside.fm/blog&#10;&#10;________________________________________________________________________&#10;&#10;&#10;QUESTION — Have a question about Riverside? Want some podcast marketing tips? Need to know what equipment to use for podcasting or what equipment to use for video production? All questions welcome in the comments section of this video!&#10;&#10;________________________________________________________________________&#10;&#10;💜  About Riverside.fm:&#10;&#10;Riverside.fm is the leading remote recording platform that makes professional podcast creation achievable by anyone, anywhere. The platform has easy-to-use tools to help podcasters record, edit, and promote their show. &#10;&#10;The company, founded by brothers Gideon (CTO) and Nadav (CEO) in 2020, already helps renowned podcasters and companies, including Guy Raz, Gary Vaynerchuk, Marvel and The New York Times to record studio-quality interviews from anywhere, with no loss in recording quality.&#10;&#10;👉 Try Riverside now: https://riverside.fm/?utm_source=youtube&amp;utm_medium=organic&amp;utm_campaign=podcast_cover_art&#10;&#10;________________________________________________________________________&#10;&#10;🎵 Manila Chill by KickTracks" id="76" name="Google Shape;76;p16" title="How To Create Podcast Cover Art That Stands Out">
            <a:hlinkClick r:id="rId4"/>
          </p:cNvPr>
          <p:cNvPicPr preferRelativeResize="0"/>
          <p:nvPr/>
        </p:nvPicPr>
        <p:blipFill>
          <a:blip r:embed="rId5">
            <a:alphaModFix/>
          </a:blip>
          <a:stretch>
            <a:fillRect/>
          </a:stretch>
        </p:blipFill>
        <p:spPr>
          <a:xfrm>
            <a:off x="335825" y="190225"/>
            <a:ext cx="8467625" cy="476302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6"/>
                                        </p:tgtEl>
                                        <p:attrNameLst>
                                          <p:attrName>style.visibility</p:attrName>
                                        </p:attrNameLst>
                                      </p:cBhvr>
                                      <p:to>
                                        <p:strVal val="visible"/>
                                      </p:to>
                                    </p:set>
                                    <p:animEffect filter="fade" transition="in">
                                      <p:cBhvr>
                                        <p:cTn dur="1000"/>
                                        <p:tgtEl>
                                          <p:spTgt spid="7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 name="Shape 80"/>
        <p:cNvGrpSpPr/>
        <p:nvPr/>
      </p:nvGrpSpPr>
      <p:grpSpPr>
        <a:xfrm>
          <a:off x="0" y="0"/>
          <a:ext cx="0" cy="0"/>
          <a:chOff x="0" y="0"/>
          <a:chExt cx="0" cy="0"/>
        </a:xfrm>
      </p:grpSpPr>
      <p:pic>
        <p:nvPicPr>
          <p:cNvPr descr="Create a presentation showing how to design and make a podcast thumbnail using Adobe Photoshop. Include examples of Podcast thumbnails." id="81" name="Google Shape;81;p17"/>
          <p:cNvPicPr preferRelativeResize="0"/>
          <p:nvPr/>
        </p:nvPicPr>
        <p:blipFill>
          <a:blip r:embed="rId3">
            <a:alphaModFix/>
          </a:blip>
          <a:stretch>
            <a:fillRect/>
          </a:stretch>
        </p:blipFill>
        <p:spPr>
          <a:xfrm>
            <a:off x="-35700" y="0"/>
            <a:ext cx="9210675" cy="51435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5" name="Shape 85"/>
        <p:cNvGrpSpPr/>
        <p:nvPr/>
      </p:nvGrpSpPr>
      <p:grpSpPr>
        <a:xfrm>
          <a:off x="0" y="0"/>
          <a:ext cx="0" cy="0"/>
          <a:chOff x="0" y="0"/>
          <a:chExt cx="0" cy="0"/>
        </a:xfrm>
      </p:grpSpPr>
      <p:pic>
        <p:nvPicPr>
          <p:cNvPr descr="Create a presentation showing how to design and make a podcast thumbnail using Adobe Photoshop. Include examples of Podcast thumbnails." id="86" name="Google Shape;86;p18"/>
          <p:cNvPicPr preferRelativeResize="0"/>
          <p:nvPr/>
        </p:nvPicPr>
        <p:blipFill>
          <a:blip r:embed="rId3">
            <a:alphaModFix/>
          </a:blip>
          <a:stretch>
            <a:fillRect/>
          </a:stretch>
        </p:blipFill>
        <p:spPr>
          <a:xfrm>
            <a:off x="-35700" y="0"/>
            <a:ext cx="9210675" cy="51435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 name="Shape 90"/>
        <p:cNvGrpSpPr/>
        <p:nvPr/>
      </p:nvGrpSpPr>
      <p:grpSpPr>
        <a:xfrm>
          <a:off x="0" y="0"/>
          <a:ext cx="0" cy="0"/>
          <a:chOff x="0" y="0"/>
          <a:chExt cx="0" cy="0"/>
        </a:xfrm>
      </p:grpSpPr>
      <p:pic>
        <p:nvPicPr>
          <p:cNvPr descr="Create a presentation showing how to design and make a podcast thumbnail using Adobe Photoshop. Include examples of Podcast thumbnails." id="91" name="Google Shape;91;p19"/>
          <p:cNvPicPr preferRelativeResize="0"/>
          <p:nvPr/>
        </p:nvPicPr>
        <p:blipFill>
          <a:blip r:embed="rId3">
            <a:alphaModFix/>
          </a:blip>
          <a:stretch>
            <a:fillRect/>
          </a:stretch>
        </p:blipFill>
        <p:spPr>
          <a:xfrm>
            <a:off x="-35700" y="0"/>
            <a:ext cx="9210675" cy="51435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pic>
        <p:nvPicPr>
          <p:cNvPr descr="Create a presentation showing how to design and make a podcast thumbnail using Adobe Photoshop. Include examples of Podcast thumbnails." id="96" name="Google Shape;96;p20"/>
          <p:cNvPicPr preferRelativeResize="0"/>
          <p:nvPr/>
        </p:nvPicPr>
        <p:blipFill>
          <a:blip r:embed="rId3">
            <a:alphaModFix/>
          </a:blip>
          <a:stretch>
            <a:fillRect/>
          </a:stretch>
        </p:blipFill>
        <p:spPr>
          <a:xfrm>
            <a:off x="-35700" y="0"/>
            <a:ext cx="9210675" cy="51435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0" name="Shape 100"/>
        <p:cNvGrpSpPr/>
        <p:nvPr/>
      </p:nvGrpSpPr>
      <p:grpSpPr>
        <a:xfrm>
          <a:off x="0" y="0"/>
          <a:ext cx="0" cy="0"/>
          <a:chOff x="0" y="0"/>
          <a:chExt cx="0" cy="0"/>
        </a:xfrm>
      </p:grpSpPr>
      <p:pic>
        <p:nvPicPr>
          <p:cNvPr descr="Create a presentation showing how to design and make a podcast thumbnail using Adobe Photoshop. Include examples of Podcast thumbnails." id="101" name="Google Shape;101;p21"/>
          <p:cNvPicPr preferRelativeResize="0"/>
          <p:nvPr/>
        </p:nvPicPr>
        <p:blipFill>
          <a:blip r:embed="rId3">
            <a:alphaModFix/>
          </a:blip>
          <a:stretch>
            <a:fillRect/>
          </a:stretch>
        </p:blipFill>
        <p:spPr>
          <a:xfrm>
            <a:off x="-35700" y="0"/>
            <a:ext cx="9210675" cy="51435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pic>
        <p:nvPicPr>
          <p:cNvPr descr="Remove the application box and text and make the background continuous" id="106" name="Google Shape;106;p22"/>
          <p:cNvPicPr preferRelativeResize="0"/>
          <p:nvPr/>
        </p:nvPicPr>
        <p:blipFill>
          <a:blip r:embed="rId3">
            <a:alphaModFix/>
          </a:blip>
          <a:stretch>
            <a:fillRect/>
          </a:stretch>
        </p:blipFill>
        <p:spPr>
          <a:xfrm>
            <a:off x="0" y="19823"/>
            <a:ext cx="9144000" cy="5099885"/>
          </a:xfrm>
          <a:prstGeom prst="rect">
            <a:avLst/>
          </a:prstGeom>
          <a:noFill/>
          <a:ln>
            <a:noFill/>
          </a:ln>
        </p:spPr>
      </p:pic>
      <p:sp>
        <p:nvSpPr>
          <p:cNvPr id="107" name="Google Shape;107;p22"/>
          <p:cNvSpPr txBox="1"/>
          <p:nvPr/>
        </p:nvSpPr>
        <p:spPr>
          <a:xfrm>
            <a:off x="318500" y="235925"/>
            <a:ext cx="6948600" cy="660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3800">
                <a:solidFill>
                  <a:schemeClr val="lt1"/>
                </a:solidFill>
                <a:latin typeface="Roboto"/>
                <a:ea typeface="Roboto"/>
                <a:cs typeface="Roboto"/>
                <a:sym typeface="Roboto"/>
              </a:rPr>
              <a:t>Links</a:t>
            </a:r>
            <a:endParaRPr b="1" sz="3800">
              <a:solidFill>
                <a:schemeClr val="lt1"/>
              </a:solidFill>
              <a:latin typeface="Roboto"/>
              <a:ea typeface="Roboto"/>
              <a:cs typeface="Roboto"/>
              <a:sym typeface="Roboto"/>
            </a:endParaRPr>
          </a:p>
        </p:txBody>
      </p:sp>
      <p:sp>
        <p:nvSpPr>
          <p:cNvPr id="108" name="Google Shape;108;p22"/>
          <p:cNvSpPr txBox="1"/>
          <p:nvPr/>
        </p:nvSpPr>
        <p:spPr>
          <a:xfrm>
            <a:off x="318500" y="908400"/>
            <a:ext cx="3374100" cy="3963900"/>
          </a:xfrm>
          <a:prstGeom prst="rect">
            <a:avLst/>
          </a:prstGeom>
          <a:noFill/>
          <a:ln>
            <a:noFill/>
          </a:ln>
        </p:spPr>
        <p:txBody>
          <a:bodyPr anchorCtr="0" anchor="t" bIns="91425" lIns="91425" spcFirstLastPara="1" rIns="91425" wrap="square" tIns="91425">
            <a:noAutofit/>
          </a:bodyPr>
          <a:lstStyle/>
          <a:p>
            <a:pPr indent="0" lvl="0" marL="0" rtl="0" algn="l">
              <a:lnSpc>
                <a:spcPct val="125000"/>
              </a:lnSpc>
              <a:spcBef>
                <a:spcPts val="0"/>
              </a:spcBef>
              <a:spcAft>
                <a:spcPts val="0"/>
              </a:spcAft>
              <a:buNone/>
            </a:pPr>
            <a:r>
              <a:rPr b="1" lang="en-GB" sz="1000">
                <a:solidFill>
                  <a:srgbClr val="FFFFFF"/>
                </a:solidFill>
                <a:highlight>
                  <a:srgbClr val="1D1D1D"/>
                </a:highlight>
              </a:rPr>
              <a:t>How to Make Podcast Cover Art: Step-by-Step &amp; Templates</a:t>
            </a:r>
            <a:endParaRPr b="1" sz="1000">
              <a:solidFill>
                <a:srgbClr val="1C1D31"/>
              </a:solidFill>
              <a:highlight>
                <a:srgbClr val="FFFFFF"/>
              </a:highlight>
            </a:endParaRPr>
          </a:p>
          <a:p>
            <a:pPr indent="0" lvl="0" marL="0" rtl="0" algn="l">
              <a:lnSpc>
                <a:spcPct val="150000"/>
              </a:lnSpc>
              <a:spcBef>
                <a:spcPts val="900"/>
              </a:spcBef>
              <a:spcAft>
                <a:spcPts val="1800"/>
              </a:spcAft>
              <a:buNone/>
            </a:pPr>
            <a:r>
              <a:rPr lang="en-GB" sz="1100" u="sng">
                <a:solidFill>
                  <a:schemeClr val="hlink"/>
                </a:solidFill>
                <a:hlinkClick r:id="rId4"/>
              </a:rPr>
              <a:t>https://riverside.com/blog/podcast-cover-art?campaign_id=22170823888&amp;ad_id=730617047011&amp;utm_term=&amp;utm_campaign=TopGEOs_DSA_Prospecting_Desktop&amp;utm_source=google&amp;utm_medium=cpc&amp;utm_content=Blogs_HighIntent&amp;hsa_acc=4755094241&amp;hsa_cam=22170823888&amp;hsa_grp=175043072858&amp;hsa_ad=730617047011&amp;hsa_src=g&amp;hsa_tgt=dsa-2497115453957&amp;hsa_kw=&amp;hsa_mt=&amp;hsa_net=adwords&amp;hsa_ver=3&amp;gad_source=1&amp;gad_campaignid=22170823888&amp;gbraid=0AAAAABWlEOtspCALdqSja5gJc0tioRX6B&amp;gclid=CjwKCAjwyMnNBhBNEiwA-Kcgu0uW9qVoEtz7-0p58MUt_GteLKlKcoi21BJzT84b5tkAZUlDvNKaFBoCbIsQAvD_BwE</a:t>
            </a:r>
            <a:endParaRPr sz="1100">
              <a:solidFill>
                <a:schemeClr val="dk2"/>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2" name="Shape 112"/>
        <p:cNvGrpSpPr/>
        <p:nvPr/>
      </p:nvGrpSpPr>
      <p:grpSpPr>
        <a:xfrm>
          <a:off x="0" y="0"/>
          <a:ext cx="0" cy="0"/>
          <a:chOff x="0" y="0"/>
          <a:chExt cx="0" cy="0"/>
        </a:xfrm>
      </p:grpSpPr>
      <p:pic>
        <p:nvPicPr>
          <p:cNvPr descr="Remove the application box and text and make the background continuous" id="113" name="Google Shape;113;p23"/>
          <p:cNvPicPr preferRelativeResize="0"/>
          <p:nvPr/>
        </p:nvPicPr>
        <p:blipFill>
          <a:blip r:embed="rId3">
            <a:alphaModFix/>
          </a:blip>
          <a:stretch>
            <a:fillRect/>
          </a:stretch>
        </p:blipFill>
        <p:spPr>
          <a:xfrm>
            <a:off x="0" y="19823"/>
            <a:ext cx="9144000" cy="5099885"/>
          </a:xfrm>
          <a:prstGeom prst="rect">
            <a:avLst/>
          </a:prstGeom>
          <a:noFill/>
          <a:ln>
            <a:noFill/>
          </a:ln>
        </p:spPr>
      </p:pic>
      <p:sp>
        <p:nvSpPr>
          <p:cNvPr id="114" name="Google Shape;114;p23"/>
          <p:cNvSpPr txBox="1"/>
          <p:nvPr/>
        </p:nvSpPr>
        <p:spPr>
          <a:xfrm>
            <a:off x="318500" y="235925"/>
            <a:ext cx="6948600" cy="660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3800">
                <a:solidFill>
                  <a:schemeClr val="lt1"/>
                </a:solidFill>
                <a:latin typeface="Roboto"/>
                <a:ea typeface="Roboto"/>
                <a:cs typeface="Roboto"/>
                <a:sym typeface="Roboto"/>
              </a:rPr>
              <a:t>Tasks</a:t>
            </a:r>
            <a:endParaRPr b="1" sz="3800">
              <a:solidFill>
                <a:schemeClr val="lt1"/>
              </a:solidFill>
              <a:latin typeface="Roboto"/>
              <a:ea typeface="Roboto"/>
              <a:cs typeface="Roboto"/>
              <a:sym typeface="Roboto"/>
            </a:endParaRPr>
          </a:p>
        </p:txBody>
      </p:sp>
      <p:sp>
        <p:nvSpPr>
          <p:cNvPr id="115" name="Google Shape;115;p23"/>
          <p:cNvSpPr txBox="1"/>
          <p:nvPr/>
        </p:nvSpPr>
        <p:spPr>
          <a:xfrm>
            <a:off x="319200" y="1309500"/>
            <a:ext cx="8505600" cy="3645300"/>
          </a:xfrm>
          <a:prstGeom prst="rect">
            <a:avLst/>
          </a:prstGeom>
          <a:noFill/>
          <a:ln>
            <a:noFill/>
          </a:ln>
        </p:spPr>
        <p:txBody>
          <a:bodyPr anchorCtr="0" anchor="t" bIns="91425" lIns="91425" spcFirstLastPara="1" rIns="91425" wrap="square" tIns="91425">
            <a:noAutofit/>
          </a:bodyPr>
          <a:lstStyle/>
          <a:p>
            <a:pPr indent="-317500" lvl="0" marL="457200" rtl="0" algn="l">
              <a:lnSpc>
                <a:spcPct val="125000"/>
              </a:lnSpc>
              <a:spcBef>
                <a:spcPts val="0"/>
              </a:spcBef>
              <a:spcAft>
                <a:spcPts val="0"/>
              </a:spcAft>
              <a:buClr>
                <a:srgbClr val="FFFFFF"/>
              </a:buClr>
              <a:buSzPts val="1400"/>
              <a:buChar char="●"/>
            </a:pPr>
            <a:r>
              <a:rPr b="1" lang="en-GB">
                <a:solidFill>
                  <a:srgbClr val="FFFFFF"/>
                </a:solidFill>
              </a:rPr>
              <a:t>Research Podcast Artwork on an App and on Youtube.</a:t>
            </a:r>
            <a:endParaRPr b="1">
              <a:solidFill>
                <a:srgbClr val="FFFFFF"/>
              </a:solidFill>
            </a:endParaRPr>
          </a:p>
          <a:p>
            <a:pPr indent="-317500" lvl="0" marL="457200" rtl="0" algn="l">
              <a:lnSpc>
                <a:spcPct val="125000"/>
              </a:lnSpc>
              <a:spcBef>
                <a:spcPts val="0"/>
              </a:spcBef>
              <a:spcAft>
                <a:spcPts val="0"/>
              </a:spcAft>
              <a:buClr>
                <a:srgbClr val="FFFFFF"/>
              </a:buClr>
              <a:buSzPts val="1400"/>
              <a:buChar char="●"/>
            </a:pPr>
            <a:r>
              <a:rPr b="1" lang="en-GB">
                <a:solidFill>
                  <a:srgbClr val="FFFFFF"/>
                </a:solidFill>
              </a:rPr>
              <a:t>Design a mock-up in Photoshop for your podcast. Set this to 1:1 (3000 x 3000px).</a:t>
            </a:r>
            <a:endParaRPr b="1">
              <a:solidFill>
                <a:srgbClr val="FFFFFF"/>
              </a:solidFill>
            </a:endParaRPr>
          </a:p>
          <a:p>
            <a:pPr indent="-317500" lvl="0" marL="457200" rtl="0" algn="l">
              <a:lnSpc>
                <a:spcPct val="125000"/>
              </a:lnSpc>
              <a:spcBef>
                <a:spcPts val="0"/>
              </a:spcBef>
              <a:spcAft>
                <a:spcPts val="0"/>
              </a:spcAft>
              <a:buClr>
                <a:srgbClr val="FFFFFF"/>
              </a:buClr>
              <a:buSzPts val="1400"/>
              <a:buChar char="●"/>
            </a:pPr>
            <a:r>
              <a:rPr b="1" lang="en-GB">
                <a:solidFill>
                  <a:srgbClr val="FFFFFF"/>
                </a:solidFill>
              </a:rPr>
              <a:t>You can also </a:t>
            </a:r>
            <a:r>
              <a:rPr b="1" lang="en-GB">
                <a:solidFill>
                  <a:srgbClr val="FFFFFF"/>
                </a:solidFill>
              </a:rPr>
              <a:t>experiment</a:t>
            </a:r>
            <a:r>
              <a:rPr b="1" lang="en-GB">
                <a:solidFill>
                  <a:srgbClr val="FFFFFF"/>
                </a:solidFill>
              </a:rPr>
              <a:t> with Canva or Adobe Express and compare their results.</a:t>
            </a:r>
            <a:endParaRPr b="1">
              <a:solidFill>
                <a:srgbClr val="FFFFFF"/>
              </a:solidFill>
            </a:endParaRPr>
          </a:p>
          <a:p>
            <a:pPr indent="-317500" lvl="0" marL="457200" rtl="0" algn="l">
              <a:lnSpc>
                <a:spcPct val="125000"/>
              </a:lnSpc>
              <a:spcBef>
                <a:spcPts val="0"/>
              </a:spcBef>
              <a:spcAft>
                <a:spcPts val="0"/>
              </a:spcAft>
              <a:buClr>
                <a:srgbClr val="FFFFFF"/>
              </a:buClr>
              <a:buSzPts val="1400"/>
              <a:buChar char="●"/>
            </a:pPr>
            <a:r>
              <a:rPr b="1" lang="en-GB">
                <a:solidFill>
                  <a:srgbClr val="FFFFFF"/>
                </a:solidFill>
              </a:rPr>
              <a:t>Try different export settings and evaluate the quality of the image vs. the file size.</a:t>
            </a:r>
            <a:endParaRPr b="1">
              <a:solidFill>
                <a:srgbClr val="FFFFFF"/>
              </a:solidFill>
            </a:endParaRPr>
          </a:p>
          <a:p>
            <a:pPr indent="-317500" lvl="0" marL="457200" rtl="0" algn="l">
              <a:lnSpc>
                <a:spcPct val="125000"/>
              </a:lnSpc>
              <a:spcBef>
                <a:spcPts val="0"/>
              </a:spcBef>
              <a:spcAft>
                <a:spcPts val="0"/>
              </a:spcAft>
              <a:buClr>
                <a:srgbClr val="FFFFFF"/>
              </a:buClr>
              <a:buSzPts val="1400"/>
              <a:buChar char="●"/>
            </a:pPr>
            <a:r>
              <a:rPr b="1" lang="en-GB">
                <a:solidFill>
                  <a:srgbClr val="FFFFFF"/>
                </a:solidFill>
              </a:rPr>
              <a:t>Create</a:t>
            </a:r>
            <a:r>
              <a:rPr b="1" lang="en-GB">
                <a:solidFill>
                  <a:srgbClr val="FFFFFF"/>
                </a:solidFill>
              </a:rPr>
              <a:t> a </a:t>
            </a:r>
            <a:r>
              <a:rPr b="1" lang="en-GB">
                <a:solidFill>
                  <a:srgbClr val="FFFFFF"/>
                </a:solidFill>
              </a:rPr>
              <a:t>vertical</a:t>
            </a:r>
            <a:r>
              <a:rPr b="1" lang="en-GB">
                <a:solidFill>
                  <a:srgbClr val="FFFFFF"/>
                </a:solidFill>
              </a:rPr>
              <a:t> graphic to be used in the Podcasting Studio (1080 x 1920px).</a:t>
            </a:r>
            <a:endParaRPr b="1">
              <a:solidFill>
                <a:srgbClr val="FFFFFF"/>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pic>
        <p:nvPicPr>
          <p:cNvPr descr="Create a presentation on how to plan and edit a multicam video podcast" id="120" name="Google Shape;120;p24"/>
          <p:cNvPicPr preferRelativeResize="0"/>
          <p:nvPr/>
        </p:nvPicPr>
        <p:blipFill>
          <a:blip r:embed="rId3">
            <a:alphaModFix/>
          </a:blip>
          <a:stretch>
            <a:fillRect/>
          </a:stretch>
        </p:blipFill>
        <p:spPr>
          <a:xfrm>
            <a:off x="-35700" y="0"/>
            <a:ext cx="9210675" cy="51435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pic>
        <p:nvPicPr>
          <p:cNvPr id="125" name="Google Shape;125;p25"/>
          <p:cNvPicPr preferRelativeResize="0"/>
          <p:nvPr/>
        </p:nvPicPr>
        <p:blipFill rotWithShape="1">
          <a:blip r:embed="rId3">
            <a:alphaModFix/>
          </a:blip>
          <a:srcRect b="0" l="30" r="20" t="0"/>
          <a:stretch/>
        </p:blipFill>
        <p:spPr>
          <a:xfrm>
            <a:off x="-35700" y="0"/>
            <a:ext cx="9210675" cy="514768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pic>
        <p:nvPicPr>
          <p:cNvPr descr="Create a presentation on how to plan and edit a multicam video podcast" id="130" name="Google Shape;130;p26"/>
          <p:cNvPicPr preferRelativeResize="0"/>
          <p:nvPr/>
        </p:nvPicPr>
        <p:blipFill>
          <a:blip r:embed="rId3">
            <a:alphaModFix/>
          </a:blip>
          <a:stretch>
            <a:fillRect/>
          </a:stretch>
        </p:blipFill>
        <p:spPr>
          <a:xfrm>
            <a:off x="-35700" y="0"/>
            <a:ext cx="9210675" cy="51435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pic>
        <p:nvPicPr>
          <p:cNvPr descr="Create a presentation on how to plan and edit a multicam video podcast" id="135" name="Google Shape;135;p27"/>
          <p:cNvPicPr preferRelativeResize="0"/>
          <p:nvPr/>
        </p:nvPicPr>
        <p:blipFill>
          <a:blip r:embed="rId3">
            <a:alphaModFix/>
          </a:blip>
          <a:stretch>
            <a:fillRect/>
          </a:stretch>
        </p:blipFill>
        <p:spPr>
          <a:xfrm>
            <a:off x="-35700" y="0"/>
            <a:ext cx="9210675" cy="51435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9" name="Shape 139"/>
        <p:cNvGrpSpPr/>
        <p:nvPr/>
      </p:nvGrpSpPr>
      <p:grpSpPr>
        <a:xfrm>
          <a:off x="0" y="0"/>
          <a:ext cx="0" cy="0"/>
          <a:chOff x="0" y="0"/>
          <a:chExt cx="0" cy="0"/>
        </a:xfrm>
      </p:grpSpPr>
      <p:pic>
        <p:nvPicPr>
          <p:cNvPr descr="Create a presentation on how to plan and edit a multicam video podcast" id="140" name="Google Shape;140;p28"/>
          <p:cNvPicPr preferRelativeResize="0"/>
          <p:nvPr/>
        </p:nvPicPr>
        <p:blipFill>
          <a:blip r:embed="rId3">
            <a:alphaModFix/>
          </a:blip>
          <a:stretch>
            <a:fillRect/>
          </a:stretch>
        </p:blipFill>
        <p:spPr>
          <a:xfrm>
            <a:off x="-35700" y="0"/>
            <a:ext cx="9210675" cy="5143500"/>
          </a:xfrm>
          <a:prstGeom prst="rect">
            <a:avLst/>
          </a:prstGeom>
          <a:noFill/>
          <a:ln>
            <a:noFill/>
          </a:ln>
        </p:spPr>
      </p:pic>
      <p:pic>
        <p:nvPicPr>
          <p:cNvPr descr="Master multi-camera video editing in Premiere Pro! &#10;Unlimited creative assets with Envato: http://1.envato.market/9LEjN0&#10;🏆 Enter the Envato Creative Competition to win up to $10k: https://1.envato.market/mOGJeq&#10;______________________________________&#10;Want to take your editing to the next level?  Check out my upcoming Premiere Pro course here:  https://go.premieregal.com/pr-course?utm_source=youtube&amp;utm_medium=video_description&amp;utm_campaign=pr_course_launch&amp;referrer=mastering-multi-camera-editing-in-premiere-pro-made-easy&#10;______________________________________&#10;In this video editing tutorial, you'll learn how to create a multi-camera source sequence, how to synchronize, how to create split-screen camera angles, how to switch audio, and much more! &#10;Try Adobe Premiere Pro: https://prf.hn/l/8jynodX/&#10;______________________________________&#10;GAL's TOOLS &amp; GEAR &#10;➜ Keyboard Covers for Macbook Pro Editors: https://premieregal.com/covers&#10;➜ Premiere Gal Editing ShortCut Keyboard: https://premieregal.com/keyboard&#10;➜ Camera &amp; Gear: https://premieregal.com/gear&#10;➜ Premiere Gal Merch: https://premieregal.com/merch&#10;➜ eBook &quot;The Video Editors Checklist&quot; https://shop.premieregal.com/products/ebook-the-video-editors-checklist &#10;______________________________________&#10;TIMECODE VIDEO CHAPTERS&#10;00:00 - Introduction&#10;00:16 - What is Multi Camera Editing?&#10;00:33 - Starting with Basics&#10;00:43 - Explaining the Basic Setup&#10;01:18 - Creating Multi Camera Source Sequence&#10;02:03 - Choosing Sequence Preset&#10;02:28 - Changing Audio Track&#10;04:59 - Adding Color Grade to Multicam&#10;05:57 - Adding Final Touches&#10;06:12 - Envato Sponsorship and Competition&#10;07:38 - Dealing with Multi-Camera Issues&#10;07:43 - Creating Multi Camera Source Sequence with Multiple Files&#10;11:11 - Creating a Camera Angle with a Split View&#10;______________________________________&#10;FOLLOW ME ON SOCIAL&#10;➜ http://instagram.com/Premiere_Gal&#10;➜ https://tiktok.com/@Premiere_Gal&#10;➜ http://twitter.com/Premiere_Gal&#10;➜ http://facebook.com/PremiereGal&#10;➜ https://patreon.com/PremiereGal&#10;&#10;Website ➜ http://premieregal.com&#10;&#10;For sponsors: &#10;contact@premieregal.com&#10;&#10;Affiliate Disclaimer: Some of these links in this description are affiliate links. I'll earn a small commission if you make a purchase and it's no additional cost to you.&#10;&#10;#VideoEditing #PremierePro" id="141" name="Google Shape;141;p28" title="Mastering Multi-Camera Editing in Premiere Pro Made Easy">
            <a:hlinkClick r:id="rId4"/>
          </p:cNvPr>
          <p:cNvPicPr preferRelativeResize="0"/>
          <p:nvPr/>
        </p:nvPicPr>
        <p:blipFill>
          <a:blip r:embed="rId5">
            <a:alphaModFix/>
          </a:blip>
          <a:stretch>
            <a:fillRect/>
          </a:stretch>
        </p:blipFill>
        <p:spPr>
          <a:xfrm>
            <a:off x="318525" y="179200"/>
            <a:ext cx="8594800" cy="483452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1"/>
                                        </p:tgtEl>
                                        <p:attrNameLst>
                                          <p:attrName>style.visibility</p:attrName>
                                        </p:attrNameLst>
                                      </p:cBhvr>
                                      <p:to>
                                        <p:strVal val="visible"/>
                                      </p:to>
                                    </p:set>
                                    <p:animEffect filter="fade" transition="in">
                                      <p:cBhvr>
                                        <p:cTn dur="1000"/>
                                        <p:tgtEl>
                                          <p:spTgt spid="141"/>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pic>
        <p:nvPicPr>
          <p:cNvPr descr="Create a presentation on how to plan and edit a multicam video podcast" id="146" name="Google Shape;146;p29"/>
          <p:cNvPicPr preferRelativeResize="0"/>
          <p:nvPr/>
        </p:nvPicPr>
        <p:blipFill>
          <a:blip r:embed="rId3">
            <a:alphaModFix/>
          </a:blip>
          <a:stretch>
            <a:fillRect/>
          </a:stretch>
        </p:blipFill>
        <p:spPr>
          <a:xfrm>
            <a:off x="-35700" y="0"/>
            <a:ext cx="9210675" cy="5143500"/>
          </a:xfrm>
          <a:prstGeom prst="rect">
            <a:avLst/>
          </a:prstGeom>
          <a:noFill/>
          <a:ln>
            <a:noFill/>
          </a:ln>
        </p:spPr>
      </p:pic>
      <p:pic>
        <p:nvPicPr>
          <p:cNvPr descr="Check out our other Tutorials: www.motionarray.com/tutorials&#10;In this video we explore how to use the Multicam feature in Premiere Pro.  This feature allows you to automatically tell Premiere to align and organize multiple video files into one sequence.  You can then live direct which camera angles you would like to show up in the final sequence.  It's an incredibly useful tool, so open up premiere and lets learn how to use it together!&#10;&#10;Music Provided By Motion Array:" id="147" name="Google Shape;147;p29" title="How To Use Multicam In Premiere Pro">
            <a:hlinkClick r:id="rId4"/>
          </p:cNvPr>
          <p:cNvPicPr preferRelativeResize="0"/>
          <p:nvPr/>
        </p:nvPicPr>
        <p:blipFill>
          <a:blip r:embed="rId5">
            <a:alphaModFix/>
          </a:blip>
          <a:stretch>
            <a:fillRect/>
          </a:stretch>
        </p:blipFill>
        <p:spPr>
          <a:xfrm>
            <a:off x="272625" y="153350"/>
            <a:ext cx="8645925" cy="4863325"/>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47"/>
                                        </p:tgtEl>
                                        <p:attrNameLst>
                                          <p:attrName>style.visibility</p:attrName>
                                        </p:attrNameLst>
                                      </p:cBhvr>
                                      <p:to>
                                        <p:strVal val="visible"/>
                                      </p:to>
                                    </p:set>
                                    <p:animEffect filter="fade" transition="in">
                                      <p:cBhvr>
                                        <p:cTn dur="1000"/>
                                        <p:tgtEl>
                                          <p:spTgt spid="14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1" name="Shape 151"/>
        <p:cNvGrpSpPr/>
        <p:nvPr/>
      </p:nvGrpSpPr>
      <p:grpSpPr>
        <a:xfrm>
          <a:off x="0" y="0"/>
          <a:ext cx="0" cy="0"/>
          <a:chOff x="0" y="0"/>
          <a:chExt cx="0" cy="0"/>
        </a:xfrm>
      </p:grpSpPr>
      <p:pic>
        <p:nvPicPr>
          <p:cNvPr descr="Create a presentation on how to plan and edit a multicam video podcast" id="152" name="Google Shape;152;p30"/>
          <p:cNvPicPr preferRelativeResize="0"/>
          <p:nvPr/>
        </p:nvPicPr>
        <p:blipFill>
          <a:blip r:embed="rId3">
            <a:alphaModFix/>
          </a:blip>
          <a:stretch>
            <a:fillRect/>
          </a:stretch>
        </p:blipFill>
        <p:spPr>
          <a:xfrm>
            <a:off x="-35700" y="0"/>
            <a:ext cx="9210675" cy="5143500"/>
          </a:xfrm>
          <a:prstGeom prst="rect">
            <a:avLst/>
          </a:prstGeom>
          <a:noFill/>
          <a:ln>
            <a:noFill/>
          </a:ln>
        </p:spPr>
      </p:pic>
      <p:sp>
        <p:nvSpPr>
          <p:cNvPr id="153" name="Google Shape;153;p30"/>
          <p:cNvSpPr/>
          <p:nvPr/>
        </p:nvSpPr>
        <p:spPr>
          <a:xfrm>
            <a:off x="188750" y="365525"/>
            <a:ext cx="7208100" cy="531000"/>
          </a:xfrm>
          <a:prstGeom prst="rect">
            <a:avLst/>
          </a:prstGeom>
          <a:solidFill>
            <a:srgbClr val="202328"/>
          </a:solidFill>
          <a:ln cap="flat" cmpd="sng" w="9525">
            <a:solidFill>
              <a:srgbClr val="202328"/>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54" name="Google Shape;154;p30"/>
          <p:cNvSpPr/>
          <p:nvPr/>
        </p:nvSpPr>
        <p:spPr>
          <a:xfrm>
            <a:off x="188750" y="1120700"/>
            <a:ext cx="3503700" cy="3492000"/>
          </a:xfrm>
          <a:prstGeom prst="rect">
            <a:avLst/>
          </a:prstGeom>
          <a:solidFill>
            <a:srgbClr val="202328"/>
          </a:solidFill>
          <a:ln cap="flat" cmpd="sng" w="9525">
            <a:solidFill>
              <a:srgbClr val="1E2428"/>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55" name="Google Shape;155;p30"/>
          <p:cNvSpPr txBox="1"/>
          <p:nvPr/>
        </p:nvSpPr>
        <p:spPr>
          <a:xfrm>
            <a:off x="318500" y="235925"/>
            <a:ext cx="6948600" cy="660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3800">
                <a:solidFill>
                  <a:schemeClr val="lt1"/>
                </a:solidFill>
                <a:latin typeface="Roboto"/>
                <a:ea typeface="Roboto"/>
                <a:cs typeface="Roboto"/>
                <a:sym typeface="Roboto"/>
              </a:rPr>
              <a:t>Links</a:t>
            </a:r>
            <a:endParaRPr b="1" sz="3800">
              <a:solidFill>
                <a:schemeClr val="lt1"/>
              </a:solidFill>
              <a:latin typeface="Roboto"/>
              <a:ea typeface="Roboto"/>
              <a:cs typeface="Roboto"/>
              <a:sym typeface="Roboto"/>
            </a:endParaRPr>
          </a:p>
        </p:txBody>
      </p:sp>
      <p:sp>
        <p:nvSpPr>
          <p:cNvPr id="156" name="Google Shape;156;p30"/>
          <p:cNvSpPr txBox="1"/>
          <p:nvPr/>
        </p:nvSpPr>
        <p:spPr>
          <a:xfrm>
            <a:off x="318500" y="1368450"/>
            <a:ext cx="3374100" cy="3326700"/>
          </a:xfrm>
          <a:prstGeom prst="rect">
            <a:avLst/>
          </a:prstGeom>
          <a:noFill/>
          <a:ln>
            <a:noFill/>
          </a:ln>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b="1" lang="en-GB" sz="1000">
                <a:solidFill>
                  <a:srgbClr val="1C1D31"/>
                </a:solidFill>
                <a:highlight>
                  <a:srgbClr val="FFFFFF"/>
                </a:highlight>
              </a:rPr>
              <a:t>Premiere Pro Multicam Editing Explained: Tutorial with Image Steps</a:t>
            </a:r>
            <a:endParaRPr b="1" sz="1000">
              <a:solidFill>
                <a:srgbClr val="1C1D31"/>
              </a:solidFill>
              <a:highlight>
                <a:srgbClr val="FFFFFF"/>
              </a:highlight>
            </a:endParaRPr>
          </a:p>
          <a:p>
            <a:pPr indent="0" lvl="0" marL="0" rtl="0" algn="l">
              <a:lnSpc>
                <a:spcPct val="150000"/>
              </a:lnSpc>
              <a:spcBef>
                <a:spcPts val="1800"/>
              </a:spcBef>
              <a:spcAft>
                <a:spcPts val="1800"/>
              </a:spcAft>
              <a:buNone/>
            </a:pPr>
            <a:r>
              <a:rPr lang="en-GB" sz="1100" u="sng">
                <a:solidFill>
                  <a:schemeClr val="hlink"/>
                </a:solidFill>
                <a:hlinkClick r:id="rId4"/>
              </a:rPr>
              <a:t>https://motionarray.com/learn/premiere-pro/premiere-pro-multicam-editing-tutorial/?utm_source=google&amp;utm_medium=cpc&amp;utm_campaign=13950965030&amp;utm_content=126251573978&amp;utm_term=&amp;keyword=&amp;ad=534321000381&amp;matchtype=&amp;device=c&amp;gad_source=1&amp;gad_campaignid=13950965030&amp;gbraid=0AAAAACF3VWBdZE6VR8bPj5Vi0qEYWhnDs&amp;gclid=CjwKCAjwyMnNBhBNEiwA-Kcgu57gCiXgmEYDQCMS9y7mk5X-Qd1nyYdgZ6_zSxRfZQOhwsNRoAtGXRoCkXIQAvD_BwE</a:t>
            </a:r>
            <a:endParaRPr sz="1100">
              <a:solidFill>
                <a:schemeClr val="dk2"/>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0" name="Shape 160"/>
        <p:cNvGrpSpPr/>
        <p:nvPr/>
      </p:nvGrpSpPr>
      <p:grpSpPr>
        <a:xfrm>
          <a:off x="0" y="0"/>
          <a:ext cx="0" cy="0"/>
          <a:chOff x="0" y="0"/>
          <a:chExt cx="0" cy="0"/>
        </a:xfrm>
      </p:grpSpPr>
      <p:pic>
        <p:nvPicPr>
          <p:cNvPr descr="Create a presentation on how to plan and edit a multicam video podcast" id="161" name="Google Shape;161;p31"/>
          <p:cNvPicPr preferRelativeResize="0"/>
          <p:nvPr/>
        </p:nvPicPr>
        <p:blipFill>
          <a:blip r:embed="rId3">
            <a:alphaModFix/>
          </a:blip>
          <a:stretch>
            <a:fillRect/>
          </a:stretch>
        </p:blipFill>
        <p:spPr>
          <a:xfrm>
            <a:off x="-35700" y="0"/>
            <a:ext cx="9210675" cy="5143500"/>
          </a:xfrm>
          <a:prstGeom prst="rect">
            <a:avLst/>
          </a:prstGeom>
          <a:noFill/>
          <a:ln>
            <a:noFill/>
          </a:ln>
        </p:spPr>
      </p:pic>
      <p:sp>
        <p:nvSpPr>
          <p:cNvPr id="162" name="Google Shape;162;p31"/>
          <p:cNvSpPr/>
          <p:nvPr/>
        </p:nvSpPr>
        <p:spPr>
          <a:xfrm>
            <a:off x="188750" y="365525"/>
            <a:ext cx="7208100" cy="531000"/>
          </a:xfrm>
          <a:prstGeom prst="rect">
            <a:avLst/>
          </a:prstGeom>
          <a:solidFill>
            <a:srgbClr val="202328"/>
          </a:solidFill>
          <a:ln cap="flat" cmpd="sng" w="9525">
            <a:solidFill>
              <a:srgbClr val="202328"/>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63" name="Google Shape;163;p31"/>
          <p:cNvSpPr/>
          <p:nvPr/>
        </p:nvSpPr>
        <p:spPr>
          <a:xfrm>
            <a:off x="188750" y="1120700"/>
            <a:ext cx="3503700" cy="3492000"/>
          </a:xfrm>
          <a:prstGeom prst="rect">
            <a:avLst/>
          </a:prstGeom>
          <a:solidFill>
            <a:srgbClr val="202328"/>
          </a:solidFill>
          <a:ln cap="flat" cmpd="sng" w="9525">
            <a:solidFill>
              <a:srgbClr val="1E2428"/>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64" name="Google Shape;164;p31"/>
          <p:cNvSpPr txBox="1"/>
          <p:nvPr/>
        </p:nvSpPr>
        <p:spPr>
          <a:xfrm>
            <a:off x="318500" y="235925"/>
            <a:ext cx="6948600" cy="660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3800">
                <a:solidFill>
                  <a:schemeClr val="lt1"/>
                </a:solidFill>
                <a:latin typeface="Roboto"/>
                <a:ea typeface="Roboto"/>
                <a:cs typeface="Roboto"/>
                <a:sym typeface="Roboto"/>
              </a:rPr>
              <a:t>Links</a:t>
            </a:r>
            <a:endParaRPr b="1" sz="3800">
              <a:solidFill>
                <a:schemeClr val="lt1"/>
              </a:solidFill>
              <a:latin typeface="Roboto"/>
              <a:ea typeface="Roboto"/>
              <a:cs typeface="Roboto"/>
              <a:sym typeface="Roboto"/>
            </a:endParaRPr>
          </a:p>
        </p:txBody>
      </p:sp>
      <p:sp>
        <p:nvSpPr>
          <p:cNvPr id="165" name="Google Shape;165;p31"/>
          <p:cNvSpPr txBox="1"/>
          <p:nvPr/>
        </p:nvSpPr>
        <p:spPr>
          <a:xfrm>
            <a:off x="318500" y="1368450"/>
            <a:ext cx="3374100" cy="3326700"/>
          </a:xfrm>
          <a:prstGeom prst="rect">
            <a:avLst/>
          </a:prstGeom>
          <a:noFill/>
          <a:ln>
            <a:noFill/>
          </a:ln>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b="1" lang="en-GB" sz="1000">
                <a:solidFill>
                  <a:srgbClr val="1C1D31"/>
                </a:solidFill>
                <a:highlight>
                  <a:srgbClr val="FFFFFF"/>
                </a:highlight>
              </a:rPr>
              <a:t>Premiere Pro </a:t>
            </a:r>
            <a:r>
              <a:rPr b="1" lang="en-GB" sz="1000">
                <a:solidFill>
                  <a:srgbClr val="2C2C2C"/>
                </a:solidFill>
                <a:highlight>
                  <a:srgbClr val="FFFFFF"/>
                </a:highlight>
                <a:latin typeface="Roboto"/>
                <a:ea typeface="Roboto"/>
                <a:cs typeface="Roboto"/>
                <a:sym typeface="Roboto"/>
              </a:rPr>
              <a:t>Create a multi-camera source sequence</a:t>
            </a:r>
            <a:endParaRPr b="1" sz="1000">
              <a:solidFill>
                <a:srgbClr val="1C1D31"/>
              </a:solidFill>
              <a:highlight>
                <a:srgbClr val="FFFFFF"/>
              </a:highlight>
            </a:endParaRPr>
          </a:p>
          <a:p>
            <a:pPr indent="0" lvl="0" marL="0" rtl="0" algn="l">
              <a:lnSpc>
                <a:spcPct val="150000"/>
              </a:lnSpc>
              <a:spcBef>
                <a:spcPts val="1800"/>
              </a:spcBef>
              <a:spcAft>
                <a:spcPts val="1800"/>
              </a:spcAft>
              <a:buNone/>
            </a:pPr>
            <a:r>
              <a:rPr lang="en-GB" sz="1100" u="sng">
                <a:solidFill>
                  <a:schemeClr val="hlink"/>
                </a:solidFill>
                <a:hlinkClick r:id="rId4"/>
              </a:rPr>
              <a:t>https://helpx.adobe.com/uk/premiere/desktop/edit-projects/set-up-multi-camera-sequences-for-editing/create-a-multi-camera-source-sequence.html</a:t>
            </a:r>
            <a:endParaRPr sz="1100">
              <a:solidFill>
                <a:schemeClr val="dk2"/>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pic>
        <p:nvPicPr>
          <p:cNvPr descr="Create a presentation on how to plan and edit a multicam video podcast" id="170" name="Google Shape;170;p32"/>
          <p:cNvPicPr preferRelativeResize="0"/>
          <p:nvPr/>
        </p:nvPicPr>
        <p:blipFill>
          <a:blip r:embed="rId3">
            <a:alphaModFix/>
          </a:blip>
          <a:stretch>
            <a:fillRect/>
          </a:stretch>
        </p:blipFill>
        <p:spPr>
          <a:xfrm>
            <a:off x="-35700" y="0"/>
            <a:ext cx="9210675" cy="5143500"/>
          </a:xfrm>
          <a:prstGeom prst="rect">
            <a:avLst/>
          </a:prstGeom>
          <a:noFill/>
          <a:ln>
            <a:noFill/>
          </a:ln>
        </p:spPr>
      </p:pic>
      <p:sp>
        <p:nvSpPr>
          <p:cNvPr id="171" name="Google Shape;171;p32"/>
          <p:cNvSpPr/>
          <p:nvPr/>
        </p:nvSpPr>
        <p:spPr>
          <a:xfrm>
            <a:off x="188750" y="365525"/>
            <a:ext cx="7208100" cy="531000"/>
          </a:xfrm>
          <a:prstGeom prst="rect">
            <a:avLst/>
          </a:prstGeom>
          <a:solidFill>
            <a:srgbClr val="202328"/>
          </a:solidFill>
          <a:ln cap="flat" cmpd="sng" w="9525">
            <a:solidFill>
              <a:srgbClr val="202328"/>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2" name="Google Shape;172;p32"/>
          <p:cNvSpPr/>
          <p:nvPr/>
        </p:nvSpPr>
        <p:spPr>
          <a:xfrm>
            <a:off x="188750" y="1120700"/>
            <a:ext cx="3503700" cy="3492000"/>
          </a:xfrm>
          <a:prstGeom prst="rect">
            <a:avLst/>
          </a:prstGeom>
          <a:solidFill>
            <a:srgbClr val="202328"/>
          </a:solidFill>
          <a:ln cap="flat" cmpd="sng" w="9525">
            <a:solidFill>
              <a:srgbClr val="1E2428"/>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73" name="Google Shape;173;p32"/>
          <p:cNvSpPr txBox="1"/>
          <p:nvPr/>
        </p:nvSpPr>
        <p:spPr>
          <a:xfrm>
            <a:off x="318500" y="235925"/>
            <a:ext cx="6948600" cy="660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3800">
                <a:solidFill>
                  <a:schemeClr val="lt1"/>
                </a:solidFill>
                <a:latin typeface="Roboto"/>
                <a:ea typeface="Roboto"/>
                <a:cs typeface="Roboto"/>
                <a:sym typeface="Roboto"/>
              </a:rPr>
              <a:t>Links</a:t>
            </a:r>
            <a:endParaRPr b="1" sz="3800">
              <a:solidFill>
                <a:schemeClr val="lt1"/>
              </a:solidFill>
              <a:latin typeface="Roboto"/>
              <a:ea typeface="Roboto"/>
              <a:cs typeface="Roboto"/>
              <a:sym typeface="Roboto"/>
            </a:endParaRPr>
          </a:p>
        </p:txBody>
      </p:sp>
      <p:sp>
        <p:nvSpPr>
          <p:cNvPr id="174" name="Google Shape;174;p32"/>
          <p:cNvSpPr txBox="1"/>
          <p:nvPr/>
        </p:nvSpPr>
        <p:spPr>
          <a:xfrm>
            <a:off x="318500" y="1368450"/>
            <a:ext cx="3374100" cy="3326700"/>
          </a:xfrm>
          <a:prstGeom prst="rect">
            <a:avLst/>
          </a:prstGeom>
          <a:noFill/>
          <a:ln>
            <a:noFill/>
          </a:ln>
        </p:spPr>
        <p:txBody>
          <a:bodyPr anchorCtr="0" anchor="t" bIns="91425" lIns="91425" spcFirstLastPara="1" rIns="91425" wrap="square" tIns="91425">
            <a:noAutofit/>
          </a:bodyPr>
          <a:lstStyle/>
          <a:p>
            <a:pPr indent="0" lvl="0" marL="0" rtl="0" algn="l">
              <a:lnSpc>
                <a:spcPct val="150000"/>
              </a:lnSpc>
              <a:spcBef>
                <a:spcPts val="0"/>
              </a:spcBef>
              <a:spcAft>
                <a:spcPts val="0"/>
              </a:spcAft>
              <a:buNone/>
            </a:pPr>
            <a:r>
              <a:rPr b="1" lang="en-GB" sz="1000">
                <a:solidFill>
                  <a:srgbClr val="1C1D31"/>
                </a:solidFill>
                <a:highlight>
                  <a:srgbClr val="FFFFFF"/>
                </a:highlight>
              </a:rPr>
              <a:t>Sync Multiple Cameras with DaVinci Resolve Multicam Editing</a:t>
            </a:r>
            <a:endParaRPr b="1" sz="1000">
              <a:solidFill>
                <a:srgbClr val="1C1D31"/>
              </a:solidFill>
              <a:highlight>
                <a:srgbClr val="FFFFFF"/>
              </a:highlight>
            </a:endParaRPr>
          </a:p>
          <a:p>
            <a:pPr indent="0" lvl="0" marL="0" rtl="0" algn="l">
              <a:lnSpc>
                <a:spcPct val="150000"/>
              </a:lnSpc>
              <a:spcBef>
                <a:spcPts val="1800"/>
              </a:spcBef>
              <a:spcAft>
                <a:spcPts val="1800"/>
              </a:spcAft>
              <a:buNone/>
            </a:pPr>
            <a:r>
              <a:rPr lang="en-GB" sz="1100" u="sng">
                <a:solidFill>
                  <a:schemeClr val="hlink"/>
                </a:solidFill>
                <a:hlinkClick r:id="rId4"/>
              </a:rPr>
              <a:t>https://motionarray.com/learn/davinci-resolve/davinci-resolve-multicam-editing/?utm_source=google&amp;utm_medium=cpc&amp;utm_campaign=13950965030&amp;utm_content=126251574138&amp;utm_term=&amp;keyword=&amp;ad=534386050999&amp;matchtype=&amp;device=c&amp;gad_source=1&amp;gad_campaignid=13950965030&amp;gbraid=0AAAAACF3VWBdZE6VR8bPj5Vi0qEYWhnDs&amp;gclid=CjwKCAjwyMnNBhBNEiwA-KcguwurwPpfWG-w_HjN6eZ4JKM_sM-duO1SIP5tTG0iZTM_OBTbCaxl0xoCRpcQAvD_BwE</a:t>
            </a:r>
            <a:endParaRPr sz="1100">
              <a:solidFill>
                <a:schemeClr val="dk2"/>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