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handoutMasterIdLst>
    <p:handoutMasterId r:id="rId4"/>
  </p:handout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varScale="1">
        <p:scale>
          <a:sx n="105" d="100"/>
          <a:sy n="105" d="100"/>
        </p:scale>
        <p:origin x="-78" y="-45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125" d="100"/>
          <a:sy n="125" d="100"/>
        </p:scale>
        <p:origin x="-426" y="-7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1B084F0-2552-4718-A0FF-8A2D0E1DD2E8}" type="datetimeFigureOut">
              <a:rPr lang="en-GB" smtClean="0"/>
              <a:t>12/01/2020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17897FE-F7C1-45B9-BA2A-DA49270B2B3A}" type="slidenum">
              <a:rPr lang="en-GB" smtClean="0"/>
              <a:t>‹#›</a:t>
            </a:fld>
            <a:endParaRPr lang="en-GB"/>
          </a:p>
        </p:txBody>
      </p:sp>
    </p:spTree>
  </p:cSld>
  <p:clrMap bg1="lt1" tx1="dk1" bg2="lt2" tx2="dk2" accent1="accent1" accent2="accent2" accent3="accent3" accent4="accent4" accent5="accent5" accent6="accent6" hlink="hlink" folHlink="folHlink"/>
  <p:hf hd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5FCC2E2-1ED3-4CBF-8C12-99B5D1DB0365}" type="datetimeFigureOut">
              <a:rPr lang="en-GB" smtClean="0"/>
              <a:t>12/01/2020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D677E67-F7D3-4D22-8A8B-FFF4CC158055}" type="slidenum">
              <a:rPr lang="en-GB" smtClean="0"/>
              <a:t>‹#›</a:t>
            </a:fld>
            <a:endParaRPr lang="en-GB"/>
          </a:p>
        </p:txBody>
      </p:sp>
    </p:spTree>
  </p:cSld>
  <p:clrMap bg1="lt1" tx1="dk1" bg2="lt2" tx2="dk2" accent1="accent1" accent2="accent2" accent3="accent3" accent4="accent4" accent5="accent5" accent6="accent6" hlink="hlink" folHlink="folHlink"/>
  <p:hf hd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doi.org/10.1037/0022-0663.82.4.760" TargetMode="External"/><Relationship Id="rId7" Type="http://schemas.openxmlformats.org/officeDocument/2006/relationships/hyperlink" Target="https://search.proquest.com/indexingvolumeissuelinkhandler/30166/American+Journal+of+Health+Studies/02000Y01Y01$232000$3b++Vol.+16+$281$29/16/1" TargetMode="External"/><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https://search.proquest.com/pubidlinkhandler/sng/pubtitle/American+Journal+of+Health+Studies/$N/30166/OpenView/210480531/$B/E85BE38DB1004D92PQ/1" TargetMode="External"/><Relationship Id="rId5" Type="http://schemas.openxmlformats.org/officeDocument/2006/relationships/hyperlink" Target="https://search.proquest.com/indexinglinkhandler/sng/au/McKean,+Michelle/$N" TargetMode="External"/><Relationship Id="rId4" Type="http://schemas.openxmlformats.org/officeDocument/2006/relationships/hyperlink" Target="https://search.proquest.com/indexinglinkhandler/sng/au/Misra,+Ranjita/$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100" dirty="0" err="1" smtClean="0"/>
              <a:t>Macan</a:t>
            </a:r>
            <a:r>
              <a:rPr lang="en-GB" sz="1100" dirty="0" smtClean="0"/>
              <a:t>, T. H., </a:t>
            </a:r>
            <a:r>
              <a:rPr lang="en-GB" sz="1100" dirty="0" err="1" smtClean="0"/>
              <a:t>Shahani</a:t>
            </a:r>
            <a:r>
              <a:rPr lang="en-GB" sz="1100" dirty="0" smtClean="0"/>
              <a:t>, C., </a:t>
            </a:r>
            <a:r>
              <a:rPr lang="en-GB" sz="1100" dirty="0" err="1" smtClean="0"/>
              <a:t>Dipboye</a:t>
            </a:r>
            <a:r>
              <a:rPr lang="en-GB" sz="1100" dirty="0" smtClean="0"/>
              <a:t>, R. L., &amp; Phillips, A. P. (1990). </a:t>
            </a:r>
            <a:r>
              <a:rPr lang="en-GB" sz="1100" i="1" dirty="0" smtClean="0"/>
              <a:t>College students' time management: Correlations with academic performance and stress</a:t>
            </a:r>
            <a:r>
              <a:rPr lang="en-GB" sz="1100" dirty="0" smtClean="0"/>
              <a:t>. </a:t>
            </a:r>
            <a:r>
              <a:rPr lang="en-GB" sz="1100" i="1" dirty="0" smtClean="0"/>
              <a:t>Journal of Educational Psychology, 82</a:t>
            </a:r>
            <a:r>
              <a:rPr lang="en-GB" sz="1100" dirty="0" smtClean="0"/>
              <a:t>(4), 760–768. </a:t>
            </a:r>
            <a:r>
              <a:rPr lang="en-GB" sz="1100" dirty="0" smtClean="0">
                <a:hlinkClick r:id="rId3"/>
              </a:rPr>
              <a:t>https://doi.org/10.1037/0022-0663.82.4.760</a:t>
            </a:r>
            <a:endParaRPr lang="en-GB" sz="1100" dirty="0" smtClean="0"/>
          </a:p>
          <a:p>
            <a:endParaRPr lang="en-GB" dirty="0"/>
          </a:p>
          <a:p>
            <a:r>
              <a:rPr lang="en-GB" sz="1100" dirty="0" smtClean="0"/>
              <a:t>Levin, P. (2007) . </a:t>
            </a:r>
            <a:r>
              <a:rPr lang="en-GB" sz="1100" i="1" dirty="0" smtClean="0"/>
              <a:t>Skilful time management </a:t>
            </a:r>
            <a:r>
              <a:rPr lang="en-GB" sz="1100" dirty="0" smtClean="0"/>
              <a:t>(student friendly guides). Maidenhead, England ; New York: Open University Press.</a:t>
            </a:r>
          </a:p>
          <a:p>
            <a:endParaRPr lang="en-GB" sz="1100" dirty="0"/>
          </a:p>
          <a:p>
            <a:r>
              <a:rPr lang="en-GB" sz="1100" dirty="0" err="1" smtClean="0">
                <a:hlinkClick r:id="rId4" tooltip="Click to search for more items by this author"/>
              </a:rPr>
              <a:t>Misra</a:t>
            </a:r>
            <a:r>
              <a:rPr lang="en-GB" sz="1100" dirty="0" smtClean="0">
                <a:hlinkClick r:id="rId4" tooltip="Click to search for more items by this author"/>
              </a:rPr>
              <a:t>, </a:t>
            </a:r>
            <a:r>
              <a:rPr lang="en-GB" sz="1100" dirty="0" err="1" smtClean="0">
                <a:hlinkClick r:id="rId4" tooltip="Click to search for more items by this author"/>
              </a:rPr>
              <a:t>Ranjita</a:t>
            </a:r>
            <a:r>
              <a:rPr lang="en-GB" sz="1100" dirty="0" smtClean="0"/>
              <a:t>; </a:t>
            </a:r>
            <a:r>
              <a:rPr lang="en-GB" sz="1100" dirty="0" smtClean="0">
                <a:hlinkClick r:id="rId5" tooltip="Click to search for more items by this author"/>
              </a:rPr>
              <a:t>McKean, Michelle</a:t>
            </a:r>
            <a:r>
              <a:rPr lang="en-GB" sz="1100" dirty="0" smtClean="0"/>
              <a:t>. </a:t>
            </a:r>
            <a:r>
              <a:rPr lang="en-GB" sz="1100" b="1" dirty="0" smtClean="0">
                <a:hlinkClick r:id="rId6" tooltip="Click to search for more items from this journal"/>
              </a:rPr>
              <a:t>American Journal of Health Studies</a:t>
            </a:r>
            <a:r>
              <a:rPr lang="en-GB" sz="1100" b="1" dirty="0" smtClean="0"/>
              <a:t>; Silver Spring</a:t>
            </a:r>
            <a:r>
              <a:rPr lang="en-GB" sz="1100" dirty="0" smtClean="0">
                <a:hlinkClick r:id="rId7" tooltip="Click to search for more items from this issue"/>
              </a:rPr>
              <a:t> Vol. 16, </a:t>
            </a:r>
            <a:r>
              <a:rPr lang="en-GB" sz="1100" dirty="0" err="1" smtClean="0">
                <a:hlinkClick r:id="rId7" tooltip="Click to search for more items from this issue"/>
              </a:rPr>
              <a:t>Iss</a:t>
            </a:r>
            <a:r>
              <a:rPr lang="en-GB" sz="1100" dirty="0" smtClean="0">
                <a:hlinkClick r:id="rId7" tooltip="Click to search for more items from this issue"/>
              </a:rPr>
              <a:t>. 1, </a:t>
            </a:r>
            <a:r>
              <a:rPr lang="en-GB" sz="1100" dirty="0" smtClean="0"/>
              <a:t> (2000): 41-51. </a:t>
            </a:r>
          </a:p>
          <a:p>
            <a:endParaRPr lang="en-GB" sz="1100" dirty="0" smtClean="0"/>
          </a:p>
          <a:p>
            <a:endParaRPr lang="en-GB" sz="1100" dirty="0" smtClean="0"/>
          </a:p>
          <a:p>
            <a:endParaRPr lang="en-GB" dirty="0" smtClean="0"/>
          </a:p>
          <a:p>
            <a:endParaRPr lang="en-GB" dirty="0"/>
          </a:p>
          <a:p>
            <a:endParaRPr lang="en-GB" dirty="0"/>
          </a:p>
        </p:txBody>
      </p:sp>
      <p:sp>
        <p:nvSpPr>
          <p:cNvPr id="4" name="Slide Number Placeholder 3"/>
          <p:cNvSpPr>
            <a:spLocks noGrp="1"/>
          </p:cNvSpPr>
          <p:nvPr>
            <p:ph type="sldNum" sz="quarter" idx="10"/>
          </p:nvPr>
        </p:nvSpPr>
        <p:spPr/>
        <p:txBody>
          <a:bodyPr/>
          <a:lstStyle/>
          <a:p>
            <a:fld id="{ED677E67-F7D3-4D22-8A8B-FFF4CC158055}" type="slidenum">
              <a:rPr lang="en-GB" smtClean="0"/>
              <a:t>1</a:t>
            </a:fld>
            <a:endParaRPr lang="en-GB"/>
          </a:p>
        </p:txBody>
      </p:sp>
      <p:sp>
        <p:nvSpPr>
          <p:cNvPr id="5" name="Date Placeholder 4"/>
          <p:cNvSpPr>
            <a:spLocks noGrp="1"/>
          </p:cNvSpPr>
          <p:nvPr>
            <p:ph type="dt" idx="11"/>
          </p:nvPr>
        </p:nvSpPr>
        <p:spPr/>
        <p:txBody>
          <a:bodyPr/>
          <a:lstStyle/>
          <a:p>
            <a:fld id="{C0A2A182-E2FE-4E96-9CF0-1B5D3FA3D4A6}" type="datetime1">
              <a:rPr lang="en-GB" smtClean="0"/>
              <a:t>12/01/2020</a:t>
            </a:fld>
            <a:endParaRPr lang="en-GB"/>
          </a:p>
        </p:txBody>
      </p:sp>
      <p:sp>
        <p:nvSpPr>
          <p:cNvPr id="6" name="Footer Placeholder 5"/>
          <p:cNvSpPr>
            <a:spLocks noGrp="1"/>
          </p:cNvSpPr>
          <p:nvPr>
            <p:ph type="ftr" sz="quarter" idx="12"/>
          </p:nvPr>
        </p:nvSpPr>
        <p:spPr/>
        <p:txBody>
          <a:bodyPr/>
          <a:lstStyle/>
          <a:p>
            <a:endParaRPr lang="en-GB"/>
          </a:p>
        </p:txBody>
      </p:sp>
      <p:sp>
        <p:nvSpPr>
          <p:cNvPr id="2050" name="AutoShape 2" descr="Image result for clock"/>
          <p:cNvSpPr>
            <a:spLocks noChangeAspect="1" noChangeArrowheads="1"/>
          </p:cNvSpPr>
          <p:nvPr/>
        </p:nvSpPr>
        <p:spPr bwMode="auto">
          <a:xfrm>
            <a:off x="155575" y="-571500"/>
            <a:ext cx="2047875" cy="12001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smtClean="0"/>
              <a:t>Click to edit Master title style</a:t>
            </a:r>
            <a:endParaRPr kumimoji="0" lang="en-US"/>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A0146895-FBC9-477B-A890-E261FF6277EA}" type="datetimeFigureOut">
              <a:rPr lang="en-GB" smtClean="0"/>
              <a:t>12/01/2020</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0925CF8D-B276-4D45-A048-A961FDA147D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A0146895-FBC9-477B-A890-E261FF6277EA}" type="datetimeFigureOut">
              <a:rPr lang="en-GB" smtClean="0"/>
              <a:t>12/01/2020</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0925CF8D-B276-4D45-A048-A961FDA147D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A0146895-FBC9-477B-A890-E261FF6277EA}" type="datetimeFigureOut">
              <a:rPr lang="en-GB" smtClean="0"/>
              <a:t>12/01/2020</a:t>
            </a:fld>
            <a:endParaRPr lang="en-GB"/>
          </a:p>
        </p:txBody>
      </p:sp>
      <p:sp>
        <p:nvSpPr>
          <p:cNvPr id="5" name="Footer Placeholder 4"/>
          <p:cNvSpPr>
            <a:spLocks noGrp="1"/>
          </p:cNvSpPr>
          <p:nvPr>
            <p:ph type="ftr" sz="quarter" idx="11"/>
          </p:nvPr>
        </p:nvSpPr>
        <p:spPr>
          <a:xfrm>
            <a:off x="2619376" y="6480969"/>
            <a:ext cx="4260056" cy="300831"/>
          </a:xfrm>
        </p:spPr>
        <p:txBody>
          <a:bodyPr/>
          <a:lstStyle/>
          <a:p>
            <a:endParaRPr lang="en-GB"/>
          </a:p>
        </p:txBody>
      </p:sp>
      <p:sp>
        <p:nvSpPr>
          <p:cNvPr id="6" name="Slide Number Placeholder 5"/>
          <p:cNvSpPr>
            <a:spLocks noGrp="1"/>
          </p:cNvSpPr>
          <p:nvPr>
            <p:ph type="sldNum" sz="quarter" idx="12"/>
          </p:nvPr>
        </p:nvSpPr>
        <p:spPr>
          <a:xfrm>
            <a:off x="8451056" y="809624"/>
            <a:ext cx="502920" cy="300831"/>
          </a:xfrm>
        </p:spPr>
        <p:txBody>
          <a:bodyPr/>
          <a:lstStyle/>
          <a:p>
            <a:fld id="{0925CF8D-B276-4D45-A048-A961FDA147D1}" type="slidenum">
              <a:rPr lang="en-GB" smtClean="0"/>
              <a:t>‹#›</a:t>
            </a:fld>
            <a:endParaRPr lang="en-GB"/>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A0146895-FBC9-477B-A890-E261FF6277EA}" type="datetimeFigureOut">
              <a:rPr lang="en-GB" smtClean="0"/>
              <a:t>12/01/2020</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0925CF8D-B276-4D45-A048-A961FDA147D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A0146895-FBC9-477B-A890-E261FF6277EA}" type="datetimeFigureOut">
              <a:rPr lang="en-GB" smtClean="0"/>
              <a:t>12/01/2020</a:t>
            </a:fld>
            <a:endParaRPr lang="en-GB"/>
          </a:p>
        </p:txBody>
      </p:sp>
      <p:sp>
        <p:nvSpPr>
          <p:cNvPr id="8" name="Footer Placeholder 7"/>
          <p:cNvSpPr>
            <a:spLocks noGrp="1"/>
          </p:cNvSpPr>
          <p:nvPr>
            <p:ph type="ftr" sz="quarter" idx="11"/>
          </p:nvPr>
        </p:nvSpPr>
        <p:spPr>
          <a:xfrm>
            <a:off x="457200" y="6480969"/>
            <a:ext cx="4261104" cy="301752"/>
          </a:xfrm>
        </p:spPr>
        <p:txBody>
          <a:bodyPr/>
          <a:lstStyle/>
          <a:p>
            <a:endParaRPr lang="en-GB"/>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0925CF8D-B276-4D45-A048-A961FDA147D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0146895-FBC9-477B-A890-E261FF6277EA}" type="datetimeFigureOut">
              <a:rPr lang="en-GB" smtClean="0"/>
              <a:t>12/01/2020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25CF8D-B276-4D45-A048-A961FDA147D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A0146895-FBC9-477B-A890-E261FF6277EA}" type="datetimeFigureOut">
              <a:rPr lang="en-GB" smtClean="0"/>
              <a:t>12/01/2020</a:t>
            </a:fld>
            <a:endParaRPr lang="en-GB"/>
          </a:p>
        </p:txBody>
      </p:sp>
      <p:sp>
        <p:nvSpPr>
          <p:cNvPr id="3" name="Footer Placeholder 2"/>
          <p:cNvSpPr>
            <a:spLocks noGrp="1"/>
          </p:cNvSpPr>
          <p:nvPr>
            <p:ph type="ftr" sz="quarter" idx="11"/>
          </p:nvPr>
        </p:nvSpPr>
        <p:spPr>
          <a:xfrm>
            <a:off x="457200" y="6481890"/>
            <a:ext cx="4260056" cy="300831"/>
          </a:xfrm>
        </p:spPr>
        <p:txBody>
          <a:bodyPr/>
          <a:lstStyle/>
          <a:p>
            <a:endParaRPr lang="en-GB"/>
          </a:p>
        </p:txBody>
      </p:sp>
      <p:sp>
        <p:nvSpPr>
          <p:cNvPr id="4" name="Slide Number Placeholder 3"/>
          <p:cNvSpPr>
            <a:spLocks noGrp="1"/>
          </p:cNvSpPr>
          <p:nvPr>
            <p:ph type="sldNum" sz="quarter" idx="12"/>
          </p:nvPr>
        </p:nvSpPr>
        <p:spPr>
          <a:xfrm>
            <a:off x="7589520" y="6480969"/>
            <a:ext cx="502920" cy="301752"/>
          </a:xfrm>
        </p:spPr>
        <p:txBody>
          <a:bodyPr/>
          <a:lstStyle/>
          <a:p>
            <a:fld id="{0925CF8D-B276-4D45-A048-A961FDA147D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A0146895-FBC9-477B-A890-E261FF6277EA}" type="datetimeFigureOut">
              <a:rPr lang="en-GB" smtClean="0"/>
              <a:t>12/01/2020</a:t>
            </a:fld>
            <a:endParaRPr lang="en-GB"/>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0925CF8D-B276-4D45-A048-A961FDA147D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A0146895-FBC9-477B-A890-E261FF6277EA}" type="datetimeFigureOut">
              <a:rPr lang="en-GB" smtClean="0"/>
              <a:t>12/01/2020</a:t>
            </a:fld>
            <a:endParaRPr lang="en-GB"/>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0925CF8D-B276-4D45-A048-A961FDA147D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0146895-FBC9-477B-A890-E261FF6277EA}"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5CF8D-B276-4D45-A048-A961FDA147D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0146895-FBC9-477B-A890-E261FF6277EA}"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5CF8D-B276-4D45-A048-A961FDA147D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A0146895-FBC9-477B-A890-E261FF6277EA}" type="datetimeFigureOut">
              <a:rPr lang="en-GB" smtClean="0"/>
              <a:t>12/01/2020</a:t>
            </a:fld>
            <a:endParaRPr lang="en-GB"/>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GB"/>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0925CF8D-B276-4D45-A048-A961FDA147D1}"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90" name="Picture 6" descr="time late working late delay too late rush business business people businessman business man isolated men business meeting business man asian young business man men portrait cartoon human behavior art illustration gentleman conversation computer wallpaper fictional character"/>
          <p:cNvPicPr>
            <a:picLocks noChangeAspect="1" noChangeArrowheads="1"/>
          </p:cNvPicPr>
          <p:nvPr/>
        </p:nvPicPr>
        <p:blipFill>
          <a:blip r:embed="rId3" cstate="print"/>
          <a:srcRect/>
          <a:stretch>
            <a:fillRect/>
          </a:stretch>
        </p:blipFill>
        <p:spPr bwMode="auto">
          <a:xfrm>
            <a:off x="7884368" y="3356992"/>
            <a:ext cx="1152128" cy="2376264"/>
          </a:xfrm>
          <a:prstGeom prst="rect">
            <a:avLst/>
          </a:prstGeom>
          <a:noFill/>
        </p:spPr>
      </p:pic>
      <p:sp>
        <p:nvSpPr>
          <p:cNvPr id="2" name="Title 1"/>
          <p:cNvSpPr>
            <a:spLocks noGrp="1"/>
          </p:cNvSpPr>
          <p:nvPr>
            <p:ph type="ctrTitle"/>
          </p:nvPr>
        </p:nvSpPr>
        <p:spPr>
          <a:xfrm>
            <a:off x="0" y="-544370"/>
            <a:ext cx="6984776" cy="1088740"/>
          </a:xfrm>
        </p:spPr>
        <p:txBody>
          <a:bodyPr>
            <a:noAutofit/>
          </a:bodyPr>
          <a:lstStyle/>
          <a:p>
            <a:r>
              <a:rPr lang="en-GB" sz="4000" dirty="0" smtClean="0"/>
              <a:t>Time Management</a:t>
            </a:r>
            <a:endParaRPr lang="en-GB" sz="4000" dirty="0"/>
          </a:p>
        </p:txBody>
      </p:sp>
      <p:sp>
        <p:nvSpPr>
          <p:cNvPr id="4" name="TextBox 3"/>
          <p:cNvSpPr txBox="1"/>
          <p:nvPr/>
        </p:nvSpPr>
        <p:spPr>
          <a:xfrm>
            <a:off x="0" y="476672"/>
            <a:ext cx="4355976" cy="2523768"/>
          </a:xfrm>
          <a:prstGeom prst="rect">
            <a:avLst/>
          </a:prstGeom>
          <a:noFill/>
        </p:spPr>
        <p:txBody>
          <a:bodyPr wrap="square" rtlCol="0">
            <a:spAutoFit/>
          </a:bodyPr>
          <a:lstStyle/>
          <a:p>
            <a:r>
              <a:rPr lang="en-GB" sz="1400" dirty="0" smtClean="0"/>
              <a:t>Introduction</a:t>
            </a:r>
          </a:p>
          <a:p>
            <a:r>
              <a:rPr lang="en-GB" sz="1200" dirty="0" smtClean="0"/>
              <a:t>Many college students may find the academic experience very stressful (K. J. </a:t>
            </a:r>
            <a:r>
              <a:rPr lang="en-GB" sz="1200" dirty="0" err="1" smtClean="0"/>
              <a:t>Swick</a:t>
            </a:r>
            <a:r>
              <a:rPr lang="en-GB" sz="1200" dirty="0" smtClean="0"/>
              <a:t>, 1987)</a:t>
            </a:r>
          </a:p>
          <a:p>
            <a:r>
              <a:rPr lang="en-GB" sz="1200" dirty="0" smtClean="0"/>
              <a:t>Having good time management is really helpful in having a productive lifestyle and gives you more control in what one does, particularly those in an academic environment. It allows students to be able to balance their work and their life outside of academia which </a:t>
            </a:r>
            <a:r>
              <a:rPr lang="en-GB" sz="1200" dirty="0" smtClean="0"/>
              <a:t>can sometimes allow them to have a much more stress free life. Within this presentation I will explain the pros and cons of how time management is useful and how having bad time management can impact ones daily life</a:t>
            </a:r>
            <a:endParaRPr lang="en-GB" sz="1200" dirty="0" smtClean="0"/>
          </a:p>
        </p:txBody>
      </p:sp>
      <p:sp>
        <p:nvSpPr>
          <p:cNvPr id="6" name="TextBox 5"/>
          <p:cNvSpPr txBox="1"/>
          <p:nvPr/>
        </p:nvSpPr>
        <p:spPr>
          <a:xfrm>
            <a:off x="4283968" y="548681"/>
            <a:ext cx="4860032" cy="2739211"/>
          </a:xfrm>
          <a:prstGeom prst="rect">
            <a:avLst/>
          </a:prstGeom>
          <a:solidFill>
            <a:schemeClr val="accent1">
              <a:lumMod val="60000"/>
              <a:lumOff val="4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How can time management help those in an academic setting?</a:t>
            </a:r>
          </a:p>
          <a:p>
            <a:r>
              <a:rPr lang="en-GB" sz="1200" dirty="0" smtClean="0"/>
              <a:t>When in an academic setting, the pressures of assignments and revising for exams can be overwhelming for students. Some may feel the pressures and think to cram for an exam or to do something last minute will be more effective. </a:t>
            </a:r>
          </a:p>
          <a:p>
            <a:r>
              <a:rPr lang="en-GB" sz="1200" dirty="0" smtClean="0"/>
              <a:t>‘165 students completed a questionnaire assessing their time management behaviours. The study revealed 2 major findings. The Time Management Behaviour Scale consists of 4 relatively independent factors; the most predictive was Perceived Control of Time. Students who took better control of their time reported significantly greater evaluations of their performance, greater work and life satisfaction.’</a:t>
            </a:r>
            <a:endParaRPr lang="en-GB" sz="1600" dirty="0"/>
          </a:p>
          <a:p>
            <a:endParaRPr lang="en-GB" sz="1200" dirty="0"/>
          </a:p>
        </p:txBody>
      </p:sp>
      <p:sp>
        <p:nvSpPr>
          <p:cNvPr id="7" name="TextBox 6"/>
          <p:cNvSpPr txBox="1"/>
          <p:nvPr/>
        </p:nvSpPr>
        <p:spPr>
          <a:xfrm>
            <a:off x="4716016" y="3356992"/>
            <a:ext cx="3240360" cy="3693319"/>
          </a:xfrm>
          <a:prstGeom prst="rect">
            <a:avLst/>
          </a:prstGeom>
          <a:noFill/>
        </p:spPr>
        <p:txBody>
          <a:bodyPr wrap="square" rtlCol="0">
            <a:spAutoFit/>
          </a:bodyPr>
          <a:lstStyle/>
          <a:p>
            <a:r>
              <a:rPr lang="en-GB" sz="1400" dirty="0" smtClean="0"/>
              <a:t>Results of insufficient time management.</a:t>
            </a:r>
          </a:p>
          <a:p>
            <a:r>
              <a:rPr lang="en-GB" sz="1200" dirty="0" smtClean="0"/>
              <a:t>According to Levin (2007) by managing time poorly, there is a high possibility of the tasks being performed going uncompleted or not being handed in by the expected due date.  The results of not handing work in on time could lead to failing and therefore causing more stress for students.	When stress is perceived negatively or becomes excessive, students experience physical and psychological impairment. (Murphy&amp; Archer 1996)</a:t>
            </a:r>
          </a:p>
          <a:p>
            <a:endParaRPr lang="en-GB" sz="1600" dirty="0"/>
          </a:p>
          <a:p>
            <a:endParaRPr lang="en-GB" sz="1400" dirty="0" smtClean="0"/>
          </a:p>
          <a:p>
            <a:endParaRPr lang="en-GB" sz="1600" dirty="0"/>
          </a:p>
          <a:p>
            <a:endParaRPr lang="en-GB" sz="1600" dirty="0"/>
          </a:p>
        </p:txBody>
      </p:sp>
      <p:sp>
        <p:nvSpPr>
          <p:cNvPr id="8" name="TextBox 7"/>
          <p:cNvSpPr txBox="1"/>
          <p:nvPr/>
        </p:nvSpPr>
        <p:spPr>
          <a:xfrm>
            <a:off x="0" y="3356992"/>
            <a:ext cx="4716016" cy="2523768"/>
          </a:xfrm>
          <a:prstGeom prst="rect">
            <a:avLst/>
          </a:prstGeom>
          <a:solidFill>
            <a:schemeClr val="accent1">
              <a:lumMod val="60000"/>
              <a:lumOff val="4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Effective Time Management Skills</a:t>
            </a:r>
          </a:p>
          <a:p>
            <a:r>
              <a:rPr lang="en-GB" sz="1200" dirty="0" smtClean="0"/>
              <a:t>To manage time effectively there are a number of things that can be done in order to do so such as:</a:t>
            </a:r>
          </a:p>
          <a:p>
            <a:pPr>
              <a:buFont typeface="Arial" pitchFamily="34" charset="0"/>
              <a:buChar char="•"/>
            </a:pPr>
            <a:r>
              <a:rPr lang="en-GB" sz="1200" dirty="0" smtClean="0"/>
              <a:t>Be aware of how much time it takes to complete a task</a:t>
            </a:r>
          </a:p>
          <a:p>
            <a:pPr>
              <a:buFont typeface="Arial" pitchFamily="34" charset="0"/>
              <a:buChar char="•"/>
            </a:pPr>
            <a:r>
              <a:rPr lang="en-GB" sz="1200" dirty="0" smtClean="0"/>
              <a:t>Organise your time</a:t>
            </a:r>
          </a:p>
          <a:p>
            <a:pPr>
              <a:buFont typeface="Arial" pitchFamily="34" charset="0"/>
              <a:buChar char="•"/>
            </a:pPr>
            <a:r>
              <a:rPr lang="en-GB" sz="1200" dirty="0" smtClean="0"/>
              <a:t>Set daily goals</a:t>
            </a:r>
          </a:p>
          <a:p>
            <a:pPr>
              <a:buFont typeface="Arial" pitchFamily="34" charset="0"/>
              <a:buChar char="•"/>
            </a:pPr>
            <a:r>
              <a:rPr lang="en-GB" sz="1200" dirty="0" smtClean="0"/>
              <a:t>Divide tasks into small and manageable ones</a:t>
            </a:r>
          </a:p>
          <a:p>
            <a:pPr>
              <a:buFont typeface="Arial" pitchFamily="34" charset="0"/>
              <a:buChar char="•"/>
            </a:pPr>
            <a:r>
              <a:rPr lang="en-GB" sz="1200" dirty="0" smtClean="0"/>
              <a:t>Give yourself time off</a:t>
            </a:r>
          </a:p>
          <a:p>
            <a:pPr>
              <a:buFont typeface="Arial" pitchFamily="34" charset="0"/>
              <a:buChar char="•"/>
            </a:pPr>
            <a:endParaRPr lang="en-GB" sz="1200" dirty="0" smtClean="0"/>
          </a:p>
          <a:p>
            <a:r>
              <a:rPr lang="en-GB" sz="1200" dirty="0" smtClean="0"/>
              <a:t>Levin (2007) suggested that in order for students to be effective with their time management then it would be beneficial they have a satisfactory environment that allows them to concentrate and be free from distraction.</a:t>
            </a:r>
          </a:p>
        </p:txBody>
      </p:sp>
      <p:sp>
        <p:nvSpPr>
          <p:cNvPr id="11" name="TextBox 10"/>
          <p:cNvSpPr txBox="1"/>
          <p:nvPr/>
        </p:nvSpPr>
        <p:spPr>
          <a:xfrm>
            <a:off x="0" y="5826949"/>
            <a:ext cx="9252520" cy="1107996"/>
          </a:xfrm>
          <a:prstGeom prst="rect">
            <a:avLst/>
          </a:prstGeom>
          <a:noFill/>
        </p:spPr>
        <p:txBody>
          <a:bodyPr wrap="square" rtlCol="0">
            <a:spAutoFit/>
          </a:bodyPr>
          <a:lstStyle/>
          <a:p>
            <a:r>
              <a:rPr lang="en-GB" sz="1400" dirty="0" smtClean="0"/>
              <a:t>Conclusion</a:t>
            </a:r>
          </a:p>
          <a:p>
            <a:r>
              <a:rPr lang="en-GB" sz="1600" dirty="0" smtClean="0"/>
              <a:t>I</a:t>
            </a:r>
            <a:r>
              <a:rPr lang="en-GB" sz="1200" dirty="0" smtClean="0"/>
              <a:t>n conclusion, by managing time effectively it can lead to an easy and less problematic environment when studying. It allows people to reward themselves with the fact that they have been able to do the on thing that people most struggle with as there are so many outside factors that could cause an obstacle along the way but by managing time effectively there will not be as much a build up of pressure on students because they have handled things correctly in advance.</a:t>
            </a:r>
            <a:endParaRPr lang="en-GB" sz="1600" dirty="0"/>
          </a:p>
        </p:txBody>
      </p:sp>
      <p:sp>
        <p:nvSpPr>
          <p:cNvPr id="16386" name="AutoShape 2" descr="Image result for clock"/>
          <p:cNvSpPr>
            <a:spLocks noChangeAspect="1" noChangeArrowheads="1"/>
          </p:cNvSpPr>
          <p:nvPr/>
        </p:nvSpPr>
        <p:spPr bwMode="auto">
          <a:xfrm>
            <a:off x="155575" y="-571500"/>
            <a:ext cx="2047875" cy="12001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6388" name="Picture 4" descr="https://www.ikea.com/gb/en/images/products/pugg-wall-clock-stainless-steel__0633562_PE695914_S5.JPG?f=s"/>
          <p:cNvPicPr>
            <a:picLocks noChangeAspect="1" noChangeArrowheads="1"/>
          </p:cNvPicPr>
          <p:nvPr/>
        </p:nvPicPr>
        <p:blipFill>
          <a:blip r:embed="rId4" cstate="print"/>
          <a:srcRect/>
          <a:stretch>
            <a:fillRect/>
          </a:stretch>
        </p:blipFill>
        <p:spPr bwMode="auto">
          <a:xfrm>
            <a:off x="1331640" y="0"/>
            <a:ext cx="720080" cy="72008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89</TotalTime>
  <Words>561</Words>
  <Application>Microsoft Office PowerPoint</Application>
  <PresentationFormat>On-screen Show (4:3)</PresentationFormat>
  <Paragraphs>32</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Verve</vt:lpstr>
      <vt:lpstr>Time Management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Carl Walsh</dc:creator>
  <cp:lastModifiedBy>Carl Walsh</cp:lastModifiedBy>
  <cp:revision>9</cp:revision>
  <dcterms:created xsi:type="dcterms:W3CDTF">2020-01-12T17:15:08Z</dcterms:created>
  <dcterms:modified xsi:type="dcterms:W3CDTF">2020-01-12T18:44:27Z</dcterms:modified>
</cp:coreProperties>
</file>