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63" r:id="rId4"/>
    <p:sldId id="260" r:id="rId5"/>
    <p:sldId id="258" r:id="rId6"/>
    <p:sldId id="264" r:id="rId7"/>
    <p:sldId id="259"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8"/>
    <p:restoredTop sz="94580"/>
  </p:normalViewPr>
  <p:slideViewPr>
    <p:cSldViewPr snapToGrid="0" snapToObjects="1">
      <p:cViewPr>
        <p:scale>
          <a:sx n="68" d="100"/>
          <a:sy n="68" d="100"/>
        </p:scale>
        <p:origin x="-40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5BF675-FA9E-4F4F-A3C0-0E93187EBD70}" type="datetimeFigureOut">
              <a:rPr lang="en-US" smtClean="0"/>
              <a:t>10/29/18</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15A544C-056C-6C47-8ED0-81DA0FFD780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0141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5BF675-FA9E-4F4F-A3C0-0E93187EBD70}" type="datetimeFigureOut">
              <a:rPr lang="en-US" smtClean="0"/>
              <a:t>10/29/18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A544C-056C-6C47-8ED0-81DA0FFD780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2192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C5BF675-FA9E-4F4F-A3C0-0E93187EBD70}" type="datetimeFigureOut">
              <a:rPr lang="en-US" smtClean="0"/>
              <a:t>10/29/18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A544C-056C-6C47-8ED0-81DA0FFD780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3320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5BF675-FA9E-4F4F-A3C0-0E93187EBD70}" type="datetimeFigureOut">
              <a:rPr lang="en-US" smtClean="0"/>
              <a:t>10/29/18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A544C-056C-6C47-8ED0-81DA0FFD780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6388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5BF675-FA9E-4F4F-A3C0-0E93187EBD70}" type="datetimeFigureOut">
              <a:rPr lang="en-US" smtClean="0"/>
              <a:t>10/29/18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5A544C-056C-6C47-8ED0-81DA0FFD780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5739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5BF675-FA9E-4F4F-A3C0-0E93187EBD70}" type="datetimeFigureOut">
              <a:rPr lang="en-US" smtClean="0"/>
              <a:t>10/29/18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A544C-056C-6C47-8ED0-81DA0FFD780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7375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5BF675-FA9E-4F4F-A3C0-0E93187EBD70}" type="datetimeFigureOut">
              <a:rPr lang="en-US" smtClean="0"/>
              <a:t>10/29/18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5A544C-056C-6C47-8ED0-81DA0FFD7807}" type="slidenum">
              <a:rPr lang="en-US" smtClean="0"/>
              <a:t>‹#›</a:t>
            </a:fld>
            <a:endParaRPr lang="en-US"/>
          </a:p>
        </p:txBody>
      </p:sp>
    </p:spTree>
    <p:extLst>
      <p:ext uri="{BB962C8B-B14F-4D97-AF65-F5344CB8AC3E}">
        <p14:creationId xmlns:p14="http://schemas.microsoft.com/office/powerpoint/2010/main" val="3199246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5BF675-FA9E-4F4F-A3C0-0E93187EBD70}" type="datetimeFigureOut">
              <a:rPr lang="en-US" smtClean="0"/>
              <a:t>10/29/18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A544C-056C-6C47-8ED0-81DA0FFD780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5055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C5BF675-FA9E-4F4F-A3C0-0E93187EBD70}" type="datetimeFigureOut">
              <a:rPr lang="en-US" smtClean="0"/>
              <a:t>10/29/18</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15A544C-056C-6C47-8ED0-81DA0FFD780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9546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5BF675-FA9E-4F4F-A3C0-0E93187EBD70}" type="datetimeFigureOut">
              <a:rPr lang="en-US" smtClean="0"/>
              <a:t>10/29/18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A544C-056C-6C47-8ED0-81DA0FFD780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582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5BF675-FA9E-4F4F-A3C0-0E93187EBD70}" type="datetimeFigureOut">
              <a:rPr lang="en-US" smtClean="0"/>
              <a:t>10/29/18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A544C-056C-6C47-8ED0-81DA0FFD780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2189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C5BF675-FA9E-4F4F-A3C0-0E93187EBD70}" type="datetimeFigureOut">
              <a:rPr lang="en-US" smtClean="0"/>
              <a:t>10/29/18</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15A544C-056C-6C47-8ED0-81DA0FFD780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151926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D3B0D41-A054-0B4C-95CE-14A999AF17EC}"/>
              </a:ext>
            </a:extLst>
          </p:cNvPr>
          <p:cNvSpPr>
            <a:spLocks noGrp="1"/>
          </p:cNvSpPr>
          <p:nvPr>
            <p:ph type="ctrTitle"/>
          </p:nvPr>
        </p:nvSpPr>
        <p:spPr>
          <a:xfrm>
            <a:off x="1452616" y="962902"/>
            <a:ext cx="4176384" cy="2380828"/>
          </a:xfrm>
        </p:spPr>
        <p:txBody>
          <a:bodyPr>
            <a:normAutofit/>
          </a:bodyPr>
          <a:lstStyle/>
          <a:p>
            <a:r>
              <a:rPr lang="en-US" sz="3400"/>
              <a:t>Diversity within Judaism: Orthodox, Conservative and Reform</a:t>
            </a:r>
          </a:p>
        </p:txBody>
      </p:sp>
      <p:sp>
        <p:nvSpPr>
          <p:cNvPr id="3" name="Subtitle 2">
            <a:extLst>
              <a:ext uri="{FF2B5EF4-FFF2-40B4-BE49-F238E27FC236}">
                <a16:creationId xmlns:a16="http://schemas.microsoft.com/office/drawing/2014/main" id="{20263200-E5D0-8E44-8315-E8F7FC2C8FA8}"/>
              </a:ext>
            </a:extLst>
          </p:cNvPr>
          <p:cNvSpPr>
            <a:spLocks noGrp="1"/>
          </p:cNvSpPr>
          <p:nvPr>
            <p:ph type="subTitle" idx="1"/>
          </p:nvPr>
        </p:nvSpPr>
        <p:spPr>
          <a:xfrm>
            <a:off x="1452617" y="3531204"/>
            <a:ext cx="4171479" cy="1610643"/>
          </a:xfrm>
        </p:spPr>
        <p:txBody>
          <a:bodyPr>
            <a:normAutofit/>
          </a:bodyPr>
          <a:lstStyle/>
          <a:p>
            <a:r>
              <a:rPr lang="en-US" sz="1600" dirty="0"/>
              <a:t>Tia </a:t>
            </a:r>
            <a:r>
              <a:rPr lang="en-US" sz="1600"/>
              <a:t>carson-davies</a:t>
            </a:r>
            <a:r>
              <a:rPr lang="en-US" sz="1600" dirty="0"/>
              <a:t> and Georgia Williams</a:t>
            </a:r>
          </a:p>
        </p:txBody>
      </p:sp>
      <p:cxnSp>
        <p:nvCxnSpPr>
          <p:cNvPr id="26" name="Straight Connector 25">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3">
            <a:extLst>
              <a:ext uri="{FF2B5EF4-FFF2-40B4-BE49-F238E27FC236}">
                <a16:creationId xmlns:a16="http://schemas.microsoft.com/office/drawing/2014/main" id="{8E820A80-0F53-4991-9A86-5AF7DDCF5B78}"/>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4411" y="1201392"/>
            <a:ext cx="4960442" cy="3869143"/>
          </a:xfrm>
          <a:prstGeom prst="rect">
            <a:avLst/>
          </a:prstGeom>
          <a:noFill/>
          <a:extLst/>
        </p:spPr>
      </p:pic>
      <p:pic>
        <p:nvPicPr>
          <p:cNvPr id="28" name="Picture 27">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7656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B6428-0D0A-1542-BE24-73609E4493EC}"/>
              </a:ext>
            </a:extLst>
          </p:cNvPr>
          <p:cNvSpPr>
            <a:spLocks noGrp="1"/>
          </p:cNvSpPr>
          <p:nvPr>
            <p:ph type="title"/>
          </p:nvPr>
        </p:nvSpPr>
        <p:spPr/>
        <p:txBody>
          <a:bodyPr>
            <a:normAutofit fontScale="90000"/>
          </a:bodyPr>
          <a:lstStyle/>
          <a:p>
            <a:r>
              <a:rPr lang="en-GB" b="1" i="1" dirty="0"/>
              <a:t>Orthodox Judaism (Traditional/</a:t>
            </a:r>
            <a:r>
              <a:rPr lang="en-GB" b="1" i="1" dirty="0" err="1"/>
              <a:t>ToraH</a:t>
            </a:r>
            <a:r>
              <a:rPr lang="en-GB" b="1" i="1" dirty="0"/>
              <a:t> Judaism)</a:t>
            </a:r>
            <a:br>
              <a:rPr lang="en-GB" dirty="0"/>
            </a:br>
            <a:endParaRPr lang="en-US" dirty="0"/>
          </a:p>
        </p:txBody>
      </p:sp>
      <p:sp>
        <p:nvSpPr>
          <p:cNvPr id="3" name="Content Placeholder 2">
            <a:extLst>
              <a:ext uri="{FF2B5EF4-FFF2-40B4-BE49-F238E27FC236}">
                <a16:creationId xmlns:a16="http://schemas.microsoft.com/office/drawing/2014/main" id="{51DC1A9F-A776-0547-A833-3A27A2A8CF8B}"/>
              </a:ext>
            </a:extLst>
          </p:cNvPr>
          <p:cNvSpPr>
            <a:spLocks noGrp="1"/>
          </p:cNvSpPr>
          <p:nvPr>
            <p:ph idx="1"/>
          </p:nvPr>
        </p:nvSpPr>
        <p:spPr/>
        <p:txBody>
          <a:bodyPr>
            <a:normAutofit/>
          </a:bodyPr>
          <a:lstStyle/>
          <a:p>
            <a:pPr lvl="0"/>
            <a:r>
              <a:rPr lang="en-US" dirty="0"/>
              <a:t>Traditional orthodoxy emerges from rabbinic Judaism and seeks to preserve the religious traditions and practices of the Jewish faith.</a:t>
            </a:r>
            <a:r>
              <a:rPr lang="en-GB" dirty="0"/>
              <a:t> </a:t>
            </a:r>
          </a:p>
          <a:p>
            <a:r>
              <a:rPr lang="en-US" dirty="0"/>
              <a:t>Acceptance of the Torah (oral and written) as divinely revealed: the Torah was given in its entirety by God to Moses on Mount Sinai.</a:t>
            </a:r>
            <a:endParaRPr lang="en-GB" dirty="0"/>
          </a:p>
          <a:p>
            <a:pPr lvl="0"/>
            <a:r>
              <a:rPr lang="en-US" dirty="0"/>
              <a:t>All of its details are accurate and true; it is literally ‘the word of God’, sent from heaven (</a:t>
            </a:r>
            <a:r>
              <a:rPr lang="en-US" i="1" dirty="0"/>
              <a:t>Torah min ha-</a:t>
            </a:r>
            <a:r>
              <a:rPr lang="en-US" i="1" dirty="0" err="1"/>
              <a:t>shamayim</a:t>
            </a:r>
            <a:r>
              <a:rPr lang="en-US" dirty="0"/>
              <a:t>) and written down by Moses.</a:t>
            </a:r>
          </a:p>
          <a:p>
            <a:pPr lvl="0"/>
            <a:endParaRPr lang="en-US" dirty="0"/>
          </a:p>
          <a:p>
            <a:pPr lvl="0"/>
            <a:endParaRPr lang="en-US" dirty="0"/>
          </a:p>
          <a:p>
            <a:pPr lvl="0"/>
            <a:endParaRPr lang="en-US" dirty="0"/>
          </a:p>
        </p:txBody>
      </p:sp>
    </p:spTree>
    <p:extLst>
      <p:ext uri="{BB962C8B-B14F-4D97-AF65-F5344CB8AC3E}">
        <p14:creationId xmlns:p14="http://schemas.microsoft.com/office/powerpoint/2010/main" val="3209532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E9513-57D6-B949-8231-7D67219A486B}"/>
              </a:ext>
            </a:extLst>
          </p:cNvPr>
          <p:cNvSpPr>
            <a:spLocks noGrp="1"/>
          </p:cNvSpPr>
          <p:nvPr>
            <p:ph type="title"/>
          </p:nvPr>
        </p:nvSpPr>
        <p:spPr/>
        <p:txBody>
          <a:bodyPr/>
          <a:lstStyle/>
          <a:p>
            <a:r>
              <a:rPr lang="en-US" dirty="0"/>
              <a:t>Orthodox </a:t>
            </a:r>
            <a:r>
              <a:rPr lang="en-US" dirty="0" err="1"/>
              <a:t>judaism</a:t>
            </a:r>
            <a:endParaRPr lang="en-US" dirty="0"/>
          </a:p>
        </p:txBody>
      </p:sp>
      <p:sp>
        <p:nvSpPr>
          <p:cNvPr id="4" name="Content Placeholder 3">
            <a:extLst>
              <a:ext uri="{FF2B5EF4-FFF2-40B4-BE49-F238E27FC236}">
                <a16:creationId xmlns:a16="http://schemas.microsoft.com/office/drawing/2014/main" id="{2276319F-6B13-B84F-8DD9-7AD202792FBD}"/>
              </a:ext>
            </a:extLst>
          </p:cNvPr>
          <p:cNvSpPr>
            <a:spLocks noGrp="1"/>
          </p:cNvSpPr>
          <p:nvPr>
            <p:ph sz="half" idx="2"/>
          </p:nvPr>
        </p:nvSpPr>
        <p:spPr>
          <a:xfrm>
            <a:off x="314129" y="2023003"/>
            <a:ext cx="3164567" cy="3940475"/>
          </a:xfrm>
        </p:spPr>
        <p:txBody>
          <a:bodyPr>
            <a:normAutofit fontScale="55000" lnSpcReduction="20000"/>
          </a:bodyPr>
          <a:lstStyle/>
          <a:p>
            <a:pPr marL="0" indent="0">
              <a:buNone/>
            </a:pPr>
            <a:r>
              <a:rPr lang="en-US" dirty="0"/>
              <a:t>In America</a:t>
            </a:r>
          </a:p>
          <a:p>
            <a:r>
              <a:rPr lang="en-US" dirty="0"/>
              <a:t>Rapid expansion following the migration of orthodox scholars from Eastern Europe.</a:t>
            </a:r>
          </a:p>
          <a:p>
            <a:r>
              <a:rPr lang="en-US" dirty="0"/>
              <a:t>Establishment of rabbinic schools (</a:t>
            </a:r>
            <a:r>
              <a:rPr lang="en-US" i="1" dirty="0"/>
              <a:t>yeshivot</a:t>
            </a:r>
            <a:r>
              <a:rPr lang="en-US" dirty="0"/>
              <a:t>) during the first decades of the 20</a:t>
            </a:r>
            <a:r>
              <a:rPr lang="en-US" baseline="30000" dirty="0"/>
              <a:t>th</a:t>
            </a:r>
            <a:r>
              <a:rPr lang="en-US" dirty="0"/>
              <a:t> century.</a:t>
            </a:r>
          </a:p>
          <a:p>
            <a:r>
              <a:rPr lang="en-US" dirty="0"/>
              <a:t>Over 40 such schools in the USA today</a:t>
            </a:r>
          </a:p>
          <a:p>
            <a:pPr>
              <a:buNone/>
            </a:pPr>
            <a:r>
              <a:rPr lang="en-US" dirty="0"/>
              <a:t>	</a:t>
            </a:r>
            <a:r>
              <a:rPr lang="en-US" sz="1800" dirty="0"/>
              <a:t>- Yeshiva University (New York)</a:t>
            </a:r>
          </a:p>
          <a:p>
            <a:pPr>
              <a:buNone/>
            </a:pPr>
            <a:r>
              <a:rPr lang="en-US" sz="1800" dirty="0"/>
              <a:t>	- Hebrew Theological College (Chicago) </a:t>
            </a:r>
          </a:p>
          <a:p>
            <a:r>
              <a:rPr lang="en-US" sz="2400" dirty="0"/>
              <a:t>Combination of traditionalist and modernist orthodox Jews.</a:t>
            </a:r>
          </a:p>
        </p:txBody>
      </p:sp>
      <p:sp>
        <p:nvSpPr>
          <p:cNvPr id="6" name="Content Placeholder 5">
            <a:extLst>
              <a:ext uri="{FF2B5EF4-FFF2-40B4-BE49-F238E27FC236}">
                <a16:creationId xmlns:a16="http://schemas.microsoft.com/office/drawing/2014/main" id="{2DB395BF-5297-CE4F-9D67-EAE50F1641EE}"/>
              </a:ext>
            </a:extLst>
          </p:cNvPr>
          <p:cNvSpPr>
            <a:spLocks noGrp="1"/>
          </p:cNvSpPr>
          <p:nvPr>
            <p:ph sz="quarter" idx="4"/>
          </p:nvPr>
        </p:nvSpPr>
        <p:spPr>
          <a:xfrm>
            <a:off x="3916019" y="2023003"/>
            <a:ext cx="8175166" cy="3940475"/>
          </a:xfrm>
        </p:spPr>
        <p:txBody>
          <a:bodyPr>
            <a:normAutofit fontScale="55000" lnSpcReduction="20000"/>
          </a:bodyPr>
          <a:lstStyle/>
          <a:p>
            <a:pPr marL="0" indent="0">
              <a:buNone/>
            </a:pPr>
            <a:r>
              <a:rPr lang="en-US" dirty="0"/>
              <a:t>In Israel</a:t>
            </a:r>
          </a:p>
          <a:p>
            <a:r>
              <a:rPr lang="en-US" dirty="0"/>
              <a:t>The only formally organized religious body of the state.</a:t>
            </a:r>
          </a:p>
          <a:p>
            <a:r>
              <a:rPr lang="en-US" dirty="0"/>
              <a:t>Rabbinical courts have jurisdiction over matters of personal status (e.g. marriage regulations)</a:t>
            </a:r>
          </a:p>
          <a:p>
            <a:r>
              <a:rPr lang="en-US" dirty="0"/>
              <a:t>The courts are presided over by the two Chief Rabbis (</a:t>
            </a:r>
            <a:r>
              <a:rPr lang="en-US" i="1" dirty="0"/>
              <a:t>Sephardi </a:t>
            </a:r>
            <a:r>
              <a:rPr lang="en-US" dirty="0"/>
              <a:t>and </a:t>
            </a:r>
            <a:r>
              <a:rPr lang="en-US" i="1" dirty="0"/>
              <a:t>Ashkenazi</a:t>
            </a:r>
            <a:r>
              <a:rPr lang="en-US" dirty="0"/>
              <a:t>).</a:t>
            </a:r>
          </a:p>
          <a:p>
            <a:r>
              <a:rPr lang="en-US" sz="1600" dirty="0">
                <a:solidFill>
                  <a:schemeClr val="accent5">
                    <a:lumMod val="60000"/>
                    <a:lumOff val="40000"/>
                  </a:schemeClr>
                </a:solidFill>
              </a:rPr>
              <a:t>Sephardim = South European, North African, Middle Eastern</a:t>
            </a:r>
          </a:p>
          <a:p>
            <a:r>
              <a:rPr lang="en-US" sz="1600" dirty="0">
                <a:solidFill>
                  <a:schemeClr val="accent5">
                    <a:lumMod val="60000"/>
                    <a:lumOff val="40000"/>
                  </a:schemeClr>
                </a:solidFill>
              </a:rPr>
              <a:t>Ashkenazim = North European </a:t>
            </a:r>
          </a:p>
          <a:p>
            <a:r>
              <a:rPr lang="en-US" dirty="0"/>
              <a:t>Orthodox religious councils control: ritual baths, synagogues, promotion of religious education.</a:t>
            </a:r>
          </a:p>
          <a:p>
            <a:r>
              <a:rPr lang="en-US" dirty="0"/>
              <a:t>State school system and state religious school system. </a:t>
            </a:r>
          </a:p>
          <a:p>
            <a:r>
              <a:rPr lang="en-US" dirty="0"/>
              <a:t>France: large orthodox communities</a:t>
            </a:r>
          </a:p>
          <a:p>
            <a:r>
              <a:rPr lang="en-US" dirty="0"/>
              <a:t>United Kingdom:  the United Synagogue controls a large network of congregations (large community on the traditional right in </a:t>
            </a:r>
            <a:r>
              <a:rPr lang="en-US" dirty="0" err="1"/>
              <a:t>Gateshead</a:t>
            </a:r>
            <a:r>
              <a:rPr lang="en-US" dirty="0"/>
              <a:t>).</a:t>
            </a:r>
          </a:p>
          <a:p>
            <a:r>
              <a:rPr lang="en-US" dirty="0"/>
              <a:t>Spain and Portugal: Federation of Synagogues and Jews Congregation.</a:t>
            </a:r>
          </a:p>
          <a:p>
            <a:r>
              <a:rPr lang="en-US" dirty="0">
                <a:solidFill>
                  <a:srgbClr val="FFFF00"/>
                </a:solidFill>
              </a:rPr>
              <a:t>It seems preferable to describe Orthodoxy by listing its various groups rather than seeking a definition. There is no overall direction or central control in orthodox Judaism.</a:t>
            </a:r>
          </a:p>
          <a:p>
            <a:endParaRPr lang="en-US" dirty="0"/>
          </a:p>
          <a:p>
            <a:endParaRPr lang="en-US" dirty="0"/>
          </a:p>
          <a:p>
            <a:endParaRPr lang="en-US" dirty="0"/>
          </a:p>
        </p:txBody>
      </p:sp>
    </p:spTree>
    <p:extLst>
      <p:ext uri="{BB962C8B-B14F-4D97-AF65-F5344CB8AC3E}">
        <p14:creationId xmlns:p14="http://schemas.microsoft.com/office/powerpoint/2010/main" val="4023404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ECF1D-CC96-324C-904D-A934F6030718}"/>
              </a:ext>
            </a:extLst>
          </p:cNvPr>
          <p:cNvSpPr>
            <a:spLocks noGrp="1"/>
          </p:cNvSpPr>
          <p:nvPr>
            <p:ph type="title"/>
          </p:nvPr>
        </p:nvSpPr>
        <p:spPr/>
        <p:txBody>
          <a:bodyPr/>
          <a:lstStyle/>
          <a:p>
            <a:r>
              <a:rPr lang="en-US" dirty="0" err="1"/>
              <a:t>Hasidisc</a:t>
            </a:r>
            <a:r>
              <a:rPr lang="en-US" dirty="0"/>
              <a:t> Judaism (ultra-orthodox) </a:t>
            </a:r>
          </a:p>
        </p:txBody>
      </p:sp>
      <p:sp>
        <p:nvSpPr>
          <p:cNvPr id="3" name="Content Placeholder 2">
            <a:extLst>
              <a:ext uri="{FF2B5EF4-FFF2-40B4-BE49-F238E27FC236}">
                <a16:creationId xmlns:a16="http://schemas.microsoft.com/office/drawing/2014/main" id="{8524FC50-D9BE-224E-A48D-F3E790A85B80}"/>
              </a:ext>
            </a:extLst>
          </p:cNvPr>
          <p:cNvSpPr>
            <a:spLocks noGrp="1"/>
          </p:cNvSpPr>
          <p:nvPr>
            <p:ph idx="1"/>
          </p:nvPr>
        </p:nvSpPr>
        <p:spPr>
          <a:xfrm>
            <a:off x="1451579" y="2015732"/>
            <a:ext cx="9603275" cy="3450613"/>
          </a:xfrm>
        </p:spPr>
        <p:txBody>
          <a:bodyPr>
            <a:normAutofit fontScale="62500" lnSpcReduction="20000"/>
          </a:bodyPr>
          <a:lstStyle/>
          <a:p>
            <a:r>
              <a:rPr lang="en-US" dirty="0"/>
              <a:t>Founded by Israel ben Eliezer (1700-1760), also known as Baal Shem Tov (‘the Master of the Good Name’).</a:t>
            </a:r>
          </a:p>
          <a:p>
            <a:r>
              <a:rPr lang="en-US" dirty="0"/>
              <a:t>Hasidim = ‘the pious’, with emphasis on personal piety and mystical worship. Spread to Poland, the Ukraine and Lithuania.</a:t>
            </a:r>
            <a:endParaRPr lang="en-GB" dirty="0"/>
          </a:p>
          <a:p>
            <a:r>
              <a:rPr lang="en-US" dirty="0"/>
              <a:t>Ruled by </a:t>
            </a:r>
            <a:r>
              <a:rPr lang="en-US" i="1" dirty="0"/>
              <a:t>tzaddikim</a:t>
            </a:r>
            <a:r>
              <a:rPr lang="en-US" dirty="0"/>
              <a:t> (spiritual leaders): linked to miracles.</a:t>
            </a:r>
            <a:endParaRPr lang="en-GB" dirty="0"/>
          </a:p>
          <a:p>
            <a:r>
              <a:rPr lang="en-US" dirty="0"/>
              <a:t>19</a:t>
            </a:r>
            <a:r>
              <a:rPr lang="en-US" baseline="30000" dirty="0"/>
              <a:t>th</a:t>
            </a:r>
            <a:r>
              <a:rPr lang="en-US" dirty="0"/>
              <a:t> and early 20</a:t>
            </a:r>
            <a:r>
              <a:rPr lang="en-US" baseline="30000" dirty="0"/>
              <a:t>th</a:t>
            </a:r>
            <a:r>
              <a:rPr lang="en-US" dirty="0"/>
              <a:t> centuries: hundreds of Hasidic dynasties flourished in Eastern Europe.</a:t>
            </a:r>
            <a:endParaRPr lang="en-GB" dirty="0"/>
          </a:p>
          <a:p>
            <a:r>
              <a:rPr lang="en-US" dirty="0"/>
              <a:t>After the Holocaust most of the remaining Hasidic Jews escaped to Israel and USA.</a:t>
            </a:r>
            <a:endParaRPr lang="en-GB" dirty="0"/>
          </a:p>
          <a:p>
            <a:r>
              <a:rPr lang="en-US" dirty="0"/>
              <a:t>Pupils of Hasidism will follow the CHUMASH CURRICULUM which is their own school curriculum for pupils to gain deeper knowledge of the Torah through the use of critical and analytical thinking. </a:t>
            </a:r>
          </a:p>
          <a:p>
            <a:r>
              <a:rPr lang="en-US" dirty="0"/>
              <a:t>6000 year</a:t>
            </a:r>
          </a:p>
          <a:p>
            <a:r>
              <a:rPr lang="en-US" dirty="0"/>
              <a:t>“hear the word of the Lod, you who tremble of his word” (Isaiah 66)</a:t>
            </a:r>
          </a:p>
          <a:p>
            <a:r>
              <a:rPr lang="en-US" dirty="0"/>
              <a:t>Hasidic Jews follow the concept of </a:t>
            </a:r>
            <a:r>
              <a:rPr lang="en-US" dirty="0" err="1"/>
              <a:t>devekut</a:t>
            </a:r>
            <a:r>
              <a:rPr lang="en-US" dirty="0"/>
              <a:t> which is “follow none but the Lord your God and revere none but him; observe his commands alone and heed only his orders…”</a:t>
            </a:r>
          </a:p>
        </p:txBody>
      </p:sp>
    </p:spTree>
    <p:extLst>
      <p:ext uri="{BB962C8B-B14F-4D97-AF65-F5344CB8AC3E}">
        <p14:creationId xmlns:p14="http://schemas.microsoft.com/office/powerpoint/2010/main" val="904461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3C923-EB57-7743-B33D-E6335A63603D}"/>
              </a:ext>
            </a:extLst>
          </p:cNvPr>
          <p:cNvSpPr>
            <a:spLocks noGrp="1"/>
          </p:cNvSpPr>
          <p:nvPr>
            <p:ph type="title"/>
          </p:nvPr>
        </p:nvSpPr>
        <p:spPr/>
        <p:txBody>
          <a:bodyPr/>
          <a:lstStyle/>
          <a:p>
            <a:r>
              <a:rPr lang="en-US" dirty="0"/>
              <a:t>Conservative Judaism</a:t>
            </a:r>
          </a:p>
        </p:txBody>
      </p:sp>
      <p:sp>
        <p:nvSpPr>
          <p:cNvPr id="3" name="Content Placeholder 2">
            <a:extLst>
              <a:ext uri="{FF2B5EF4-FFF2-40B4-BE49-F238E27FC236}">
                <a16:creationId xmlns:a16="http://schemas.microsoft.com/office/drawing/2014/main" id="{2C321F5B-2355-F24D-A24E-B00863634D40}"/>
              </a:ext>
            </a:extLst>
          </p:cNvPr>
          <p:cNvSpPr>
            <a:spLocks noGrp="1"/>
          </p:cNvSpPr>
          <p:nvPr>
            <p:ph idx="1"/>
          </p:nvPr>
        </p:nvSpPr>
        <p:spPr/>
        <p:txBody>
          <a:bodyPr>
            <a:normAutofit lnSpcReduction="10000"/>
          </a:bodyPr>
          <a:lstStyle/>
          <a:p>
            <a:r>
              <a:rPr lang="en-US" dirty="0"/>
              <a:t>Founded in the 19</a:t>
            </a:r>
            <a:r>
              <a:rPr lang="en-US" baseline="30000" dirty="0"/>
              <a:t>th</a:t>
            </a:r>
            <a:r>
              <a:rPr lang="en-US" dirty="0"/>
              <a:t> century by Zacharias Frankel (1801-75): ‘an evolving religious way of life’.</a:t>
            </a:r>
            <a:endParaRPr lang="en-GB" dirty="0"/>
          </a:p>
          <a:p>
            <a:r>
              <a:rPr lang="en-US" dirty="0"/>
              <a:t>Dissatisfaction with traditional services; lack of knowledge of Hebrew (hymns and prayers offered in vernacular languages).</a:t>
            </a:r>
            <a:endParaRPr lang="en-GB" dirty="0"/>
          </a:p>
          <a:p>
            <a:r>
              <a:rPr lang="en-US" dirty="0"/>
              <a:t>Changes include:</a:t>
            </a:r>
          </a:p>
          <a:p>
            <a:pPr lvl="1"/>
            <a:r>
              <a:rPr lang="en-US" dirty="0"/>
              <a:t>alteration of the early morning benediction in which the worshipper thanked God for not having created him a woman</a:t>
            </a:r>
            <a:endParaRPr lang="en-GB" dirty="0"/>
          </a:p>
          <a:p>
            <a:pPr lvl="1"/>
            <a:r>
              <a:rPr lang="en-US" dirty="0"/>
              <a:t>prayers for peace extended to all humanity</a:t>
            </a:r>
          </a:p>
          <a:p>
            <a:pPr lvl="1"/>
            <a:r>
              <a:rPr lang="en-US" dirty="0"/>
              <a:t>the </a:t>
            </a:r>
            <a:r>
              <a:rPr lang="en-US" i="1" dirty="0"/>
              <a:t>Amidah</a:t>
            </a:r>
            <a:r>
              <a:rPr lang="en-US" dirty="0"/>
              <a:t> was only recited on high holy days.</a:t>
            </a:r>
            <a:endParaRPr lang="en-GB" dirty="0"/>
          </a:p>
          <a:p>
            <a:pPr lvl="1"/>
            <a:endParaRPr lang="en-GB" dirty="0"/>
          </a:p>
          <a:p>
            <a:pPr lvl="1"/>
            <a:endParaRPr lang="en-GB" dirty="0"/>
          </a:p>
        </p:txBody>
      </p:sp>
    </p:spTree>
    <p:extLst>
      <p:ext uri="{BB962C8B-B14F-4D97-AF65-F5344CB8AC3E}">
        <p14:creationId xmlns:p14="http://schemas.microsoft.com/office/powerpoint/2010/main" val="1337345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82BAB-012E-1A42-B4FF-77CBC6DCACE7}"/>
              </a:ext>
            </a:extLst>
          </p:cNvPr>
          <p:cNvSpPr>
            <a:spLocks noGrp="1"/>
          </p:cNvSpPr>
          <p:nvPr>
            <p:ph type="title"/>
          </p:nvPr>
        </p:nvSpPr>
        <p:spPr/>
        <p:txBody>
          <a:bodyPr/>
          <a:lstStyle/>
          <a:p>
            <a:r>
              <a:rPr lang="en-US" dirty="0"/>
              <a:t>Conservative </a:t>
            </a:r>
            <a:r>
              <a:rPr lang="en-US" dirty="0" err="1"/>
              <a:t>jUDAISM</a:t>
            </a:r>
            <a:endParaRPr lang="en-US" dirty="0"/>
          </a:p>
        </p:txBody>
      </p:sp>
      <p:sp>
        <p:nvSpPr>
          <p:cNvPr id="3" name="Content Placeholder 2">
            <a:extLst>
              <a:ext uri="{FF2B5EF4-FFF2-40B4-BE49-F238E27FC236}">
                <a16:creationId xmlns:a16="http://schemas.microsoft.com/office/drawing/2014/main" id="{1F31498A-1E6B-7B4D-B734-58B0CF05C899}"/>
              </a:ext>
            </a:extLst>
          </p:cNvPr>
          <p:cNvSpPr>
            <a:spLocks noGrp="1"/>
          </p:cNvSpPr>
          <p:nvPr>
            <p:ph idx="1"/>
          </p:nvPr>
        </p:nvSpPr>
        <p:spPr/>
        <p:txBody>
          <a:bodyPr>
            <a:normAutofit fontScale="92500" lnSpcReduction="20000"/>
          </a:bodyPr>
          <a:lstStyle/>
          <a:p>
            <a:r>
              <a:rPr lang="en-US" dirty="0"/>
              <a:t>Conservative Jews maintain that the truths in the Torah and later Jewish writings come from God, but were transmitted and shaped by human authors; acceptance that the Torah should be observed but that it can be adapted.</a:t>
            </a:r>
            <a:endParaRPr lang="en-GB" dirty="0"/>
          </a:p>
          <a:p>
            <a:r>
              <a:rPr lang="en-US" dirty="0"/>
              <a:t>This movement is particularly strong and influential in the United States, largely in response to the more liberal developments in Reform Judaism, This is the largest denomination of American Jews:</a:t>
            </a:r>
            <a:endParaRPr lang="en-GB" dirty="0"/>
          </a:p>
          <a:p>
            <a:pPr lvl="1"/>
            <a:r>
              <a:rPr lang="en-US" dirty="0"/>
              <a:t>around 850 congregations</a:t>
            </a:r>
            <a:endParaRPr lang="en-GB" dirty="0"/>
          </a:p>
          <a:p>
            <a:pPr lvl="1"/>
            <a:r>
              <a:rPr lang="en-US" dirty="0"/>
              <a:t>around 1,500,000 members</a:t>
            </a:r>
            <a:endParaRPr lang="en-GB" dirty="0"/>
          </a:p>
          <a:p>
            <a:r>
              <a:rPr lang="en-US" dirty="0"/>
              <a:t>Radio and television </a:t>
            </a:r>
            <a:r>
              <a:rPr lang="en-US" dirty="0" err="1"/>
              <a:t>programmes</a:t>
            </a:r>
            <a:r>
              <a:rPr lang="en-US" dirty="0"/>
              <a:t>, museums, day schools).</a:t>
            </a:r>
            <a:endParaRPr lang="en-GB" dirty="0"/>
          </a:p>
          <a:p>
            <a:r>
              <a:rPr lang="en-US" dirty="0"/>
              <a:t>Majority vote for the ordination of women in 1983.</a:t>
            </a:r>
            <a:endParaRPr lang="en-GB" dirty="0"/>
          </a:p>
        </p:txBody>
      </p:sp>
    </p:spTree>
    <p:extLst>
      <p:ext uri="{BB962C8B-B14F-4D97-AF65-F5344CB8AC3E}">
        <p14:creationId xmlns:p14="http://schemas.microsoft.com/office/powerpoint/2010/main" val="357665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90114-3BDA-AE4F-AFF6-04B8F6CA92A6}"/>
              </a:ext>
            </a:extLst>
          </p:cNvPr>
          <p:cNvSpPr>
            <a:spLocks noGrp="1"/>
          </p:cNvSpPr>
          <p:nvPr>
            <p:ph type="title"/>
          </p:nvPr>
        </p:nvSpPr>
        <p:spPr/>
        <p:txBody>
          <a:bodyPr/>
          <a:lstStyle/>
          <a:p>
            <a:r>
              <a:rPr lang="en-US" dirty="0"/>
              <a:t>Reform Judaism</a:t>
            </a:r>
          </a:p>
        </p:txBody>
      </p:sp>
      <p:sp>
        <p:nvSpPr>
          <p:cNvPr id="3" name="Content Placeholder 2">
            <a:extLst>
              <a:ext uri="{FF2B5EF4-FFF2-40B4-BE49-F238E27FC236}">
                <a16:creationId xmlns:a16="http://schemas.microsoft.com/office/drawing/2014/main" id="{266FC1AB-85EF-7D4D-AD82-2FED4D245D81}"/>
              </a:ext>
            </a:extLst>
          </p:cNvPr>
          <p:cNvSpPr>
            <a:spLocks noGrp="1"/>
          </p:cNvSpPr>
          <p:nvPr>
            <p:ph idx="1"/>
          </p:nvPr>
        </p:nvSpPr>
        <p:spPr>
          <a:xfrm>
            <a:off x="1451579" y="2015732"/>
            <a:ext cx="9603275" cy="4166407"/>
          </a:xfrm>
        </p:spPr>
        <p:txBody>
          <a:bodyPr>
            <a:normAutofit fontScale="92500"/>
          </a:bodyPr>
          <a:lstStyle/>
          <a:p>
            <a:r>
              <a:rPr lang="en-US" dirty="0"/>
              <a:t>Reform Judaism has removed all reference to the messianic age</a:t>
            </a:r>
          </a:p>
          <a:p>
            <a:r>
              <a:rPr lang="en-US" dirty="0"/>
              <a:t>The first reform TEMPLE was erected in 1818 in Hamburg Germany</a:t>
            </a:r>
          </a:p>
          <a:p>
            <a:r>
              <a:rPr lang="en-US" dirty="0"/>
              <a:t>The reform Jewish movement was especially prominent in USA</a:t>
            </a:r>
          </a:p>
          <a:p>
            <a:r>
              <a:rPr lang="en-US" dirty="0"/>
              <a:t>Many reform Jew's believed in PLURALISM which is the view that no one religion can claim to be the sole and exclusive source of truth</a:t>
            </a:r>
          </a:p>
          <a:p>
            <a:r>
              <a:rPr lang="en-US" dirty="0"/>
              <a:t>Reform Judaism changed the ALENU from “not making me a gentile” to “who made me a Jew”</a:t>
            </a:r>
          </a:p>
          <a:p>
            <a:r>
              <a:rPr lang="en-US" dirty="0"/>
              <a:t>The main reason for the reform Judaism movement was due to the diversity of views that many Jews had about what was truly important within Judaism </a:t>
            </a:r>
          </a:p>
          <a:p>
            <a:r>
              <a:rPr lang="en-US" dirty="0"/>
              <a:t>Reform Judaism also brought about the start of ASSIMALTION of Jew's into a secular society</a:t>
            </a:r>
          </a:p>
        </p:txBody>
      </p:sp>
    </p:spTree>
    <p:extLst>
      <p:ext uri="{BB962C8B-B14F-4D97-AF65-F5344CB8AC3E}">
        <p14:creationId xmlns:p14="http://schemas.microsoft.com/office/powerpoint/2010/main" val="3023383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E2D47-0EB5-6941-A842-49BEA3CDF2C4}"/>
              </a:ext>
            </a:extLst>
          </p:cNvPr>
          <p:cNvSpPr>
            <a:spLocks noGrp="1"/>
          </p:cNvSpPr>
          <p:nvPr>
            <p:ph type="title"/>
          </p:nvPr>
        </p:nvSpPr>
        <p:spPr/>
        <p:txBody>
          <a:bodyPr/>
          <a:lstStyle/>
          <a:p>
            <a:r>
              <a:rPr lang="en-US" dirty="0"/>
              <a:t>Reform Judaism</a:t>
            </a:r>
          </a:p>
        </p:txBody>
      </p:sp>
      <p:sp>
        <p:nvSpPr>
          <p:cNvPr id="3" name="Content Placeholder 2">
            <a:extLst>
              <a:ext uri="{FF2B5EF4-FFF2-40B4-BE49-F238E27FC236}">
                <a16:creationId xmlns:a16="http://schemas.microsoft.com/office/drawing/2014/main" id="{A1B073C3-C017-0C41-9B84-5D5BE60392C0}"/>
              </a:ext>
            </a:extLst>
          </p:cNvPr>
          <p:cNvSpPr>
            <a:spLocks noGrp="1"/>
          </p:cNvSpPr>
          <p:nvPr>
            <p:ph idx="1"/>
          </p:nvPr>
        </p:nvSpPr>
        <p:spPr>
          <a:xfrm>
            <a:off x="1028701" y="2015732"/>
            <a:ext cx="11163300" cy="3946918"/>
          </a:xfrm>
        </p:spPr>
        <p:txBody>
          <a:bodyPr>
            <a:normAutofit fontScale="70000" lnSpcReduction="20000"/>
          </a:bodyPr>
          <a:lstStyle/>
          <a:p>
            <a:r>
              <a:rPr lang="en-US" dirty="0"/>
              <a:t>Reform Jews also believed in INTER-FAITH DIALOGUE, which was the co-operative construction and positive interaction between people of different religions </a:t>
            </a:r>
          </a:p>
          <a:p>
            <a:r>
              <a:rPr lang="en-US" dirty="0"/>
              <a:t>The reform movement began in the late 18</a:t>
            </a:r>
            <a:r>
              <a:rPr lang="en-US" baseline="30000" dirty="0"/>
              <a:t>th</a:t>
            </a:r>
            <a:r>
              <a:rPr lang="en-US" dirty="0"/>
              <a:t> century/ early 19</a:t>
            </a:r>
            <a:r>
              <a:rPr lang="en-US" baseline="30000" dirty="0"/>
              <a:t>th</a:t>
            </a:r>
            <a:r>
              <a:rPr lang="en-US" dirty="0"/>
              <a:t> century</a:t>
            </a:r>
          </a:p>
          <a:p>
            <a:r>
              <a:rPr lang="en-US" dirty="0"/>
              <a:t>Some believed they had to adapt to the CONTEMPORARY world</a:t>
            </a:r>
          </a:p>
          <a:p>
            <a:r>
              <a:rPr lang="en-US" dirty="0"/>
              <a:t>Reform Judaism believe it is only necessary to follow the laws that are MORALLY BINDING.</a:t>
            </a:r>
          </a:p>
          <a:p>
            <a:r>
              <a:rPr lang="en-US" dirty="0"/>
              <a:t>The aim of reform Judaism was to renew and strengthen Judaism </a:t>
            </a:r>
          </a:p>
          <a:p>
            <a:r>
              <a:rPr lang="en-US" dirty="0"/>
              <a:t>Israel Jacobson- he tried to update Jewish Services by introducing the prayers in Germany</a:t>
            </a:r>
          </a:p>
          <a:p>
            <a:r>
              <a:rPr lang="en-US" dirty="0"/>
              <a:t>Theodor Herzl – was a journalist, went to a case called the Dreyfus affaire, saw that there was so much anti-Semitic behavior, wrote a book on it called DER JUDENSTAAT, considered a mass conviction of young Jews to Christianity, founded the WORLD ZIONIST ORGANISATION which began to gain charter for the Jews to settle in Israel.</a:t>
            </a:r>
          </a:p>
          <a:p>
            <a:r>
              <a:rPr lang="en-US" dirty="0"/>
              <a:t>Reform Jews define work (during the Sabbath) as doing the job which they do to earn money</a:t>
            </a:r>
          </a:p>
          <a:p>
            <a:r>
              <a:rPr lang="en-US" dirty="0"/>
              <a:t>The NIGUNIM – they provided a musical path to God that transcends the limitations of language.</a:t>
            </a:r>
          </a:p>
          <a:p>
            <a:endParaRPr lang="en-US" dirty="0"/>
          </a:p>
        </p:txBody>
      </p:sp>
    </p:spTree>
    <p:extLst>
      <p:ext uri="{BB962C8B-B14F-4D97-AF65-F5344CB8AC3E}">
        <p14:creationId xmlns:p14="http://schemas.microsoft.com/office/powerpoint/2010/main" val="198918364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{1825E02A-782A-754A-B848-032D511EDD8C}tf10001119</Template>
  <TotalTime>1260</TotalTime>
  <Words>953</Words>
  <Application>Microsoft Macintosh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MT</vt:lpstr>
      <vt:lpstr>Gallery</vt:lpstr>
      <vt:lpstr>Diversity within Judaism: Orthodox, Conservative and Reform</vt:lpstr>
      <vt:lpstr>Orthodox Judaism (Traditional/ToraH Judaism) </vt:lpstr>
      <vt:lpstr>Orthodox judaism</vt:lpstr>
      <vt:lpstr>Hasidisc Judaism (ultra-orthodox) </vt:lpstr>
      <vt:lpstr>Conservative Judaism</vt:lpstr>
      <vt:lpstr>Conservative jUDAISM</vt:lpstr>
      <vt:lpstr>Reform Judaism</vt:lpstr>
      <vt:lpstr>Reform Judaism</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within Judaism: Orthodox, Conservative and Reform</dc:title>
  <dc:creator>Tia Carson-davies (1801650)</dc:creator>
  <cp:lastModifiedBy>Tia Carson-davies (1801650)</cp:lastModifiedBy>
  <cp:revision>9</cp:revision>
  <dcterms:created xsi:type="dcterms:W3CDTF">2018-10-29T16:20:33Z</dcterms:created>
  <dcterms:modified xsi:type="dcterms:W3CDTF">2018-10-30T13:21:07Z</dcterms:modified>
</cp:coreProperties>
</file>