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62" r:id="rId7"/>
    <p:sldId id="258" r:id="rId8"/>
    <p:sldId id="259" r:id="rId9"/>
    <p:sldId id="267" r:id="rId10"/>
    <p:sldId id="263" r:id="rId11"/>
    <p:sldId id="268" r:id="rId12"/>
    <p:sldId id="260" r:id="rId13"/>
    <p:sldId id="261" r:id="rId14"/>
    <p:sldId id="269" r:id="rId15"/>
    <p:sldId id="264"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5" d="100"/>
          <a:sy n="85" d="100"/>
        </p:scale>
        <p:origin x="54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1/10/2020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1/10/2020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nd.org.uk/information-support/your-stories/what-does-the-care-act-mean-for-people-with-mental-health-problems/#.XhcEs8j7RPY" TargetMode="External"/><Relationship Id="rId2" Type="http://schemas.openxmlformats.org/officeDocument/2006/relationships/hyperlink" Target="https://www.cambridge.org/core/journals/advances-in-psychiatric-treatment/article/personality-disorder-and-the-mental-health-act-1983-amended/83CA3190ABD01DBDF892E0A754C4752B/core-read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75F7B-7A22-418A-9B42-13943884FF57}"/>
              </a:ext>
            </a:extLst>
          </p:cNvPr>
          <p:cNvSpPr>
            <a:spLocks noGrp="1"/>
          </p:cNvSpPr>
          <p:nvPr>
            <p:ph type="ctrTitle"/>
          </p:nvPr>
        </p:nvSpPr>
        <p:spPr/>
        <p:txBody>
          <a:bodyPr/>
          <a:lstStyle/>
          <a:p>
            <a:r>
              <a:rPr lang="en-GB" cap="none" dirty="0"/>
              <a:t>Mrs </a:t>
            </a:r>
            <a:r>
              <a:rPr lang="en-GB" dirty="0"/>
              <a:t>A</a:t>
            </a:r>
          </a:p>
        </p:txBody>
      </p:sp>
      <p:sp>
        <p:nvSpPr>
          <p:cNvPr id="3" name="Subtitle 2">
            <a:extLst>
              <a:ext uri="{FF2B5EF4-FFF2-40B4-BE49-F238E27FC236}">
                <a16:creationId xmlns:a16="http://schemas.microsoft.com/office/drawing/2014/main" id="{7990FF1A-E705-48D1-B016-282F85DAE411}"/>
              </a:ext>
            </a:extLst>
          </p:cNvPr>
          <p:cNvSpPr>
            <a:spLocks noGrp="1"/>
          </p:cNvSpPr>
          <p:nvPr>
            <p:ph type="subTitle" idx="1"/>
          </p:nvPr>
        </p:nvSpPr>
        <p:spPr>
          <a:xfrm>
            <a:off x="2417779" y="3534987"/>
            <a:ext cx="8637072" cy="977621"/>
          </a:xfrm>
        </p:spPr>
        <p:txBody>
          <a:bodyPr/>
          <a:lstStyle/>
          <a:p>
            <a:r>
              <a:rPr lang="en-GB" dirty="0"/>
              <a:t>SJSI5022 Reflective Practice case study</a:t>
            </a:r>
          </a:p>
        </p:txBody>
      </p:sp>
      <p:sp>
        <p:nvSpPr>
          <p:cNvPr id="4" name="TextBox 3">
            <a:extLst>
              <a:ext uri="{FF2B5EF4-FFF2-40B4-BE49-F238E27FC236}">
                <a16:creationId xmlns:a16="http://schemas.microsoft.com/office/drawing/2014/main" id="{37E2F79E-43BB-4628-B40B-3ED91B7E88BC}"/>
              </a:ext>
            </a:extLst>
          </p:cNvPr>
          <p:cNvSpPr txBox="1"/>
          <p:nvPr/>
        </p:nvSpPr>
        <p:spPr>
          <a:xfrm>
            <a:off x="178966" y="167780"/>
            <a:ext cx="11834070" cy="369332"/>
          </a:xfrm>
          <a:prstGeom prst="rect">
            <a:avLst/>
          </a:prstGeom>
          <a:noFill/>
        </p:spPr>
        <p:txBody>
          <a:bodyPr wrap="square" rtlCol="0">
            <a:spAutoFit/>
          </a:bodyPr>
          <a:lstStyle/>
          <a:p>
            <a:r>
              <a:rPr lang="en-GB" dirty="0"/>
              <a:t>Claire Thomson 							Student No: 1603261 								     Assignment 2</a:t>
            </a:r>
          </a:p>
        </p:txBody>
      </p:sp>
    </p:spTree>
    <p:extLst>
      <p:ext uri="{BB962C8B-B14F-4D97-AF65-F5344CB8AC3E}">
        <p14:creationId xmlns:p14="http://schemas.microsoft.com/office/powerpoint/2010/main" val="178934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C336-B280-4E7A-8A43-990A10C9E1B6}"/>
              </a:ext>
            </a:extLst>
          </p:cNvPr>
          <p:cNvSpPr>
            <a:spLocks noGrp="1"/>
          </p:cNvSpPr>
          <p:nvPr>
            <p:ph type="title"/>
          </p:nvPr>
        </p:nvSpPr>
        <p:spPr/>
        <p:txBody>
          <a:bodyPr/>
          <a:lstStyle/>
          <a:p>
            <a:r>
              <a:rPr lang="en-GB" cap="none" dirty="0"/>
              <a:t>Mrs </a:t>
            </a:r>
            <a:r>
              <a:rPr lang="en-GB" dirty="0"/>
              <a:t>A </a:t>
            </a:r>
          </a:p>
        </p:txBody>
      </p:sp>
      <p:sp>
        <p:nvSpPr>
          <p:cNvPr id="3" name="Content Placeholder 2">
            <a:extLst>
              <a:ext uri="{FF2B5EF4-FFF2-40B4-BE49-F238E27FC236}">
                <a16:creationId xmlns:a16="http://schemas.microsoft.com/office/drawing/2014/main" id="{D4703F20-89BD-437E-AD6E-F0B164E583E7}"/>
              </a:ext>
            </a:extLst>
          </p:cNvPr>
          <p:cNvSpPr>
            <a:spLocks noGrp="1"/>
          </p:cNvSpPr>
          <p:nvPr>
            <p:ph idx="1"/>
          </p:nvPr>
        </p:nvSpPr>
        <p:spPr>
          <a:xfrm>
            <a:off x="1451579" y="2015732"/>
            <a:ext cx="9603275" cy="4037749"/>
          </a:xfrm>
        </p:spPr>
        <p:txBody>
          <a:bodyPr>
            <a:normAutofit lnSpcReduction="10000"/>
          </a:bodyPr>
          <a:lstStyle/>
          <a:p>
            <a:r>
              <a:rPr lang="en-GB" dirty="0"/>
              <a:t>Visual Impairment</a:t>
            </a:r>
          </a:p>
          <a:p>
            <a:r>
              <a:rPr lang="en-GB" dirty="0" err="1"/>
              <a:t>Personailty</a:t>
            </a:r>
            <a:r>
              <a:rPr lang="en-GB" dirty="0"/>
              <a:t> Disorder</a:t>
            </a:r>
          </a:p>
          <a:p>
            <a:r>
              <a:rPr lang="en-GB" dirty="0"/>
              <a:t>Renal Failure</a:t>
            </a:r>
          </a:p>
          <a:p>
            <a:r>
              <a:rPr lang="en-GB" dirty="0"/>
              <a:t>Diabetes</a:t>
            </a:r>
          </a:p>
          <a:p>
            <a:r>
              <a:rPr lang="en-GB" dirty="0"/>
              <a:t>Emotionally Unstable (followed by Anxiety)</a:t>
            </a:r>
          </a:p>
          <a:p>
            <a:r>
              <a:rPr lang="en-GB" dirty="0"/>
              <a:t>Currently lives in residential mental health placement but wants to move to social housing, considered to be able to make her own best interest decisions, and has independent living skills.</a:t>
            </a:r>
          </a:p>
          <a:p>
            <a:r>
              <a:rPr lang="en-GB" dirty="0"/>
              <a:t>Challenging behaviour presented whilst waiting for application process for this housing.</a:t>
            </a:r>
          </a:p>
          <a:p>
            <a:endParaRPr lang="en-GB" dirty="0"/>
          </a:p>
        </p:txBody>
      </p:sp>
    </p:spTree>
    <p:extLst>
      <p:ext uri="{BB962C8B-B14F-4D97-AF65-F5344CB8AC3E}">
        <p14:creationId xmlns:p14="http://schemas.microsoft.com/office/powerpoint/2010/main" val="3346094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5AF0-13F5-4BE5-819F-7D08D3CA3EA9}"/>
              </a:ext>
            </a:extLst>
          </p:cNvPr>
          <p:cNvSpPr>
            <a:spLocks noGrp="1"/>
          </p:cNvSpPr>
          <p:nvPr>
            <p:ph type="title"/>
          </p:nvPr>
        </p:nvSpPr>
        <p:spPr/>
        <p:txBody>
          <a:bodyPr/>
          <a:lstStyle/>
          <a:p>
            <a:r>
              <a:rPr lang="en-GB" dirty="0"/>
              <a:t>Social worker assessment and time with </a:t>
            </a:r>
            <a:br>
              <a:rPr lang="en-GB" dirty="0"/>
            </a:br>
            <a:r>
              <a:rPr lang="en-GB" cap="none" dirty="0"/>
              <a:t>Mrs</a:t>
            </a:r>
            <a:r>
              <a:rPr lang="en-GB" dirty="0"/>
              <a:t> A</a:t>
            </a:r>
          </a:p>
        </p:txBody>
      </p:sp>
      <p:sp>
        <p:nvSpPr>
          <p:cNvPr id="3" name="Content Placeholder 2">
            <a:extLst>
              <a:ext uri="{FF2B5EF4-FFF2-40B4-BE49-F238E27FC236}">
                <a16:creationId xmlns:a16="http://schemas.microsoft.com/office/drawing/2014/main" id="{71C1F00F-2268-441F-80A2-BB0DAA87DE3D}"/>
              </a:ext>
            </a:extLst>
          </p:cNvPr>
          <p:cNvSpPr>
            <a:spLocks noGrp="1"/>
          </p:cNvSpPr>
          <p:nvPr>
            <p:ph idx="1"/>
          </p:nvPr>
        </p:nvSpPr>
        <p:spPr/>
        <p:txBody>
          <a:bodyPr>
            <a:normAutofit fontScale="92500" lnSpcReduction="20000"/>
          </a:bodyPr>
          <a:lstStyle/>
          <a:p>
            <a:r>
              <a:rPr lang="en-GB" dirty="0"/>
              <a:t>Throughout working with Mrs A whilst waiting for housing application there was a episodic mental health issues and a deterioration of her mental health.</a:t>
            </a:r>
          </a:p>
          <a:p>
            <a:r>
              <a:rPr lang="en-GB" dirty="0"/>
              <a:t>During episodes of poor mental health, Mrs A was not able to make good decisions and weigh up consequences of her actions.  </a:t>
            </a:r>
          </a:p>
          <a:p>
            <a:r>
              <a:rPr lang="en-GB" dirty="0"/>
              <a:t>Community mental health team could only provide support if Mrs. A willingly approached them, however, Mrs. A was concerned about the possibility of being sectioned and did not want to take up this support.</a:t>
            </a:r>
          </a:p>
          <a:p>
            <a:r>
              <a:rPr lang="en-GB" dirty="0"/>
              <a:t>Multi disciplinary meeting eventually found that a combined state of depression and anxiety were affecting Mrs A behaviour, negatively affecting physical, emotional and psychological health.</a:t>
            </a:r>
          </a:p>
        </p:txBody>
      </p:sp>
    </p:spTree>
    <p:extLst>
      <p:ext uri="{BB962C8B-B14F-4D97-AF65-F5344CB8AC3E}">
        <p14:creationId xmlns:p14="http://schemas.microsoft.com/office/powerpoint/2010/main" val="750030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17DE9-3C98-49E1-A5CD-958FAE64ACF4}"/>
              </a:ext>
            </a:extLst>
          </p:cNvPr>
          <p:cNvSpPr>
            <a:spLocks noGrp="1"/>
          </p:cNvSpPr>
          <p:nvPr>
            <p:ph type="title"/>
          </p:nvPr>
        </p:nvSpPr>
        <p:spPr/>
        <p:txBody>
          <a:bodyPr/>
          <a:lstStyle/>
          <a:p>
            <a:r>
              <a:rPr lang="en-GB" dirty="0"/>
              <a:t>Risks</a:t>
            </a:r>
          </a:p>
        </p:txBody>
      </p:sp>
      <p:sp>
        <p:nvSpPr>
          <p:cNvPr id="3" name="Content Placeholder 2">
            <a:extLst>
              <a:ext uri="{FF2B5EF4-FFF2-40B4-BE49-F238E27FC236}">
                <a16:creationId xmlns:a16="http://schemas.microsoft.com/office/drawing/2014/main" id="{A85566B4-2C2B-4DD6-B50B-7DBC0EE9ABA6}"/>
              </a:ext>
            </a:extLst>
          </p:cNvPr>
          <p:cNvSpPr>
            <a:spLocks noGrp="1"/>
          </p:cNvSpPr>
          <p:nvPr>
            <p:ph idx="1"/>
          </p:nvPr>
        </p:nvSpPr>
        <p:spPr/>
        <p:txBody>
          <a:bodyPr>
            <a:normAutofit/>
          </a:bodyPr>
          <a:lstStyle/>
          <a:p>
            <a:r>
              <a:rPr lang="en-GB" dirty="0"/>
              <a:t>Various risks to health during episodic mental health issues </a:t>
            </a:r>
          </a:p>
          <a:p>
            <a:r>
              <a:rPr lang="en-GB" dirty="0"/>
              <a:t>Physical – medication not being taken properly or at all leading to multiple hospital visits. Additionally threats of self harm and suicidal ideation. Sexual exploitation possible as a result of relationships developed during mental health episodes.</a:t>
            </a:r>
          </a:p>
          <a:p>
            <a:r>
              <a:rPr lang="en-GB" dirty="0"/>
              <a:t>Psychological – both physical and verbal challenging behaviour to service staff and in the community resulting in arrests and a general deterioration of mental wellbeing noted.</a:t>
            </a:r>
          </a:p>
          <a:p>
            <a:r>
              <a:rPr lang="en-GB" dirty="0"/>
              <a:t>Financial Risks – development of inappropriate relationships through dating apps.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79883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CD77A-AA3D-4F67-89D7-C18F66F5AC71}"/>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090514CF-7088-4DAC-8B06-EBA906829231}"/>
              </a:ext>
            </a:extLst>
          </p:cNvPr>
          <p:cNvSpPr>
            <a:spLocks noGrp="1"/>
          </p:cNvSpPr>
          <p:nvPr>
            <p:ph idx="1"/>
          </p:nvPr>
        </p:nvSpPr>
        <p:spPr/>
        <p:txBody>
          <a:bodyPr>
            <a:normAutofit fontScale="85000" lnSpcReduction="20000"/>
          </a:bodyPr>
          <a:lstStyle/>
          <a:p>
            <a:r>
              <a:rPr lang="en-GB" dirty="0"/>
              <a:t>Whilst Mrs. A has various issues, she is still considered by mental health services to be capable of making best decisions for herself.</a:t>
            </a:r>
          </a:p>
          <a:p>
            <a:r>
              <a:rPr lang="en-GB" dirty="0"/>
              <a:t>However, when initially studying the case, Due to Mrs. A’s personality disorder she presented as stable when assessed by social services, with capacity to make best decisions for herself. However, due to anxiety which was resulting from her situation, many poor decisions have been made leading to antisocial behaviour and personal risk to herself, as a result of unstable emotional personality disorder. </a:t>
            </a:r>
          </a:p>
          <a:p>
            <a:r>
              <a:rPr lang="en-GB" dirty="0"/>
              <a:t>Mrs. A did not have consistency with her state of mind. </a:t>
            </a:r>
          </a:p>
          <a:p>
            <a:r>
              <a:rPr lang="en-GB" dirty="0"/>
              <a:t>Suicidal ideation could be monitored in a more effective way to make sure that services provided to Mrs A are monitoring and record keeping these thoughts and trying to put support in place.</a:t>
            </a:r>
          </a:p>
          <a:p>
            <a:r>
              <a:rPr lang="en-GB" dirty="0"/>
              <a:t>As a matter of urgency because of self harm and suicidal ideation a multi agency meeting would be best to ensure an appropriate fast response if Mrs A’s condition deteriorates further.</a:t>
            </a:r>
          </a:p>
          <a:p>
            <a:pPr marL="0" indent="0">
              <a:buNone/>
            </a:pPr>
            <a:endParaRPr lang="en-GB" dirty="0"/>
          </a:p>
          <a:p>
            <a:endParaRPr lang="en-GB" dirty="0"/>
          </a:p>
        </p:txBody>
      </p:sp>
    </p:spTree>
    <p:extLst>
      <p:ext uri="{BB962C8B-B14F-4D97-AF65-F5344CB8AC3E}">
        <p14:creationId xmlns:p14="http://schemas.microsoft.com/office/powerpoint/2010/main" val="981742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82D7-7C2F-4514-B069-9FE668B9B248}"/>
              </a:ext>
            </a:extLst>
          </p:cNvPr>
          <p:cNvSpPr>
            <a:spLocks noGrp="1"/>
          </p:cNvSpPr>
          <p:nvPr>
            <p:ph type="title"/>
          </p:nvPr>
        </p:nvSpPr>
        <p:spPr/>
        <p:txBody>
          <a:bodyPr/>
          <a:lstStyle/>
          <a:p>
            <a:r>
              <a:rPr lang="en-GB" dirty="0"/>
              <a:t>considerations</a:t>
            </a:r>
          </a:p>
        </p:txBody>
      </p:sp>
      <p:sp>
        <p:nvSpPr>
          <p:cNvPr id="3" name="Content Placeholder 2">
            <a:extLst>
              <a:ext uri="{FF2B5EF4-FFF2-40B4-BE49-F238E27FC236}">
                <a16:creationId xmlns:a16="http://schemas.microsoft.com/office/drawing/2014/main" id="{7483676D-5D9A-41F2-92DB-A8AE85FD8908}"/>
              </a:ext>
            </a:extLst>
          </p:cNvPr>
          <p:cNvSpPr>
            <a:spLocks noGrp="1"/>
          </p:cNvSpPr>
          <p:nvPr>
            <p:ph idx="1"/>
          </p:nvPr>
        </p:nvSpPr>
        <p:spPr/>
        <p:txBody>
          <a:bodyPr>
            <a:normAutofit lnSpcReduction="10000"/>
          </a:bodyPr>
          <a:lstStyle/>
          <a:p>
            <a:r>
              <a:rPr lang="en-GB" dirty="0"/>
              <a:t>The assessment personal, who has a duty of care to follow certain guidelines and principles, had overlooked the personality disorder and Mrs. A’s behavioural traits linked with it. Mrs A was on numerous occasions, classed as stable enough to weigh up the consequences of her decisions and actions. However, due to her personality disorder this was not always the case.</a:t>
            </a:r>
          </a:p>
          <a:p>
            <a:r>
              <a:rPr lang="en-GB" dirty="0"/>
              <a:t>Due to the pressure of housing issues and worry of being sectioned, Mrs. A demonstrated antisocial behaviours and refused to willingly commit to help from CMHT,  leading to a spiral episode of Mrs A being sexually and financially exploited in her community.</a:t>
            </a:r>
          </a:p>
        </p:txBody>
      </p:sp>
    </p:spTree>
    <p:extLst>
      <p:ext uri="{BB962C8B-B14F-4D97-AF65-F5344CB8AC3E}">
        <p14:creationId xmlns:p14="http://schemas.microsoft.com/office/powerpoint/2010/main" val="468394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0CD83-16F4-41C1-8203-CCD0A2454EC9}"/>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20155E0E-2C7C-4660-91F9-538517C9BC05}"/>
              </a:ext>
            </a:extLst>
          </p:cNvPr>
          <p:cNvSpPr>
            <a:spLocks noGrp="1"/>
          </p:cNvSpPr>
          <p:nvPr>
            <p:ph idx="1"/>
          </p:nvPr>
        </p:nvSpPr>
        <p:spPr/>
        <p:txBody>
          <a:bodyPr/>
          <a:lstStyle/>
          <a:p>
            <a:r>
              <a:rPr lang="en-GB" dirty="0"/>
              <a:t>Mental Capacity Act 2005 (</a:t>
            </a:r>
            <a:r>
              <a:rPr lang="en-GB" dirty="0" err="1"/>
              <a:t>DfCA</a:t>
            </a:r>
            <a:r>
              <a:rPr lang="en-GB" dirty="0"/>
              <a:t>, 2007; SCIE, 2017)</a:t>
            </a:r>
          </a:p>
          <a:p>
            <a:r>
              <a:rPr lang="en-GB" dirty="0"/>
              <a:t>Health and Social Care Act 2012</a:t>
            </a:r>
          </a:p>
          <a:p>
            <a:r>
              <a:rPr lang="en-GB" dirty="0"/>
              <a:t>Human Rights Act 1998</a:t>
            </a:r>
          </a:p>
          <a:p>
            <a:r>
              <a:rPr lang="en-GB" dirty="0"/>
              <a:t>The Care Act 2014</a:t>
            </a:r>
          </a:p>
          <a:p>
            <a:r>
              <a:rPr lang="en-GB" dirty="0"/>
              <a:t>Safeguarding Vulnerable Groups Act 2006</a:t>
            </a:r>
          </a:p>
          <a:p>
            <a:r>
              <a:rPr lang="en-GB" dirty="0"/>
              <a:t>Mental health Act 2007</a:t>
            </a:r>
          </a:p>
          <a:p>
            <a:endParaRPr lang="en-GB" dirty="0"/>
          </a:p>
        </p:txBody>
      </p:sp>
    </p:spTree>
    <p:extLst>
      <p:ext uri="{BB962C8B-B14F-4D97-AF65-F5344CB8AC3E}">
        <p14:creationId xmlns:p14="http://schemas.microsoft.com/office/powerpoint/2010/main" val="973117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C65C-A146-494F-8666-0DC9914D7632}"/>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C70488C6-9500-437A-B958-8E23065B35AE}"/>
              </a:ext>
            </a:extLst>
          </p:cNvPr>
          <p:cNvSpPr>
            <a:spLocks noGrp="1"/>
          </p:cNvSpPr>
          <p:nvPr>
            <p:ph idx="1"/>
          </p:nvPr>
        </p:nvSpPr>
        <p:spPr>
          <a:xfrm>
            <a:off x="1451579" y="2015732"/>
            <a:ext cx="9603275" cy="3965618"/>
          </a:xfrm>
        </p:spPr>
        <p:txBody>
          <a:bodyPr/>
          <a:lstStyle/>
          <a:p>
            <a:pPr marL="0" indent="0">
              <a:buNone/>
            </a:pPr>
            <a:r>
              <a:rPr lang="en-GB" dirty="0"/>
              <a:t>The Mental Health Act 2007 in relation to personality disorders, states that treatment would also be classed as taking measures to alleviate deterioration of symptoms of her personality disorder.  Valid treatment measures, under the act include ‘managing the patients environment to minimise disorders effects’ (Sen and Irons, 2010).</a:t>
            </a:r>
          </a:p>
          <a:p>
            <a:pPr marL="0" indent="0">
              <a:buNone/>
            </a:pPr>
            <a:r>
              <a:rPr lang="en-GB" dirty="0"/>
              <a:t>Therefore awarding Mrs A priority for fast track housing would have played a valuable role in alleviating Mrs A concerns and the resultant effect that waiting with no guarantee of housing is having on her disorder, helping to alleviate her antisocial behaviour and the instability of her emotions.</a:t>
            </a:r>
          </a:p>
        </p:txBody>
      </p:sp>
    </p:spTree>
    <p:extLst>
      <p:ext uri="{BB962C8B-B14F-4D97-AF65-F5344CB8AC3E}">
        <p14:creationId xmlns:p14="http://schemas.microsoft.com/office/powerpoint/2010/main" val="4085706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645A1-EACF-4676-9B71-47EA10872F72}"/>
              </a:ext>
            </a:extLst>
          </p:cNvPr>
          <p:cNvSpPr>
            <a:spLocks noGrp="1"/>
          </p:cNvSpPr>
          <p:nvPr>
            <p:ph type="title"/>
          </p:nvPr>
        </p:nvSpPr>
        <p:spPr/>
        <p:txBody>
          <a:bodyPr/>
          <a:lstStyle/>
          <a:p>
            <a:r>
              <a:rPr lang="en-GB" dirty="0"/>
              <a:t>Overcoming or minimizing Risks</a:t>
            </a:r>
          </a:p>
        </p:txBody>
      </p:sp>
      <p:sp>
        <p:nvSpPr>
          <p:cNvPr id="3" name="Content Placeholder 2">
            <a:extLst>
              <a:ext uri="{FF2B5EF4-FFF2-40B4-BE49-F238E27FC236}">
                <a16:creationId xmlns:a16="http://schemas.microsoft.com/office/drawing/2014/main" id="{F402FEEA-ECAB-4414-8150-38017EB6C3DA}"/>
              </a:ext>
            </a:extLst>
          </p:cNvPr>
          <p:cNvSpPr>
            <a:spLocks noGrp="1"/>
          </p:cNvSpPr>
          <p:nvPr>
            <p:ph idx="1"/>
          </p:nvPr>
        </p:nvSpPr>
        <p:spPr>
          <a:xfrm>
            <a:off x="1451579" y="2015732"/>
            <a:ext cx="9603275" cy="4141787"/>
          </a:xfrm>
        </p:spPr>
        <p:txBody>
          <a:bodyPr>
            <a:normAutofit fontScale="85000" lnSpcReduction="20000"/>
          </a:bodyPr>
          <a:lstStyle/>
          <a:p>
            <a:r>
              <a:rPr lang="en-GB" dirty="0"/>
              <a:t>Regular social worker involvement or a trusted advocate could help to identify episodes of Mrs A mental health and better provide services when required. This additional help could then be applied to assist when Mrs A is going through an episode.</a:t>
            </a:r>
          </a:p>
          <a:p>
            <a:r>
              <a:rPr lang="en-GB" dirty="0"/>
              <a:t>In terms of medication, proper teaching of the importance of this medication may encourage Mrs A to take it regularly. If required though a regular visitor providing medical assistance for medication should be in place.  </a:t>
            </a:r>
          </a:p>
          <a:p>
            <a:r>
              <a:rPr lang="en-GB" dirty="0"/>
              <a:t>Suggesting community services that could assist Mrs A and alleviate the negative self-harm and suicidal thoughts.  </a:t>
            </a:r>
          </a:p>
          <a:p>
            <a:r>
              <a:rPr lang="en-GB" dirty="0"/>
              <a:t>Raising Mrs A’s awareness of the dangers of meeting people online could help to minimise risks involved.</a:t>
            </a:r>
          </a:p>
          <a:p>
            <a:r>
              <a:rPr lang="en-GB" dirty="0"/>
              <a:t>A multi agency risk management meeting should be arranged in order to protect Mrs A from associated risks that are becoming evident as she goes through episodic mental health issues.</a:t>
            </a:r>
          </a:p>
          <a:p>
            <a:r>
              <a:rPr lang="en-GB" dirty="0"/>
              <a:t>Advocacy or more intensive support staff would be a means of organising Multi Agency meetings to protect from these risks</a:t>
            </a:r>
          </a:p>
          <a:p>
            <a:endParaRPr lang="en-GB" dirty="0"/>
          </a:p>
          <a:p>
            <a:endParaRPr lang="en-GB" dirty="0"/>
          </a:p>
        </p:txBody>
      </p:sp>
    </p:spTree>
    <p:extLst>
      <p:ext uri="{BB962C8B-B14F-4D97-AF65-F5344CB8AC3E}">
        <p14:creationId xmlns:p14="http://schemas.microsoft.com/office/powerpoint/2010/main" val="3925858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322CE-7521-410D-91C1-9979A83C921D}"/>
              </a:ext>
            </a:extLst>
          </p:cNvPr>
          <p:cNvSpPr>
            <a:spLocks noGrp="1"/>
          </p:cNvSpPr>
          <p:nvPr>
            <p:ph type="title"/>
          </p:nvPr>
        </p:nvSpPr>
        <p:spPr/>
        <p:txBody>
          <a:bodyPr/>
          <a:lstStyle/>
          <a:p>
            <a:r>
              <a:rPr lang="en-GB" dirty="0"/>
              <a:t>Overcoming Ethical Considerations</a:t>
            </a:r>
          </a:p>
        </p:txBody>
      </p:sp>
      <p:sp>
        <p:nvSpPr>
          <p:cNvPr id="3" name="Content Placeholder 2">
            <a:extLst>
              <a:ext uri="{FF2B5EF4-FFF2-40B4-BE49-F238E27FC236}">
                <a16:creationId xmlns:a16="http://schemas.microsoft.com/office/drawing/2014/main" id="{E8C663C3-626D-4F23-BEA0-7609DFDDF140}"/>
              </a:ext>
            </a:extLst>
          </p:cNvPr>
          <p:cNvSpPr>
            <a:spLocks noGrp="1"/>
          </p:cNvSpPr>
          <p:nvPr>
            <p:ph idx="1"/>
          </p:nvPr>
        </p:nvSpPr>
        <p:spPr>
          <a:xfrm>
            <a:off x="1451579" y="2015732"/>
            <a:ext cx="9603275" cy="3974007"/>
          </a:xfrm>
        </p:spPr>
        <p:txBody>
          <a:bodyPr>
            <a:normAutofit lnSpcReduction="10000"/>
          </a:bodyPr>
          <a:lstStyle/>
          <a:p>
            <a:pPr marL="0" indent="0">
              <a:buNone/>
            </a:pPr>
            <a:r>
              <a:rPr lang="en-GB" dirty="0"/>
              <a:t>Following the conflict of interest which included safeguarding concerns against the concept of Mrs A being treated fairly on the basis of her personal right to her own choices and control of her situation. I feel that the professionals should have acquired a more ethical approach to provide the best treatment for Mrs A, had they worked together on the case sharing information such as logged records of antisocial behaviour, medical records etc a better insight into how Mrs A condition affects her would have been gained including information that showed anxiety and depressional episodes resulting from her six month situation.  </a:t>
            </a:r>
          </a:p>
          <a:p>
            <a:pPr marL="0" indent="0">
              <a:buNone/>
            </a:pPr>
            <a:r>
              <a:rPr lang="en-GB" dirty="0"/>
              <a:t>This enhanced support during this period would give a better insight into services that are appropriate for Mrs A, most importantly in times when her condition affects the decisions she makes.</a:t>
            </a:r>
          </a:p>
        </p:txBody>
      </p:sp>
    </p:spTree>
    <p:extLst>
      <p:ext uri="{BB962C8B-B14F-4D97-AF65-F5344CB8AC3E}">
        <p14:creationId xmlns:p14="http://schemas.microsoft.com/office/powerpoint/2010/main" val="1013928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0C7A10-C3D9-41D0-8197-A4EDC97FA5CE}"/>
              </a:ext>
            </a:extLst>
          </p:cNvPr>
          <p:cNvSpPr>
            <a:spLocks noGrp="1"/>
          </p:cNvSpPr>
          <p:nvPr>
            <p:ph idx="1"/>
          </p:nvPr>
        </p:nvSpPr>
        <p:spPr>
          <a:xfrm>
            <a:off x="1451579" y="2015732"/>
            <a:ext cx="9603275" cy="3839784"/>
          </a:xfrm>
        </p:spPr>
        <p:txBody>
          <a:bodyPr>
            <a:normAutofit fontScale="92500" lnSpcReduction="20000"/>
          </a:bodyPr>
          <a:lstStyle/>
          <a:p>
            <a:pPr marL="0" indent="0">
              <a:buNone/>
            </a:pPr>
            <a:r>
              <a:rPr lang="en-GB" dirty="0"/>
              <a:t>Before the amendment of the Care Act 2015, Helen Andy, a senior policy and campaign officer for the charity Mind.org shared her views of how the amendment of the act would effect individuals with mental health. She discusses that the care act of 2015 and its amendments grant the right to advocacy.  Where information of the individual can be shared to the relevant professionals the charity expresses their views on the inequality of advocacy services being provided, due to local authorities being able to set their own thresholds on their limitations of services provided for support in their communities (Andy, 2014). </a:t>
            </a:r>
          </a:p>
          <a:p>
            <a:pPr marL="0" indent="0">
              <a:buNone/>
            </a:pPr>
            <a:endParaRPr lang="en-GB" dirty="0"/>
          </a:p>
          <a:p>
            <a:pPr marL="0" indent="0">
              <a:buNone/>
            </a:pPr>
            <a:r>
              <a:rPr lang="en-GB" dirty="0"/>
              <a:t>I believe advocacy would be beneficial for Mrs A, providing a neutral listener with the ability to relate well with Mrs A and also services in her area. This opportunity could provide Mrs A with options to manage and live with her condition in a productive way, minimising risk to herself and others, whilst retaining choice and working towards Mrs A decisions.</a:t>
            </a:r>
          </a:p>
        </p:txBody>
      </p:sp>
      <p:sp>
        <p:nvSpPr>
          <p:cNvPr id="2" name="TextBox 1">
            <a:extLst>
              <a:ext uri="{FF2B5EF4-FFF2-40B4-BE49-F238E27FC236}">
                <a16:creationId xmlns:a16="http://schemas.microsoft.com/office/drawing/2014/main" id="{2F837B3A-27E3-47E7-8810-A1D7E16CF37B}"/>
              </a:ext>
            </a:extLst>
          </p:cNvPr>
          <p:cNvSpPr txBox="1"/>
          <p:nvPr/>
        </p:nvSpPr>
        <p:spPr>
          <a:xfrm>
            <a:off x="1451579" y="503339"/>
            <a:ext cx="8741045" cy="1077218"/>
          </a:xfrm>
          <a:prstGeom prst="rect">
            <a:avLst/>
          </a:prstGeom>
          <a:noFill/>
        </p:spPr>
        <p:txBody>
          <a:bodyPr wrap="square" rtlCol="0">
            <a:spAutoFit/>
          </a:bodyPr>
          <a:lstStyle/>
          <a:p>
            <a:r>
              <a:rPr lang="en-GB" sz="3200" dirty="0"/>
              <a:t>Advocacy and its role in overcoming risks and ethical considerations.</a:t>
            </a:r>
          </a:p>
        </p:txBody>
      </p:sp>
    </p:spTree>
    <p:extLst>
      <p:ext uri="{BB962C8B-B14F-4D97-AF65-F5344CB8AC3E}">
        <p14:creationId xmlns:p14="http://schemas.microsoft.com/office/powerpoint/2010/main" val="930090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993D3-1F58-48C8-9804-18AC3011FEF0}"/>
              </a:ext>
            </a:extLst>
          </p:cNvPr>
          <p:cNvSpPr>
            <a:spLocks noGrp="1"/>
          </p:cNvSpPr>
          <p:nvPr>
            <p:ph type="title"/>
          </p:nvPr>
        </p:nvSpPr>
        <p:spPr/>
        <p:txBody>
          <a:bodyPr/>
          <a:lstStyle/>
          <a:p>
            <a:r>
              <a:rPr lang="en-GB" dirty="0"/>
              <a:t>Mrs A</a:t>
            </a:r>
          </a:p>
        </p:txBody>
      </p:sp>
      <p:sp>
        <p:nvSpPr>
          <p:cNvPr id="3" name="Content Placeholder 2">
            <a:extLst>
              <a:ext uri="{FF2B5EF4-FFF2-40B4-BE49-F238E27FC236}">
                <a16:creationId xmlns:a16="http://schemas.microsoft.com/office/drawing/2014/main" id="{3C161957-0D90-430E-AE65-E0EA148A7BD2}"/>
              </a:ext>
            </a:extLst>
          </p:cNvPr>
          <p:cNvSpPr>
            <a:spLocks noGrp="1"/>
          </p:cNvSpPr>
          <p:nvPr>
            <p:ph idx="1"/>
          </p:nvPr>
        </p:nvSpPr>
        <p:spPr/>
        <p:txBody>
          <a:bodyPr>
            <a:normAutofit fontScale="92500" lnSpcReduction="20000"/>
          </a:bodyPr>
          <a:lstStyle/>
          <a:p>
            <a:r>
              <a:rPr lang="en-GB" dirty="0"/>
              <a:t>Mrs A case is complex and many of her problems only seem apparent when she is going through an episode of poor mental health as a result of support services not being put in place to her expectations. </a:t>
            </a:r>
          </a:p>
          <a:p>
            <a:r>
              <a:rPr lang="en-GB" dirty="0"/>
              <a:t>In order to help with Mrs A and her situation, I believe monitoring and good record keeping are essential, this would help to identify when Mrs A requires extra support and could alleviate many of the situations she finds herself in, when going through an episode of poor mental health. </a:t>
            </a:r>
          </a:p>
          <a:p>
            <a:r>
              <a:rPr lang="en-GB" dirty="0"/>
              <a:t>With this monitoring, extra services could be in place when required by Mrs A. </a:t>
            </a:r>
          </a:p>
          <a:p>
            <a:r>
              <a:rPr lang="en-GB" dirty="0"/>
              <a:t>Advocacy could play a central role in the community support of Mrs A and improve her independence in line with the choices that she has made.</a:t>
            </a:r>
          </a:p>
          <a:p>
            <a:endParaRPr lang="en-GB" dirty="0"/>
          </a:p>
        </p:txBody>
      </p:sp>
    </p:spTree>
    <p:extLst>
      <p:ext uri="{BB962C8B-B14F-4D97-AF65-F5344CB8AC3E}">
        <p14:creationId xmlns:p14="http://schemas.microsoft.com/office/powerpoint/2010/main" val="126508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B2840-4E7F-414C-A62B-5E11E121B38A}"/>
              </a:ext>
            </a:extLst>
          </p:cNvPr>
          <p:cNvSpPr>
            <a:spLocks noGrp="1"/>
          </p:cNvSpPr>
          <p:nvPr>
            <p:ph type="title"/>
          </p:nvPr>
        </p:nvSpPr>
        <p:spPr/>
        <p:txBody>
          <a:bodyPr/>
          <a:lstStyle/>
          <a:p>
            <a:r>
              <a:rPr lang="en-GB" dirty="0"/>
              <a:t>So, what to do?</a:t>
            </a:r>
          </a:p>
        </p:txBody>
      </p:sp>
      <p:sp>
        <p:nvSpPr>
          <p:cNvPr id="3" name="Content Placeholder 2">
            <a:extLst>
              <a:ext uri="{FF2B5EF4-FFF2-40B4-BE49-F238E27FC236}">
                <a16:creationId xmlns:a16="http://schemas.microsoft.com/office/drawing/2014/main" id="{A892B141-A9A9-48DE-ABEA-9A46667C19A9}"/>
              </a:ext>
            </a:extLst>
          </p:cNvPr>
          <p:cNvSpPr>
            <a:spLocks noGrp="1"/>
          </p:cNvSpPr>
          <p:nvPr>
            <p:ph idx="1"/>
          </p:nvPr>
        </p:nvSpPr>
        <p:spPr/>
        <p:txBody>
          <a:bodyPr/>
          <a:lstStyle/>
          <a:p>
            <a:r>
              <a:rPr lang="en-GB" dirty="0"/>
              <a:t>Increasing the levels of support in place would help to minimise risks to Mrs A, however ethically this might be a backward step in providing the support that Mrs A has requested.</a:t>
            </a:r>
          </a:p>
          <a:p>
            <a:r>
              <a:rPr lang="en-GB" dirty="0"/>
              <a:t>Providing a community based housing solution on fast-track may be a solution to Mrs A episodic mental health needs, but is hard to put in place as then her care requirements may not be met. Mrs A has withdrawn from services before and there is a chance that this solution may increase the risks to Mrs A.</a:t>
            </a:r>
          </a:p>
          <a:p>
            <a:r>
              <a:rPr lang="en-GB" dirty="0"/>
              <a:t>Most importantly advocacy could play a pivotal role in Mrs A future. </a:t>
            </a:r>
          </a:p>
          <a:p>
            <a:endParaRPr lang="en-GB" dirty="0"/>
          </a:p>
        </p:txBody>
      </p:sp>
    </p:spTree>
    <p:extLst>
      <p:ext uri="{BB962C8B-B14F-4D97-AF65-F5344CB8AC3E}">
        <p14:creationId xmlns:p14="http://schemas.microsoft.com/office/powerpoint/2010/main" val="437969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897C0-BCF1-4CDE-9739-EACFCFF6B0D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21AABA-D3F5-4F50-8DF4-B22C6A971640}"/>
              </a:ext>
            </a:extLst>
          </p:cNvPr>
          <p:cNvSpPr>
            <a:spLocks noGrp="1"/>
          </p:cNvSpPr>
          <p:nvPr>
            <p:ph idx="1"/>
          </p:nvPr>
        </p:nvSpPr>
        <p:spPr/>
        <p:txBody>
          <a:bodyPr>
            <a:normAutofit fontScale="77500" lnSpcReduction="20000"/>
          </a:bodyPr>
          <a:lstStyle/>
          <a:p>
            <a:pPr marL="0" indent="0">
              <a:buNone/>
            </a:pPr>
            <a:r>
              <a:rPr lang="en-GB" dirty="0"/>
              <a:t>Sen, P,. Irons, A. (2010) </a:t>
            </a:r>
            <a:r>
              <a:rPr lang="en-GB" dirty="0" err="1"/>
              <a:t>BJPsych</a:t>
            </a:r>
            <a:r>
              <a:rPr lang="en-GB" dirty="0"/>
              <a:t> Advances, journal PP.329-335. V, 16. </a:t>
            </a:r>
            <a:r>
              <a:rPr lang="en-GB" dirty="0" err="1"/>
              <a:t>Iss</a:t>
            </a:r>
            <a:r>
              <a:rPr lang="en-GB" dirty="0"/>
              <a:t> 5 [Online] Accessed: 9</a:t>
            </a:r>
            <a:r>
              <a:rPr lang="en-GB" baseline="30000" dirty="0"/>
              <a:t>th</a:t>
            </a:r>
            <a:r>
              <a:rPr lang="en-GB" dirty="0"/>
              <a:t> January 2020.Available at: </a:t>
            </a:r>
            <a:r>
              <a:rPr lang="en-GB" dirty="0">
                <a:hlinkClick r:id="rId2"/>
              </a:rPr>
              <a:t>https://www.cambridge.org/core/journals/advances-in-psychiatric-treatment/article/personality-disorder-and-the-mental-health-act-1983-amended/83CA3190ABD01DBDF892E0A754C4752B/core-reader</a:t>
            </a:r>
            <a:r>
              <a:rPr lang="en-GB" dirty="0"/>
              <a:t> </a:t>
            </a:r>
          </a:p>
          <a:p>
            <a:pPr marL="0" indent="0">
              <a:buNone/>
            </a:pPr>
            <a:r>
              <a:rPr lang="en-GB" dirty="0"/>
              <a:t>Andy, H. (2014) Mind.org Information[</a:t>
            </a:r>
            <a:r>
              <a:rPr lang="en-GB" sz="2100" dirty="0"/>
              <a:t>Online</a:t>
            </a:r>
            <a:r>
              <a:rPr lang="en-GB" dirty="0"/>
              <a:t>] Accessed: 9</a:t>
            </a:r>
            <a:r>
              <a:rPr lang="en-GB" baseline="30000" dirty="0"/>
              <a:t>th</a:t>
            </a:r>
            <a:r>
              <a:rPr lang="en-GB" dirty="0"/>
              <a:t> January 2020. Available at: </a:t>
            </a:r>
            <a:r>
              <a:rPr lang="en-GB" dirty="0">
                <a:hlinkClick r:id="rId3"/>
              </a:rPr>
              <a:t>https://www.mind.org.uk/information-support/your-stories/what-does-the-care-act-mean-for-people-with-mental-health-problems/#.XhcEs8j7RPY</a:t>
            </a:r>
            <a:r>
              <a:rPr lang="en-GB" dirty="0"/>
              <a:t> </a:t>
            </a:r>
          </a:p>
          <a:p>
            <a:pPr marL="0" indent="0">
              <a:buNone/>
            </a:pPr>
            <a:r>
              <a:rPr lang="en-GB" dirty="0"/>
              <a:t>SCIE. (2017). </a:t>
            </a:r>
            <a:r>
              <a:rPr lang="en-GB" i="1" dirty="0"/>
              <a:t>Promoting human rights, choice and control in care planning.</a:t>
            </a:r>
            <a:r>
              <a:rPr lang="en-GB" dirty="0"/>
              <a:t> Available: https://www.scie.org.uk/mca/practice/care-planning/human-rights-choice-control. Last accessed 7th Jan 2020</a:t>
            </a:r>
          </a:p>
          <a:p>
            <a:pPr marL="0" indent="0">
              <a:buNone/>
            </a:pPr>
            <a:r>
              <a:rPr lang="en-GB" dirty="0" err="1"/>
              <a:t>DfCA</a:t>
            </a:r>
            <a:r>
              <a:rPr lang="en-GB" dirty="0"/>
              <a:t>. (2007). Mental Capacity Act 2005 Code of Practice. Available: https://assets.publishing.service.gov.uk/government/uploads/system/uploads/attachment_data/file/497253/Mental-capacity-act-code-of-practice.pdf. Last accessed 7th Jan 2020.</a:t>
            </a:r>
          </a:p>
        </p:txBody>
      </p:sp>
    </p:spTree>
    <p:extLst>
      <p:ext uri="{BB962C8B-B14F-4D97-AF65-F5344CB8AC3E}">
        <p14:creationId xmlns:p14="http://schemas.microsoft.com/office/powerpoint/2010/main" val="100755290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DD474D77448BA4AA75BA3F3B269BE11" ma:contentTypeVersion="5" ma:contentTypeDescription="Create a new document." ma:contentTypeScope="" ma:versionID="cb17abce05aa9f64b9f34738658a12a4">
  <xsd:schema xmlns:xsd="http://www.w3.org/2001/XMLSchema" xmlns:xs="http://www.w3.org/2001/XMLSchema" xmlns:p="http://schemas.microsoft.com/office/2006/metadata/properties" xmlns:ns3="faa71f4d-89e4-4bc7-bae8-eb8f92ec0efb" xmlns:ns4="1c03a1d9-70c4-477b-aef0-fd07cc731e16" targetNamespace="http://schemas.microsoft.com/office/2006/metadata/properties" ma:root="true" ma:fieldsID="9b1ae657275d76354f5662de8c74ad97" ns3:_="" ns4:_="">
    <xsd:import namespace="faa71f4d-89e4-4bc7-bae8-eb8f92ec0efb"/>
    <xsd:import namespace="1c03a1d9-70c4-477b-aef0-fd07cc731e1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a71f4d-89e4-4bc7-bae8-eb8f92ec0e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c03a1d9-70c4-477b-aef0-fd07cc731e1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6F8574D-1352-4457-AD50-29E9991D8F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a71f4d-89e4-4bc7-bae8-eb8f92ec0efb"/>
    <ds:schemaRef ds:uri="1c03a1d9-70c4-477b-aef0-fd07cc731e1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FD698-8958-48E9-A54E-8CCBD6BFF764}">
  <ds:schemaRefs>
    <ds:schemaRef ds:uri="http://schemas.microsoft.com/sharepoint/v3/contenttype/forms"/>
  </ds:schemaRefs>
</ds:datastoreItem>
</file>

<file path=customXml/itemProps3.xml><?xml version="1.0" encoding="utf-8"?>
<ds:datastoreItem xmlns:ds="http://schemas.openxmlformats.org/officeDocument/2006/customXml" ds:itemID="{B916740F-F05D-43AB-BF4B-4EDEC07E2E58}">
  <ds:schemaRefs>
    <ds:schemaRef ds:uri="1c03a1d9-70c4-477b-aef0-fd07cc731e1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faa71f4d-89e4-4bc7-bae8-eb8f92ec0efb"/>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TM10001114[[fn=Gallery]]</Template>
  <TotalTime>360</TotalTime>
  <Words>1686</Words>
  <Application>Microsoft Office PowerPoint</Application>
  <PresentationFormat>Widescreen</PresentationFormat>
  <Paragraphs>71</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Gill Sans MT</vt:lpstr>
      <vt:lpstr>Gallery</vt:lpstr>
      <vt:lpstr>Mrs A</vt:lpstr>
      <vt:lpstr>Mrs A </vt:lpstr>
      <vt:lpstr>Social worker assessment and time with  Mrs A</vt:lpstr>
      <vt:lpstr>Risks</vt:lpstr>
      <vt:lpstr>Ethical Considerations</vt:lpstr>
      <vt:lpstr>considerations</vt:lpstr>
      <vt:lpstr>Legislation</vt:lpstr>
      <vt:lpstr>legislation</vt:lpstr>
      <vt:lpstr>Overcoming or minimizing Risks</vt:lpstr>
      <vt:lpstr>Overcoming Ethical Considerations</vt:lpstr>
      <vt:lpstr>PowerPoint Presentation</vt:lpstr>
      <vt:lpstr>Mrs A</vt:lpstr>
      <vt:lpstr>So, what to do?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Mrs A</dc:title>
  <dc:creator>Colyn Pugh</dc:creator>
  <cp:lastModifiedBy>claire thomson</cp:lastModifiedBy>
  <cp:revision>31</cp:revision>
  <dcterms:created xsi:type="dcterms:W3CDTF">2020-01-08T13:02:05Z</dcterms:created>
  <dcterms:modified xsi:type="dcterms:W3CDTF">2020-01-10T17:39:34Z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0x0101003DD474D77448BA4AA75BA3F3B269BE11</vt:lpwstr>
  </property>
</Properties>
</file>