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0"/>
  </p:notesMasterIdLst>
  <p:handoutMasterIdLst>
    <p:handoutMasterId r:id="rId41"/>
  </p:handoutMasterIdLst>
  <p:sldIdLst>
    <p:sldId id="260" r:id="rId2"/>
    <p:sldId id="261" r:id="rId3"/>
    <p:sldId id="511" r:id="rId4"/>
    <p:sldId id="513" r:id="rId5"/>
    <p:sldId id="514" r:id="rId6"/>
    <p:sldId id="360" r:id="rId7"/>
    <p:sldId id="588" r:id="rId8"/>
    <p:sldId id="590" r:id="rId9"/>
    <p:sldId id="373" r:id="rId10"/>
    <p:sldId id="544" r:id="rId11"/>
    <p:sldId id="587" r:id="rId12"/>
    <p:sldId id="419" r:id="rId13"/>
    <p:sldId id="425" r:id="rId14"/>
    <p:sldId id="516" r:id="rId15"/>
    <p:sldId id="370" r:id="rId16"/>
    <p:sldId id="591" r:id="rId17"/>
    <p:sldId id="835" r:id="rId18"/>
    <p:sldId id="517" r:id="rId19"/>
    <p:sldId id="416" r:id="rId20"/>
    <p:sldId id="455" r:id="rId21"/>
    <p:sldId id="417" r:id="rId22"/>
    <p:sldId id="494" r:id="rId23"/>
    <p:sldId id="592" r:id="rId24"/>
    <p:sldId id="848" r:id="rId25"/>
    <p:sldId id="486" r:id="rId26"/>
    <p:sldId id="593" r:id="rId27"/>
    <p:sldId id="849" r:id="rId28"/>
    <p:sldId id="487" r:id="rId29"/>
    <p:sldId id="518" r:id="rId30"/>
    <p:sldId id="851" r:id="rId31"/>
    <p:sldId id="853" r:id="rId32"/>
    <p:sldId id="852" r:id="rId33"/>
    <p:sldId id="488" r:id="rId34"/>
    <p:sldId id="850" r:id="rId35"/>
    <p:sldId id="497" r:id="rId36"/>
    <p:sldId id="594" r:id="rId37"/>
    <p:sldId id="542" r:id="rId38"/>
    <p:sldId id="496" r:id="rId39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7D5585-1F9A-47D1-8C78-CA7133543CB2}" v="108" dt="2025-03-12T11:12:19.4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89" d="100"/>
          <a:sy n="89" d="100"/>
        </p:scale>
        <p:origin x="312" y="15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 sz="4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12/03/2025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12/03/2025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12/03/2025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12/03/2025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12/03/2025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12/03/2025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12/03/2025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12/03/2025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12/03/2025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12/03/2025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12/03/2025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  <a:endParaRPr lang="en-GB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12/03/2025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Cloud Engineering Principles and Practices</a:t>
            </a:r>
            <a:endParaRPr b="1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64632"/>
            <a:ext cx="8534400" cy="1320552"/>
          </a:xfrm>
        </p:spPr>
        <p:txBody>
          <a:bodyPr/>
          <a:lstStyle/>
          <a:p>
            <a:r>
              <a:rPr lang="en-GB" sz="3600" b="1" i="1" dirty="0">
                <a:solidFill>
                  <a:schemeClr val="bg1"/>
                </a:solidFill>
              </a:rPr>
              <a:t>Docker Network and Volume</a:t>
            </a:r>
            <a:endParaRPr sz="3600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Lesson Objectives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Basic Docker/Container commands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Practice the commands</a:t>
            </a:r>
          </a:p>
          <a:p>
            <a:pPr marL="0" indent="0">
              <a:buNone/>
            </a:pPr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D677A7-B6D9-0E21-A143-0E6800318B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32304" y="3194544"/>
            <a:ext cx="2124169" cy="232268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0" y="2232660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/>
              <a:t>RUN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6697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8597" y="-226727"/>
            <a:ext cx="10972800" cy="1143000"/>
          </a:xfrm>
        </p:spPr>
        <p:txBody>
          <a:bodyPr/>
          <a:lstStyle/>
          <a:p>
            <a:r>
              <a:rPr lang="en-GB" dirty="0"/>
              <a:t>Run image in a container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3432" y="1772817"/>
            <a:ext cx="9074968" cy="4073630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options</a:t>
            </a:r>
            <a:br>
              <a:rPr lang="en-GB" dirty="0"/>
            </a:br>
            <a:r>
              <a:rPr lang="en-GB" dirty="0"/>
              <a:t>add to or override the image defaults set by a developer and by the Docker runtime itself including:</a:t>
            </a:r>
          </a:p>
          <a:p>
            <a:pPr lvl="1"/>
            <a:r>
              <a:rPr lang="en-GB" dirty="0"/>
              <a:t> </a:t>
            </a:r>
            <a:r>
              <a:rPr lang="en-GB" b="1" dirty="0">
                <a:solidFill>
                  <a:srgbClr val="FF0000"/>
                </a:solidFill>
              </a:rPr>
              <a:t>--name </a:t>
            </a:r>
            <a:r>
              <a:rPr lang="en-GB" dirty="0">
                <a:solidFill>
                  <a:srgbClr val="FF0000"/>
                </a:solidFill>
              </a:rPr>
              <a:t>to provide the container a name</a:t>
            </a:r>
            <a:r>
              <a:rPr lang="en-GB" dirty="0"/>
              <a:t> that can be used instead of the automatically generated UUID</a:t>
            </a:r>
          </a:p>
          <a:p>
            <a:r>
              <a:rPr lang="en-GB" b="1" dirty="0" err="1"/>
              <a:t>imagename:tag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The name of the image including (optional) tag name</a:t>
            </a:r>
          </a:p>
          <a:p>
            <a:r>
              <a:rPr lang="en-GB" b="1" dirty="0"/>
              <a:t>[optional] command </a:t>
            </a:r>
            <a:r>
              <a:rPr lang="en-GB" b="1" dirty="0" err="1"/>
              <a:t>args</a:t>
            </a:r>
            <a:br>
              <a:rPr lang="en-GB" dirty="0"/>
            </a:br>
            <a:r>
              <a:rPr lang="en-GB" dirty="0"/>
              <a:t>overwrite the CMD instructions in the </a:t>
            </a:r>
            <a:r>
              <a:rPr lang="en-GB" dirty="0" err="1"/>
              <a:t>dockerfile</a:t>
            </a:r>
            <a:r>
              <a:rPr lang="en-GB" dirty="0"/>
              <a:t> to execute a new command </a:t>
            </a:r>
            <a:r>
              <a:rPr lang="en-GB" b="1" dirty="0"/>
              <a:t>within</a:t>
            </a:r>
            <a:r>
              <a:rPr lang="en-GB" dirty="0"/>
              <a:t> the container when it starts</a:t>
            </a:r>
            <a:br>
              <a:rPr lang="en-GB" dirty="0"/>
            </a:br>
            <a:r>
              <a:rPr lang="en-GB" dirty="0"/>
              <a:t>docker run -it </a:t>
            </a:r>
            <a:r>
              <a:rPr lang="en-GB" dirty="0" err="1"/>
              <a:t>my_image</a:t>
            </a:r>
            <a:r>
              <a:rPr lang="en-GB" dirty="0"/>
              <a:t>  echo “Hello World”</a:t>
            </a:r>
          </a:p>
          <a:p>
            <a:pPr lvl="1"/>
            <a:r>
              <a:rPr lang="en-GB" dirty="0"/>
              <a:t>You can </a:t>
            </a:r>
            <a:r>
              <a:rPr lang="en-GB" dirty="0" err="1"/>
              <a:t>aloso</a:t>
            </a:r>
            <a:r>
              <a:rPr lang="en-GB" dirty="0"/>
              <a:t> override the ENTRYPOINT command 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run -it </a:t>
            </a:r>
            <a:r>
              <a:rPr lang="en-GB" b="1" i="1" dirty="0"/>
              <a:t>--</a:t>
            </a:r>
            <a:r>
              <a:rPr lang="en-GB" b="1" i="1" dirty="0" err="1"/>
              <a:t>entrypoint</a:t>
            </a:r>
            <a:r>
              <a:rPr lang="en-GB" i="1" dirty="0"/>
              <a:t> /</a:t>
            </a:r>
            <a:r>
              <a:rPr lang="en-GB" i="1" dirty="0" err="1"/>
              <a:t>usr</a:t>
            </a:r>
            <a:r>
              <a:rPr lang="en-GB" i="1" dirty="0"/>
              <a:t>/bin/</a:t>
            </a:r>
            <a:r>
              <a:rPr lang="en-GB" i="1" dirty="0" err="1"/>
              <a:t>redis</a:t>
            </a:r>
            <a:r>
              <a:rPr lang="en-GB" i="1" dirty="0"/>
              <a:t>-cli example/</a:t>
            </a:r>
            <a:r>
              <a:rPr lang="en-GB" i="1" dirty="0" err="1"/>
              <a:t>redis</a:t>
            </a:r>
            <a:r>
              <a:rPr lang="en-GB" i="1" dirty="0"/>
              <a:t> --help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28597" y="801722"/>
            <a:ext cx="10479971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b="1" i="1" dirty="0"/>
              <a:t>container</a:t>
            </a:r>
            <a:r>
              <a:rPr lang="en-GB" i="1" dirty="0"/>
              <a:t> run </a:t>
            </a:r>
            <a:r>
              <a:rPr lang="en-GB" dirty="0"/>
              <a:t>options </a:t>
            </a:r>
            <a:r>
              <a:rPr lang="en-GB" dirty="0" err="1"/>
              <a:t>imagename:tag</a:t>
            </a:r>
            <a:r>
              <a:rPr lang="en-GB" dirty="0"/>
              <a:t> command </a:t>
            </a:r>
            <a:r>
              <a:rPr lang="en-GB" dirty="0" err="1"/>
              <a:t>args</a:t>
            </a:r>
            <a:br>
              <a:rPr lang="en-GB" dirty="0"/>
            </a:br>
            <a:r>
              <a:rPr lang="en-GB" dirty="0"/>
              <a:t>SHORTHAND</a:t>
            </a:r>
            <a:br>
              <a:rPr lang="en-GB" dirty="0"/>
            </a:br>
            <a:r>
              <a:rPr lang="en-GB" b="1" i="1" dirty="0" err="1"/>
              <a:t>docker</a:t>
            </a:r>
            <a:r>
              <a:rPr lang="en-GB" b="1" i="1" dirty="0"/>
              <a:t> run </a:t>
            </a:r>
            <a:r>
              <a:rPr lang="en-GB" dirty="0"/>
              <a:t>options </a:t>
            </a:r>
            <a:r>
              <a:rPr lang="en-GB" dirty="0" err="1"/>
              <a:t>imagename:tag</a:t>
            </a:r>
            <a:r>
              <a:rPr lang="en-GB" dirty="0"/>
              <a:t> command </a:t>
            </a:r>
            <a:r>
              <a:rPr lang="en-GB" dirty="0" err="1"/>
              <a:t>args</a:t>
            </a:r>
            <a:endParaRPr lang="en-GB" dirty="0"/>
          </a:p>
        </p:txBody>
      </p:sp>
      <p:sp>
        <p:nvSpPr>
          <p:cNvPr id="6" name="Action Button: Information 5">
            <a:hlinkClick r:id="" action="ppaction://noaction" highlightClick="1"/>
          </p:cNvPr>
          <p:cNvSpPr/>
          <p:nvPr/>
        </p:nvSpPr>
        <p:spPr bwMode="auto">
          <a:xfrm>
            <a:off x="2497723" y="2825016"/>
            <a:ext cx="553453" cy="457200"/>
          </a:xfrm>
          <a:prstGeom prst="actionButtonInformation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7667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</a:t>
            </a:r>
            <a:br>
              <a:rPr lang="en-GB" dirty="0"/>
            </a:br>
            <a:r>
              <a:rPr lang="en-GB" dirty="0"/>
              <a:t>Running the my-</a:t>
            </a:r>
            <a:r>
              <a:rPr lang="en-GB" dirty="0" err="1"/>
              <a:t>nginx</a:t>
            </a:r>
            <a:r>
              <a:rPr lang="en-GB" dirty="0"/>
              <a:t> image in a container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336" y="1709515"/>
            <a:ext cx="11953328" cy="4114800"/>
          </a:xfrm>
        </p:spPr>
        <p:txBody>
          <a:bodyPr/>
          <a:lstStyle/>
          <a:p>
            <a:r>
              <a:rPr lang="en-GB" dirty="0"/>
              <a:t>Run the container like this: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>
                <a:solidFill>
                  <a:srgbClr val="FF0000"/>
                </a:solidFill>
              </a:rPr>
              <a:t>container run </a:t>
            </a:r>
            <a:r>
              <a:rPr lang="en-GB" i="1" dirty="0"/>
              <a:t>--name=</a:t>
            </a:r>
            <a:r>
              <a:rPr lang="en-GB" i="1" dirty="0">
                <a:solidFill>
                  <a:srgbClr val="0070C0"/>
                </a:solidFill>
              </a:rPr>
              <a:t>my-</a:t>
            </a:r>
            <a:r>
              <a:rPr lang="en-GB" i="1" dirty="0" err="1">
                <a:solidFill>
                  <a:srgbClr val="0070C0"/>
                </a:solidFill>
              </a:rPr>
              <a:t>nginx</a:t>
            </a:r>
            <a:r>
              <a:rPr lang="en-GB" i="1" dirty="0"/>
              <a:t> -d -p </a:t>
            </a:r>
            <a:r>
              <a:rPr lang="en-GB" i="1" dirty="0">
                <a:solidFill>
                  <a:srgbClr val="FF0000"/>
                </a:solidFill>
              </a:rPr>
              <a:t>8080:80</a:t>
            </a:r>
            <a:r>
              <a:rPr lang="en-GB" i="1" dirty="0"/>
              <a:t> </a:t>
            </a:r>
            <a:r>
              <a:rPr lang="en-GB" i="1" dirty="0">
                <a:solidFill>
                  <a:schemeClr val="accent1">
                    <a:lumMod val="25000"/>
                  </a:schemeClr>
                </a:solidFill>
              </a:rPr>
              <a:t>my-</a:t>
            </a:r>
            <a:r>
              <a:rPr lang="en-GB" i="1" dirty="0" err="1">
                <a:solidFill>
                  <a:schemeClr val="accent1">
                    <a:lumMod val="25000"/>
                  </a:schemeClr>
                </a:solidFill>
              </a:rPr>
              <a:t>nginx</a:t>
            </a:r>
            <a:br>
              <a:rPr lang="en-GB" i="1" dirty="0"/>
            </a:b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container ls            </a:t>
            </a:r>
            <a:r>
              <a:rPr lang="en-GB" i="1" dirty="0">
                <a:sym typeface="Wingdings" panose="05000000000000000000" pitchFamily="2" charset="2"/>
              </a:rPr>
              <a:t> check running containers</a:t>
            </a:r>
          </a:p>
          <a:p>
            <a:pPr marL="0" indent="0">
              <a:buNone/>
            </a:pPr>
            <a:r>
              <a:rPr lang="en-GB" i="1" dirty="0" err="1">
                <a:sym typeface="Wingdings" panose="05000000000000000000" pitchFamily="2" charset="2"/>
              </a:rPr>
              <a:t>docker</a:t>
            </a:r>
            <a:r>
              <a:rPr lang="en-GB" i="1" dirty="0">
                <a:sym typeface="Wingdings" panose="05000000000000000000" pitchFamily="2" charset="2"/>
              </a:rPr>
              <a:t> container ls  -a	    or check all containers like this</a:t>
            </a:r>
            <a:endParaRPr lang="en-GB" i="1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960096" y="1669626"/>
            <a:ext cx="417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Map port 80 exposed in the </a:t>
            </a:r>
            <a:r>
              <a:rPr lang="en-GB" dirty="0" err="1"/>
              <a:t>dockerfile</a:t>
            </a:r>
            <a:r>
              <a:rPr lang="en-GB" dirty="0"/>
              <a:t> as port 8080 on the host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3768" y="5653568"/>
            <a:ext cx="4694973" cy="248022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082347" y="5095531"/>
            <a:ext cx="36426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</a:t>
            </a:r>
            <a:r>
              <a:rPr lang="en-GB" b="1" dirty="0" err="1"/>
              <a:t>nginx</a:t>
            </a:r>
            <a:r>
              <a:rPr lang="en-GB" b="1" dirty="0"/>
              <a:t> web server </a:t>
            </a:r>
            <a:r>
              <a:rPr lang="en-GB" dirty="0"/>
              <a:t>running in Linux </a:t>
            </a:r>
            <a:r>
              <a:rPr lang="en-GB" b="1" dirty="0" err="1"/>
              <a:t>Ubunutu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within Docker </a:t>
            </a:r>
            <a:r>
              <a:rPr lang="en-GB" dirty="0"/>
              <a:t>and accessed from the browser on the host</a:t>
            </a:r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8293344" y="2311197"/>
            <a:ext cx="198783" cy="56108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5125221" y="2455520"/>
            <a:ext cx="1941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containers name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976737" y="2225949"/>
            <a:ext cx="9270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images name</a:t>
            </a:r>
          </a:p>
        </p:txBody>
      </p:sp>
      <p:cxnSp>
        <p:nvCxnSpPr>
          <p:cNvPr id="12" name="Straight Arrow Connector 11"/>
          <p:cNvCxnSpPr/>
          <p:nvPr/>
        </p:nvCxnSpPr>
        <p:spPr bwMode="auto">
          <a:xfrm>
            <a:off x="5735960" y="2755650"/>
            <a:ext cx="141833" cy="2553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Straight Arrow Connector 14"/>
          <p:cNvCxnSpPr/>
          <p:nvPr/>
        </p:nvCxnSpPr>
        <p:spPr bwMode="auto">
          <a:xfrm flipH="1">
            <a:off x="10175520" y="2823963"/>
            <a:ext cx="75014" cy="20564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Oval 10"/>
          <p:cNvSpPr/>
          <p:nvPr/>
        </p:nvSpPr>
        <p:spPr bwMode="auto">
          <a:xfrm>
            <a:off x="2005263" y="3927107"/>
            <a:ext cx="1111718" cy="640080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2005264" y="5095531"/>
            <a:ext cx="178766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localhost:8080</a:t>
            </a:r>
          </a:p>
        </p:txBody>
      </p:sp>
      <p:cxnSp>
        <p:nvCxnSpPr>
          <p:cNvPr id="16" name="Straight Arrow Connector 15"/>
          <p:cNvCxnSpPr/>
          <p:nvPr/>
        </p:nvCxnSpPr>
        <p:spPr bwMode="auto">
          <a:xfrm flipH="1" flipV="1">
            <a:off x="2645344" y="4600877"/>
            <a:ext cx="115503" cy="499897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10308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0" y="2232660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/>
              <a:t>RUN</a:t>
            </a:r>
          </a:p>
          <a:p>
            <a:pPr marL="0" indent="0" algn="ctr">
              <a:buNone/>
            </a:pPr>
            <a:r>
              <a:rPr lang="en-GB" sz="6600" dirty="0"/>
              <a:t>(In more detail)</a:t>
            </a:r>
          </a:p>
        </p:txBody>
      </p:sp>
    </p:spTree>
    <p:extLst>
      <p:ext uri="{BB962C8B-B14F-4D97-AF65-F5344CB8AC3E}">
        <p14:creationId xmlns:p14="http://schemas.microsoft.com/office/powerpoint/2010/main" val="851949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336" y="-139624"/>
            <a:ext cx="10972800" cy="1143000"/>
          </a:xfrm>
        </p:spPr>
        <p:txBody>
          <a:bodyPr/>
          <a:lstStyle/>
          <a:p>
            <a:r>
              <a:rPr lang="en-GB" dirty="0"/>
              <a:t>Run image in a container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5400" y="952901"/>
            <a:ext cx="8905800" cy="4885924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You can run a container by just specifying the image</a:t>
            </a:r>
          </a:p>
          <a:p>
            <a:pPr lvl="1"/>
            <a:r>
              <a:rPr lang="en-GB" dirty="0"/>
              <a:t>This is common for services, databases, etc., that are run in detached mode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can run a container by follow the image name</a:t>
            </a:r>
            <a:r>
              <a:rPr lang="en-GB" dirty="0">
                <a:solidFill>
                  <a:srgbClr val="FF0000"/>
                </a:solidFill>
              </a:rPr>
              <a:t> with a command and arguments</a:t>
            </a:r>
            <a:r>
              <a:rPr lang="en-GB" dirty="0"/>
              <a:t> to be executed in the container when it starts</a:t>
            </a:r>
          </a:p>
          <a:p>
            <a:pPr lvl="1"/>
            <a:r>
              <a:rPr lang="en-GB" dirty="0"/>
              <a:t>This is common for containers running a service that can be run with different options</a:t>
            </a:r>
          </a:p>
          <a:p>
            <a:pPr lvl="1"/>
            <a:r>
              <a:rPr lang="en-GB" dirty="0"/>
              <a:t>The </a:t>
            </a:r>
            <a:r>
              <a:rPr lang="en-GB" dirty="0">
                <a:solidFill>
                  <a:srgbClr val="FF0000"/>
                </a:solidFill>
              </a:rPr>
              <a:t>--</a:t>
            </a:r>
            <a:r>
              <a:rPr lang="en-GB" dirty="0" err="1">
                <a:solidFill>
                  <a:srgbClr val="FF0000"/>
                </a:solidFill>
              </a:rPr>
              <a:t>rm</a:t>
            </a:r>
            <a:r>
              <a:rPr lang="en-GB" dirty="0">
                <a:solidFill>
                  <a:srgbClr val="FF0000"/>
                </a:solidFill>
              </a:rPr>
              <a:t> option </a:t>
            </a:r>
            <a:r>
              <a:rPr lang="en-GB" dirty="0"/>
              <a:t>removes the image when the container stops, which is a useful clean-up for one off commands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Example, to display “hello world” in </a:t>
            </a:r>
            <a:r>
              <a:rPr lang="en-GB" dirty="0" err="1"/>
              <a:t>linux</a:t>
            </a:r>
            <a:r>
              <a:rPr lang="en-GB" dirty="0"/>
              <a:t> OS and remove image when container stops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container  </a:t>
            </a:r>
            <a:r>
              <a:rPr lang="en-GB" i="1" dirty="0" err="1"/>
              <a:t>imagename</a:t>
            </a:r>
            <a:r>
              <a:rPr lang="en-GB" i="1" dirty="0"/>
              <a:t> --</a:t>
            </a:r>
            <a:r>
              <a:rPr lang="en-GB" i="1" dirty="0" err="1"/>
              <a:t>rm</a:t>
            </a:r>
            <a:r>
              <a:rPr lang="en-GB" i="1" dirty="0"/>
              <a:t>   </a:t>
            </a: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echo   “hello world”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719736" y="1729474"/>
            <a:ext cx="368562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 container run  </a:t>
            </a:r>
            <a:r>
              <a:rPr lang="en-GB" i="1" dirty="0" err="1"/>
              <a:t>imagename</a:t>
            </a:r>
            <a:endParaRPr lang="en-GB" i="1" dirty="0"/>
          </a:p>
        </p:txBody>
      </p:sp>
      <p:sp>
        <p:nvSpPr>
          <p:cNvPr id="6" name="TextBox 5"/>
          <p:cNvSpPr txBox="1"/>
          <p:nvPr/>
        </p:nvSpPr>
        <p:spPr>
          <a:xfrm>
            <a:off x="3149065" y="4974652"/>
            <a:ext cx="604524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 container run  </a:t>
            </a:r>
            <a:r>
              <a:rPr lang="en-GB" i="1" dirty="0" err="1"/>
              <a:t>imagename</a:t>
            </a:r>
            <a:r>
              <a:rPr lang="en-GB" i="1" dirty="0"/>
              <a:t>  </a:t>
            </a: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command  arguments</a:t>
            </a:r>
          </a:p>
        </p:txBody>
      </p:sp>
    </p:spTree>
    <p:extLst>
      <p:ext uri="{BB962C8B-B14F-4D97-AF65-F5344CB8AC3E}">
        <p14:creationId xmlns:p14="http://schemas.microsoft.com/office/powerpoint/2010/main" val="28709711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1175" y="-1"/>
            <a:ext cx="8686800" cy="1487104"/>
          </a:xfrm>
        </p:spPr>
        <p:txBody>
          <a:bodyPr>
            <a:normAutofit fontScale="90000"/>
          </a:bodyPr>
          <a:lstStyle/>
          <a:p>
            <a:r>
              <a:rPr lang="en-GB" dirty="0"/>
              <a:t>Exercise</a:t>
            </a:r>
            <a:br>
              <a:rPr lang="en-GB" dirty="0"/>
            </a:br>
            <a:r>
              <a:rPr lang="en-GB" dirty="0"/>
              <a:t>Running “echo” command when the container starts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8104" y="2047376"/>
            <a:ext cx="10785272" cy="4114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 err="1"/>
              <a:t>debian</a:t>
            </a:r>
            <a:r>
              <a:rPr lang="en-GB" i="1" dirty="0"/>
              <a:t> </a:t>
            </a: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echo “Hello World”</a:t>
            </a:r>
          </a:p>
          <a:p>
            <a:r>
              <a:rPr lang="en-GB" dirty="0"/>
              <a:t>Run </a:t>
            </a:r>
            <a:r>
              <a:rPr lang="en-GB" dirty="0" err="1"/>
              <a:t>debian</a:t>
            </a:r>
            <a:r>
              <a:rPr lang="en-GB" dirty="0"/>
              <a:t> </a:t>
            </a:r>
            <a:r>
              <a:rPr lang="en-GB" dirty="0" err="1"/>
              <a:t>linux</a:t>
            </a:r>
            <a:r>
              <a:rPr lang="en-GB" dirty="0"/>
              <a:t> OS and echo “Hello World” on the screen</a:t>
            </a:r>
          </a:p>
          <a:p>
            <a:r>
              <a:rPr lang="en-GB" b="1" dirty="0">
                <a:solidFill>
                  <a:srgbClr val="FF0000"/>
                </a:solidFill>
              </a:rPr>
              <a:t>The container closes when the command finishes executing, therefore there is no point in naming it using the option “--name”</a:t>
            </a:r>
          </a:p>
          <a:p>
            <a:pPr marL="0" indent="0">
              <a:buNone/>
            </a:pPr>
            <a:r>
              <a:rPr lang="en-GB" i="1" dirty="0"/>
              <a:t>docker container run </a:t>
            </a:r>
            <a:r>
              <a:rPr lang="en-GB" i="1" dirty="0">
                <a:solidFill>
                  <a:srgbClr val="FF0000"/>
                </a:solidFill>
              </a:rPr>
              <a:t>--rm</a:t>
            </a:r>
            <a:r>
              <a:rPr lang="en-GB" i="1" dirty="0"/>
              <a:t> </a:t>
            </a:r>
            <a:r>
              <a:rPr lang="en-GB" i="1" dirty="0" err="1"/>
              <a:t>debian</a:t>
            </a:r>
            <a:r>
              <a:rPr lang="en-GB" i="1" dirty="0"/>
              <a:t> </a:t>
            </a: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/bin/ls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dirty="0"/>
              <a:t>List the root directory of the container file system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--</a:t>
            </a:r>
            <a:r>
              <a:rPr lang="en-GB" dirty="0" err="1">
                <a:solidFill>
                  <a:srgbClr val="FF0000"/>
                </a:solidFill>
              </a:rPr>
              <a:t>rm</a:t>
            </a:r>
            <a:r>
              <a:rPr lang="en-GB" dirty="0">
                <a:solidFill>
                  <a:srgbClr val="FF0000"/>
                </a:solidFill>
              </a:rPr>
              <a:t> deletes the container </a:t>
            </a:r>
            <a:r>
              <a:rPr lang="en-GB" b="1" dirty="0">
                <a:solidFill>
                  <a:srgbClr val="FF0000"/>
                </a:solidFill>
              </a:rPr>
              <a:t>and image </a:t>
            </a:r>
            <a:r>
              <a:rPr lang="en-GB" dirty="0">
                <a:solidFill>
                  <a:srgbClr val="FF0000"/>
                </a:solidFill>
              </a:rPr>
              <a:t>when the command ends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693921" y="1672328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image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195060" y="1672329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command</a:t>
            </a:r>
          </a:p>
        </p:txBody>
      </p:sp>
      <p:cxnSp>
        <p:nvCxnSpPr>
          <p:cNvPr id="8" name="Straight Arrow Connector 7"/>
          <p:cNvCxnSpPr/>
          <p:nvPr/>
        </p:nvCxnSpPr>
        <p:spPr bwMode="auto">
          <a:xfrm>
            <a:off x="5273040" y="1984530"/>
            <a:ext cx="106680" cy="31220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 flipH="1">
            <a:off x="6207328" y="1984530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7621549" y="1672328"/>
            <a:ext cx="2569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argument for command</a:t>
            </a:r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>
            <a:off x="7633817" y="1984529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7069355" y="4125167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command</a:t>
            </a:r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>
            <a:off x="7081623" y="4437368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8210292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1175" y="-1"/>
            <a:ext cx="8686800" cy="996589"/>
          </a:xfrm>
        </p:spPr>
        <p:txBody>
          <a:bodyPr/>
          <a:lstStyle/>
          <a:p>
            <a:r>
              <a:rPr lang="en-GB" dirty="0"/>
              <a:t>Execute in Interactive Mode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56776"/>
            <a:ext cx="11064552" cy="5615939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Open terminal window to OS running in the  container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 run -it </a:t>
            </a:r>
            <a:r>
              <a:rPr lang="en-GB" i="1" dirty="0" err="1"/>
              <a:t>ubuntu</a:t>
            </a:r>
            <a:r>
              <a:rPr lang="en-GB" i="1" dirty="0"/>
              <a:t> bash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</a:t>
            </a:r>
            <a:r>
              <a:rPr lang="en-GB" i="1" dirty="0" err="1"/>
              <a:t>i</a:t>
            </a:r>
            <a:r>
              <a:rPr lang="en-GB" i="1" dirty="0"/>
              <a:t> -t </a:t>
            </a:r>
            <a:r>
              <a:rPr lang="en-GB" i="1" dirty="0" err="1"/>
              <a:t>ubuntu</a:t>
            </a:r>
            <a:r>
              <a:rPr lang="en-GB" i="1" dirty="0"/>
              <a:t> bash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--interactive --</a:t>
            </a:r>
            <a:r>
              <a:rPr lang="en-GB" i="1" dirty="0" err="1"/>
              <a:t>tty</a:t>
            </a:r>
            <a:r>
              <a:rPr lang="en-GB" i="1" dirty="0"/>
              <a:t> </a:t>
            </a:r>
            <a:r>
              <a:rPr lang="en-GB" i="1" dirty="0" err="1"/>
              <a:t>ubuntu</a:t>
            </a:r>
            <a:r>
              <a:rPr lang="en-GB" i="1" dirty="0"/>
              <a:t> bash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No container name (--name) is needed because the container runs executing your commands then you exit it</a:t>
            </a:r>
          </a:p>
          <a:p>
            <a:r>
              <a:rPr lang="en-GB" dirty="0"/>
              <a:t>Type </a:t>
            </a:r>
            <a:r>
              <a:rPr lang="en-GB" b="1" i="1" dirty="0"/>
              <a:t>exit</a:t>
            </a:r>
            <a:r>
              <a:rPr lang="en-GB" dirty="0"/>
              <a:t> to close container</a:t>
            </a:r>
          </a:p>
          <a:p>
            <a:endParaRPr lang="en-GB" dirty="0"/>
          </a:p>
          <a:p>
            <a:r>
              <a:rPr lang="en-GB" dirty="0"/>
              <a:t>Note: if you include the --</a:t>
            </a:r>
            <a:r>
              <a:rPr lang="en-GB" dirty="0" err="1"/>
              <a:t>rm</a:t>
            </a:r>
            <a:r>
              <a:rPr lang="en-GB" dirty="0"/>
              <a:t> option then the image will be deleted when you stop the container!!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154680" y="2835510"/>
            <a:ext cx="1492716" cy="646331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-</a:t>
            </a:r>
            <a:r>
              <a:rPr lang="en-GB" b="1" dirty="0" err="1"/>
              <a:t>i</a:t>
            </a:r>
            <a:endParaRPr lang="en-GB" b="1" dirty="0"/>
          </a:p>
          <a:p>
            <a:r>
              <a:rPr lang="en-GB" b="1" dirty="0"/>
              <a:t>--interactive</a:t>
            </a:r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4145280" y="2542675"/>
            <a:ext cx="594360" cy="29283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6044925" y="2823544"/>
            <a:ext cx="620683" cy="646331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-t</a:t>
            </a:r>
          </a:p>
          <a:p>
            <a:r>
              <a:rPr lang="en-GB" b="1" dirty="0"/>
              <a:t>--</a:t>
            </a:r>
            <a:r>
              <a:rPr lang="en-GB" b="1" dirty="0" err="1"/>
              <a:t>tty</a:t>
            </a:r>
            <a:endParaRPr lang="en-GB" b="1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 flipV="1">
            <a:off x="5654040" y="2542675"/>
            <a:ext cx="320040" cy="2133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4054367" y="3503803"/>
            <a:ext cx="2491740" cy="646331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We often combine </a:t>
            </a:r>
            <a:br>
              <a:rPr lang="en-GB" dirty="0"/>
            </a:br>
            <a:r>
              <a:rPr lang="en-GB" dirty="0"/>
              <a:t>these into </a:t>
            </a:r>
            <a:r>
              <a:rPr lang="en-GB" b="1" dirty="0"/>
              <a:t>-it </a:t>
            </a:r>
            <a:r>
              <a:rPr lang="en-GB" dirty="0"/>
              <a:t>or </a:t>
            </a:r>
            <a:r>
              <a:rPr lang="en-GB" b="1" dirty="0"/>
              <a:t>-</a:t>
            </a:r>
            <a:r>
              <a:rPr lang="en-GB" b="1" dirty="0" err="1"/>
              <a:t>ti</a:t>
            </a:r>
            <a:endParaRPr lang="en-GB" b="1" dirty="0"/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 flipV="1">
            <a:off x="4686300" y="3380875"/>
            <a:ext cx="472440" cy="15454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Arrow Connector 11"/>
          <p:cNvCxnSpPr/>
          <p:nvPr/>
        </p:nvCxnSpPr>
        <p:spPr bwMode="auto">
          <a:xfrm flipV="1">
            <a:off x="5300237" y="3380875"/>
            <a:ext cx="597311" cy="15454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" name="Right Brace 14"/>
          <p:cNvSpPr/>
          <p:nvPr/>
        </p:nvSpPr>
        <p:spPr bwMode="auto">
          <a:xfrm>
            <a:off x="8480262" y="1460635"/>
            <a:ext cx="350520" cy="982980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9151620" y="1568535"/>
            <a:ext cx="1516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Identical commands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268595" y="2935253"/>
            <a:ext cx="33777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Note: “bash” is a </a:t>
            </a:r>
            <a:r>
              <a:rPr lang="en-GB" dirty="0" err="1"/>
              <a:t>linux</a:t>
            </a:r>
            <a:r>
              <a:rPr lang="en-GB" dirty="0"/>
              <a:t> command. </a:t>
            </a:r>
          </a:p>
        </p:txBody>
      </p:sp>
      <p:cxnSp>
        <p:nvCxnSpPr>
          <p:cNvPr id="17" name="Straight Arrow Connector 16"/>
          <p:cNvCxnSpPr/>
          <p:nvPr/>
        </p:nvCxnSpPr>
        <p:spPr bwMode="auto">
          <a:xfrm flipH="1" flipV="1">
            <a:off x="8173278" y="2579204"/>
            <a:ext cx="380174" cy="37186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0622220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Connecting to a Detached Interactive Container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If you start a container in interactive mode but run it in the background (detached), you can still attach to it in interactive mode later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Start as background daemon/server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run --name container1 -</a:t>
            </a:r>
            <a:r>
              <a:rPr lang="en-GB" i="1" dirty="0" err="1"/>
              <a:t>it</a:t>
            </a:r>
            <a:r>
              <a:rPr lang="en-GB" b="1" i="1" dirty="0" err="1">
                <a:solidFill>
                  <a:srgbClr val="FF0000"/>
                </a:solidFill>
              </a:rPr>
              <a:t>d</a:t>
            </a:r>
            <a:r>
              <a:rPr lang="en-GB" i="1" dirty="0"/>
              <a:t> </a:t>
            </a:r>
            <a:r>
              <a:rPr lang="en-GB" i="1" dirty="0" err="1"/>
              <a:t>ubuntu</a:t>
            </a:r>
            <a:br>
              <a:rPr lang="en-GB" dirty="0"/>
            </a:br>
            <a:endParaRPr lang="en-GB" dirty="0"/>
          </a:p>
          <a:p>
            <a:r>
              <a:rPr lang="en-GB" dirty="0"/>
              <a:t>Sometime later connect to it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exec -it container1 bash</a:t>
            </a:r>
          </a:p>
          <a:p>
            <a:endParaRPr lang="en-GB" i="1" dirty="0"/>
          </a:p>
          <a:p>
            <a:r>
              <a:rPr lang="en-GB" dirty="0"/>
              <a:t>If you are having problems with root password for the container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exec -it </a:t>
            </a:r>
            <a:r>
              <a:rPr lang="en-GB" i="1" dirty="0">
                <a:solidFill>
                  <a:srgbClr val="FF0000"/>
                </a:solidFill>
              </a:rPr>
              <a:t>-u 0 </a:t>
            </a:r>
            <a:r>
              <a:rPr lang="en-GB" i="1" dirty="0"/>
              <a:t>container1 bash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810270" y="5838826"/>
            <a:ext cx="5325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zero</a:t>
            </a:r>
          </a:p>
        </p:txBody>
      </p:sp>
    </p:spTree>
    <p:extLst>
      <p:ext uri="{BB962C8B-B14F-4D97-AF65-F5344CB8AC3E}">
        <p14:creationId xmlns:p14="http://schemas.microsoft.com/office/powerpoint/2010/main" val="23518825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Run a container using Ubuntu Linux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Run another container in detached mode then connect to it in a separate step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Run a container using </a:t>
            </a:r>
            <a:r>
              <a:rPr lang="en-GB" dirty="0" err="1"/>
              <a:t>Debian</a:t>
            </a:r>
            <a:r>
              <a:rPr lang="en-GB" dirty="0"/>
              <a:t> Linux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357612" y="2281187"/>
            <a:ext cx="44294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container  run -it --</a:t>
            </a:r>
            <a:r>
              <a:rPr lang="en-GB" i="1" dirty="0" err="1"/>
              <a:t>rm</a:t>
            </a:r>
            <a:r>
              <a:rPr lang="en-GB" i="1" dirty="0"/>
              <a:t> </a:t>
            </a:r>
            <a:r>
              <a:rPr lang="en-GB" i="1" dirty="0" err="1"/>
              <a:t>ubuntu</a:t>
            </a:r>
            <a:r>
              <a:rPr lang="en-GB" i="1" dirty="0"/>
              <a:t> bash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357611" y="3781426"/>
            <a:ext cx="54553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docker container  run --name my-ubuntu -</a:t>
            </a:r>
            <a:r>
              <a:rPr lang="en-GB" i="1" dirty="0" err="1"/>
              <a:t>itd</a:t>
            </a:r>
            <a:r>
              <a:rPr lang="en-GB" i="1"/>
              <a:t> ubuntu</a:t>
            </a:r>
            <a:br>
              <a:rPr lang="en-GB" i="1" dirty="0"/>
            </a:br>
            <a:r>
              <a:rPr lang="en-GB" i="1" dirty="0"/>
              <a:t>docker exec -it my-ubuntu bash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408946" y="5122565"/>
            <a:ext cx="4788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container run -it --</a:t>
            </a:r>
            <a:r>
              <a:rPr lang="en-GB" i="1" dirty="0" err="1"/>
              <a:t>rm</a:t>
            </a:r>
            <a:r>
              <a:rPr lang="en-GB" i="1" dirty="0"/>
              <a:t> </a:t>
            </a:r>
            <a:r>
              <a:rPr lang="en-GB" i="1" dirty="0" err="1"/>
              <a:t>debian</a:t>
            </a:r>
            <a:r>
              <a:rPr lang="en-GB" i="1" dirty="0"/>
              <a:t> /bin/bash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901104" y="312957"/>
            <a:ext cx="26973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probably want to remove the container when we exit terminal. Hence the --</a:t>
            </a:r>
            <a:r>
              <a:rPr lang="en-GB" dirty="0" err="1"/>
              <a:t>rm</a:t>
            </a:r>
            <a:r>
              <a:rPr lang="en-GB" dirty="0"/>
              <a:t>  option</a:t>
            </a:r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>
            <a:off x="6319630" y="1634988"/>
            <a:ext cx="2862470" cy="73536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1715590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Running Multiple Containers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5480" y="1749128"/>
            <a:ext cx="10065176" cy="4114800"/>
          </a:xfrm>
        </p:spPr>
        <p:txBody>
          <a:bodyPr/>
          <a:lstStyle/>
          <a:p>
            <a:r>
              <a:rPr lang="en-GB" dirty="0"/>
              <a:t>Multiple containers can execute the same image but the port numbers must be different if they are on the same host machine</a:t>
            </a:r>
            <a:br>
              <a:rPr lang="en-GB" dirty="0"/>
            </a:b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 run --name </a:t>
            </a:r>
            <a:r>
              <a:rPr lang="en-GB" i="1" dirty="0" err="1"/>
              <a:t>container_one</a:t>
            </a:r>
            <a:r>
              <a:rPr lang="en-GB" i="1" dirty="0"/>
              <a:t>      </a:t>
            </a:r>
            <a:r>
              <a:rPr lang="en-GB" i="1" dirty="0" err="1"/>
              <a:t>my_image</a:t>
            </a:r>
            <a:r>
              <a:rPr lang="en-GB" i="1" dirty="0"/>
              <a:t>  -p</a:t>
            </a:r>
            <a:r>
              <a:rPr lang="en-GB" i="1" dirty="0">
                <a:solidFill>
                  <a:srgbClr val="FF0000"/>
                </a:solidFill>
              </a:rPr>
              <a:t>50</a:t>
            </a:r>
            <a:r>
              <a:rPr lang="en-GB" i="1" dirty="0"/>
              <a:t>:80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 run --name </a:t>
            </a:r>
            <a:r>
              <a:rPr lang="en-GB" i="1" dirty="0" err="1"/>
              <a:t>container_two</a:t>
            </a:r>
            <a:r>
              <a:rPr lang="en-GB" i="1" dirty="0"/>
              <a:t>      </a:t>
            </a:r>
            <a:r>
              <a:rPr lang="en-GB" i="1" dirty="0" err="1"/>
              <a:t>my_image</a:t>
            </a:r>
            <a:r>
              <a:rPr lang="en-GB" i="1" dirty="0"/>
              <a:t>  -p</a:t>
            </a:r>
            <a:r>
              <a:rPr lang="en-GB" i="1" dirty="0">
                <a:solidFill>
                  <a:srgbClr val="FF0000"/>
                </a:solidFill>
              </a:rPr>
              <a:t>51</a:t>
            </a:r>
            <a:r>
              <a:rPr lang="en-GB" i="1" dirty="0"/>
              <a:t>:80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 run --name </a:t>
            </a:r>
            <a:r>
              <a:rPr lang="en-GB" i="1" dirty="0" err="1"/>
              <a:t>container_three</a:t>
            </a:r>
            <a:r>
              <a:rPr lang="en-GB" i="1" dirty="0"/>
              <a:t>   </a:t>
            </a:r>
            <a:r>
              <a:rPr lang="en-GB" i="1" dirty="0" err="1"/>
              <a:t>my_image</a:t>
            </a:r>
            <a:r>
              <a:rPr lang="en-GB" i="1" dirty="0"/>
              <a:t>  -p</a:t>
            </a:r>
            <a:r>
              <a:rPr lang="en-GB" i="1" dirty="0">
                <a:solidFill>
                  <a:srgbClr val="FF0000"/>
                </a:solidFill>
              </a:rPr>
              <a:t>52</a:t>
            </a:r>
            <a:r>
              <a:rPr lang="en-GB" i="1" dirty="0"/>
              <a:t>:80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095742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  <a:br>
              <a:rPr lang="en-GB" dirty="0"/>
            </a:br>
            <a:r>
              <a:rPr lang="en-GB" dirty="0"/>
              <a:t>Running Multiple Copies of Same Image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0" y="1724025"/>
            <a:ext cx="7593330" cy="4114800"/>
          </a:xfrm>
        </p:spPr>
        <p:txBody>
          <a:bodyPr>
            <a:normAutofit fontScale="70000" lnSpcReduction="20000"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-d -p</a:t>
            </a:r>
            <a:r>
              <a:rPr lang="en-GB" i="1" dirty="0">
                <a:solidFill>
                  <a:srgbClr val="FF0000"/>
                </a:solidFill>
              </a:rPr>
              <a:t>3000</a:t>
            </a:r>
            <a:r>
              <a:rPr lang="en-GB" i="1" dirty="0"/>
              <a:t>:80 </a:t>
            </a:r>
            <a:r>
              <a:rPr lang="en-GB" i="1" dirty="0" err="1"/>
              <a:t>tutum</a:t>
            </a:r>
            <a:r>
              <a:rPr lang="en-GB" i="1" dirty="0"/>
              <a:t>/hello-world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container run -d -p</a:t>
            </a:r>
            <a:r>
              <a:rPr lang="en-GB" i="1" dirty="0">
                <a:solidFill>
                  <a:srgbClr val="FF0000"/>
                </a:solidFill>
              </a:rPr>
              <a:t>3001</a:t>
            </a:r>
            <a:r>
              <a:rPr lang="en-GB" i="1" dirty="0"/>
              <a:t>:80 </a:t>
            </a:r>
            <a:r>
              <a:rPr lang="en-GB" i="1" dirty="0" err="1"/>
              <a:t>tutum</a:t>
            </a:r>
            <a:r>
              <a:rPr lang="en-GB" i="1" dirty="0"/>
              <a:t>/hello-world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container run -d -p</a:t>
            </a:r>
            <a:r>
              <a:rPr lang="en-GB" i="1" dirty="0">
                <a:solidFill>
                  <a:srgbClr val="FF0000"/>
                </a:solidFill>
              </a:rPr>
              <a:t>3002</a:t>
            </a:r>
            <a:r>
              <a:rPr lang="en-GB" i="1" dirty="0"/>
              <a:t>:80 </a:t>
            </a:r>
            <a:r>
              <a:rPr lang="en-GB" i="1" dirty="0" err="1"/>
              <a:t>tutum</a:t>
            </a:r>
            <a:r>
              <a:rPr lang="en-GB" i="1" dirty="0"/>
              <a:t>/hello-world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/>
              <a:t>List then kill them: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container ls</a:t>
            </a:r>
            <a:br>
              <a:rPr lang="en-GB" dirty="0"/>
            </a:br>
            <a:r>
              <a:rPr lang="en-GB" dirty="0"/>
              <a:t>CONTAINER ID		IMAGE 	…………………………..</a:t>
            </a:r>
            <a:br>
              <a:rPr lang="en-GB" dirty="0"/>
            </a:br>
            <a:r>
              <a:rPr lang="en-GB" dirty="0"/>
              <a:t>111111111		</a:t>
            </a:r>
            <a:r>
              <a:rPr lang="en-GB" dirty="0" err="1"/>
              <a:t>tutum</a:t>
            </a:r>
            <a:r>
              <a:rPr lang="en-GB" dirty="0"/>
              <a:t>/hello-world</a:t>
            </a:r>
            <a:br>
              <a:rPr lang="en-GB" dirty="0"/>
            </a:br>
            <a:r>
              <a:rPr lang="en-GB" dirty="0"/>
              <a:t>22222222		</a:t>
            </a:r>
            <a:r>
              <a:rPr lang="en-GB" dirty="0" err="1"/>
              <a:t>tutum</a:t>
            </a:r>
            <a:r>
              <a:rPr lang="en-GB" dirty="0"/>
              <a:t>/hello-world</a:t>
            </a:r>
            <a:br>
              <a:rPr lang="en-GB" dirty="0"/>
            </a:br>
            <a:r>
              <a:rPr lang="en-GB" dirty="0"/>
              <a:t>33333333		</a:t>
            </a:r>
            <a:r>
              <a:rPr lang="en-GB" dirty="0" err="1"/>
              <a:t>tutum</a:t>
            </a:r>
            <a:r>
              <a:rPr lang="en-GB" dirty="0"/>
              <a:t>/hello-world 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kill  11111111  22222222    3333333333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442753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0" y="1631483"/>
            <a:ext cx="7029450" cy="420734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/>
              <a:t>Managing</a:t>
            </a:r>
            <a:br>
              <a:rPr lang="en-GB" sz="9600" dirty="0"/>
            </a:br>
            <a:r>
              <a:rPr lang="en-GB" sz="9600" dirty="0"/>
              <a:t>Containers</a:t>
            </a:r>
            <a:endParaRPr lang="en-GB" sz="6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198197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1175" y="-7620"/>
            <a:ext cx="3751332" cy="1606312"/>
          </a:xfrm>
        </p:spPr>
        <p:txBody>
          <a:bodyPr/>
          <a:lstStyle/>
          <a:p>
            <a:r>
              <a:rPr lang="en-GB" dirty="0"/>
              <a:t>Managing the Containers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0" y="1724025"/>
            <a:ext cx="7029450" cy="4813300"/>
          </a:xfrm>
        </p:spPr>
        <p:txBody>
          <a:bodyPr>
            <a:normAutofit fontScale="85000" lnSpcReduction="20000"/>
          </a:bodyPr>
          <a:lstStyle/>
          <a:p>
            <a:endParaRPr lang="en-GB" dirty="0"/>
          </a:p>
          <a:p>
            <a:r>
              <a:rPr lang="en-GB" dirty="0"/>
              <a:t>Manage </a:t>
            </a:r>
            <a:r>
              <a:rPr lang="en-GB" dirty="0" err="1"/>
              <a:t>docker</a:t>
            </a:r>
            <a:r>
              <a:rPr lang="en-GB" dirty="0"/>
              <a:t> containers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start </a:t>
            </a:r>
            <a:r>
              <a:rPr lang="en-GB" dirty="0" err="1"/>
              <a:t>containername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container stop </a:t>
            </a:r>
            <a:r>
              <a:rPr lang="en-GB" dirty="0" err="1"/>
              <a:t>containername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container restart </a:t>
            </a:r>
            <a:r>
              <a:rPr lang="en-GB" dirty="0" err="1"/>
              <a:t>containername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container pause </a:t>
            </a:r>
            <a:r>
              <a:rPr lang="en-GB" dirty="0" err="1"/>
              <a:t>containername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container kill </a:t>
            </a:r>
            <a:r>
              <a:rPr lang="en-GB" dirty="0" err="1"/>
              <a:t>containername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container logs </a:t>
            </a:r>
            <a:r>
              <a:rPr lang="en-GB" dirty="0" err="1"/>
              <a:t>containername</a:t>
            </a:r>
            <a:endParaRPr lang="en-GB" i="1" dirty="0"/>
          </a:p>
          <a:p>
            <a:endParaRPr lang="en-GB" dirty="0"/>
          </a:p>
          <a:p>
            <a:r>
              <a:rPr lang="en-GB" dirty="0"/>
              <a:t>Force remove containers.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err="1"/>
              <a:t>rm</a:t>
            </a:r>
            <a:r>
              <a:rPr lang="en-GB" i="1" dirty="0"/>
              <a:t> –f    </a:t>
            </a:r>
            <a:r>
              <a:rPr lang="en-GB" dirty="0" err="1"/>
              <a:t>containername</a:t>
            </a:r>
            <a:endParaRPr lang="en-GB" dirty="0"/>
          </a:p>
          <a:p>
            <a:pPr lvl="1"/>
            <a:r>
              <a:rPr lang="en-GB" dirty="0"/>
              <a:t>Example my-</a:t>
            </a:r>
            <a:r>
              <a:rPr lang="en-GB" dirty="0" err="1"/>
              <a:t>nginx</a:t>
            </a:r>
            <a:r>
              <a:rPr lang="en-GB" dirty="0"/>
              <a:t> and registry containers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err="1">
                <a:solidFill>
                  <a:srgbClr val="FF0000"/>
                </a:solidFill>
              </a:rPr>
              <a:t>rm</a:t>
            </a:r>
            <a:r>
              <a:rPr lang="en-GB" i="1" dirty="0">
                <a:solidFill>
                  <a:srgbClr val="FF0000"/>
                </a:solidFill>
              </a:rPr>
              <a:t> -f </a:t>
            </a:r>
            <a:r>
              <a:rPr lang="en-GB" i="1" dirty="0">
                <a:solidFill>
                  <a:srgbClr val="00B0F0"/>
                </a:solidFill>
              </a:rPr>
              <a:t>my-</a:t>
            </a:r>
            <a:r>
              <a:rPr lang="en-GB" i="1" dirty="0" err="1">
                <a:solidFill>
                  <a:srgbClr val="00B0F0"/>
                </a:solidFill>
              </a:rPr>
              <a:t>nginx</a:t>
            </a:r>
            <a:r>
              <a:rPr lang="en-GB" i="1" dirty="0">
                <a:solidFill>
                  <a:srgbClr val="00B0F0"/>
                </a:solidFill>
              </a:rPr>
              <a:t> registry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616280" y="1942269"/>
            <a:ext cx="2712333" cy="23083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err="1"/>
              <a:t>containername</a:t>
            </a:r>
            <a:br>
              <a:rPr lang="en-GB" dirty="0"/>
            </a:br>
            <a:r>
              <a:rPr lang="en-GB" dirty="0"/>
              <a:t>The name given to the container using the option </a:t>
            </a:r>
            <a:r>
              <a:rPr lang="en-GB" dirty="0">
                <a:solidFill>
                  <a:srgbClr val="FF0000"/>
                </a:solidFill>
              </a:rPr>
              <a:t>--name </a:t>
            </a:r>
            <a:r>
              <a:rPr lang="en-GB" dirty="0"/>
              <a:t>when it was run. Alternatively user the container UUID that is automatically assigned to it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883027" y="121364"/>
            <a:ext cx="4647426" cy="1477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NOTE: Short hand version, drop “container”</a:t>
            </a:r>
            <a:br>
              <a:rPr lang="en-GB" dirty="0"/>
            </a:br>
            <a:r>
              <a:rPr lang="en-GB" dirty="0"/>
              <a:t>The newer approach is to keep “container” </a:t>
            </a:r>
            <a:br>
              <a:rPr lang="en-GB" dirty="0"/>
            </a:br>
            <a:r>
              <a:rPr lang="en-GB" dirty="0"/>
              <a:t>although it makes the command line longer</a:t>
            </a:r>
          </a:p>
          <a:p>
            <a:r>
              <a:rPr lang="en-GB" i="1" dirty="0" err="1"/>
              <a:t>docker</a:t>
            </a:r>
            <a:r>
              <a:rPr lang="en-GB" i="1" dirty="0"/>
              <a:t> container start </a:t>
            </a:r>
            <a:r>
              <a:rPr lang="en-GB" dirty="0" err="1"/>
              <a:t>containername</a:t>
            </a:r>
            <a:endParaRPr lang="en-GB" dirty="0"/>
          </a:p>
          <a:p>
            <a:r>
              <a:rPr lang="en-GB" dirty="0"/>
              <a:t>becomes </a:t>
            </a:r>
            <a:r>
              <a:rPr lang="en-GB" i="1" dirty="0" err="1"/>
              <a:t>docker</a:t>
            </a:r>
            <a:r>
              <a:rPr lang="en-GB" i="1" dirty="0"/>
              <a:t> start </a:t>
            </a:r>
            <a:r>
              <a:rPr lang="en-GB" dirty="0" err="1"/>
              <a:t>containername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 rot="16200000">
            <a:off x="287172" y="2548637"/>
            <a:ext cx="34699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Stop does not remove it, to see stopped containers use: </a:t>
            </a:r>
            <a:br>
              <a:rPr lang="en-GB" dirty="0"/>
            </a:br>
            <a:r>
              <a:rPr lang="en-GB" dirty="0"/>
              <a:t>(</a:t>
            </a:r>
            <a:r>
              <a:rPr lang="en-GB" dirty="0" err="1"/>
              <a:t>docker</a:t>
            </a:r>
            <a:r>
              <a:rPr lang="en-GB" dirty="0"/>
              <a:t> container ls -a)</a:t>
            </a:r>
          </a:p>
        </p:txBody>
      </p:sp>
      <p:cxnSp>
        <p:nvCxnSpPr>
          <p:cNvPr id="10" name="Straight Arrow Connector 9"/>
          <p:cNvCxnSpPr>
            <a:stCxn id="8" idx="2"/>
          </p:cNvCxnSpPr>
          <p:nvPr/>
        </p:nvCxnSpPr>
        <p:spPr bwMode="auto">
          <a:xfrm flipV="1">
            <a:off x="2483793" y="2999872"/>
            <a:ext cx="147113" cy="1043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6697980" y="4375926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kill</a:t>
            </a:r>
            <a:r>
              <a:rPr lang="en-GB" dirty="0"/>
              <a:t> = force a stop</a:t>
            </a:r>
          </a:p>
        </p:txBody>
      </p:sp>
      <p:cxnSp>
        <p:nvCxnSpPr>
          <p:cNvPr id="12" name="Curved Connector 11"/>
          <p:cNvCxnSpPr/>
          <p:nvPr/>
        </p:nvCxnSpPr>
        <p:spPr bwMode="auto">
          <a:xfrm rot="10800000">
            <a:off x="6697980" y="3893820"/>
            <a:ext cx="739140" cy="482106"/>
          </a:xfrm>
          <a:prstGeom prst="curvedConnector3">
            <a:avLst>
              <a:gd name="adj1" fmla="val -567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6295272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0" y="1357163"/>
            <a:ext cx="7029450" cy="4481663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Start the </a:t>
            </a:r>
            <a:r>
              <a:rPr lang="en-GB" dirty="0" err="1"/>
              <a:t>tutum</a:t>
            </a:r>
            <a:r>
              <a:rPr lang="en-GB" dirty="0"/>
              <a:t>-hello web server on host port 5130</a:t>
            </a:r>
          </a:p>
          <a:p>
            <a:r>
              <a:rPr lang="en-GB" dirty="0"/>
              <a:t>Check it works</a:t>
            </a:r>
          </a:p>
          <a:p>
            <a:r>
              <a:rPr lang="en-GB" dirty="0"/>
              <a:t>Stop it (or kill it)</a:t>
            </a:r>
          </a:p>
          <a:p>
            <a:r>
              <a:rPr lang="en-GB" dirty="0"/>
              <a:t>Check it has stopped</a:t>
            </a:r>
          </a:p>
          <a:p>
            <a:r>
              <a:rPr lang="en-GB" dirty="0"/>
              <a:t>Start it</a:t>
            </a:r>
          </a:p>
          <a:p>
            <a:r>
              <a:rPr lang="en-GB" dirty="0"/>
              <a:t>Check it has started</a:t>
            </a:r>
          </a:p>
          <a:p>
            <a:r>
              <a:rPr lang="en-GB" dirty="0"/>
              <a:t>Delete the container</a:t>
            </a:r>
          </a:p>
          <a:p>
            <a:r>
              <a:rPr lang="en-GB" dirty="0"/>
              <a:t>Delete the image</a:t>
            </a:r>
          </a:p>
          <a:p>
            <a:r>
              <a:rPr lang="en-GB" dirty="0"/>
              <a:t>Stop all the running containers</a:t>
            </a:r>
          </a:p>
          <a:p>
            <a:r>
              <a:rPr lang="en-GB" dirty="0"/>
              <a:t>Delete all the containers (exclude “registry” if running)</a:t>
            </a:r>
          </a:p>
          <a:p>
            <a:r>
              <a:rPr lang="en-GB" dirty="0"/>
              <a:t>Delete all the images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714817" y="5822951"/>
            <a:ext cx="7603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docker container run -d --name=</a:t>
            </a:r>
            <a:r>
              <a:rPr lang="en-GB" i="1" dirty="0" err="1">
                <a:solidFill>
                  <a:srgbClr val="0070C0"/>
                </a:solidFill>
              </a:rPr>
              <a:t>tutum</a:t>
            </a:r>
            <a:r>
              <a:rPr lang="en-GB" i="1" dirty="0">
                <a:solidFill>
                  <a:srgbClr val="0070C0"/>
                </a:solidFill>
              </a:rPr>
              <a:t>-hello</a:t>
            </a:r>
            <a:r>
              <a:rPr lang="en-GB" i="1" dirty="0"/>
              <a:t> –p5130:80 </a:t>
            </a:r>
            <a:r>
              <a:rPr lang="en-GB" i="1" dirty="0" err="1"/>
              <a:t>tutum</a:t>
            </a:r>
            <a:r>
              <a:rPr lang="en-GB" i="1" dirty="0"/>
              <a:t>/hello-world</a:t>
            </a:r>
          </a:p>
          <a:p>
            <a:r>
              <a:rPr lang="en-GB" i="1" dirty="0"/>
              <a:t>docker container start/stop/kill/rm </a:t>
            </a:r>
            <a:r>
              <a:rPr lang="en-GB" i="1" dirty="0" err="1"/>
              <a:t>containername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47117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1175" y="0"/>
            <a:ext cx="8686800" cy="629322"/>
          </a:xfrm>
        </p:spPr>
        <p:txBody>
          <a:bodyPr>
            <a:normAutofit fontScale="90000"/>
          </a:bodyPr>
          <a:lstStyle/>
          <a:p>
            <a:r>
              <a:rPr lang="en-GB" dirty="0"/>
              <a:t>Stop/Kill/Remove 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0" y="683111"/>
            <a:ext cx="7029450" cy="548640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You can list just the container IDs of the running containers using the --quiet (-q) flag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Interestingly you can stop all running containers like this: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Add the --all (-a) flag to stop all </a:t>
            </a:r>
            <a:r>
              <a:rPr lang="en-GB" b="1" dirty="0"/>
              <a:t>running and stopped </a:t>
            </a:r>
            <a:r>
              <a:rPr lang="en-GB" dirty="0"/>
              <a:t>containers (i.e. all the containers regardless of status)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 can do the same thing to kill or remove containers e.g.   </a:t>
            </a:r>
            <a:r>
              <a:rPr lang="en-GB" i="1" dirty="0"/>
              <a:t> Docker container </a:t>
            </a:r>
            <a:r>
              <a:rPr lang="en-GB" b="1" i="1" dirty="0" err="1"/>
              <a:t>rm</a:t>
            </a:r>
            <a:r>
              <a:rPr lang="en-GB" i="1" dirty="0"/>
              <a:t> $(</a:t>
            </a: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err="1"/>
              <a:t>ps</a:t>
            </a:r>
            <a:r>
              <a:rPr lang="en-GB" i="1" dirty="0"/>
              <a:t> -q)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2144606" y="2458990"/>
            <a:ext cx="7186583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sv-SE" b="1" u="sng" dirty="0"/>
              <a:t>UNIX</a:t>
            </a:r>
          </a:p>
          <a:p>
            <a:r>
              <a:rPr lang="sv-SE" i="1" dirty="0"/>
              <a:t>docker container stop </a:t>
            </a:r>
            <a:r>
              <a:rPr lang="sv-SE" i="1" dirty="0">
                <a:solidFill>
                  <a:srgbClr val="FF0000"/>
                </a:solidFill>
              </a:rPr>
              <a:t>$(docker ps -q)</a:t>
            </a:r>
          </a:p>
          <a:p>
            <a:r>
              <a:rPr lang="sv-SE" b="1" u="sng" dirty="0"/>
              <a:t>Windows</a:t>
            </a:r>
          </a:p>
          <a:p>
            <a:r>
              <a:rPr lang="sv-SE" dirty="0"/>
              <a:t>FOR /f "tokens=*" %i IN ('</a:t>
            </a:r>
            <a:r>
              <a:rPr lang="sv-SE" dirty="0">
                <a:solidFill>
                  <a:srgbClr val="FF0000"/>
                </a:solidFill>
              </a:rPr>
              <a:t>docker ps -q</a:t>
            </a:r>
            <a:r>
              <a:rPr lang="sv-SE" dirty="0"/>
              <a:t>') DO docker container stop %i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279999" y="1471103"/>
            <a:ext cx="2390398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sv-SE" i="1" dirty="0"/>
              <a:t>docker container ls -q</a:t>
            </a:r>
          </a:p>
          <a:p>
            <a:r>
              <a:rPr lang="sv-SE" i="1" dirty="0"/>
              <a:t>docker ps -q</a:t>
            </a:r>
            <a:endParaRPr lang="en-GB" i="1" dirty="0"/>
          </a:p>
        </p:txBody>
      </p:sp>
      <p:sp>
        <p:nvSpPr>
          <p:cNvPr id="10" name="TextBox 9"/>
          <p:cNvSpPr txBox="1"/>
          <p:nvPr/>
        </p:nvSpPr>
        <p:spPr>
          <a:xfrm>
            <a:off x="2144606" y="4197433"/>
            <a:ext cx="7455887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sv-SE" b="1" u="sng" dirty="0"/>
              <a:t>UNIX</a:t>
            </a:r>
          </a:p>
          <a:p>
            <a:r>
              <a:rPr lang="sv-SE" i="1" dirty="0"/>
              <a:t>docker container stop $(docker ps </a:t>
            </a:r>
            <a:r>
              <a:rPr lang="sv-SE" i="1" dirty="0">
                <a:solidFill>
                  <a:srgbClr val="FF0000"/>
                </a:solidFill>
              </a:rPr>
              <a:t>-a</a:t>
            </a:r>
            <a:r>
              <a:rPr lang="sv-SE" i="1" dirty="0"/>
              <a:t>q)</a:t>
            </a:r>
          </a:p>
          <a:p>
            <a:r>
              <a:rPr lang="sv-SE" b="1" u="sng" dirty="0"/>
              <a:t>Windows</a:t>
            </a:r>
          </a:p>
          <a:p>
            <a:r>
              <a:rPr lang="sv-SE" dirty="0"/>
              <a:t>FOR /f "tokens=*" %i IN ('docker ps </a:t>
            </a:r>
            <a:r>
              <a:rPr lang="sv-SE" dirty="0">
                <a:solidFill>
                  <a:srgbClr val="FF0000"/>
                </a:solidFill>
              </a:rPr>
              <a:t>-a </a:t>
            </a:r>
            <a:r>
              <a:rPr lang="sv-SE" dirty="0"/>
              <a:t>-q') DO docker container stop %i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6741460" y="1471103"/>
            <a:ext cx="22160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These are identical commands</a:t>
            </a:r>
          </a:p>
        </p:txBody>
      </p:sp>
    </p:spTree>
    <p:extLst>
      <p:ext uri="{BB962C8B-B14F-4D97-AF65-F5344CB8AC3E}">
        <p14:creationId xmlns:p14="http://schemas.microsoft.com/office/powerpoint/2010/main" val="8276325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0" y="1714501"/>
            <a:ext cx="7029450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/>
              <a:t>DOCKER</a:t>
            </a:r>
          </a:p>
          <a:p>
            <a:pPr marL="0" indent="0" algn="ctr">
              <a:buNone/>
            </a:pPr>
            <a:r>
              <a:rPr lang="en-GB" sz="9600" dirty="0"/>
              <a:t>VOLUMES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3157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Volumes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0" y="1150621"/>
            <a:ext cx="7029450" cy="4688205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Persist data created by the container</a:t>
            </a:r>
          </a:p>
          <a:p>
            <a:r>
              <a:rPr lang="en-GB" dirty="0"/>
              <a:t>Share data between containers</a:t>
            </a:r>
          </a:p>
          <a:p>
            <a:r>
              <a:rPr lang="en-GB" dirty="0"/>
              <a:t>Can be backed up and shared</a:t>
            </a:r>
          </a:p>
          <a:p>
            <a:r>
              <a:rPr lang="en-GB" dirty="0"/>
              <a:t>Docker CLI makes it easy to create volumes </a:t>
            </a:r>
          </a:p>
          <a:p>
            <a:endParaRPr lang="en-GB" dirty="0"/>
          </a:p>
          <a:p>
            <a:r>
              <a:rPr lang="en-GB" b="1" dirty="0"/>
              <a:t>Create a named volume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i="1" dirty="0" err="1"/>
              <a:t>volumename</a:t>
            </a:r>
            <a:endParaRPr lang="en-GB" i="1" dirty="0"/>
          </a:p>
          <a:p>
            <a:r>
              <a:rPr lang="en-GB" dirty="0"/>
              <a:t>List the volumes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 volume ls</a:t>
            </a:r>
          </a:p>
          <a:p>
            <a:r>
              <a:rPr lang="en-GB" dirty="0"/>
              <a:t>Remove volume (if no container is using it)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 volume </a:t>
            </a:r>
            <a:r>
              <a:rPr lang="en-GB" i="1" dirty="0" err="1"/>
              <a:t>rm</a:t>
            </a:r>
            <a:r>
              <a:rPr lang="en-GB" i="1" dirty="0"/>
              <a:t> </a:t>
            </a:r>
            <a:r>
              <a:rPr lang="en-GB" i="1" dirty="0" err="1"/>
              <a:t>volumename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502319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Named Volumes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0" y="1583357"/>
            <a:ext cx="7029450" cy="4255469"/>
          </a:xfrm>
        </p:spPr>
        <p:txBody>
          <a:bodyPr/>
          <a:lstStyle/>
          <a:p>
            <a:r>
              <a:rPr lang="en-GB" dirty="0"/>
              <a:t>Named volumes we create are not destroyed when we rebuild or delete containers</a:t>
            </a:r>
          </a:p>
          <a:p>
            <a:r>
              <a:rPr lang="en-GB" dirty="0"/>
              <a:t>The data is persisted e.g. volumes can be remounted in new containers by their names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830628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Attaching Docker Volume to Container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344" y="1340767"/>
            <a:ext cx="11665296" cy="250346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Attaching a volume to a container, by specifying name of previously created volume (</a:t>
            </a:r>
            <a:r>
              <a:rPr lang="en-GB" dirty="0">
                <a:solidFill>
                  <a:srgbClr val="FF0000"/>
                </a:solidFill>
              </a:rPr>
              <a:t>if volume does not exist it is created for you</a:t>
            </a:r>
            <a:r>
              <a:rPr lang="en-GB" dirty="0"/>
              <a:t>)… may not be a good idea because you could misspell the volume name!!</a:t>
            </a:r>
            <a:br>
              <a:rPr lang="en-GB" dirty="0"/>
            </a:br>
            <a:br>
              <a:rPr lang="en-GB" dirty="0"/>
            </a:br>
            <a:r>
              <a:rPr lang="en-GB" dirty="0"/>
              <a:t>docker container run --name  </a:t>
            </a:r>
            <a:r>
              <a:rPr lang="en-GB" dirty="0" err="1"/>
              <a:t>containername</a:t>
            </a:r>
            <a:r>
              <a:rPr lang="en-GB" dirty="0"/>
              <a:t>        --volume </a:t>
            </a:r>
            <a:r>
              <a:rPr lang="en-GB" b="1" dirty="0" err="1">
                <a:solidFill>
                  <a:schemeClr val="accent1">
                    <a:lumMod val="25000"/>
                  </a:schemeClr>
                </a:solidFill>
              </a:rPr>
              <a:t>my_volume</a:t>
            </a:r>
            <a:r>
              <a:rPr lang="en-GB" b="1" dirty="0"/>
              <a:t>: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targetdirpath</a:t>
            </a:r>
            <a:r>
              <a:rPr lang="en-GB" b="1" dirty="0" err="1"/>
              <a:t>:</a:t>
            </a:r>
            <a:r>
              <a:rPr lang="en-GB" dirty="0" err="1">
                <a:solidFill>
                  <a:srgbClr val="0070C0"/>
                </a:solidFill>
              </a:rPr>
              <a:t>accessrights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i</a:t>
            </a:r>
            <a:r>
              <a:rPr lang="en-GB" dirty="0" err="1"/>
              <a:t>magename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609600" y="3879086"/>
            <a:ext cx="95442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Example: </a:t>
            </a:r>
          </a:p>
          <a:p>
            <a:endParaRPr lang="en-GB" i="1" dirty="0"/>
          </a:p>
          <a:p>
            <a:r>
              <a:rPr lang="en-GB" i="1" dirty="0"/>
              <a:t>docker volume create  </a:t>
            </a:r>
            <a:r>
              <a:rPr lang="en-GB" b="1" i="1" dirty="0" err="1">
                <a:solidFill>
                  <a:schemeClr val="tx2">
                    <a:lumMod val="75000"/>
                  </a:schemeClr>
                </a:solidFill>
              </a:rPr>
              <a:t>my_volumeA</a:t>
            </a:r>
            <a:br>
              <a:rPr lang="en-GB" i="1" dirty="0"/>
            </a:br>
            <a:r>
              <a:rPr lang="en-GB" i="1" dirty="0"/>
              <a:t>docker run  -it  -</a:t>
            </a:r>
            <a:r>
              <a:rPr lang="en-GB" b="1" i="1" dirty="0"/>
              <a:t>v   </a:t>
            </a:r>
            <a:r>
              <a:rPr lang="en-GB" b="1" i="1" dirty="0" err="1">
                <a:solidFill>
                  <a:schemeClr val="tx2">
                    <a:lumMod val="75000"/>
                  </a:schemeClr>
                </a:solidFill>
              </a:rPr>
              <a:t>my_volumeA</a:t>
            </a:r>
            <a:r>
              <a:rPr lang="en-GB" b="1" i="1" dirty="0"/>
              <a:t>:</a:t>
            </a:r>
            <a:r>
              <a:rPr lang="en-GB" b="1" i="1" dirty="0">
                <a:solidFill>
                  <a:srgbClr val="FF0000"/>
                </a:solidFill>
              </a:rPr>
              <a:t>/etc/</a:t>
            </a:r>
            <a:r>
              <a:rPr lang="en-GB" b="1" i="1" dirty="0" err="1">
                <a:solidFill>
                  <a:srgbClr val="FF0000"/>
                </a:solidFill>
              </a:rPr>
              <a:t>app</a:t>
            </a:r>
            <a:r>
              <a:rPr lang="en-GB" b="1" i="1" dirty="0" err="1"/>
              <a:t>:</a:t>
            </a:r>
            <a:r>
              <a:rPr lang="en-GB" b="1" i="1" dirty="0" err="1">
                <a:solidFill>
                  <a:srgbClr val="0070C0"/>
                </a:solidFill>
              </a:rPr>
              <a:t>ro</a:t>
            </a:r>
            <a:r>
              <a:rPr lang="en-GB" i="1" dirty="0"/>
              <a:t>   --name container1   my-image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F3499F7-FD6B-4D45-97A9-5A03164DFC4E}"/>
              </a:ext>
            </a:extLst>
          </p:cNvPr>
          <p:cNvSpPr txBox="1"/>
          <p:nvPr/>
        </p:nvSpPr>
        <p:spPr>
          <a:xfrm>
            <a:off x="3003560" y="5666316"/>
            <a:ext cx="6023242" cy="646331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If the volume does not exist then it is created for you….might not be a good thing!!</a:t>
            </a:r>
          </a:p>
        </p:txBody>
      </p:sp>
    </p:spTree>
    <p:extLst>
      <p:ext uri="{BB962C8B-B14F-4D97-AF65-F5344CB8AC3E}">
        <p14:creationId xmlns:p14="http://schemas.microsoft.com/office/powerpoint/2010/main" val="2854161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Approach is to Attach a Volume to Container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5400" y="1433543"/>
            <a:ext cx="11496600" cy="27491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Starting a container and </a:t>
            </a:r>
            <a:r>
              <a:rPr lang="en-GB" b="1" u="sng" dirty="0"/>
              <a:t>mount the volume</a:t>
            </a:r>
            <a:r>
              <a:rPr lang="en-GB" dirty="0"/>
              <a:t> into directory /app in the container (</a:t>
            </a:r>
            <a:r>
              <a:rPr lang="en-GB" dirty="0">
                <a:solidFill>
                  <a:srgbClr val="FF0000"/>
                </a:solidFill>
              </a:rPr>
              <a:t>if the volume does not exist then it is created for you.</a:t>
            </a:r>
            <a:r>
              <a:rPr lang="en-GB" dirty="0"/>
              <a:t>)…may not be a good idea because you could misspell the volume name!!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i="1" dirty="0"/>
              <a:t>	docker run -d --name dev-container  --mount </a:t>
            </a:r>
            <a:r>
              <a:rPr lang="en-GB" b="1" i="1" dirty="0"/>
              <a:t>source</a:t>
            </a:r>
            <a:r>
              <a:rPr lang="en-GB" i="1" dirty="0"/>
              <a:t>=</a:t>
            </a:r>
            <a:r>
              <a:rPr lang="en-GB" i="1" dirty="0">
                <a:solidFill>
                  <a:srgbClr val="FF0000"/>
                </a:solidFill>
              </a:rPr>
              <a:t>my-vol</a:t>
            </a:r>
            <a:r>
              <a:rPr lang="en-GB" i="1" dirty="0"/>
              <a:t> </a:t>
            </a:r>
            <a:r>
              <a:rPr lang="en-GB" b="1" i="1" dirty="0"/>
              <a:t>destination</a:t>
            </a:r>
            <a:r>
              <a:rPr lang="en-GB" i="1" dirty="0"/>
              <a:t>=</a:t>
            </a:r>
            <a:r>
              <a:rPr lang="en-GB" i="1" dirty="0">
                <a:solidFill>
                  <a:srgbClr val="0070C0"/>
                </a:solidFill>
              </a:rPr>
              <a:t>/app  </a:t>
            </a:r>
            <a:r>
              <a:rPr lang="en-GB" i="1" dirty="0"/>
              <a:t>my-image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8AF3F07-4A72-45B8-8E14-2B6530FCC5DE}"/>
              </a:ext>
            </a:extLst>
          </p:cNvPr>
          <p:cNvSpPr txBox="1">
            <a:spLocks/>
          </p:cNvSpPr>
          <p:nvPr/>
        </p:nvSpPr>
        <p:spPr bwMode="auto">
          <a:xfrm>
            <a:off x="479376" y="4005064"/>
            <a:ext cx="11496600" cy="1694099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Basically --volume and --mount are identical. </a:t>
            </a:r>
            <a:br>
              <a:rPr lang="en-GB" dirty="0"/>
            </a:br>
            <a:r>
              <a:rPr lang="en-GB" dirty="0"/>
              <a:t>The biggest difference is that the -v syntax combines all the options together in one field, while the --mount syntax separates them which is more explicit and verbose.</a:t>
            </a:r>
          </a:p>
          <a:p>
            <a:r>
              <a:rPr lang="en-GB" dirty="0"/>
              <a:t>I use the “--volume” version</a:t>
            </a:r>
          </a:p>
        </p:txBody>
      </p:sp>
    </p:spTree>
    <p:extLst>
      <p:ext uri="{BB962C8B-B14F-4D97-AF65-F5344CB8AC3E}">
        <p14:creationId xmlns:p14="http://schemas.microsoft.com/office/powerpoint/2010/main" val="29323040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6136" y="980728"/>
            <a:ext cx="10232432" cy="4291379"/>
          </a:xfrm>
        </p:spPr>
        <p:txBody>
          <a:bodyPr/>
          <a:lstStyle/>
          <a:p>
            <a:r>
              <a:rPr lang="en-GB" dirty="0"/>
              <a:t>Create a volume</a:t>
            </a:r>
          </a:p>
          <a:p>
            <a:r>
              <a:rPr lang="en-GB" dirty="0"/>
              <a:t>Create a container running an Ubuntu Linux OS, with the volume mapped to /</a:t>
            </a:r>
            <a:r>
              <a:rPr lang="en-GB" dirty="0" err="1"/>
              <a:t>usr</a:t>
            </a:r>
            <a:r>
              <a:rPr lang="en-GB" dirty="0"/>
              <a:t>/</a:t>
            </a:r>
            <a:r>
              <a:rPr lang="en-GB" dirty="0" err="1"/>
              <a:t>dir</a:t>
            </a:r>
            <a:endParaRPr lang="en-GB" dirty="0"/>
          </a:p>
          <a:p>
            <a:r>
              <a:rPr lang="en-GB" dirty="0"/>
              <a:t>In the container, create some files in /</a:t>
            </a:r>
            <a:r>
              <a:rPr lang="en-GB" dirty="0" err="1"/>
              <a:t>usr</a:t>
            </a:r>
            <a:r>
              <a:rPr lang="en-GB" dirty="0"/>
              <a:t>/</a:t>
            </a:r>
            <a:r>
              <a:rPr lang="en-GB" dirty="0" err="1"/>
              <a:t>dir</a:t>
            </a:r>
            <a:endParaRPr lang="en-GB" dirty="0"/>
          </a:p>
          <a:p>
            <a:r>
              <a:rPr lang="en-GB" dirty="0"/>
              <a:t>Stop the container</a:t>
            </a:r>
          </a:p>
          <a:p>
            <a:r>
              <a:rPr lang="en-GB" dirty="0"/>
              <a:t>Start the container</a:t>
            </a:r>
          </a:p>
          <a:p>
            <a:r>
              <a:rPr lang="en-GB" dirty="0"/>
              <a:t>Confirm that the files still exist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988696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71464" y="1556237"/>
            <a:ext cx="1031093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b="1" i="1" dirty="0" err="1">
                <a:solidFill>
                  <a:schemeClr val="tx2">
                    <a:lumMod val="75000"/>
                  </a:schemeClr>
                </a:solidFill>
              </a:rPr>
              <a:t>my_volume</a:t>
            </a:r>
            <a:endParaRPr lang="en-GB" b="1" i="1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i="1" dirty="0"/>
              <a:t>docker run –</a:t>
            </a:r>
            <a:r>
              <a:rPr lang="en-GB" i="1" dirty="0" err="1"/>
              <a:t>itd</a:t>
            </a:r>
            <a:r>
              <a:rPr lang="en-GB" i="1" dirty="0"/>
              <a:t> –v </a:t>
            </a:r>
            <a:r>
              <a:rPr lang="en-GB" b="1" i="1" dirty="0" err="1">
                <a:solidFill>
                  <a:schemeClr val="accent1">
                    <a:lumMod val="25000"/>
                  </a:schemeClr>
                </a:solidFill>
              </a:rPr>
              <a:t>my_volume</a:t>
            </a:r>
            <a:r>
              <a:rPr lang="en-GB" i="1" dirty="0"/>
              <a:t>:</a:t>
            </a:r>
            <a:r>
              <a:rPr lang="en-GB" b="1" i="1" dirty="0">
                <a:solidFill>
                  <a:srgbClr val="FF0000"/>
                </a:solidFill>
              </a:rPr>
              <a:t>/</a:t>
            </a:r>
            <a:r>
              <a:rPr lang="en-GB" b="1" i="1" dirty="0" err="1">
                <a:solidFill>
                  <a:srgbClr val="FF0000"/>
                </a:solidFill>
              </a:rPr>
              <a:t>usr</a:t>
            </a:r>
            <a:r>
              <a:rPr lang="en-GB" b="1" i="1" dirty="0">
                <a:solidFill>
                  <a:srgbClr val="FF0000"/>
                </a:solidFill>
              </a:rPr>
              <a:t>/</a:t>
            </a:r>
            <a:r>
              <a:rPr lang="en-GB" b="1" i="1" dirty="0" err="1">
                <a:solidFill>
                  <a:srgbClr val="FF0000"/>
                </a:solidFill>
              </a:rPr>
              <a:t>dir</a:t>
            </a:r>
            <a:r>
              <a:rPr lang="en-GB" i="1" dirty="0"/>
              <a:t> --name my-ubuntu </a:t>
            </a:r>
            <a:r>
              <a:rPr lang="en-GB" i="1" dirty="0" err="1"/>
              <a:t>ubuntu:latest</a:t>
            </a:r>
            <a:endParaRPr lang="en-GB" i="1" dirty="0"/>
          </a:p>
          <a:p>
            <a:r>
              <a:rPr lang="en-GB" i="1" dirty="0"/>
              <a:t>docker exec -it my-ubuntu bash</a:t>
            </a:r>
          </a:p>
          <a:p>
            <a:r>
              <a:rPr lang="en-GB" i="1" dirty="0"/>
              <a:t>$ cd </a:t>
            </a:r>
            <a:r>
              <a:rPr lang="en-GB" b="1" i="1" dirty="0"/>
              <a:t>/</a:t>
            </a:r>
            <a:r>
              <a:rPr lang="en-GB" b="1" i="1" dirty="0" err="1"/>
              <a:t>usr</a:t>
            </a:r>
            <a:r>
              <a:rPr lang="en-GB" b="1" i="1" dirty="0"/>
              <a:t>/</a:t>
            </a:r>
            <a:r>
              <a:rPr lang="en-GB" b="1" i="1" dirty="0" err="1"/>
              <a:t>dir</a:t>
            </a:r>
            <a:endParaRPr lang="en-GB" b="1" i="1" dirty="0"/>
          </a:p>
          <a:p>
            <a:r>
              <a:rPr lang="en-GB" i="1" dirty="0"/>
              <a:t>$ touch hello.txt</a:t>
            </a:r>
          </a:p>
          <a:p>
            <a:r>
              <a:rPr lang="en-GB" i="1" dirty="0"/>
              <a:t>$ exit</a:t>
            </a:r>
          </a:p>
          <a:p>
            <a:endParaRPr lang="en-GB" dirty="0"/>
          </a:p>
          <a:p>
            <a:r>
              <a:rPr lang="en-GB" i="1" dirty="0"/>
              <a:t>docker container stop my-ubuntu</a:t>
            </a:r>
          </a:p>
          <a:p>
            <a:r>
              <a:rPr lang="en-GB" i="1" dirty="0"/>
              <a:t>docker container start my-</a:t>
            </a:r>
            <a:r>
              <a:rPr lang="en-GB" i="1" dirty="0" err="1"/>
              <a:t>ubunut</a:t>
            </a:r>
            <a:endParaRPr lang="en-GB" i="1" dirty="0"/>
          </a:p>
          <a:p>
            <a:r>
              <a:rPr lang="en-GB" i="1" dirty="0"/>
              <a:t>docker exec -it my-ubuntu bash</a:t>
            </a:r>
          </a:p>
          <a:p>
            <a:r>
              <a:rPr lang="en-GB" i="1" dirty="0"/>
              <a:t>$ cd </a:t>
            </a:r>
            <a:r>
              <a:rPr lang="en-GB" b="1" i="1" dirty="0"/>
              <a:t>/</a:t>
            </a:r>
            <a:r>
              <a:rPr lang="en-GB" b="1" i="1" dirty="0" err="1"/>
              <a:t>usr</a:t>
            </a:r>
            <a:r>
              <a:rPr lang="en-GB" b="1" i="1" dirty="0"/>
              <a:t>/</a:t>
            </a:r>
            <a:r>
              <a:rPr lang="en-GB" b="1" i="1" dirty="0" err="1"/>
              <a:t>dir</a:t>
            </a:r>
            <a:endParaRPr lang="en-GB" b="1" i="1" dirty="0"/>
          </a:p>
          <a:p>
            <a:r>
              <a:rPr lang="en-GB" i="1" dirty="0"/>
              <a:t>$ ls</a:t>
            </a:r>
          </a:p>
          <a:p>
            <a:r>
              <a:rPr lang="en-GB" i="1" dirty="0"/>
              <a:t>$ exit</a:t>
            </a:r>
          </a:p>
          <a:p>
            <a:endParaRPr lang="en-GB" dirty="0"/>
          </a:p>
        </p:txBody>
      </p:sp>
      <p:sp>
        <p:nvSpPr>
          <p:cNvPr id="6" name="Right Brace 5"/>
          <p:cNvSpPr/>
          <p:nvPr/>
        </p:nvSpPr>
        <p:spPr bwMode="auto">
          <a:xfrm>
            <a:off x="4462371" y="3442467"/>
            <a:ext cx="407943" cy="731520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910293" y="3541396"/>
            <a:ext cx="35566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Command executed in Ubuntu OS running in the container we just created</a:t>
            </a:r>
          </a:p>
        </p:txBody>
      </p:sp>
    </p:spTree>
    <p:extLst>
      <p:ext uri="{BB962C8B-B14F-4D97-AF65-F5344CB8AC3E}">
        <p14:creationId xmlns:p14="http://schemas.microsoft.com/office/powerpoint/2010/main" val="28162495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360" y="0"/>
            <a:ext cx="10657184" cy="596766"/>
          </a:xfrm>
        </p:spPr>
        <p:txBody>
          <a:bodyPr>
            <a:normAutofit fontScale="90000"/>
          </a:bodyPr>
          <a:lstStyle/>
          <a:p>
            <a:r>
              <a:rPr lang="en-GB" dirty="0"/>
              <a:t>Sharing Data Between Host and Container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392" y="1038285"/>
            <a:ext cx="11449272" cy="1583675"/>
          </a:xfrm>
        </p:spPr>
        <p:txBody>
          <a:bodyPr>
            <a:normAutofit fontScale="55000" lnSpcReduction="200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A bind mount </a:t>
            </a:r>
            <a:r>
              <a:rPr lang="en-GB" dirty="0"/>
              <a:t>is just a mapping of a directory on the host machine to a directory in the container </a:t>
            </a:r>
            <a:r>
              <a:rPr lang="en-GB" b="1" dirty="0"/>
              <a:t>without naming the volume (anonymous volume). </a:t>
            </a:r>
            <a:r>
              <a:rPr lang="en-GB" u="sng" dirty="0">
                <a:solidFill>
                  <a:srgbClr val="002060"/>
                </a:solidFill>
              </a:rPr>
              <a:t>Probably best used for software development rather than production because the “volume” is not managed by Docker and therefore the container cannot be deployed by orchestration software.</a:t>
            </a:r>
          </a:p>
          <a:p>
            <a:r>
              <a:rPr lang="en-GB" dirty="0"/>
              <a:t>When the container is removed, the content of the mapped directory is not deleted but…. if you are using --mount instead of --volume it will not create the host directory if it does not exist whereas --volume will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23392" y="2511392"/>
            <a:ext cx="11540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docker  run  -it  --name </a:t>
            </a:r>
            <a:r>
              <a:rPr lang="en-GB" dirty="0" err="1"/>
              <a:t>mikescontainer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	--volume  /</a:t>
            </a:r>
            <a:r>
              <a:rPr lang="en-GB" dirty="0" err="1"/>
              <a:t>fullhostpath</a:t>
            </a:r>
            <a:r>
              <a:rPr lang="en-GB" dirty="0"/>
              <a:t>/directory:/</a:t>
            </a:r>
            <a:r>
              <a:rPr lang="en-GB" dirty="0" err="1"/>
              <a:t>fullimagepath</a:t>
            </a:r>
            <a:r>
              <a:rPr lang="en-GB" dirty="0"/>
              <a:t>/directory </a:t>
            </a:r>
            <a:r>
              <a:rPr lang="en-GB" dirty="0" err="1"/>
              <a:t>my_image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75465" y="3789600"/>
            <a:ext cx="115165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Example</a:t>
            </a:r>
            <a:br>
              <a:rPr lang="en-GB" dirty="0"/>
            </a:br>
            <a:r>
              <a:rPr lang="en-GB" dirty="0"/>
              <a:t>docker  run  -it  --name nginx-container-one 	--volume  C:</a:t>
            </a:r>
            <a:r>
              <a:rPr lang="en-GB" b="1" dirty="0"/>
              <a:t>/etc../html/pages</a:t>
            </a:r>
            <a:r>
              <a:rPr lang="en-GB" dirty="0"/>
              <a:t>:/var/www/html my-nginx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968208" y="4590649"/>
            <a:ext cx="3530912" cy="120032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We can put webpages in C:/…../html/pages and the container will see them in /</a:t>
            </a:r>
            <a:r>
              <a:rPr lang="en-GB" dirty="0" err="1"/>
              <a:t>var</a:t>
            </a:r>
            <a:r>
              <a:rPr lang="en-GB" dirty="0"/>
              <a:t>/www/html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299119" y="4644414"/>
            <a:ext cx="4216048" cy="92333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NOTE: In order to preserve portability, the host directory for a volume cannot be specified in a </a:t>
            </a:r>
            <a:r>
              <a:rPr lang="en-GB" dirty="0" err="1"/>
              <a:t>dockerfile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362063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79294"/>
            <a:ext cx="11463064" cy="3044067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This exercise, assumes you have built the my-nginx image </a:t>
            </a:r>
            <a:br>
              <a:rPr lang="en-GB" dirty="0"/>
            </a:br>
            <a:r>
              <a:rPr lang="en-GB" dirty="0"/>
              <a:t>Hint: you should still have the </a:t>
            </a:r>
            <a:r>
              <a:rPr lang="en-GB" dirty="0" err="1"/>
              <a:t>dockerfile</a:t>
            </a:r>
            <a:endParaRPr lang="en-GB" dirty="0"/>
          </a:p>
          <a:p>
            <a:r>
              <a:rPr lang="en-GB" dirty="0"/>
              <a:t>Create a container running the nginx web server</a:t>
            </a:r>
          </a:p>
          <a:p>
            <a:pPr lvl="1"/>
            <a:r>
              <a:rPr lang="en-GB" dirty="0"/>
              <a:t>Specify a bind mount using your current host directory (e.g. C:/etc../html/pages) and /</a:t>
            </a:r>
            <a:r>
              <a:rPr lang="en-GB" dirty="0" err="1"/>
              <a:t>var</a:t>
            </a:r>
            <a:r>
              <a:rPr lang="en-GB" dirty="0"/>
              <a:t>/www/html as the mounting point in the container</a:t>
            </a:r>
          </a:p>
          <a:p>
            <a:r>
              <a:rPr lang="en-GB" dirty="0"/>
              <a:t>In your host directory add an index.html file with appropriate content</a:t>
            </a:r>
          </a:p>
          <a:p>
            <a:r>
              <a:rPr lang="en-GB" dirty="0"/>
              <a:t>Confirm you can see this page in the web browser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7931568" y="4489939"/>
            <a:ext cx="2608406" cy="230832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&lt;html&gt;</a:t>
            </a:r>
          </a:p>
          <a:p>
            <a:r>
              <a:rPr lang="en-GB" dirty="0"/>
              <a:t>&lt;head&gt;</a:t>
            </a:r>
          </a:p>
          <a:p>
            <a:r>
              <a:rPr lang="en-GB" dirty="0"/>
              <a:t>&lt;title&gt;Hello page&lt;/title&gt;</a:t>
            </a:r>
          </a:p>
          <a:p>
            <a:r>
              <a:rPr lang="en-GB" dirty="0"/>
              <a:t>&lt;/head&gt;</a:t>
            </a:r>
          </a:p>
          <a:p>
            <a:r>
              <a:rPr lang="en-GB" dirty="0"/>
              <a:t>&lt;body&gt;</a:t>
            </a:r>
          </a:p>
          <a:p>
            <a:r>
              <a:rPr lang="en-GB" dirty="0"/>
              <a:t>     Hello</a:t>
            </a:r>
          </a:p>
          <a:p>
            <a:r>
              <a:rPr lang="en-GB" dirty="0"/>
              <a:t>&lt;/body&gt;</a:t>
            </a:r>
          </a:p>
          <a:p>
            <a:r>
              <a:rPr lang="en-GB" dirty="0"/>
              <a:t>&lt;/html&gt;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12912" y="4288832"/>
            <a:ext cx="11377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$ </a:t>
            </a:r>
            <a:r>
              <a:rPr lang="en-GB" dirty="0" err="1"/>
              <a:t>docker</a:t>
            </a:r>
            <a:r>
              <a:rPr lang="en-GB" dirty="0"/>
              <a:t> image build –t my-</a:t>
            </a:r>
            <a:r>
              <a:rPr lang="en-GB" dirty="0" err="1"/>
              <a:t>nginx</a:t>
            </a:r>
            <a:r>
              <a:rPr lang="en-GB" dirty="0"/>
              <a:t> .</a:t>
            </a:r>
            <a:br>
              <a:rPr lang="en-GB" dirty="0"/>
            </a:br>
            <a:r>
              <a:rPr lang="en-GB" dirty="0"/>
              <a:t>$ </a:t>
            </a:r>
            <a:r>
              <a:rPr lang="en-GB" dirty="0" err="1"/>
              <a:t>docker</a:t>
            </a:r>
            <a:r>
              <a:rPr lang="en-GB" dirty="0"/>
              <a:t>  run  -it –p 8080:80  --name </a:t>
            </a:r>
            <a:r>
              <a:rPr lang="en-GB" dirty="0" err="1"/>
              <a:t>nginx</a:t>
            </a:r>
            <a:r>
              <a:rPr lang="en-GB" dirty="0"/>
              <a:t>-container-one </a:t>
            </a:r>
            <a:br>
              <a:rPr lang="en-GB" dirty="0"/>
            </a:br>
            <a:r>
              <a:rPr lang="en-GB" dirty="0"/>
              <a:t>	--volume  “C:</a:t>
            </a:r>
            <a:r>
              <a:rPr lang="en-GB" b="1" dirty="0"/>
              <a:t>/etc../html/pages</a:t>
            </a:r>
            <a:r>
              <a:rPr lang="en-GB" dirty="0"/>
              <a:t>”:/var/www/html</a:t>
            </a:r>
            <a:br>
              <a:rPr lang="en-GB" dirty="0"/>
            </a:br>
            <a:r>
              <a:rPr lang="en-GB" dirty="0"/>
              <a:t>	my-</a:t>
            </a:r>
            <a:r>
              <a:rPr lang="en-GB" dirty="0" err="1"/>
              <a:t>nginx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495C02-E5F9-4C53-92AD-464B4F335B2F}"/>
              </a:ext>
            </a:extLst>
          </p:cNvPr>
          <p:cNvSpPr txBox="1"/>
          <p:nvPr/>
        </p:nvSpPr>
        <p:spPr>
          <a:xfrm>
            <a:off x="7848659" y="4191871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index.html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C10F21A-5AA5-4CDE-9FDD-F25525B4A11B}"/>
              </a:ext>
            </a:extLst>
          </p:cNvPr>
          <p:cNvSpPr txBox="1"/>
          <p:nvPr/>
        </p:nvSpPr>
        <p:spPr>
          <a:xfrm>
            <a:off x="5736139" y="4288832"/>
            <a:ext cx="14911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 dirty="0"/>
              <a:t>Don’t forget the dot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0FF1F11-952C-4C0C-8229-18B72AF75F34}"/>
              </a:ext>
            </a:extLst>
          </p:cNvPr>
          <p:cNvCxnSpPr/>
          <p:nvPr/>
        </p:nvCxnSpPr>
        <p:spPr bwMode="auto">
          <a:xfrm flipH="1">
            <a:off x="5193400" y="4561204"/>
            <a:ext cx="483747" cy="27036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6726711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15480" y="2689156"/>
            <a:ext cx="72816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docker</a:t>
            </a:r>
            <a:r>
              <a:rPr lang="en-GB" dirty="0"/>
              <a:t>  run  -</a:t>
            </a:r>
            <a:r>
              <a:rPr lang="en-GB" dirty="0" err="1"/>
              <a:t>itd</a:t>
            </a:r>
            <a:r>
              <a:rPr lang="en-GB" dirty="0"/>
              <a:t>  --name my-</a:t>
            </a:r>
            <a:r>
              <a:rPr lang="en-GB" dirty="0" err="1"/>
              <a:t>nginx</a:t>
            </a:r>
            <a:r>
              <a:rPr lang="en-GB" dirty="0"/>
              <a:t>-container </a:t>
            </a:r>
            <a:br>
              <a:rPr lang="en-GB" dirty="0"/>
            </a:br>
            <a:r>
              <a:rPr lang="en-GB" dirty="0"/>
              <a:t>	--volume  </a:t>
            </a:r>
            <a:r>
              <a:rPr lang="en-GB" dirty="0">
                <a:solidFill>
                  <a:schemeClr val="tx1">
                    <a:lumMod val="40000"/>
                    <a:lumOff val="60000"/>
                  </a:schemeClr>
                </a:solidFill>
              </a:rPr>
              <a:t>C:/etc../html/pages</a:t>
            </a:r>
            <a:r>
              <a:rPr lang="en-GB" dirty="0"/>
              <a:t>:</a:t>
            </a:r>
            <a:r>
              <a:rPr lang="en-GB" dirty="0">
                <a:solidFill>
                  <a:srgbClr val="00B0F0"/>
                </a:solidFill>
              </a:rPr>
              <a:t>/var/www/html</a:t>
            </a:r>
            <a:br>
              <a:rPr lang="en-GB" dirty="0"/>
            </a:br>
            <a:r>
              <a:rPr lang="en-GB" dirty="0"/>
              <a:t>	my-</a:t>
            </a:r>
            <a:r>
              <a:rPr lang="en-GB" dirty="0" err="1"/>
              <a:t>nginx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67772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Named Volumes vs Bind Mounts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r>
              <a:rPr lang="en-GB" sz="2600"/>
              <a:t>Volumes are the preferred mechanism for persisting data generated by and used by Docker containers. </a:t>
            </a:r>
          </a:p>
          <a:p>
            <a:r>
              <a:rPr lang="en-GB" sz="2600"/>
              <a:t>Volumes are completely managed by Docker, whereas bind mounts are dependent on the directory structure of the host machine and are not portable. 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7600" y="2228328"/>
            <a:ext cx="5384800" cy="2732786"/>
          </a:xfrm>
          <a:prstGeom prst="rect">
            <a:avLst/>
          </a:prstGeom>
          <a:noFill/>
        </p:spPr>
      </p:pic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67BF7E42-FC16-C00C-B303-6DF49FC306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GB" altLang="en-US"/>
              <a:pPr>
                <a:spcAft>
                  <a:spcPts val="600"/>
                </a:spcAft>
                <a:defRPr/>
              </a:pPr>
              <a:t>12/03/2025</a:t>
            </a:fld>
            <a:endParaRPr lang="en-GB" altLang="en-US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5D490DD5-81F9-C2CC-B99F-AE1908EB506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28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294967295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/>
          <a:p>
            <a:pPr>
              <a:spcAft>
                <a:spcPts val="600"/>
              </a:spcAft>
              <a:defRPr/>
            </a:pPr>
            <a:r>
              <a:rPr lang="en-US" altLang="en-US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139130365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27710" y="1714501"/>
            <a:ext cx="7560645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/>
              <a:t>DOCKER</a:t>
            </a:r>
          </a:p>
          <a:p>
            <a:pPr marL="0" indent="0" algn="ctr">
              <a:buNone/>
            </a:pPr>
            <a:r>
              <a:rPr lang="en-GB" sz="9600" dirty="0"/>
              <a:t>NETWORKS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783757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F3514-9916-D878-F5B3-1B404E0C6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Network Commands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DABCEE-9F1A-F985-D64D-F6EAEE0076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28BBA8-8030-BB66-2E0B-F40A60E685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  <p:pic>
        <p:nvPicPr>
          <p:cNvPr id="8" name="Content Placeholder 7" descr="A computer screen with white text">
            <a:extLst>
              <a:ext uri="{FF2B5EF4-FFF2-40B4-BE49-F238E27FC236}">
                <a16:creationId xmlns:a16="http://schemas.microsoft.com/office/drawing/2014/main" id="{FC18FBEC-D310-F80B-9151-E29D80C7E3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" y="1863650"/>
            <a:ext cx="10972800" cy="3389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04418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A1005-858D-BDE2-272F-900F81294C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Network Types</a:t>
            </a:r>
          </a:p>
        </p:txBody>
      </p:sp>
      <p:pic>
        <p:nvPicPr>
          <p:cNvPr id="7" name="Content Placeholder 6" descr="A computer screen shot of a computer program&#10;&#10;AI-generated content may be incorrect.">
            <a:extLst>
              <a:ext uri="{FF2B5EF4-FFF2-40B4-BE49-F238E27FC236}">
                <a16:creationId xmlns:a16="http://schemas.microsoft.com/office/drawing/2014/main" id="{0FE830A3-809C-930B-9EA8-52050A3070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5547" y="1600200"/>
            <a:ext cx="9140905" cy="3916363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9ABB6B-C3E4-2B9D-AEDD-950F7983F9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E6D658-C2A5-7B4A-C536-59B9074B9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815442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A3E8E-CFF1-3493-4E81-A01FCB83A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6620"/>
            <a:ext cx="10972800" cy="1143000"/>
          </a:xfrm>
        </p:spPr>
        <p:txBody>
          <a:bodyPr/>
          <a:lstStyle/>
          <a:p>
            <a:r>
              <a:rPr lang="en-GB" dirty="0"/>
              <a:t>Network Inspect</a:t>
            </a:r>
          </a:p>
        </p:txBody>
      </p:sp>
      <p:pic>
        <p:nvPicPr>
          <p:cNvPr id="7" name="Content Placeholder 6" descr="A computer screen shot of a black background&#10;&#10;AI-generated content may be incorrect.">
            <a:extLst>
              <a:ext uri="{FF2B5EF4-FFF2-40B4-BE49-F238E27FC236}">
                <a16:creationId xmlns:a16="http://schemas.microsoft.com/office/drawing/2014/main" id="{0ED29068-3241-C74E-0C6A-7E7929C029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2739" y="995265"/>
            <a:ext cx="9793088" cy="5600842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6BE426-9FA1-7D9D-7AB7-72F99887C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1D608C-7112-0600-E4EE-BF8C797B9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77370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-167053"/>
            <a:ext cx="10972800" cy="1143000"/>
          </a:xfrm>
        </p:spPr>
        <p:txBody>
          <a:bodyPr/>
          <a:lstStyle/>
          <a:p>
            <a:r>
              <a:rPr lang="en-GB" dirty="0"/>
              <a:t>Docker 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96688" y="833769"/>
            <a:ext cx="12169352" cy="5190462"/>
          </a:xfrm>
        </p:spPr>
        <p:txBody>
          <a:bodyPr>
            <a:normAutofit/>
          </a:bodyPr>
          <a:lstStyle/>
          <a:p>
            <a:r>
              <a:rPr lang="en-GB" dirty="0"/>
              <a:t>Docker containers can talk to each other over an automatically created </a:t>
            </a:r>
            <a:r>
              <a:rPr lang="en-GB" b="1" dirty="0"/>
              <a:t>default network </a:t>
            </a:r>
            <a:r>
              <a:rPr lang="en-GB" dirty="0"/>
              <a:t>(named “bridge”)</a:t>
            </a:r>
            <a:endParaRPr lang="en-GB" b="1" dirty="0"/>
          </a:p>
          <a:p>
            <a:r>
              <a:rPr lang="en-GB" dirty="0"/>
              <a:t>You can recover their IP addresses using associated with a Docker container </a:t>
            </a:r>
            <a:br>
              <a:rPr lang="en-GB" dirty="0"/>
            </a:b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inspect bridge  </a:t>
            </a:r>
            <a:r>
              <a:rPr lang="en-GB" i="1" dirty="0">
                <a:sym typeface="Wingdings" panose="05000000000000000000" pitchFamily="2" charset="2"/>
              </a:rPr>
              <a:t> default network</a:t>
            </a:r>
            <a:br>
              <a:rPr lang="en-GB" dirty="0"/>
            </a:b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inspect my-network-name</a:t>
            </a:r>
            <a:endParaRPr lang="en-GB" dirty="0"/>
          </a:p>
          <a:p>
            <a:r>
              <a:rPr lang="en-GB" b="1" u="sng" dirty="0"/>
              <a:t>The best approach is to create a user-defined network </a:t>
            </a:r>
            <a:r>
              <a:rPr lang="en-GB" dirty="0"/>
              <a:t>then name the containers and attach them to it.  Docker will automatically resolve these names to the IP addresses for you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988117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CF8AE-FACD-A161-99BC-C4AABEA24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your own Network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2E834-1510-C2AC-8ADD-C86D69C1C0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create a user-defined network with an automatically assigned subnet address or a specific subnet address like this</a:t>
            </a:r>
            <a:br>
              <a:rPr lang="en-GB" dirty="0"/>
            </a:br>
            <a:r>
              <a:rPr lang="en-GB" dirty="0"/>
              <a:t>	</a:t>
            </a:r>
            <a:r>
              <a:rPr lang="en-GB" i="1" dirty="0"/>
              <a:t>docker network create </a:t>
            </a:r>
            <a:r>
              <a:rPr lang="en-GB" i="1" dirty="0">
                <a:solidFill>
                  <a:srgbClr val="FF0000"/>
                </a:solidFill>
              </a:rPr>
              <a:t>my-net</a:t>
            </a:r>
            <a:br>
              <a:rPr lang="en-GB" i="1" dirty="0">
                <a:solidFill>
                  <a:srgbClr val="FF0000"/>
                </a:solidFill>
              </a:rPr>
            </a:br>
            <a:r>
              <a:rPr lang="en-GB" b="1" dirty="0"/>
              <a:t>OR</a:t>
            </a:r>
            <a:r>
              <a:rPr lang="en-GB" dirty="0"/>
              <a:t>	</a:t>
            </a:r>
            <a:r>
              <a:rPr lang="en-GB" i="1" dirty="0"/>
              <a:t>docker network create --subnet=192.168.23.0/24 </a:t>
            </a:r>
            <a:r>
              <a:rPr lang="en-GB" i="1" dirty="0">
                <a:solidFill>
                  <a:srgbClr val="FF0000"/>
                </a:solidFill>
              </a:rPr>
              <a:t>my-net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/>
              <a:t>Containers can be connected to this network like this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/>
              <a:t>docker run </a:t>
            </a:r>
            <a:r>
              <a:rPr lang="en-GB" i="1" dirty="0">
                <a:solidFill>
                  <a:srgbClr val="FF0000"/>
                </a:solidFill>
              </a:rPr>
              <a:t>--network my-net </a:t>
            </a:r>
            <a:br>
              <a:rPr lang="en-GB" i="1" dirty="0"/>
            </a:br>
            <a:r>
              <a:rPr lang="en-GB" i="1" dirty="0"/>
              <a:t>	-p 80:80 --name </a:t>
            </a:r>
            <a:r>
              <a:rPr lang="en-GB" i="1" dirty="0" err="1"/>
              <a:t>container_one</a:t>
            </a:r>
            <a:r>
              <a:rPr lang="en-GB" i="1" dirty="0"/>
              <a:t> </a:t>
            </a:r>
            <a:r>
              <a:rPr lang="en-GB" i="1" dirty="0" err="1"/>
              <a:t>my_image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C537C-6D15-DED3-3028-82B98734F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57E375-1598-5064-A381-180421CF8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565030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-250825"/>
            <a:ext cx="10972800" cy="1143000"/>
          </a:xfrm>
        </p:spPr>
        <p:txBody>
          <a:bodyPr/>
          <a:lstStyle/>
          <a:p>
            <a:r>
              <a:rPr lang="en-GB" dirty="0"/>
              <a:t>Different Drivers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336" y="885525"/>
            <a:ext cx="11665296" cy="4953301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There are different types of network drivers</a:t>
            </a:r>
          </a:p>
          <a:p>
            <a:pPr lvl="1"/>
            <a:r>
              <a:rPr lang="en-GB" dirty="0"/>
              <a:t>Host</a:t>
            </a:r>
          </a:p>
          <a:p>
            <a:pPr lvl="1"/>
            <a:r>
              <a:rPr lang="en-GB" dirty="0"/>
              <a:t>None: no network</a:t>
            </a:r>
          </a:p>
          <a:p>
            <a:pPr lvl="1"/>
            <a:r>
              <a:rPr lang="en-GB" dirty="0"/>
              <a:t>Bridge: single host computer (default)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The most commonly used is the bridge driver which acts like a bridge connecting containers</a:t>
            </a:r>
          </a:p>
          <a:p>
            <a:pPr lvl="1"/>
            <a:r>
              <a:rPr lang="en-GB" dirty="0"/>
              <a:t>Docker provides a DNS server for container name recognition within your application</a:t>
            </a:r>
          </a:p>
          <a:p>
            <a:r>
              <a:rPr lang="en-GB" dirty="0"/>
              <a:t>The following are identical</a:t>
            </a:r>
          </a:p>
          <a:p>
            <a:pPr marL="0" indent="0">
              <a:buNone/>
            </a:pPr>
            <a:r>
              <a:rPr lang="en-GB" b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>
                <a:solidFill>
                  <a:srgbClr val="FF0000"/>
                </a:solidFill>
              </a:rPr>
              <a:t>--driver bridge </a:t>
            </a:r>
            <a:r>
              <a:rPr lang="en-GB" i="1" dirty="0"/>
              <a:t>my-net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>
                <a:solidFill>
                  <a:srgbClr val="FF0000"/>
                </a:solidFill>
              </a:rPr>
              <a:t>-d bridge </a:t>
            </a:r>
            <a:r>
              <a:rPr lang="en-GB" i="1" dirty="0"/>
              <a:t>my-net</a:t>
            </a: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Note: The default is a bridge network so you can leave out the --driver option in the above like this</a:t>
            </a:r>
            <a:endParaRPr lang="en-GB" i="1" dirty="0"/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my-net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736784" y="6167993"/>
            <a:ext cx="605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http://www.dasblinkenlichten.com/docker-networking-101/</a:t>
            </a:r>
          </a:p>
        </p:txBody>
      </p:sp>
    </p:spTree>
    <p:extLst>
      <p:ext uri="{BB962C8B-B14F-4D97-AF65-F5344CB8AC3E}">
        <p14:creationId xmlns:p14="http://schemas.microsoft.com/office/powerpoint/2010/main" val="351883423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0" y="1717431"/>
            <a:ext cx="7029450" cy="4121394"/>
          </a:xfrm>
        </p:spPr>
        <p:txBody>
          <a:bodyPr/>
          <a:lstStyle/>
          <a:p>
            <a:r>
              <a:rPr lang="en-GB" dirty="0"/>
              <a:t>Create a network</a:t>
            </a:r>
          </a:p>
          <a:p>
            <a:r>
              <a:rPr lang="en-GB" dirty="0"/>
              <a:t>Run two </a:t>
            </a:r>
            <a:r>
              <a:rPr lang="en-GB" dirty="0" err="1"/>
              <a:t>busybox</a:t>
            </a:r>
            <a:r>
              <a:rPr lang="en-GB" dirty="0"/>
              <a:t> containers</a:t>
            </a:r>
          </a:p>
          <a:p>
            <a:r>
              <a:rPr lang="en-GB" dirty="0"/>
              <a:t>Ping one container from the other</a:t>
            </a:r>
          </a:p>
          <a:p>
            <a:r>
              <a:rPr lang="en-GB" dirty="0"/>
              <a:t>Remove the containers and the network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5862722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1175" y="0"/>
            <a:ext cx="8686800" cy="341696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49126" y="341696"/>
            <a:ext cx="7580921" cy="4616648"/>
          </a:xfrm>
          <a:prstGeom prst="rect">
            <a:avLst/>
          </a:prstGeom>
          <a:solidFill>
            <a:srgbClr val="000000"/>
          </a:solidFill>
          <a:ln w="38100">
            <a:solidFill>
              <a:srgbClr val="FF000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nl-NL" sz="1400" dirty="0">
                <a:solidFill>
                  <a:schemeClr val="bg1"/>
                </a:solidFill>
              </a:rPr>
              <a:t>$ </a:t>
            </a:r>
            <a:r>
              <a:rPr lang="nl-NL" sz="1400" dirty="0">
                <a:solidFill>
                  <a:schemeClr val="accent5">
                    <a:lumMod val="50000"/>
                  </a:schemeClr>
                </a:solidFill>
              </a:rPr>
              <a:t>docker network create net1</a:t>
            </a:r>
          </a:p>
          <a:p>
            <a:r>
              <a:rPr lang="nl-NL" sz="1400" dirty="0">
                <a:solidFill>
                  <a:schemeClr val="bg1"/>
                </a:solidFill>
              </a:rPr>
              <a:t>5982133c39f5c218e239b46498129421bf41986af9bcfa3123854fbb59ba082e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network ls</a:t>
            </a:r>
          </a:p>
          <a:p>
            <a:r>
              <a:rPr lang="en-GB" sz="1400" dirty="0">
                <a:solidFill>
                  <a:schemeClr val="bg1"/>
                </a:solidFill>
              </a:rPr>
              <a:t>NETWORK ID          NAME                               DRIVER           SCOPE</a:t>
            </a:r>
          </a:p>
          <a:p>
            <a:r>
              <a:rPr lang="en-GB" sz="1400" dirty="0">
                <a:solidFill>
                  <a:schemeClr val="bg1"/>
                </a:solidFill>
              </a:rPr>
              <a:t>5982133c39f5          net1                                   bridge              local</a:t>
            </a: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volume create volume1</a:t>
            </a:r>
          </a:p>
          <a:p>
            <a:r>
              <a:rPr lang="en-GB" sz="1400" dirty="0">
                <a:solidFill>
                  <a:schemeClr val="bg1"/>
                </a:solidFill>
              </a:rPr>
              <a:t>volume1</a:t>
            </a: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volume ls</a:t>
            </a:r>
          </a:p>
          <a:p>
            <a:r>
              <a:rPr lang="en-GB" sz="1400" dirty="0">
                <a:solidFill>
                  <a:schemeClr val="bg1"/>
                </a:solidFill>
              </a:rPr>
              <a:t>DRIVER              VOLUME NAME</a:t>
            </a:r>
          </a:p>
          <a:p>
            <a:r>
              <a:rPr lang="en-GB" sz="1400" dirty="0">
                <a:solidFill>
                  <a:schemeClr val="bg1"/>
                </a:solidFill>
              </a:rPr>
              <a:t>local                     volume1</a:t>
            </a: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run -it --name=</a:t>
            </a:r>
            <a:r>
              <a:rPr lang="en-GB" sz="1400" dirty="0">
                <a:solidFill>
                  <a:srgbClr val="FF0000"/>
                </a:solidFill>
              </a:rPr>
              <a:t>container1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-v volume1:/opt --network=net1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busybox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sh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Unable to find image '</a:t>
            </a:r>
            <a:r>
              <a:rPr lang="en-GB" sz="1400" dirty="0" err="1">
                <a:solidFill>
                  <a:schemeClr val="bg1"/>
                </a:solidFill>
              </a:rPr>
              <a:t>busybox:latest</a:t>
            </a:r>
            <a:r>
              <a:rPr lang="en-GB" sz="1400" dirty="0">
                <a:solidFill>
                  <a:schemeClr val="bg1"/>
                </a:solidFill>
              </a:rPr>
              <a:t>' locally</a:t>
            </a:r>
          </a:p>
          <a:p>
            <a:r>
              <a:rPr lang="en-GB" sz="1400" dirty="0">
                <a:solidFill>
                  <a:schemeClr val="bg1"/>
                </a:solidFill>
              </a:rPr>
              <a:t>latest: Pulling from library/</a:t>
            </a:r>
            <a:r>
              <a:rPr lang="en-GB" sz="1400" dirty="0" err="1">
                <a:solidFill>
                  <a:schemeClr val="bg1"/>
                </a:solidFill>
              </a:rPr>
              <a:t>busybox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ee153a04d683: Pull complete</a:t>
            </a:r>
          </a:p>
          <a:p>
            <a:r>
              <a:rPr lang="en-GB" sz="1400" dirty="0">
                <a:solidFill>
                  <a:schemeClr val="bg1"/>
                </a:solidFill>
              </a:rPr>
              <a:t>Digest: sha256:9f1003c480699be56815db0f8146ad2e22efea85129b5b5983d0e0fb52d9ab70</a:t>
            </a:r>
          </a:p>
          <a:p>
            <a:r>
              <a:rPr lang="en-GB" sz="1400" dirty="0">
                <a:solidFill>
                  <a:schemeClr val="bg1"/>
                </a:solidFill>
              </a:rPr>
              <a:t>Status: Downloaded newer image for </a:t>
            </a:r>
            <a:r>
              <a:rPr lang="en-GB" sz="1400" dirty="0" err="1">
                <a:solidFill>
                  <a:schemeClr val="bg1"/>
                </a:solidFill>
              </a:rPr>
              <a:t>busybox:latest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#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ifconfig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….</a:t>
            </a:r>
            <a:r>
              <a:rPr lang="en-GB" sz="1400" dirty="0" err="1">
                <a:solidFill>
                  <a:schemeClr val="bg1"/>
                </a:solidFill>
              </a:rPr>
              <a:t>inet</a:t>
            </a:r>
            <a:r>
              <a:rPr lang="en-GB" sz="1400" dirty="0">
                <a:solidFill>
                  <a:schemeClr val="bg1"/>
                </a:solidFill>
              </a:rPr>
              <a:t> addr:</a:t>
            </a:r>
            <a:r>
              <a:rPr lang="en-GB" sz="1400" dirty="0">
                <a:solidFill>
                  <a:srgbClr val="FF0000"/>
                </a:solidFill>
              </a:rPr>
              <a:t>172.23.0.2</a:t>
            </a:r>
            <a:r>
              <a:rPr lang="en-GB" sz="1400" dirty="0">
                <a:solidFill>
                  <a:schemeClr val="bg1"/>
                </a:solidFill>
              </a:rPr>
              <a:t>  Bcast:172…….. </a:t>
            </a:r>
            <a:r>
              <a:rPr lang="en-GB" sz="1400" dirty="0" err="1">
                <a:solidFill>
                  <a:schemeClr val="bg1"/>
                </a:solidFill>
              </a:rPr>
              <a:t>Etc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#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ping container2</a:t>
            </a:r>
          </a:p>
          <a:p>
            <a:r>
              <a:rPr lang="en-GB" sz="1400" dirty="0">
                <a:solidFill>
                  <a:schemeClr val="bg1"/>
                </a:solidFill>
              </a:rPr>
              <a:t>PING container2 (172.23.0.3): 56 data bytes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64 bytes from 172.23.0.3: </a:t>
            </a:r>
            <a:r>
              <a:rPr lang="en-GB" sz="1400" dirty="0" err="1">
                <a:solidFill>
                  <a:schemeClr val="bg1"/>
                </a:solidFill>
              </a:rPr>
              <a:t>seq</a:t>
            </a:r>
            <a:r>
              <a:rPr lang="en-GB" sz="1400" dirty="0">
                <a:solidFill>
                  <a:schemeClr val="bg1"/>
                </a:solidFill>
              </a:rPr>
              <a:t>=0 </a:t>
            </a:r>
            <a:r>
              <a:rPr lang="en-GB" sz="1400" dirty="0" err="1">
                <a:solidFill>
                  <a:schemeClr val="bg1"/>
                </a:solidFill>
              </a:rPr>
              <a:t>ttl</a:t>
            </a:r>
            <a:r>
              <a:rPr lang="en-GB" sz="1400" dirty="0">
                <a:solidFill>
                  <a:schemeClr val="bg1"/>
                </a:solidFill>
              </a:rPr>
              <a:t>=64 time=0.088 </a:t>
            </a:r>
            <a:r>
              <a:rPr lang="en-GB" sz="1400" dirty="0" err="1">
                <a:solidFill>
                  <a:schemeClr val="bg1"/>
                </a:solidFill>
              </a:rPr>
              <a:t>ms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198219" y="4984281"/>
            <a:ext cx="6407523" cy="1815882"/>
          </a:xfrm>
          <a:prstGeom prst="rect">
            <a:avLst/>
          </a:prstGeom>
          <a:solidFill>
            <a:srgbClr val="000000"/>
          </a:solidFill>
          <a:ln w="38100">
            <a:solidFill>
              <a:srgbClr val="FF000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run -it --name=</a:t>
            </a:r>
            <a:r>
              <a:rPr lang="en-GB" sz="1400" dirty="0">
                <a:solidFill>
                  <a:srgbClr val="FF0000"/>
                </a:solidFill>
              </a:rPr>
              <a:t>container2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-v volume1:/opt --network=net1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busybox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sh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#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ifconfig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eth0      Link </a:t>
            </a:r>
            <a:r>
              <a:rPr lang="en-GB" sz="1400" dirty="0" err="1">
                <a:solidFill>
                  <a:schemeClr val="bg1"/>
                </a:solidFill>
              </a:rPr>
              <a:t>encap:Ethernet</a:t>
            </a:r>
            <a:r>
              <a:rPr lang="en-GB" sz="1400" dirty="0">
                <a:solidFill>
                  <a:schemeClr val="bg1"/>
                </a:solidFill>
              </a:rPr>
              <a:t>  </a:t>
            </a:r>
            <a:r>
              <a:rPr lang="en-GB" sz="1400" dirty="0" err="1">
                <a:solidFill>
                  <a:schemeClr val="bg1"/>
                </a:solidFill>
              </a:rPr>
              <a:t>HWaddr</a:t>
            </a:r>
            <a:r>
              <a:rPr lang="en-GB" sz="1400" dirty="0">
                <a:solidFill>
                  <a:schemeClr val="bg1"/>
                </a:solidFill>
              </a:rPr>
              <a:t> 02:42:AC:17:00:03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err="1">
                <a:solidFill>
                  <a:schemeClr val="bg1"/>
                </a:solidFill>
              </a:rPr>
              <a:t>inet</a:t>
            </a:r>
            <a:r>
              <a:rPr lang="en-GB" sz="1400" dirty="0">
                <a:solidFill>
                  <a:schemeClr val="bg1"/>
                </a:solidFill>
              </a:rPr>
              <a:t> addr:</a:t>
            </a:r>
            <a:r>
              <a:rPr lang="en-GB" sz="1400" dirty="0">
                <a:solidFill>
                  <a:srgbClr val="FF0000"/>
                </a:solidFill>
              </a:rPr>
              <a:t>172.23.0.3</a:t>
            </a:r>
            <a:r>
              <a:rPr lang="en-GB" sz="1400" dirty="0">
                <a:solidFill>
                  <a:schemeClr val="bg1"/>
                </a:solidFill>
              </a:rPr>
              <a:t>  Bcast:172…….. </a:t>
            </a:r>
            <a:r>
              <a:rPr lang="en-GB" sz="1400" dirty="0" err="1">
                <a:solidFill>
                  <a:schemeClr val="bg1"/>
                </a:solidFill>
              </a:rPr>
              <a:t>Etc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#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ping container1</a:t>
            </a:r>
          </a:p>
          <a:p>
            <a:r>
              <a:rPr lang="en-GB" sz="1400" dirty="0">
                <a:solidFill>
                  <a:schemeClr val="bg1"/>
                </a:solidFill>
              </a:rPr>
              <a:t>PING container1 (172.23.0.2): 56 data bytes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64 bytes from 172.23.0.2: </a:t>
            </a:r>
            <a:r>
              <a:rPr lang="en-GB" sz="1400" dirty="0" err="1">
                <a:solidFill>
                  <a:schemeClr val="bg1"/>
                </a:solidFill>
              </a:rPr>
              <a:t>seq</a:t>
            </a:r>
            <a:r>
              <a:rPr lang="en-GB" sz="1400" dirty="0">
                <a:solidFill>
                  <a:schemeClr val="bg1"/>
                </a:solidFill>
              </a:rPr>
              <a:t>=0 </a:t>
            </a:r>
            <a:r>
              <a:rPr lang="en-GB" sz="1400" dirty="0" err="1">
                <a:solidFill>
                  <a:schemeClr val="bg1"/>
                </a:solidFill>
              </a:rPr>
              <a:t>ttl</a:t>
            </a:r>
            <a:r>
              <a:rPr lang="en-GB" sz="1400" dirty="0">
                <a:solidFill>
                  <a:schemeClr val="bg1"/>
                </a:solidFill>
              </a:rPr>
              <a:t>=64 time=0.093 </a:t>
            </a:r>
            <a:r>
              <a:rPr lang="en-GB" sz="1400" dirty="0" err="1">
                <a:solidFill>
                  <a:schemeClr val="bg1"/>
                </a:solidFill>
              </a:rPr>
              <a:t>ms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356617" y="4587545"/>
            <a:ext cx="124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Terminal 2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666774" y="4761"/>
            <a:ext cx="124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Terminal 1</a:t>
            </a:r>
          </a:p>
        </p:txBody>
      </p:sp>
      <p:sp>
        <p:nvSpPr>
          <p:cNvPr id="8" name="Arc 7"/>
          <p:cNvSpPr/>
          <p:nvPr/>
        </p:nvSpPr>
        <p:spPr bwMode="auto">
          <a:xfrm rot="16200000">
            <a:off x="3045996" y="2527834"/>
            <a:ext cx="2160873" cy="3833263"/>
          </a:xfrm>
          <a:prstGeom prst="arc">
            <a:avLst>
              <a:gd name="adj1" fmla="val 10843789"/>
              <a:gd name="adj2" fmla="val 16190808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arrow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/>
            <a:endParaRPr lang="en-GB"/>
          </a:p>
        </p:txBody>
      </p:sp>
      <p:sp>
        <p:nvSpPr>
          <p:cNvPr id="9" name="Arc 8"/>
          <p:cNvSpPr/>
          <p:nvPr/>
        </p:nvSpPr>
        <p:spPr bwMode="auto">
          <a:xfrm rot="5400000">
            <a:off x="3749945" y="-39336"/>
            <a:ext cx="4458540" cy="8005970"/>
          </a:xfrm>
          <a:prstGeom prst="arc">
            <a:avLst>
              <a:gd name="adj1" fmla="val 14947566"/>
              <a:gd name="adj2" fmla="val 184242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arrow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1781175" y="5635607"/>
            <a:ext cx="23777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Two containers “pinging” each other</a:t>
            </a:r>
          </a:p>
        </p:txBody>
      </p:sp>
    </p:spTree>
    <p:extLst>
      <p:ext uri="{BB962C8B-B14F-4D97-AF65-F5344CB8AC3E}">
        <p14:creationId xmlns:p14="http://schemas.microsoft.com/office/powerpoint/2010/main" val="275642511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0" y="1063487"/>
            <a:ext cx="7029450" cy="3364134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Containers connected to the default “bridge” network can communicate with each other by IP address. </a:t>
            </a:r>
          </a:p>
          <a:p>
            <a:r>
              <a:rPr lang="en-GB" dirty="0"/>
              <a:t>Docker does not support automatic service discovery on the default bridge network. </a:t>
            </a:r>
          </a:p>
          <a:p>
            <a:r>
              <a:rPr lang="en-GB" dirty="0"/>
              <a:t>If you want containers to be able to resolve IP addresses by container name, you should use user-defined networks instead i.e. </a:t>
            </a:r>
            <a:r>
              <a:rPr lang="en-GB" i="1" dirty="0" err="1"/>
              <a:t>docker</a:t>
            </a:r>
            <a:r>
              <a:rPr lang="en-GB" i="1" dirty="0"/>
              <a:t> network create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You can link two containers together using the legacy </a:t>
            </a:r>
            <a:r>
              <a:rPr lang="en-GB" i="1" dirty="0" err="1"/>
              <a:t>docker</a:t>
            </a:r>
            <a:r>
              <a:rPr lang="en-GB" i="1" dirty="0"/>
              <a:t> run --link </a:t>
            </a:r>
            <a:r>
              <a:rPr lang="en-GB" dirty="0"/>
              <a:t>option, but this is not recommended in most cases.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4598079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2809</Words>
  <Application>Microsoft Office PowerPoint</Application>
  <PresentationFormat>Widescreen</PresentationFormat>
  <Paragraphs>347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Myriad Pro</vt:lpstr>
      <vt:lpstr>Arial</vt:lpstr>
      <vt:lpstr>Calibri</vt:lpstr>
      <vt:lpstr>Verdana</vt:lpstr>
      <vt:lpstr>Wingdings</vt:lpstr>
      <vt:lpstr>20140311PresentationUWTSDTemplate</vt:lpstr>
      <vt:lpstr>Cloud Engineering Principles and Practices</vt:lpstr>
      <vt:lpstr>Lesson Objectives</vt:lpstr>
      <vt:lpstr>PowerPoint Presentation</vt:lpstr>
      <vt:lpstr>Run image in a container</vt:lpstr>
      <vt:lpstr>Exercise: Running the my-nginx image in a container</vt:lpstr>
      <vt:lpstr>PowerPoint Presentation</vt:lpstr>
      <vt:lpstr>Run image in a container (Cont)</vt:lpstr>
      <vt:lpstr>Exercise Running “echo” command when the container starts</vt:lpstr>
      <vt:lpstr>Execute in Interactive Mode</vt:lpstr>
      <vt:lpstr>Connecting to a Detached Interactive Container</vt:lpstr>
      <vt:lpstr>Exercise</vt:lpstr>
      <vt:lpstr>Running Multiple Containers</vt:lpstr>
      <vt:lpstr>Exercise Running Multiple Copies of Same Image</vt:lpstr>
      <vt:lpstr>PowerPoint Presentation</vt:lpstr>
      <vt:lpstr>Managing the Containers</vt:lpstr>
      <vt:lpstr>Exercise</vt:lpstr>
      <vt:lpstr>Stop/Kill/Remove All</vt:lpstr>
      <vt:lpstr>PowerPoint Presentation</vt:lpstr>
      <vt:lpstr>Docker Volumes</vt:lpstr>
      <vt:lpstr>Named Volumes</vt:lpstr>
      <vt:lpstr>Attaching Docker Volume to Container</vt:lpstr>
      <vt:lpstr>Alternative Approach is to Attach a Volume to Container</vt:lpstr>
      <vt:lpstr>Exercise</vt:lpstr>
      <vt:lpstr>Answer</vt:lpstr>
      <vt:lpstr>Sharing Data Between Host and Container</vt:lpstr>
      <vt:lpstr>Exercise</vt:lpstr>
      <vt:lpstr>Answer</vt:lpstr>
      <vt:lpstr>Named Volumes vs Bind Mounts</vt:lpstr>
      <vt:lpstr>PowerPoint Presentation</vt:lpstr>
      <vt:lpstr>Docker Network Commands</vt:lpstr>
      <vt:lpstr>Docker Network Types</vt:lpstr>
      <vt:lpstr>Network Inspect</vt:lpstr>
      <vt:lpstr>Docker Networks</vt:lpstr>
      <vt:lpstr>Creating your own Network</vt:lpstr>
      <vt:lpstr>Different Drivers</vt:lpstr>
      <vt:lpstr>Exercise</vt:lpstr>
      <vt:lpstr>Example</vt:lpstr>
      <vt:lpstr>Summary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Renuga Jayakumar</cp:lastModifiedBy>
  <cp:revision>60</cp:revision>
  <cp:lastPrinted>2018-07-09T15:27:01Z</cp:lastPrinted>
  <dcterms:created xsi:type="dcterms:W3CDTF">2002-10-07T19:43:58Z</dcterms:created>
  <dcterms:modified xsi:type="dcterms:W3CDTF">2025-03-12T11:17:20Z</dcterms:modified>
</cp:coreProperties>
</file>