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2"/>
  </p:notesMasterIdLst>
  <p:sldIdLst>
    <p:sldId id="486" r:id="rId2"/>
    <p:sldId id="257" r:id="rId3"/>
    <p:sldId id="459" r:id="rId4"/>
    <p:sldId id="429" r:id="rId5"/>
    <p:sldId id="441" r:id="rId6"/>
    <p:sldId id="460" r:id="rId7"/>
    <p:sldId id="436" r:id="rId8"/>
    <p:sldId id="438" r:id="rId9"/>
    <p:sldId id="447" r:id="rId10"/>
    <p:sldId id="448" r:id="rId11"/>
    <p:sldId id="445" r:id="rId12"/>
    <p:sldId id="446" r:id="rId13"/>
    <p:sldId id="442" r:id="rId14"/>
    <p:sldId id="444" r:id="rId15"/>
    <p:sldId id="461" r:id="rId16"/>
    <p:sldId id="439" r:id="rId17"/>
    <p:sldId id="357" r:id="rId18"/>
    <p:sldId id="410" r:id="rId19"/>
    <p:sldId id="358" r:id="rId20"/>
    <p:sldId id="411" r:id="rId21"/>
    <p:sldId id="395" r:id="rId22"/>
    <p:sldId id="426" r:id="rId23"/>
    <p:sldId id="427" r:id="rId24"/>
    <p:sldId id="412" r:id="rId25"/>
    <p:sldId id="465" r:id="rId26"/>
    <p:sldId id="483" r:id="rId27"/>
    <p:sldId id="454" r:id="rId28"/>
    <p:sldId id="469" r:id="rId29"/>
    <p:sldId id="428" r:id="rId30"/>
    <p:sldId id="468" r:id="rId31"/>
    <p:sldId id="408" r:id="rId32"/>
    <p:sldId id="401" r:id="rId33"/>
    <p:sldId id="402" r:id="rId34"/>
    <p:sldId id="432" r:id="rId35"/>
    <p:sldId id="440" r:id="rId36"/>
    <p:sldId id="453" r:id="rId37"/>
    <p:sldId id="450" r:id="rId38"/>
    <p:sldId id="452" r:id="rId39"/>
    <p:sldId id="308" r:id="rId40"/>
    <p:sldId id="422" r:id="rId41"/>
    <p:sldId id="470" r:id="rId42"/>
    <p:sldId id="471" r:id="rId43"/>
    <p:sldId id="472" r:id="rId44"/>
    <p:sldId id="473" r:id="rId45"/>
    <p:sldId id="474" r:id="rId46"/>
    <p:sldId id="475" r:id="rId47"/>
    <p:sldId id="476" r:id="rId48"/>
    <p:sldId id="477" r:id="rId49"/>
    <p:sldId id="478" r:id="rId50"/>
    <p:sldId id="479" r:id="rId51"/>
    <p:sldId id="443" r:id="rId52"/>
    <p:sldId id="480" r:id="rId53"/>
    <p:sldId id="433" r:id="rId54"/>
    <p:sldId id="424" r:id="rId55"/>
    <p:sldId id="425" r:id="rId56"/>
    <p:sldId id="464" r:id="rId57"/>
    <p:sldId id="484" r:id="rId58"/>
    <p:sldId id="485" r:id="rId59"/>
    <p:sldId id="481" r:id="rId60"/>
    <p:sldId id="482"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43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5" autoAdjust="0"/>
    <p:restoredTop sz="90844" autoAdjust="0"/>
  </p:normalViewPr>
  <p:slideViewPr>
    <p:cSldViewPr>
      <p:cViewPr varScale="1">
        <p:scale>
          <a:sx n="70" d="100"/>
          <a:sy n="70" d="100"/>
        </p:scale>
        <p:origin x="1074" y="72"/>
      </p:cViewPr>
      <p:guideLst>
        <p:guide orient="horz" pos="2160"/>
        <p:guide pos="2880"/>
      </p:guideLst>
    </p:cSldViewPr>
  </p:slideViewPr>
  <p:notesTextViewPr>
    <p:cViewPr>
      <p:scale>
        <a:sx n="100" d="100"/>
        <a:sy n="100" d="100"/>
      </p:scale>
      <p:origin x="0" y="0"/>
    </p:cViewPr>
  </p:notesTextViewPr>
  <p:sorterViewPr>
    <p:cViewPr>
      <p:scale>
        <a:sx n="60" d="100"/>
        <a:sy n="60" d="100"/>
      </p:scale>
      <p:origin x="0" y="-44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D410C1-E1DC-403D-8DC9-4E4CF3893BFB}" type="datetimeFigureOut">
              <a:rPr lang="en-GB" smtClean="0"/>
              <a:pPr/>
              <a:t>15/11/2018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FAE08E-B2C2-4076-A244-1774339D4F55}" type="slidenum">
              <a:rPr lang="en-GB" smtClean="0"/>
              <a:pPr/>
              <a:t>‹#›</a:t>
            </a:fld>
            <a:endParaRPr lang="en-GB"/>
          </a:p>
        </p:txBody>
      </p:sp>
    </p:spTree>
    <p:extLst>
      <p:ext uri="{BB962C8B-B14F-4D97-AF65-F5344CB8AC3E}">
        <p14:creationId xmlns:p14="http://schemas.microsoft.com/office/powerpoint/2010/main" val="4216897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digitalcommons.ilr.cornell.edu/cgi/viewcontent.cgi?article=1084&amp;context=studen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endParaRPr lang="en-GB" smtClean="0"/>
          </a:p>
        </p:txBody>
      </p:sp>
      <p:sp>
        <p:nvSpPr>
          <p:cNvPr id="35844" name="Slide Number Placeholder 3"/>
          <p:cNvSpPr>
            <a:spLocks noGrp="1"/>
          </p:cNvSpPr>
          <p:nvPr>
            <p:ph type="sldNum" sz="quarter" idx="5"/>
          </p:nvPr>
        </p:nvSpPr>
        <p:spPr>
          <a:noFill/>
        </p:spPr>
        <p:txBody>
          <a:bodyPr/>
          <a:lstStyle/>
          <a:p>
            <a:fld id="{B376271E-1987-45AB-9884-FA2026B7EAA6}" type="slidenum">
              <a:rPr lang="en-US" smtClean="0"/>
              <a:pPr/>
              <a:t>2</a:t>
            </a:fld>
            <a:endParaRPr lang="en-US" smtClean="0"/>
          </a:p>
        </p:txBody>
      </p:sp>
    </p:spTree>
    <p:extLst>
      <p:ext uri="{BB962C8B-B14F-4D97-AF65-F5344CB8AC3E}">
        <p14:creationId xmlns:p14="http://schemas.microsoft.com/office/powerpoint/2010/main" val="2755128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7445412-AD0F-4551-B4AE-F2027917C311}" type="slidenum">
              <a:rPr lang="en-GB" altLang="en-US" smtClean="0"/>
              <a:pPr>
                <a:spcBef>
                  <a:spcPct val="0"/>
                </a:spcBef>
              </a:pPr>
              <a:t>6</a:t>
            </a:fld>
            <a:endParaRPr lang="en-GB" altLang="en-US" smtClean="0"/>
          </a:p>
        </p:txBody>
      </p:sp>
    </p:spTree>
    <p:extLst>
      <p:ext uri="{BB962C8B-B14F-4D97-AF65-F5344CB8AC3E}">
        <p14:creationId xmlns:p14="http://schemas.microsoft.com/office/powerpoint/2010/main" val="1742545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p:txBody>
      </p:sp>
      <p:sp>
        <p:nvSpPr>
          <p:cNvPr id="4" name="Slide Number Placeholder 3"/>
          <p:cNvSpPr>
            <a:spLocks noGrp="1"/>
          </p:cNvSpPr>
          <p:nvPr>
            <p:ph type="sldNum" sz="quarter" idx="10"/>
          </p:nvPr>
        </p:nvSpPr>
        <p:spPr/>
        <p:txBody>
          <a:bodyPr/>
          <a:lstStyle/>
          <a:p>
            <a:fld id="{FBBF09FC-A601-40A8-800A-F28BDFBBDB98}" type="slidenum">
              <a:rPr lang="en-GB" smtClean="0"/>
              <a:t>12</a:t>
            </a:fld>
            <a:endParaRPr lang="en-GB"/>
          </a:p>
        </p:txBody>
      </p:sp>
    </p:spTree>
    <p:extLst>
      <p:ext uri="{BB962C8B-B14F-4D97-AF65-F5344CB8AC3E}">
        <p14:creationId xmlns:p14="http://schemas.microsoft.com/office/powerpoint/2010/main" val="1639653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ref: </a:t>
            </a:r>
            <a:r>
              <a:rPr lang="en-GB" dirty="0" smtClean="0">
                <a:hlinkClick r:id="rId3"/>
              </a:rPr>
              <a:t>http://digitalcommons.ilr.cornell.edu/cgi/viewcontent.cgi?article=1084&amp;context=student</a:t>
            </a:r>
          </a:p>
          <a:p>
            <a:endParaRPr lang="en-GB" dirty="0"/>
          </a:p>
        </p:txBody>
      </p:sp>
      <p:sp>
        <p:nvSpPr>
          <p:cNvPr id="4" name="Slide Number Placeholder 3"/>
          <p:cNvSpPr>
            <a:spLocks noGrp="1"/>
          </p:cNvSpPr>
          <p:nvPr>
            <p:ph type="sldNum" sz="quarter" idx="10"/>
          </p:nvPr>
        </p:nvSpPr>
        <p:spPr/>
        <p:txBody>
          <a:bodyPr/>
          <a:lstStyle/>
          <a:p>
            <a:fld id="{C1FAE08E-B2C2-4076-A244-1774339D4F55}" type="slidenum">
              <a:rPr lang="en-GB" smtClean="0"/>
              <a:pPr/>
              <a:t>22</a:t>
            </a:fld>
            <a:endParaRPr lang="en-GB"/>
          </a:p>
        </p:txBody>
      </p:sp>
    </p:spTree>
    <p:extLst>
      <p:ext uri="{BB962C8B-B14F-4D97-AF65-F5344CB8AC3E}">
        <p14:creationId xmlns:p14="http://schemas.microsoft.com/office/powerpoint/2010/main" val="542363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10"/>
          </p:nvPr>
        </p:nvSpPr>
        <p:spPr/>
        <p:txBody>
          <a:bodyPr/>
          <a:lstStyle/>
          <a:p>
            <a:fld id="{C1FAE08E-B2C2-4076-A244-1774339D4F55}" type="slidenum">
              <a:rPr lang="en-GB" smtClean="0"/>
              <a:pPr/>
              <a:t>24</a:t>
            </a:fld>
            <a:endParaRPr lang="en-GB"/>
          </a:p>
        </p:txBody>
      </p:sp>
    </p:spTree>
    <p:extLst>
      <p:ext uri="{BB962C8B-B14F-4D97-AF65-F5344CB8AC3E}">
        <p14:creationId xmlns:p14="http://schemas.microsoft.com/office/powerpoint/2010/main" val="4146787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 essential premise of EQ is that to be Happy and successful requires the effective </a:t>
            </a:r>
            <a:r>
              <a:rPr lang="en-GB" sz="1200" b="1" dirty="0" smtClean="0"/>
              <a:t>awareness</a:t>
            </a:r>
            <a:r>
              <a:rPr lang="en-GB" sz="1200" dirty="0" smtClean="0"/>
              <a:t>, </a:t>
            </a:r>
            <a:r>
              <a:rPr lang="en-GB" sz="1200" b="1" dirty="0" smtClean="0"/>
              <a:t>understanding</a:t>
            </a:r>
            <a:r>
              <a:rPr lang="en-GB" sz="1200" dirty="0" smtClean="0"/>
              <a:t> and </a:t>
            </a:r>
            <a:r>
              <a:rPr lang="en-GB" sz="1200" b="1" dirty="0" smtClean="0"/>
              <a:t>management</a:t>
            </a:r>
            <a:r>
              <a:rPr lang="en-GB" sz="1200" dirty="0" smtClean="0"/>
              <a:t> of our emotions, and those of other people. </a:t>
            </a:r>
          </a:p>
          <a:p>
            <a:r>
              <a:rPr lang="en-GB" sz="1200" dirty="0" smtClean="0"/>
              <a:t>EQ embraces two aspects of intelligence:</a:t>
            </a:r>
          </a:p>
          <a:p>
            <a:pPr marL="624078" indent="-514350">
              <a:buFont typeface="+mj-lt"/>
              <a:buAutoNum type="arabicPeriod"/>
            </a:pPr>
            <a:r>
              <a:rPr lang="en-GB" sz="1200" b="1" dirty="0" smtClean="0"/>
              <a:t>Understanding yourself, </a:t>
            </a:r>
            <a:r>
              <a:rPr lang="en-GB" sz="1200" dirty="0" smtClean="0"/>
              <a:t>your goals, intentions, responses and behaviour.</a:t>
            </a:r>
          </a:p>
          <a:p>
            <a:pPr marL="624078" indent="-514350">
              <a:buFont typeface="+mj-lt"/>
              <a:buAutoNum type="arabicPeriod"/>
            </a:pPr>
            <a:r>
              <a:rPr lang="en-GB" sz="1200" b="1" dirty="0" smtClean="0"/>
              <a:t>Understanding others, </a:t>
            </a:r>
            <a:r>
              <a:rPr lang="en-GB" sz="1200" dirty="0" smtClean="0"/>
              <a:t>and their feelings.</a:t>
            </a:r>
          </a:p>
        </p:txBody>
      </p:sp>
      <p:sp>
        <p:nvSpPr>
          <p:cNvPr id="4" name="Slide Number Placeholder 3"/>
          <p:cNvSpPr>
            <a:spLocks noGrp="1"/>
          </p:cNvSpPr>
          <p:nvPr>
            <p:ph type="sldNum" sz="quarter" idx="10"/>
          </p:nvPr>
        </p:nvSpPr>
        <p:spPr/>
        <p:txBody>
          <a:bodyPr/>
          <a:lstStyle/>
          <a:p>
            <a:fld id="{C1FAE08E-B2C2-4076-A244-1774339D4F55}" type="slidenum">
              <a:rPr lang="en-GB" smtClean="0"/>
              <a:pPr/>
              <a:t>28</a:t>
            </a:fld>
            <a:endParaRPr lang="en-GB"/>
          </a:p>
        </p:txBody>
      </p:sp>
    </p:spTree>
    <p:extLst>
      <p:ext uri="{BB962C8B-B14F-4D97-AF65-F5344CB8AC3E}">
        <p14:creationId xmlns:p14="http://schemas.microsoft.com/office/powerpoint/2010/main" val="2597040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core of Emotional and Intuitive Intelligence comes from the Heart of each person and allows for greater Self-Awareness that enable people to accept regulate and create more Positive thoughts/emotions that ultimately will help them achieve their goals.</a:t>
            </a:r>
          </a:p>
        </p:txBody>
      </p:sp>
      <p:sp>
        <p:nvSpPr>
          <p:cNvPr id="4" name="Slide Number Placeholder 3"/>
          <p:cNvSpPr>
            <a:spLocks noGrp="1"/>
          </p:cNvSpPr>
          <p:nvPr>
            <p:ph type="sldNum" sz="quarter" idx="10"/>
          </p:nvPr>
        </p:nvSpPr>
        <p:spPr/>
        <p:txBody>
          <a:bodyPr/>
          <a:lstStyle/>
          <a:p>
            <a:fld id="{C1FAE08E-B2C2-4076-A244-1774339D4F55}" type="slidenum">
              <a:rPr lang="en-GB" smtClean="0"/>
              <a:pPr/>
              <a:t>43</a:t>
            </a:fld>
            <a:endParaRPr lang="en-GB"/>
          </a:p>
        </p:txBody>
      </p:sp>
    </p:spTree>
    <p:extLst>
      <p:ext uri="{BB962C8B-B14F-4D97-AF65-F5344CB8AC3E}">
        <p14:creationId xmlns:p14="http://schemas.microsoft.com/office/powerpoint/2010/main" val="1405023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FAE08E-B2C2-4076-A244-1774339D4F55}" type="slidenum">
              <a:rPr lang="en-GB" smtClean="0"/>
              <a:pPr/>
              <a:t>51</a:t>
            </a:fld>
            <a:endParaRPr lang="en-GB"/>
          </a:p>
        </p:txBody>
      </p:sp>
    </p:spTree>
    <p:extLst>
      <p:ext uri="{BB962C8B-B14F-4D97-AF65-F5344CB8AC3E}">
        <p14:creationId xmlns:p14="http://schemas.microsoft.com/office/powerpoint/2010/main" val="4010021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1AE7C53-DE9A-4B15-928F-AA41DB31FD21}" type="datetimeFigureOut">
              <a:rPr lang="en-GB" smtClean="0"/>
              <a:pPr/>
              <a:t>15/11/2018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70C16CD-57DA-4F5E-A63E-FDF50D240F8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C16CD-57DA-4F5E-A63E-FDF50D240F81}"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C16CD-57DA-4F5E-A63E-FDF50D240F81}"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C16CD-57DA-4F5E-A63E-FDF50D240F81}"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0C16CD-57DA-4F5E-A63E-FDF50D240F8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0C16CD-57DA-4F5E-A63E-FDF50D240F81}"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0C16CD-57DA-4F5E-A63E-FDF50D240F8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21AE7C53-DE9A-4B15-928F-AA41DB31FD21}"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C16CD-57DA-4F5E-A63E-FDF50D240F8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1AE7C53-DE9A-4B15-928F-AA41DB31FD21}" type="datetimeFigureOut">
              <a:rPr lang="en-GB" smtClean="0"/>
              <a:pPr/>
              <a:t>15/11/2018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70C16CD-57DA-4F5E-A63E-FDF50D240F81}"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C16CD-57DA-4F5E-A63E-FDF50D240F8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1AE7C53-DE9A-4B15-928F-AA41DB31FD21}"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C16CD-57DA-4F5E-A63E-FDF50D240F8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1AE7C53-DE9A-4B15-928F-AA41DB31FD21}" type="datetimeFigureOut">
              <a:rPr lang="en-GB" smtClean="0"/>
              <a:pPr/>
              <a:t>15/11/2018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70C16CD-57DA-4F5E-A63E-FDF50D240F8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nrc-cnrc.gc.ca/eng/careers/behavioural_competencies/mg_inspirational_leadership.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nrc-cnrc.gc.ca/eng/careers/behavioural_competencies/mg_inspirational_leadership.html" TargetMode="External"/><Relationship Id="rId2" Type="http://schemas.openxmlformats.org/officeDocument/2006/relationships/hyperlink" Target="http://www.forbes.com/sites/davelavinsky/2013/04/26/are-you-a-visionary-business-leader/#26730a6e460d" TargetMode="External"/><Relationship Id="rId1" Type="http://schemas.openxmlformats.org/officeDocument/2006/relationships/slideLayout" Target="../slideLayouts/slideLayout2.xml"/><Relationship Id="rId4" Type="http://schemas.openxmlformats.org/officeDocument/2006/relationships/hyperlink" Target="http://www.businessdictionary.com/definition/transformational-leadership.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amazon.co.uk/Lead-From-The-Heart-Transformational/dp/145253540X/ref=sr_1_1?ie=UTF8&amp;qid=1392139017&amp;sr=8-1&amp;keywords=mark+crowley+leadership"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www.cipd.co.uk/hr-resources/research/soft-skills-business-case.aspx"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businesscasestudies.co.uk/arm/motivation-within-an-innovative-work-environment/mayo-human-relations-approach.html"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Include</a:t>
            </a:r>
          </a:p>
          <a:p>
            <a:pPr lvl="1"/>
            <a:r>
              <a:rPr lang="en-GB" dirty="0" smtClean="0"/>
              <a:t>Social Intelligence</a:t>
            </a:r>
          </a:p>
          <a:p>
            <a:pPr lvl="2"/>
            <a:r>
              <a:rPr lang="en-GB" dirty="0" smtClean="0"/>
              <a:t>EQ understanding different personality types.</a:t>
            </a:r>
            <a:endParaRPr lang="en-GB" dirty="0"/>
          </a:p>
        </p:txBody>
      </p:sp>
      <p:sp>
        <p:nvSpPr>
          <p:cNvPr id="3" name="Title 2"/>
          <p:cNvSpPr>
            <a:spLocks noGrp="1"/>
          </p:cNvSpPr>
          <p:nvPr>
            <p:ph type="title"/>
          </p:nvPr>
        </p:nvSpPr>
        <p:spPr/>
        <p:txBody>
          <a:bodyPr/>
          <a:lstStyle/>
          <a:p>
            <a:r>
              <a:rPr lang="en-GB" dirty="0" smtClean="0"/>
              <a:t>Tutor Note</a:t>
            </a:r>
            <a:endParaRPr lang="en-GB" dirty="0"/>
          </a:p>
        </p:txBody>
      </p:sp>
    </p:spTree>
    <p:extLst>
      <p:ext uri="{BB962C8B-B14F-4D97-AF65-F5344CB8AC3E}">
        <p14:creationId xmlns:p14="http://schemas.microsoft.com/office/powerpoint/2010/main" val="3193770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434305" y="548680"/>
            <a:ext cx="8424863" cy="1444625"/>
          </a:xfrm>
          <a:prstGeom prst="rect">
            <a:avLst/>
          </a:prstGeom>
          <a:noFill/>
          <a:ln w="9525">
            <a:noFill/>
            <a:miter lim="800000"/>
            <a:headEnd/>
            <a:tailEnd/>
          </a:ln>
        </p:spPr>
        <p:txBody>
          <a:bodyPr anchor="b"/>
          <a:lstStyle/>
          <a:p>
            <a:pPr algn="ctr">
              <a:defRPr/>
            </a:pPr>
            <a:r>
              <a:rPr lang="en-GB" sz="4000" b="1" kern="0" dirty="0" smtClean="0">
                <a:solidFill>
                  <a:schemeClr val="tx2"/>
                </a:solidFill>
                <a:latin typeface="+mj-lt"/>
                <a:ea typeface="+mj-ea"/>
                <a:cs typeface="+mj-cs"/>
              </a:rPr>
              <a:t>Leadership Management &amp; Change</a:t>
            </a:r>
          </a:p>
        </p:txBody>
      </p:sp>
      <p:pic>
        <p:nvPicPr>
          <p:cNvPr id="4099" name="Picture 15" descr="C:\Users\Pamela\AppData\Local\Microsoft\Windows\Temporary Internet Files\Content.IE5\WEAUD3S2\MC900442094[2].wmf"/>
          <p:cNvPicPr>
            <a:picLocks noChangeAspect="1" noChangeArrowheads="1"/>
          </p:cNvPicPr>
          <p:nvPr/>
        </p:nvPicPr>
        <p:blipFill>
          <a:blip r:embed="rId3" cstate="print"/>
          <a:srcRect/>
          <a:stretch>
            <a:fillRect/>
          </a:stretch>
        </p:blipFill>
        <p:spPr bwMode="auto">
          <a:xfrm>
            <a:off x="2483767" y="1993305"/>
            <a:ext cx="4325938" cy="26638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1"/>
          <p:cNvSpPr txBox="1">
            <a:spLocks/>
          </p:cNvSpPr>
          <p:nvPr/>
        </p:nvSpPr>
        <p:spPr>
          <a:xfrm>
            <a:off x="457200" y="1052736"/>
            <a:ext cx="8507288" cy="5184576"/>
          </a:xfrm>
          <a:prstGeom prst="rect">
            <a:avLst/>
          </a:prstGeom>
        </p:spPr>
        <p:txBody>
          <a:bodyPr vert="horz">
            <a:normAutofit fontScale="92500" lnSpcReduction="20000"/>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sz="2400" dirty="0" smtClean="0"/>
              <a:t>This part of the module in a nutshell provides an overview of the Leadership / Management journey from (top down) to (two-way):</a:t>
            </a:r>
          </a:p>
          <a:p>
            <a:endParaRPr lang="en-GB" sz="1700" dirty="0"/>
          </a:p>
          <a:p>
            <a:endParaRPr lang="en-GB" sz="1700" dirty="0" smtClean="0"/>
          </a:p>
          <a:p>
            <a:endParaRPr lang="en-GB" sz="1700" dirty="0"/>
          </a:p>
          <a:p>
            <a:endParaRPr lang="en-GB" sz="1700" dirty="0" smtClean="0"/>
          </a:p>
          <a:p>
            <a:endParaRPr lang="en-GB" sz="1700" dirty="0"/>
          </a:p>
          <a:p>
            <a:endParaRPr lang="en-GB" sz="1700" dirty="0" smtClean="0"/>
          </a:p>
          <a:p>
            <a:endParaRPr lang="en-GB" sz="1700" dirty="0" smtClean="0"/>
          </a:p>
          <a:p>
            <a:r>
              <a:rPr lang="en-GB" sz="2400" dirty="0" smtClean="0"/>
              <a:t>We may talk about different styles approaches and theories today to cover the key concepts but please keep in mind we are only talking about two interrelated topics i.e. 1. Leadership &amp; 2. Management. </a:t>
            </a:r>
          </a:p>
          <a:p>
            <a:r>
              <a:rPr lang="en-GB" sz="2400" dirty="0" smtClean="0"/>
              <a:t>So lets keep it simple. In your assignment you can simply relate and recommend 1 or 2 Leadership and 1 or 2 Management styles to support the implementation of the change.</a:t>
            </a:r>
            <a:endParaRPr lang="en-GB" sz="2400"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16342" y="1499004"/>
            <a:ext cx="2160240" cy="2160240"/>
          </a:xfrm>
        </p:spPr>
      </p:pic>
      <p:sp>
        <p:nvSpPr>
          <p:cNvPr id="3" name="Title 2"/>
          <p:cNvSpPr>
            <a:spLocks noGrp="1"/>
          </p:cNvSpPr>
          <p:nvPr>
            <p:ph type="title"/>
          </p:nvPr>
        </p:nvSpPr>
        <p:spPr>
          <a:xfrm>
            <a:off x="457200" y="188640"/>
            <a:ext cx="8229600" cy="1143000"/>
          </a:xfrm>
        </p:spPr>
        <p:txBody>
          <a:bodyPr/>
          <a:lstStyle/>
          <a:p>
            <a:r>
              <a:rPr lang="en-GB" dirty="0" smtClean="0"/>
              <a:t>Overview:</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4875" y="1601294"/>
            <a:ext cx="1955660" cy="1955660"/>
          </a:xfrm>
          <a:prstGeom prst="rect">
            <a:avLst/>
          </a:prstGeom>
        </p:spPr>
      </p:pic>
    </p:spTree>
    <p:extLst>
      <p:ext uri="{BB962C8B-B14F-4D97-AF65-F5344CB8AC3E}">
        <p14:creationId xmlns:p14="http://schemas.microsoft.com/office/powerpoint/2010/main" val="3712344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must change </a:t>
            </a:r>
            <a:r>
              <a:rPr lang="en-GB" dirty="0"/>
              <a:t>in order to survive in a</a:t>
            </a:r>
            <a:r>
              <a:rPr lang="en-GB" dirty="0" smtClean="0"/>
              <a:t> </a:t>
            </a:r>
            <a:r>
              <a:rPr lang="en-GB" dirty="0"/>
              <a:t>dynamic and competitive business environment. </a:t>
            </a:r>
            <a:endParaRPr lang="en-GB" dirty="0" smtClean="0"/>
          </a:p>
          <a:p>
            <a:r>
              <a:rPr lang="en-GB" b="1" dirty="0" smtClean="0"/>
              <a:t>Leadership and management play </a:t>
            </a:r>
            <a:r>
              <a:rPr lang="en-GB" b="1" dirty="0"/>
              <a:t>a vital role </a:t>
            </a:r>
            <a:r>
              <a:rPr lang="en-GB" dirty="0"/>
              <a:t>in </a:t>
            </a:r>
            <a:r>
              <a:rPr lang="en-GB" dirty="0" smtClean="0"/>
              <a:t>navigating an Organisation through continuous development and change.</a:t>
            </a:r>
          </a:p>
          <a:p>
            <a:pPr marL="109728" indent="0">
              <a:buNone/>
            </a:pPr>
            <a:endParaRPr lang="en-GB" dirty="0"/>
          </a:p>
        </p:txBody>
      </p:sp>
      <p:sp>
        <p:nvSpPr>
          <p:cNvPr id="3" name="Title 2"/>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223731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624078" indent="-514350">
              <a:buFont typeface="+mj-lt"/>
              <a:buAutoNum type="arabicPeriod"/>
            </a:pPr>
            <a:r>
              <a:rPr lang="en-GB" dirty="0"/>
              <a:t>Q. Research document and cite a </a:t>
            </a:r>
            <a:r>
              <a:rPr lang="en-GB" b="1" dirty="0"/>
              <a:t>definition</a:t>
            </a:r>
            <a:r>
              <a:rPr lang="en-GB" dirty="0"/>
              <a:t> </a:t>
            </a:r>
            <a:r>
              <a:rPr lang="en-GB" dirty="0" smtClean="0"/>
              <a:t>of </a:t>
            </a:r>
            <a:r>
              <a:rPr lang="en-GB" b="1" dirty="0" smtClean="0"/>
              <a:t>Motivation</a:t>
            </a:r>
            <a:r>
              <a:rPr lang="en-GB" dirty="0" smtClean="0"/>
              <a:t>?</a:t>
            </a:r>
            <a:endParaRPr lang="en-GB" dirty="0"/>
          </a:p>
          <a:p>
            <a:pPr marL="624078" indent="-514350">
              <a:buFont typeface="+mj-lt"/>
              <a:buAutoNum type="arabicPeriod"/>
            </a:pPr>
            <a:endParaRPr lang="en-GB" dirty="0" smtClean="0"/>
          </a:p>
          <a:p>
            <a:pPr marL="624078" indent="-514350">
              <a:buFont typeface="+mj-lt"/>
              <a:buAutoNum type="arabicPeriod"/>
            </a:pPr>
            <a:r>
              <a:rPr lang="en-GB" dirty="0" smtClean="0"/>
              <a:t>Q. Research document and cite a </a:t>
            </a:r>
            <a:r>
              <a:rPr lang="en-GB" b="1" dirty="0" smtClean="0"/>
              <a:t>definition</a:t>
            </a:r>
            <a:r>
              <a:rPr lang="en-GB" dirty="0" smtClean="0"/>
              <a:t> of </a:t>
            </a:r>
            <a:r>
              <a:rPr lang="en-GB" b="1" dirty="0" smtClean="0"/>
              <a:t>Employee Engagement</a:t>
            </a:r>
            <a:r>
              <a:rPr lang="en-GB" dirty="0" smtClean="0"/>
              <a:t>?</a:t>
            </a:r>
            <a:endParaRPr lang="en-GB" dirty="0"/>
          </a:p>
          <a:p>
            <a:endParaRPr lang="en-GB" dirty="0" smtClean="0"/>
          </a:p>
          <a:p>
            <a:endParaRPr lang="en-GB" dirty="0"/>
          </a:p>
          <a:p>
            <a:endParaRPr lang="en-GB" dirty="0" smtClean="0"/>
          </a:p>
          <a:p>
            <a:endParaRPr lang="en-GB" dirty="0"/>
          </a:p>
          <a:p>
            <a:endParaRPr lang="en-GB" dirty="0" smtClean="0"/>
          </a:p>
          <a:p>
            <a:endParaRPr lang="en-GB" dirty="0"/>
          </a:p>
          <a:p>
            <a:pPr marL="109728" indent="0">
              <a:buNone/>
            </a:pPr>
            <a:r>
              <a:rPr lang="en-GB" sz="1700" dirty="0" smtClean="0"/>
              <a:t>Note: We will look at this in more detail next semester.</a:t>
            </a:r>
            <a:endParaRPr lang="en-GB" sz="1700" dirty="0"/>
          </a:p>
        </p:txBody>
      </p:sp>
      <p:sp>
        <p:nvSpPr>
          <p:cNvPr id="3" name="Title 2"/>
          <p:cNvSpPr>
            <a:spLocks noGrp="1"/>
          </p:cNvSpPr>
          <p:nvPr>
            <p:ph type="title"/>
          </p:nvPr>
        </p:nvSpPr>
        <p:spPr/>
        <p:txBody>
          <a:bodyPr/>
          <a:lstStyle/>
          <a:p>
            <a:r>
              <a:rPr lang="en-GB" dirty="0" smtClean="0"/>
              <a:t>Employee Engagement</a:t>
            </a:r>
            <a:endParaRPr lang="en-GB" dirty="0"/>
          </a:p>
        </p:txBody>
      </p:sp>
    </p:spTree>
    <p:extLst>
      <p:ext uri="{BB962C8B-B14F-4D97-AF65-F5344CB8AC3E}">
        <p14:creationId xmlns:p14="http://schemas.microsoft.com/office/powerpoint/2010/main" val="91897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77825"/>
            <a:ext cx="8229600" cy="701675"/>
          </a:xfrm>
        </p:spPr>
        <p:txBody>
          <a:bodyPr>
            <a:normAutofit fontScale="90000"/>
          </a:bodyPr>
          <a:lstStyle/>
          <a:p>
            <a:pPr eaLnBrk="1" fontAlgn="auto" hangingPunct="1">
              <a:spcAft>
                <a:spcPts val="0"/>
              </a:spcAft>
              <a:defRPr/>
            </a:pPr>
            <a:r>
              <a:rPr lang="en-GB" sz="4000" dirty="0" smtClean="0">
                <a:effectLst/>
              </a:rPr>
              <a:t>Bg. </a:t>
            </a:r>
            <a:r>
              <a:rPr lang="en-GB" u="sng" dirty="0" smtClean="0"/>
              <a:t>Motivation</a:t>
            </a:r>
          </a:p>
        </p:txBody>
      </p:sp>
      <p:sp>
        <p:nvSpPr>
          <p:cNvPr id="41987" name="Rectangle 3"/>
          <p:cNvSpPr>
            <a:spLocks noGrp="1" noChangeArrowheads="1"/>
          </p:cNvSpPr>
          <p:nvPr>
            <p:ph type="body" idx="1"/>
          </p:nvPr>
        </p:nvSpPr>
        <p:spPr>
          <a:xfrm>
            <a:off x="412750" y="1285875"/>
            <a:ext cx="8229600" cy="2230354"/>
          </a:xfrm>
        </p:spPr>
        <p:txBody>
          <a:bodyPr>
            <a:spAutoFit/>
          </a:bodyPr>
          <a:lstStyle/>
          <a:p>
            <a:pPr marL="0" indent="0" eaLnBrk="1" fontAlgn="auto" hangingPunct="1">
              <a:spcAft>
                <a:spcPts val="0"/>
              </a:spcAft>
              <a:buFontTx/>
              <a:buNone/>
              <a:defRPr/>
            </a:pPr>
            <a:r>
              <a:rPr lang="en-US" sz="2400" dirty="0" smtClean="0"/>
              <a:t>According to Laurie Mullins ”The underlying concept of motivation is ‘</a:t>
            </a:r>
            <a:r>
              <a:rPr lang="en-US" sz="2400" b="1" dirty="0" smtClean="0"/>
              <a:t>some driving force within’ individuals by which they attempt to achieve some goal in order to satisfy some need or expectation</a:t>
            </a:r>
            <a:r>
              <a:rPr lang="en-US" sz="2400" i="1" dirty="0" smtClean="0"/>
              <a:t>”</a:t>
            </a:r>
            <a:r>
              <a:rPr lang="en-GB" sz="2200" dirty="0" smtClean="0"/>
              <a:t> .</a:t>
            </a:r>
          </a:p>
          <a:p>
            <a:pPr marL="0" indent="0" eaLnBrk="1" fontAlgn="auto" hangingPunct="1">
              <a:lnSpc>
                <a:spcPct val="90000"/>
              </a:lnSpc>
              <a:spcAft>
                <a:spcPts val="0"/>
              </a:spcAft>
              <a:buFontTx/>
              <a:buNone/>
              <a:defRPr/>
            </a:pPr>
            <a:r>
              <a:rPr lang="en-GB" sz="2200" dirty="0" smtClean="0"/>
              <a:t/>
            </a:r>
            <a:br>
              <a:rPr lang="en-GB" sz="2200" dirty="0" smtClean="0"/>
            </a:br>
            <a:endParaRPr lang="en-GB" sz="2200" dirty="0" smtClean="0"/>
          </a:p>
        </p:txBody>
      </p:sp>
    </p:spTree>
    <p:extLst>
      <p:ext uri="{BB962C8B-B14F-4D97-AF65-F5344CB8AC3E}">
        <p14:creationId xmlns:p14="http://schemas.microsoft.com/office/powerpoint/2010/main" val="6935838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fade">
                                      <p:cBhvr>
                                        <p:cTn id="11" dur="2000"/>
                                        <p:tgtEl>
                                          <p:spTgt spid="41987">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1987">
                                            <p:txEl>
                                              <p:pRg st="1" end="1"/>
                                            </p:txEl>
                                          </p:spTgt>
                                        </p:tgtEl>
                                        <p:attrNameLst>
                                          <p:attrName>style.visibility</p:attrName>
                                        </p:attrNameLst>
                                      </p:cBhvr>
                                      <p:to>
                                        <p:strVal val="visible"/>
                                      </p:to>
                                    </p:set>
                                    <p:animEffect transition="in" filter="fade">
                                      <p:cBhvr>
                                        <p:cTn id="14" dur="2000"/>
                                        <p:tgtEl>
                                          <p:spTgt spid="4198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Font typeface="+mj-lt"/>
              <a:buAutoNum type="arabicPeriod"/>
            </a:pPr>
            <a:r>
              <a:rPr lang="en-GB" dirty="0" smtClean="0"/>
              <a:t>Q. Research document and cite several </a:t>
            </a:r>
            <a:r>
              <a:rPr lang="en-GB" b="1" dirty="0" smtClean="0"/>
              <a:t>definitions</a:t>
            </a:r>
            <a:r>
              <a:rPr lang="en-GB" dirty="0" smtClean="0"/>
              <a:t> of Leadership?</a:t>
            </a:r>
          </a:p>
          <a:p>
            <a:endParaRPr lang="en-GB" dirty="0" smtClean="0"/>
          </a:p>
          <a:p>
            <a:pPr marL="624078" indent="-514350">
              <a:buFont typeface="+mj-lt"/>
              <a:buAutoNum type="arabicPeriod" startAt="2"/>
            </a:pPr>
            <a:r>
              <a:rPr lang="en-GB" dirty="0" smtClean="0"/>
              <a:t>Q. Share when prompted?</a:t>
            </a:r>
            <a:endParaRPr lang="en-GB" dirty="0"/>
          </a:p>
        </p:txBody>
      </p:sp>
      <p:sp>
        <p:nvSpPr>
          <p:cNvPr id="3" name="Title 2"/>
          <p:cNvSpPr>
            <a:spLocks noGrp="1"/>
          </p:cNvSpPr>
          <p:nvPr>
            <p:ph type="title"/>
          </p:nvPr>
        </p:nvSpPr>
        <p:spPr/>
        <p:txBody>
          <a:bodyPr/>
          <a:lstStyle/>
          <a:p>
            <a:r>
              <a:rPr lang="en-GB" dirty="0" smtClean="0"/>
              <a:t>Defining Leadership</a:t>
            </a:r>
            <a:endParaRPr lang="en-GB" dirty="0"/>
          </a:p>
        </p:txBody>
      </p:sp>
    </p:spTree>
    <p:extLst>
      <p:ext uri="{BB962C8B-B14F-4D97-AF65-F5344CB8AC3E}">
        <p14:creationId xmlns:p14="http://schemas.microsoft.com/office/powerpoint/2010/main" val="3342502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Font typeface="+mj-lt"/>
              <a:buAutoNum type="arabicPeriod"/>
            </a:pPr>
            <a:r>
              <a:rPr lang="en-GB" dirty="0" smtClean="0"/>
              <a:t>Q. Research document and cite several </a:t>
            </a:r>
            <a:r>
              <a:rPr lang="en-GB" b="1" dirty="0" smtClean="0"/>
              <a:t>definitions</a:t>
            </a:r>
            <a:r>
              <a:rPr lang="en-GB" dirty="0" smtClean="0"/>
              <a:t> of Management?</a:t>
            </a:r>
          </a:p>
          <a:p>
            <a:endParaRPr lang="en-GB" dirty="0" smtClean="0"/>
          </a:p>
          <a:p>
            <a:pPr marL="624078" indent="-514350">
              <a:buFont typeface="+mj-lt"/>
              <a:buAutoNum type="arabicPeriod" startAt="2"/>
            </a:pPr>
            <a:r>
              <a:rPr lang="en-GB" dirty="0" smtClean="0"/>
              <a:t>Q. Share when prompted?</a:t>
            </a:r>
            <a:endParaRPr lang="en-GB" dirty="0"/>
          </a:p>
        </p:txBody>
      </p:sp>
      <p:sp>
        <p:nvSpPr>
          <p:cNvPr id="3" name="Title 2"/>
          <p:cNvSpPr>
            <a:spLocks noGrp="1"/>
          </p:cNvSpPr>
          <p:nvPr>
            <p:ph type="title"/>
          </p:nvPr>
        </p:nvSpPr>
        <p:spPr/>
        <p:txBody>
          <a:bodyPr/>
          <a:lstStyle/>
          <a:p>
            <a:r>
              <a:rPr lang="en-GB" dirty="0" smtClean="0"/>
              <a:t>Defining Management</a:t>
            </a:r>
            <a:endParaRPr lang="en-GB" dirty="0"/>
          </a:p>
        </p:txBody>
      </p:sp>
    </p:spTree>
    <p:extLst>
      <p:ext uri="{BB962C8B-B14F-4D97-AF65-F5344CB8AC3E}">
        <p14:creationId xmlns:p14="http://schemas.microsoft.com/office/powerpoint/2010/main" val="2085471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008" y="295642"/>
            <a:ext cx="7706817" cy="1320800"/>
          </a:xfrm>
        </p:spPr>
        <p:txBody>
          <a:bodyPr>
            <a:normAutofit fontScale="90000"/>
          </a:bodyPr>
          <a:lstStyle/>
          <a:p>
            <a:r>
              <a:rPr lang="en-GB" u="sng" dirty="0" smtClean="0"/>
              <a:t>Q. Leadership v’s Management?</a:t>
            </a:r>
            <a:endParaRPr lang="en-GB" u="sng" dirty="0"/>
          </a:p>
        </p:txBody>
      </p:sp>
      <p:sp>
        <p:nvSpPr>
          <p:cNvPr id="3" name="Content Placeholder 2"/>
          <p:cNvSpPr>
            <a:spLocks noGrp="1"/>
          </p:cNvSpPr>
          <p:nvPr>
            <p:ph idx="1"/>
          </p:nvPr>
        </p:nvSpPr>
        <p:spPr>
          <a:xfrm>
            <a:off x="609599" y="1628800"/>
            <a:ext cx="7418785" cy="3880773"/>
          </a:xfrm>
        </p:spPr>
        <p:txBody>
          <a:bodyPr>
            <a:normAutofit/>
          </a:bodyPr>
          <a:lstStyle/>
          <a:p>
            <a:pPr marL="514350" indent="-514350"/>
            <a:r>
              <a:rPr lang="en-GB" sz="2800" dirty="0" smtClean="0"/>
              <a:t>Q. What is the difference between </a:t>
            </a:r>
            <a:r>
              <a:rPr lang="en-GB" sz="2800" b="1" dirty="0" smtClean="0"/>
              <a:t>Leadership and Management</a:t>
            </a:r>
            <a:r>
              <a:rPr lang="en-GB" sz="2800" dirty="0" smtClean="0"/>
              <a:t>? </a:t>
            </a:r>
          </a:p>
          <a:p>
            <a:pPr marL="514350" indent="-514350"/>
            <a:endParaRPr lang="en-GB" sz="2800" dirty="0"/>
          </a:p>
          <a:p>
            <a:pPr marL="514350" indent="-514350"/>
            <a:r>
              <a:rPr lang="en-GB" sz="2800" dirty="0" smtClean="0"/>
              <a:t>Q. Research and find an image that compares the two?</a:t>
            </a:r>
          </a:p>
          <a:p>
            <a:pPr marL="514350" indent="-514350"/>
            <a:endParaRPr lang="en-GB" sz="2800" dirty="0" smtClean="0"/>
          </a:p>
          <a:p>
            <a:pPr marL="514350" indent="-514350"/>
            <a:r>
              <a:rPr lang="en-GB" sz="2800" dirty="0" smtClean="0"/>
              <a:t>Q. What are the similarities?</a:t>
            </a:r>
          </a:p>
        </p:txBody>
      </p:sp>
    </p:spTree>
    <p:extLst>
      <p:ext uri="{BB962C8B-B14F-4D97-AF65-F5344CB8AC3E}">
        <p14:creationId xmlns:p14="http://schemas.microsoft.com/office/powerpoint/2010/main" val="20789533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562801" cy="1320800"/>
          </a:xfrm>
        </p:spPr>
        <p:txBody>
          <a:bodyPr>
            <a:normAutofit fontScale="90000"/>
          </a:bodyPr>
          <a:lstStyle/>
          <a:p>
            <a:r>
              <a:rPr lang="en-GB" b="1" dirty="0" smtClean="0"/>
              <a:t>Bg: </a:t>
            </a:r>
            <a:r>
              <a:rPr lang="en-GB" u="sng" dirty="0" smtClean="0"/>
              <a:t>Leadership v’s Management</a:t>
            </a:r>
            <a:endParaRPr lang="en-GB" u="sng" dirty="0"/>
          </a:p>
        </p:txBody>
      </p:sp>
      <p:graphicFrame>
        <p:nvGraphicFramePr>
          <p:cNvPr id="4" name="Table 3"/>
          <p:cNvGraphicFramePr>
            <a:graphicFrameLocks noGrp="1"/>
          </p:cNvGraphicFramePr>
          <p:nvPr/>
        </p:nvGraphicFramePr>
        <p:xfrm>
          <a:off x="899592" y="1844824"/>
          <a:ext cx="7429552" cy="3941064"/>
        </p:xfrm>
        <a:graphic>
          <a:graphicData uri="http://schemas.openxmlformats.org/drawingml/2006/table">
            <a:tbl>
              <a:tblPr/>
              <a:tblGrid>
                <a:gridCol w="3714776">
                  <a:extLst>
                    <a:ext uri="{9D8B030D-6E8A-4147-A177-3AD203B41FA5}">
                      <a16:colId xmlns:a16="http://schemas.microsoft.com/office/drawing/2014/main" val="20000"/>
                    </a:ext>
                  </a:extLst>
                </a:gridCol>
                <a:gridCol w="3714776">
                  <a:extLst>
                    <a:ext uri="{9D8B030D-6E8A-4147-A177-3AD203B41FA5}">
                      <a16:colId xmlns:a16="http://schemas.microsoft.com/office/drawing/2014/main" val="20001"/>
                    </a:ext>
                  </a:extLst>
                </a:gridCol>
              </a:tblGrid>
              <a:tr h="0">
                <a:tc>
                  <a:txBody>
                    <a:bodyPr/>
                    <a:lstStyle/>
                    <a:p>
                      <a:pPr algn="ctr">
                        <a:lnSpc>
                          <a:spcPct val="115000"/>
                        </a:lnSpc>
                        <a:spcAft>
                          <a:spcPts val="0"/>
                        </a:spcAft>
                      </a:pPr>
                      <a:r>
                        <a:rPr lang="en-GB" sz="2000" b="1" dirty="0">
                          <a:latin typeface="Arial"/>
                          <a:ea typeface="Times New Roman"/>
                          <a:cs typeface="Times New Roman"/>
                        </a:rPr>
                        <a:t>Leadership</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tc>
                  <a:txBody>
                    <a:bodyPr/>
                    <a:lstStyle/>
                    <a:p>
                      <a:pPr algn="ctr">
                        <a:lnSpc>
                          <a:spcPct val="115000"/>
                        </a:lnSpc>
                        <a:spcAft>
                          <a:spcPts val="0"/>
                        </a:spcAft>
                      </a:pPr>
                      <a:r>
                        <a:rPr lang="en-GB" sz="2000" b="1" dirty="0">
                          <a:latin typeface="Arial"/>
                          <a:ea typeface="Times New Roman"/>
                          <a:cs typeface="Times New Roman"/>
                        </a:rPr>
                        <a:t>Management</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extLst>
                  <a:ext uri="{0D108BD9-81ED-4DB2-BD59-A6C34878D82A}">
                    <a16:rowId xmlns:a16="http://schemas.microsoft.com/office/drawing/2014/main" val="10000"/>
                  </a:ext>
                </a:extLst>
              </a:tr>
              <a:tr h="0">
                <a:tc>
                  <a:txBody>
                    <a:bodyPr/>
                    <a:lstStyle/>
                    <a:p>
                      <a:pPr>
                        <a:lnSpc>
                          <a:spcPct val="115000"/>
                        </a:lnSpc>
                        <a:spcAft>
                          <a:spcPts val="0"/>
                        </a:spcAft>
                      </a:pPr>
                      <a:r>
                        <a:rPr lang="en-GB" sz="1800" dirty="0">
                          <a:latin typeface="Arial"/>
                          <a:ea typeface="Times New Roman"/>
                          <a:cs typeface="Times New Roman"/>
                        </a:rPr>
                        <a:t>Has vision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a:latin typeface="Arial"/>
                          <a:ea typeface="Times New Roman"/>
                          <a:cs typeface="Times New Roman"/>
                        </a:rPr>
                        <a:t>Has realistic expectations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1"/>
                  </a:ext>
                </a:extLst>
              </a:tr>
              <a:tr h="0">
                <a:tc>
                  <a:txBody>
                    <a:bodyPr/>
                    <a:lstStyle/>
                    <a:p>
                      <a:pPr>
                        <a:lnSpc>
                          <a:spcPct val="115000"/>
                        </a:lnSpc>
                        <a:spcAft>
                          <a:spcPts val="0"/>
                        </a:spcAft>
                      </a:pPr>
                      <a:r>
                        <a:rPr lang="en-GB" sz="1800" dirty="0" smtClean="0">
                          <a:latin typeface="Arial"/>
                          <a:ea typeface="Times New Roman"/>
                          <a:cs typeface="Times New Roman"/>
                        </a:rPr>
                        <a:t>Intuition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Calibri"/>
                          <a:cs typeface="Times New Roman"/>
                        </a:rPr>
                        <a:t>Practical</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2"/>
                  </a:ext>
                </a:extLst>
              </a:tr>
              <a:tr h="0">
                <a:tc>
                  <a:txBody>
                    <a:bodyPr/>
                    <a:lstStyle/>
                    <a:p>
                      <a:pPr>
                        <a:lnSpc>
                          <a:spcPct val="115000"/>
                        </a:lnSpc>
                        <a:spcAft>
                          <a:spcPts val="0"/>
                        </a:spcAft>
                      </a:pPr>
                      <a:r>
                        <a:rPr lang="en-GB" sz="1800" dirty="0">
                          <a:latin typeface="Arial"/>
                          <a:ea typeface="Times New Roman"/>
                          <a:cs typeface="Times New Roman"/>
                        </a:rPr>
                        <a:t>Seeks effectiveness - do the right thing</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a:latin typeface="Arial"/>
                          <a:ea typeface="Times New Roman"/>
                          <a:cs typeface="Times New Roman"/>
                        </a:rPr>
                        <a:t>Seeks efficiency - do things right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3"/>
                  </a:ext>
                </a:extLst>
              </a:tr>
              <a:tr h="0">
                <a:tc>
                  <a:txBody>
                    <a:bodyPr/>
                    <a:lstStyle/>
                    <a:p>
                      <a:pPr>
                        <a:lnSpc>
                          <a:spcPct val="115000"/>
                        </a:lnSpc>
                        <a:spcAft>
                          <a:spcPts val="0"/>
                        </a:spcAft>
                      </a:pPr>
                      <a:r>
                        <a:rPr lang="en-GB" sz="1800" dirty="0">
                          <a:latin typeface="Arial"/>
                          <a:ea typeface="Times New Roman"/>
                          <a:cs typeface="Times New Roman"/>
                        </a:rPr>
                        <a:t>Provides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Communicates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4"/>
                  </a:ext>
                </a:extLst>
              </a:tr>
              <a:tr h="0">
                <a:tc>
                  <a:txBody>
                    <a:bodyPr/>
                    <a:lstStyle/>
                    <a:p>
                      <a:pPr>
                        <a:lnSpc>
                          <a:spcPct val="115000"/>
                        </a:lnSpc>
                        <a:spcAft>
                          <a:spcPts val="0"/>
                        </a:spcAft>
                      </a:pPr>
                      <a:r>
                        <a:rPr lang="en-GB" sz="1800" dirty="0" smtClean="0">
                          <a:latin typeface="Arial"/>
                          <a:ea typeface="Calibri"/>
                          <a:cs typeface="Times New Roman"/>
                        </a:rPr>
                        <a:t>Identify New Opportunities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Achieve</a:t>
                      </a:r>
                      <a:r>
                        <a:rPr lang="en-GB" sz="1800" baseline="0" dirty="0" smtClean="0">
                          <a:latin typeface="Arial"/>
                          <a:ea typeface="Times New Roman"/>
                          <a:cs typeface="Times New Roman"/>
                        </a:rPr>
                        <a:t> objectives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5"/>
                  </a:ext>
                </a:extLst>
              </a:tr>
              <a:tr h="0">
                <a:tc>
                  <a:txBody>
                    <a:bodyPr/>
                    <a:lstStyle/>
                    <a:p>
                      <a:pPr>
                        <a:lnSpc>
                          <a:spcPct val="115000"/>
                        </a:lnSpc>
                        <a:spcAft>
                          <a:spcPts val="0"/>
                        </a:spcAft>
                      </a:pPr>
                      <a:r>
                        <a:rPr lang="en-GB" sz="1800" dirty="0" smtClean="0">
                          <a:latin typeface="Arial"/>
                          <a:ea typeface="Times New Roman"/>
                          <a:cs typeface="Times New Roman"/>
                        </a:rPr>
                        <a:t>Empower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Inform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6"/>
                  </a:ext>
                </a:extLst>
              </a:tr>
              <a:tr h="0">
                <a:tc>
                  <a:txBody>
                    <a:bodyPr/>
                    <a:lstStyle/>
                    <a:p>
                      <a:pPr>
                        <a:lnSpc>
                          <a:spcPct val="115000"/>
                        </a:lnSpc>
                        <a:spcAft>
                          <a:spcPts val="0"/>
                        </a:spcAft>
                      </a:pPr>
                      <a:r>
                        <a:rPr lang="en-GB" sz="1800" dirty="0" smtClean="0">
                          <a:latin typeface="Arial"/>
                          <a:ea typeface="Times New Roman"/>
                          <a:cs typeface="Times New Roman"/>
                        </a:rPr>
                        <a:t>Operate from Heart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Operate from Head</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0973159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Bg: </a:t>
            </a:r>
            <a:r>
              <a:rPr lang="en-GB" u="sng" dirty="0" smtClean="0"/>
              <a:t>Management Theory</a:t>
            </a:r>
            <a:endParaRPr lang="en-GB" u="sng" dirty="0"/>
          </a:p>
        </p:txBody>
      </p:sp>
      <p:sp>
        <p:nvSpPr>
          <p:cNvPr id="3" name="Content Placeholder 2"/>
          <p:cNvSpPr>
            <a:spLocks noGrp="1"/>
          </p:cNvSpPr>
          <p:nvPr>
            <p:ph idx="1"/>
          </p:nvPr>
        </p:nvSpPr>
        <p:spPr>
          <a:xfrm>
            <a:off x="0" y="1189053"/>
            <a:ext cx="8686800" cy="4525963"/>
          </a:xfrm>
        </p:spPr>
        <p:txBody>
          <a:bodyPr>
            <a:normAutofit/>
          </a:bodyPr>
          <a:lstStyle/>
          <a:p>
            <a:r>
              <a:rPr lang="en-GB" sz="2400" dirty="0"/>
              <a:t>Management includes planning and organising resources in order to achieve objectives</a:t>
            </a:r>
            <a:r>
              <a:rPr lang="en-GB" sz="2400" dirty="0" smtClean="0"/>
              <a:t>.</a:t>
            </a:r>
          </a:p>
          <a:p>
            <a:r>
              <a:rPr lang="en-GB" sz="2400" dirty="0" smtClean="0"/>
              <a:t>Frenchman</a:t>
            </a:r>
            <a:r>
              <a:rPr lang="en-GB" sz="2400" dirty="0"/>
              <a:t> </a:t>
            </a:r>
            <a:r>
              <a:rPr lang="en-GB" sz="2400" b="1" dirty="0"/>
              <a:t>Henri </a:t>
            </a:r>
            <a:r>
              <a:rPr lang="en-GB" sz="2400" b="1" dirty="0" smtClean="0"/>
              <a:t>Fayol </a:t>
            </a:r>
            <a:r>
              <a:rPr lang="en-GB" sz="2400" dirty="0" smtClean="0"/>
              <a:t>(</a:t>
            </a:r>
            <a:r>
              <a:rPr lang="en-GB" sz="2400" dirty="0"/>
              <a:t>1841 -1925</a:t>
            </a:r>
            <a:r>
              <a:rPr lang="en-GB" sz="2400" dirty="0" smtClean="0"/>
              <a:t>)</a:t>
            </a:r>
            <a:r>
              <a:rPr lang="en-GB" sz="2400" dirty="0"/>
              <a:t> considers management to consist of </a:t>
            </a:r>
            <a:r>
              <a:rPr lang="en-GB" sz="2400" b="1" dirty="0"/>
              <a:t>six functions</a:t>
            </a:r>
            <a:r>
              <a:rPr lang="en-GB" sz="2400" dirty="0" smtClean="0"/>
              <a:t>: forecasting</a:t>
            </a:r>
            <a:r>
              <a:rPr lang="en-GB" sz="2400" dirty="0"/>
              <a:t>, planning, organizing, commanding, coordinating, controlling. </a:t>
            </a:r>
            <a:endParaRPr lang="en-GB" sz="2400" dirty="0" smtClean="0"/>
          </a:p>
          <a:p>
            <a:r>
              <a:rPr lang="en-GB" sz="2400" dirty="0" smtClean="0"/>
              <a:t>He </a:t>
            </a:r>
            <a:r>
              <a:rPr lang="en-GB" sz="2400" dirty="0"/>
              <a:t>was one of the most influential contributors to modern concepts of management.</a:t>
            </a:r>
          </a:p>
          <a:p>
            <a:r>
              <a:rPr lang="en-GB" sz="2400" b="1" dirty="0" smtClean="0"/>
              <a:t>Mary </a:t>
            </a:r>
            <a:r>
              <a:rPr lang="en-GB" sz="2400" b="1" dirty="0"/>
              <a:t>Parker Follett </a:t>
            </a:r>
            <a:r>
              <a:rPr lang="en-GB" sz="2400" dirty="0"/>
              <a:t>(1868–1933</a:t>
            </a:r>
            <a:r>
              <a:rPr lang="en-GB" sz="2400" dirty="0" smtClean="0"/>
              <a:t>) </a:t>
            </a:r>
            <a:r>
              <a:rPr lang="en-GB" sz="2400" dirty="0"/>
              <a:t>defined management as "the art of getting things done through people</a:t>
            </a:r>
            <a:r>
              <a:rPr lang="en-GB" sz="2400" dirty="0" smtClean="0"/>
              <a:t>".</a:t>
            </a:r>
            <a:endParaRPr lang="en-GB" sz="2400" dirty="0"/>
          </a:p>
        </p:txBody>
      </p:sp>
    </p:spTree>
    <p:extLst>
      <p:ext uri="{BB962C8B-B14F-4D97-AF65-F5344CB8AC3E}">
        <p14:creationId xmlns:p14="http://schemas.microsoft.com/office/powerpoint/2010/main" val="34722814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dirty="0" smtClean="0"/>
              <a:t>Bg: </a:t>
            </a:r>
            <a:r>
              <a:rPr lang="en-GB" u="sng" dirty="0" smtClean="0"/>
              <a:t>Basic </a:t>
            </a:r>
            <a:r>
              <a:rPr lang="en-GB" u="sng" dirty="0"/>
              <a:t>functions of </a:t>
            </a:r>
            <a:r>
              <a:rPr lang="en-GB" u="sng" dirty="0" smtClean="0"/>
              <a:t>management</a:t>
            </a:r>
            <a:endParaRPr lang="en-GB" u="sng" dirty="0"/>
          </a:p>
        </p:txBody>
      </p:sp>
      <p:sp>
        <p:nvSpPr>
          <p:cNvPr id="3" name="Content Placeholder 2"/>
          <p:cNvSpPr>
            <a:spLocks noGrp="1"/>
          </p:cNvSpPr>
          <p:nvPr>
            <p:ph idx="1"/>
          </p:nvPr>
        </p:nvSpPr>
        <p:spPr>
          <a:xfrm>
            <a:off x="179512" y="1143000"/>
            <a:ext cx="8640960" cy="4929222"/>
          </a:xfrm>
        </p:spPr>
        <p:txBody>
          <a:bodyPr>
            <a:normAutofit fontScale="77500" lnSpcReduction="20000"/>
          </a:bodyPr>
          <a:lstStyle/>
          <a:p>
            <a:pPr>
              <a:buNone/>
            </a:pPr>
            <a:r>
              <a:rPr lang="en-GB" b="1" dirty="0" smtClean="0"/>
              <a:t>	</a:t>
            </a:r>
            <a:r>
              <a:rPr lang="en-GB" dirty="0" smtClean="0"/>
              <a:t>Management </a:t>
            </a:r>
            <a:r>
              <a:rPr lang="en-GB" dirty="0"/>
              <a:t>operates through various functions, often classified as </a:t>
            </a:r>
            <a:r>
              <a:rPr lang="en-GB" b="1" dirty="0"/>
              <a:t>planning, organizing, </a:t>
            </a:r>
            <a:r>
              <a:rPr lang="en-GB" b="1" dirty="0" smtClean="0"/>
              <a:t>directing</a:t>
            </a:r>
            <a:r>
              <a:rPr lang="en-GB" b="1" dirty="0"/>
              <a:t>, and </a:t>
            </a:r>
            <a:r>
              <a:rPr lang="en-GB" b="1" dirty="0" smtClean="0"/>
              <a:t>controlling/monitoring i.e.</a:t>
            </a:r>
          </a:p>
          <a:p>
            <a:r>
              <a:rPr lang="en-GB" b="1" dirty="0" smtClean="0"/>
              <a:t>Planning</a:t>
            </a:r>
            <a:r>
              <a:rPr lang="en-GB" dirty="0"/>
              <a:t>: Deciding what needs to happen in the future (today, next week, next month, next year, over the next 5 years, etc.) and generating plans for action.</a:t>
            </a:r>
          </a:p>
          <a:p>
            <a:r>
              <a:rPr lang="en-GB" b="1" dirty="0"/>
              <a:t>Organizing</a:t>
            </a:r>
            <a:r>
              <a:rPr lang="en-GB" dirty="0"/>
              <a:t>: (Implementation) making optimum use of the resources required to enable the successful carrying out of plans.</a:t>
            </a:r>
          </a:p>
          <a:p>
            <a:r>
              <a:rPr lang="en-GB" b="1" dirty="0"/>
              <a:t>Staffing</a:t>
            </a:r>
            <a:r>
              <a:rPr lang="en-GB" dirty="0"/>
              <a:t>: Job Analyzing, recruitment, and hiring individuals for appropriate jobs.</a:t>
            </a:r>
          </a:p>
          <a:p>
            <a:r>
              <a:rPr lang="en-GB" b="1" dirty="0" smtClean="0"/>
              <a:t>Directing</a:t>
            </a:r>
            <a:r>
              <a:rPr lang="en-GB" dirty="0" smtClean="0"/>
              <a:t>: </a:t>
            </a:r>
            <a:r>
              <a:rPr lang="en-GB" dirty="0"/>
              <a:t>Determining what needs to be done in a situation and </a:t>
            </a:r>
            <a:r>
              <a:rPr lang="en-GB" dirty="0" smtClean="0"/>
              <a:t>supporting people </a:t>
            </a:r>
            <a:r>
              <a:rPr lang="en-GB" dirty="0"/>
              <a:t>to do it.</a:t>
            </a:r>
          </a:p>
          <a:p>
            <a:r>
              <a:rPr lang="en-GB" b="1" dirty="0"/>
              <a:t>Controlling/Monitoring</a:t>
            </a:r>
            <a:r>
              <a:rPr lang="en-GB" dirty="0"/>
              <a:t>: Checking progress against plans.</a:t>
            </a:r>
          </a:p>
          <a:p>
            <a:r>
              <a:rPr lang="en-GB" b="1" dirty="0"/>
              <a:t>Motivation</a:t>
            </a:r>
            <a:r>
              <a:rPr lang="en-GB" dirty="0"/>
              <a:t> : </a:t>
            </a:r>
            <a:r>
              <a:rPr lang="en-GB" dirty="0" smtClean="0"/>
              <a:t>Motivation </a:t>
            </a:r>
            <a:r>
              <a:rPr lang="en-GB" dirty="0"/>
              <a:t>is </a:t>
            </a:r>
            <a:r>
              <a:rPr lang="en-GB" dirty="0" smtClean="0"/>
              <a:t>an important function </a:t>
            </a:r>
            <a:r>
              <a:rPr lang="en-GB" dirty="0"/>
              <a:t>of management, because without motivation, employees </a:t>
            </a:r>
            <a:r>
              <a:rPr lang="en-GB" dirty="0" smtClean="0"/>
              <a:t>will not perform and </a:t>
            </a:r>
            <a:r>
              <a:rPr lang="en-GB" dirty="0"/>
              <a:t>work </a:t>
            </a:r>
            <a:r>
              <a:rPr lang="en-GB" dirty="0" smtClean="0"/>
              <a:t>effectively. (1)</a:t>
            </a:r>
            <a:endParaRPr lang="en-GB" dirty="0"/>
          </a:p>
        </p:txBody>
      </p:sp>
    </p:spTree>
    <p:extLst>
      <p:ext uri="{BB962C8B-B14F-4D97-AF65-F5344CB8AC3E}">
        <p14:creationId xmlns:p14="http://schemas.microsoft.com/office/powerpoint/2010/main" val="267584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8640960" cy="5116024"/>
          </a:xfrm>
        </p:spPr>
        <p:txBody>
          <a:bodyPr>
            <a:normAutofit fontScale="92500" lnSpcReduction="10000"/>
          </a:bodyPr>
          <a:lstStyle/>
          <a:p>
            <a:pPr marL="109728" indent="0">
              <a:buNone/>
            </a:pPr>
            <a:r>
              <a:rPr lang="en-GB" sz="2600" b="1" u="sng" dirty="0" smtClean="0"/>
              <a:t>Leadership styles:</a:t>
            </a:r>
            <a:endParaRPr lang="en-GB" sz="2600" dirty="0"/>
          </a:p>
          <a:p>
            <a:r>
              <a:rPr lang="en-GB" sz="2200" dirty="0" smtClean="0"/>
              <a:t>Trait Leadership </a:t>
            </a:r>
          </a:p>
          <a:p>
            <a:r>
              <a:rPr lang="en-GB" sz="2200" dirty="0" smtClean="0"/>
              <a:t>Transactional Leadership</a:t>
            </a:r>
          </a:p>
          <a:p>
            <a:r>
              <a:rPr lang="en-GB" sz="2200" dirty="0" smtClean="0"/>
              <a:t>Participative  / LMX / </a:t>
            </a:r>
            <a:r>
              <a:rPr lang="en-GB" sz="2200" dirty="0" err="1" smtClean="0"/>
              <a:t>Affiliative</a:t>
            </a:r>
            <a:r>
              <a:rPr lang="en-GB" sz="2200" dirty="0" smtClean="0"/>
              <a:t> Leadership</a:t>
            </a:r>
          </a:p>
          <a:p>
            <a:r>
              <a:rPr lang="en-GB" sz="2200" dirty="0" smtClean="0"/>
              <a:t>Transformational Leadership</a:t>
            </a:r>
          </a:p>
          <a:p>
            <a:r>
              <a:rPr lang="en-GB" sz="2200" dirty="0"/>
              <a:t>Situational </a:t>
            </a:r>
            <a:r>
              <a:rPr lang="en-GB" sz="2200" dirty="0" smtClean="0"/>
              <a:t>Leadership</a:t>
            </a:r>
          </a:p>
          <a:p>
            <a:r>
              <a:rPr lang="en-GB" sz="2200" dirty="0" smtClean="0"/>
              <a:t>Collective / Two-way / Symbiotic / Holistic Leadership. </a:t>
            </a:r>
          </a:p>
          <a:p>
            <a:pPr marL="393192" lvl="1" indent="0">
              <a:buNone/>
            </a:pPr>
            <a:endParaRPr lang="en-GB" sz="2200" dirty="0"/>
          </a:p>
          <a:p>
            <a:pPr marL="109728" indent="0">
              <a:buNone/>
            </a:pPr>
            <a:r>
              <a:rPr lang="en-GB" sz="2600" b="1" u="sng" dirty="0" smtClean="0"/>
              <a:t>Management styles:</a:t>
            </a:r>
            <a:endParaRPr lang="en-GB" sz="2600" dirty="0"/>
          </a:p>
          <a:p>
            <a:r>
              <a:rPr lang="en-GB" sz="2200" dirty="0"/>
              <a:t>Autocratic </a:t>
            </a:r>
            <a:r>
              <a:rPr lang="en-GB" sz="2200" dirty="0" smtClean="0"/>
              <a:t>Management</a:t>
            </a:r>
          </a:p>
          <a:p>
            <a:r>
              <a:rPr lang="en-GB" sz="2200" dirty="0" smtClean="0"/>
              <a:t>Democratic Management</a:t>
            </a:r>
          </a:p>
          <a:p>
            <a:r>
              <a:rPr lang="en-GB" sz="2200" dirty="0" smtClean="0"/>
              <a:t>Paternalistic Management</a:t>
            </a:r>
          </a:p>
          <a:p>
            <a:r>
              <a:rPr lang="en-GB" sz="2200" dirty="0" err="1" smtClean="0"/>
              <a:t>Lassiez</a:t>
            </a:r>
            <a:r>
              <a:rPr lang="en-GB" sz="2200" dirty="0" smtClean="0"/>
              <a:t>-faire Management</a:t>
            </a:r>
            <a:endParaRPr lang="en-GB" sz="2200" dirty="0"/>
          </a:p>
          <a:p>
            <a:r>
              <a:rPr lang="en-GB" sz="2200" dirty="0" smtClean="0"/>
              <a:t>McGregor's Theory X &amp;Theory Y</a:t>
            </a:r>
          </a:p>
          <a:p>
            <a:endParaRPr lang="en-GB" dirty="0"/>
          </a:p>
        </p:txBody>
      </p:sp>
      <p:sp>
        <p:nvSpPr>
          <p:cNvPr id="3" name="Title 2"/>
          <p:cNvSpPr>
            <a:spLocks noGrp="1"/>
          </p:cNvSpPr>
          <p:nvPr>
            <p:ph type="title"/>
          </p:nvPr>
        </p:nvSpPr>
        <p:spPr>
          <a:xfrm>
            <a:off x="457200" y="116632"/>
            <a:ext cx="8507288" cy="1143000"/>
          </a:xfrm>
        </p:spPr>
        <p:txBody>
          <a:bodyPr>
            <a:normAutofit fontScale="90000"/>
          </a:bodyPr>
          <a:lstStyle/>
          <a:p>
            <a:pPr algn="ctr"/>
            <a:r>
              <a:rPr lang="en-GB" dirty="0" smtClean="0"/>
              <a:t>Overview: Leadership </a:t>
            </a:r>
            <a:r>
              <a:rPr lang="en-GB" dirty="0"/>
              <a:t>&amp; </a:t>
            </a:r>
            <a:r>
              <a:rPr lang="en-GB" dirty="0" smtClean="0"/>
              <a:t>Management styles</a:t>
            </a:r>
            <a:endParaRPr lang="en-GB" dirty="0"/>
          </a:p>
        </p:txBody>
      </p:sp>
    </p:spTree>
    <p:extLst>
      <p:ext uri="{BB962C8B-B14F-4D97-AF65-F5344CB8AC3E}">
        <p14:creationId xmlns:p14="http://schemas.microsoft.com/office/powerpoint/2010/main" val="1052692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24744"/>
            <a:ext cx="8640960" cy="5116024"/>
          </a:xfrm>
        </p:spPr>
        <p:txBody>
          <a:bodyPr>
            <a:normAutofit fontScale="92500" lnSpcReduction="10000"/>
          </a:bodyPr>
          <a:lstStyle/>
          <a:p>
            <a:pPr marL="109728" indent="0">
              <a:buNone/>
            </a:pPr>
            <a:r>
              <a:rPr lang="en-GB" sz="2600" b="1" u="sng" dirty="0" smtClean="0"/>
              <a:t>Overview: Leadership styles:</a:t>
            </a:r>
            <a:endParaRPr lang="en-GB" sz="2600" dirty="0"/>
          </a:p>
          <a:p>
            <a:r>
              <a:rPr lang="en-GB" sz="2200" dirty="0" smtClean="0"/>
              <a:t>Trait Leadership </a:t>
            </a:r>
          </a:p>
          <a:p>
            <a:r>
              <a:rPr lang="en-GB" sz="2200" dirty="0" smtClean="0"/>
              <a:t>Transactional Leadership</a:t>
            </a:r>
          </a:p>
          <a:p>
            <a:r>
              <a:rPr lang="en-GB" sz="2200" dirty="0" smtClean="0"/>
              <a:t>Participative  / LMX / </a:t>
            </a:r>
            <a:r>
              <a:rPr lang="en-GB" sz="2200" dirty="0" err="1" smtClean="0"/>
              <a:t>Affiliative</a:t>
            </a:r>
            <a:r>
              <a:rPr lang="en-GB" sz="2200" dirty="0" smtClean="0"/>
              <a:t> Leadership</a:t>
            </a:r>
          </a:p>
          <a:p>
            <a:r>
              <a:rPr lang="en-GB" sz="2200" dirty="0" smtClean="0"/>
              <a:t>Transformational Leadership</a:t>
            </a:r>
          </a:p>
          <a:p>
            <a:r>
              <a:rPr lang="en-GB" sz="2200" dirty="0"/>
              <a:t>Situational </a:t>
            </a:r>
            <a:r>
              <a:rPr lang="en-GB" sz="2200" dirty="0" smtClean="0"/>
              <a:t>Leadership</a:t>
            </a:r>
          </a:p>
          <a:p>
            <a:r>
              <a:rPr lang="en-GB" sz="2200" dirty="0" smtClean="0"/>
              <a:t>Collective / Two-way / Symbiotic / Holistic Leadership. </a:t>
            </a:r>
          </a:p>
          <a:p>
            <a:pPr marL="393192" lvl="1" indent="0">
              <a:buNone/>
            </a:pPr>
            <a:endParaRPr lang="en-GB" sz="2200" dirty="0"/>
          </a:p>
          <a:p>
            <a:pPr marL="109728" indent="0">
              <a:buNone/>
            </a:pPr>
            <a:r>
              <a:rPr lang="en-GB" sz="2600" b="1" u="sng" dirty="0" smtClean="0"/>
              <a:t>Overview: Management styles:</a:t>
            </a:r>
            <a:endParaRPr lang="en-GB" sz="2600" dirty="0"/>
          </a:p>
          <a:p>
            <a:r>
              <a:rPr lang="en-GB" sz="2200" dirty="0"/>
              <a:t>Autocratic </a:t>
            </a:r>
            <a:r>
              <a:rPr lang="en-GB" sz="2200" dirty="0" smtClean="0"/>
              <a:t>Management</a:t>
            </a:r>
          </a:p>
          <a:p>
            <a:r>
              <a:rPr lang="en-GB" sz="2200" dirty="0" smtClean="0"/>
              <a:t>Democratic Management</a:t>
            </a:r>
          </a:p>
          <a:p>
            <a:r>
              <a:rPr lang="en-GB" sz="2200" dirty="0" smtClean="0"/>
              <a:t>Paternalistic Management</a:t>
            </a:r>
          </a:p>
          <a:p>
            <a:r>
              <a:rPr lang="en-GB" sz="2200" dirty="0" err="1" smtClean="0"/>
              <a:t>Lassiez</a:t>
            </a:r>
            <a:r>
              <a:rPr lang="en-GB" sz="2200" dirty="0" smtClean="0"/>
              <a:t>-faire Management</a:t>
            </a:r>
            <a:endParaRPr lang="en-GB" sz="2200" dirty="0"/>
          </a:p>
          <a:p>
            <a:r>
              <a:rPr lang="en-GB" sz="2200" dirty="0" smtClean="0"/>
              <a:t>McGregor's Theory X &amp;Theory Y</a:t>
            </a:r>
          </a:p>
          <a:p>
            <a:endParaRPr lang="en-GB" dirty="0"/>
          </a:p>
        </p:txBody>
      </p:sp>
      <p:sp>
        <p:nvSpPr>
          <p:cNvPr id="3" name="Title 2"/>
          <p:cNvSpPr>
            <a:spLocks noGrp="1"/>
          </p:cNvSpPr>
          <p:nvPr>
            <p:ph type="title"/>
          </p:nvPr>
        </p:nvSpPr>
        <p:spPr>
          <a:xfrm>
            <a:off x="457200" y="116632"/>
            <a:ext cx="8507288" cy="1143000"/>
          </a:xfrm>
        </p:spPr>
        <p:txBody>
          <a:bodyPr>
            <a:normAutofit/>
          </a:bodyPr>
          <a:lstStyle/>
          <a:p>
            <a:pPr algn="ctr"/>
            <a:r>
              <a:rPr lang="en-GB" dirty="0" smtClean="0"/>
              <a:t>Spot the similarities?</a:t>
            </a:r>
            <a:endParaRPr lang="en-GB" dirty="0"/>
          </a:p>
        </p:txBody>
      </p:sp>
    </p:spTree>
    <p:extLst>
      <p:ext uri="{BB962C8B-B14F-4D97-AF65-F5344CB8AC3E}">
        <p14:creationId xmlns:p14="http://schemas.microsoft.com/office/powerpoint/2010/main" val="319246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337312"/>
            <a:ext cx="8640960" cy="5116024"/>
          </a:xfrm>
        </p:spPr>
        <p:txBody>
          <a:bodyPr>
            <a:normAutofit fontScale="92500" lnSpcReduction="10000"/>
          </a:bodyPr>
          <a:lstStyle/>
          <a:p>
            <a:pPr marL="109728" indent="0">
              <a:buNone/>
            </a:pPr>
            <a:r>
              <a:rPr lang="en-GB" sz="2600" b="1" u="sng" dirty="0" smtClean="0"/>
              <a:t>Overview: Leadership styles:</a:t>
            </a:r>
            <a:endParaRPr lang="en-GB" sz="2600" dirty="0"/>
          </a:p>
          <a:p>
            <a:r>
              <a:rPr lang="en-GB" sz="2200" dirty="0" smtClean="0"/>
              <a:t>Trait Leadership </a:t>
            </a:r>
          </a:p>
          <a:p>
            <a:r>
              <a:rPr lang="en-GB" sz="2200" dirty="0" smtClean="0"/>
              <a:t>Transactional Leadership</a:t>
            </a:r>
          </a:p>
          <a:p>
            <a:r>
              <a:rPr lang="en-GB" sz="2200" dirty="0" smtClean="0"/>
              <a:t>Participative  / LMX / </a:t>
            </a:r>
            <a:r>
              <a:rPr lang="en-GB" sz="2200" dirty="0" err="1" smtClean="0"/>
              <a:t>Affiliative</a:t>
            </a:r>
            <a:r>
              <a:rPr lang="en-GB" sz="2200" dirty="0" smtClean="0"/>
              <a:t> Leadership</a:t>
            </a:r>
          </a:p>
          <a:p>
            <a:r>
              <a:rPr lang="en-GB" sz="2200" dirty="0" smtClean="0"/>
              <a:t>Transformational Leadership</a:t>
            </a:r>
          </a:p>
          <a:p>
            <a:r>
              <a:rPr lang="en-GB" sz="2200" dirty="0"/>
              <a:t>Situational </a:t>
            </a:r>
            <a:r>
              <a:rPr lang="en-GB" sz="2200" dirty="0" smtClean="0"/>
              <a:t>Leadership</a:t>
            </a:r>
          </a:p>
          <a:p>
            <a:r>
              <a:rPr lang="en-GB" sz="2200" dirty="0" smtClean="0"/>
              <a:t>Collective / Two-way / Symbiotic / Holistic Leadership. </a:t>
            </a:r>
          </a:p>
          <a:p>
            <a:pPr marL="393192" lvl="1" indent="0">
              <a:buNone/>
            </a:pPr>
            <a:endParaRPr lang="en-GB" sz="2200" dirty="0"/>
          </a:p>
          <a:p>
            <a:pPr marL="109728" indent="0">
              <a:buNone/>
            </a:pPr>
            <a:r>
              <a:rPr lang="en-GB" sz="2600" b="1" u="sng" dirty="0" smtClean="0"/>
              <a:t>Overview: Management styles:</a:t>
            </a:r>
            <a:endParaRPr lang="en-GB" sz="2600" dirty="0"/>
          </a:p>
          <a:p>
            <a:r>
              <a:rPr lang="en-GB" sz="2200" dirty="0"/>
              <a:t>Autocratic </a:t>
            </a:r>
            <a:r>
              <a:rPr lang="en-GB" sz="2200" dirty="0" smtClean="0"/>
              <a:t>Management</a:t>
            </a:r>
          </a:p>
          <a:p>
            <a:r>
              <a:rPr lang="en-GB" sz="2200" dirty="0" smtClean="0"/>
              <a:t>Democratic Management</a:t>
            </a:r>
          </a:p>
          <a:p>
            <a:r>
              <a:rPr lang="en-GB" sz="2200" dirty="0" smtClean="0"/>
              <a:t>Paternalistic Management</a:t>
            </a:r>
          </a:p>
          <a:p>
            <a:r>
              <a:rPr lang="en-GB" sz="2200" dirty="0" err="1" smtClean="0"/>
              <a:t>Lassiez</a:t>
            </a:r>
            <a:r>
              <a:rPr lang="en-GB" sz="2200" dirty="0" smtClean="0"/>
              <a:t>-faire Management</a:t>
            </a:r>
            <a:endParaRPr lang="en-GB" sz="2200" dirty="0"/>
          </a:p>
          <a:p>
            <a:r>
              <a:rPr lang="en-GB" sz="2200" dirty="0" smtClean="0"/>
              <a:t>McGregor's Theory X &amp;Theory Y</a:t>
            </a:r>
          </a:p>
          <a:p>
            <a:endParaRPr lang="en-GB" dirty="0"/>
          </a:p>
        </p:txBody>
      </p:sp>
      <p:sp>
        <p:nvSpPr>
          <p:cNvPr id="3" name="Title 2"/>
          <p:cNvSpPr>
            <a:spLocks noGrp="1"/>
          </p:cNvSpPr>
          <p:nvPr>
            <p:ph type="title"/>
          </p:nvPr>
        </p:nvSpPr>
        <p:spPr>
          <a:xfrm>
            <a:off x="457200" y="116632"/>
            <a:ext cx="8507288" cy="1143000"/>
          </a:xfrm>
        </p:spPr>
        <p:txBody>
          <a:bodyPr>
            <a:normAutofit fontScale="90000"/>
          </a:bodyPr>
          <a:lstStyle/>
          <a:p>
            <a:pPr algn="ctr"/>
            <a:r>
              <a:rPr lang="en-GB" dirty="0" smtClean="0"/>
              <a:t>Which are relevant to Change in Organisations today?</a:t>
            </a:r>
            <a:endParaRPr lang="en-GB" dirty="0"/>
          </a:p>
        </p:txBody>
      </p:sp>
    </p:spTree>
    <p:extLst>
      <p:ext uri="{BB962C8B-B14F-4D97-AF65-F5344CB8AC3E}">
        <p14:creationId xmlns:p14="http://schemas.microsoft.com/office/powerpoint/2010/main" val="2895677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smtClean="0"/>
              <a:t>1. </a:t>
            </a:r>
            <a:r>
              <a:rPr lang="en-GB" b="1" dirty="0" smtClean="0"/>
              <a:t>Classical </a:t>
            </a:r>
            <a:r>
              <a:rPr lang="en-GB" b="1" dirty="0"/>
              <a:t>or Scientific </a:t>
            </a:r>
            <a:r>
              <a:rPr lang="en-GB" b="1" dirty="0" smtClean="0"/>
              <a:t>Management</a:t>
            </a:r>
            <a:r>
              <a:rPr lang="en-GB" dirty="0" smtClean="0"/>
              <a:t> </a:t>
            </a:r>
          </a:p>
          <a:p>
            <a:pPr lvl="1"/>
            <a:r>
              <a:rPr lang="en-GB" sz="1800" dirty="0" smtClean="0"/>
              <a:t>Emerged from</a:t>
            </a:r>
            <a:r>
              <a:rPr lang="en-GB" sz="1800" dirty="0"/>
              <a:t> Taylor's Pig-Iron </a:t>
            </a:r>
            <a:r>
              <a:rPr lang="en-GB" sz="1800" dirty="0" smtClean="0"/>
              <a:t>experiments </a:t>
            </a:r>
            <a:r>
              <a:rPr lang="en-GB" sz="1800" dirty="0"/>
              <a:t>at the Bethlehem Steel </a:t>
            </a:r>
            <a:r>
              <a:rPr lang="en-GB" sz="1800" dirty="0" smtClean="0"/>
              <a:t>Corporation.</a:t>
            </a:r>
            <a:r>
              <a:rPr lang="en-GB" sz="1800" dirty="0"/>
              <a:t> </a:t>
            </a:r>
            <a:r>
              <a:rPr lang="en-GB" sz="1800" dirty="0" smtClean="0"/>
              <a:t>Or</a:t>
            </a:r>
            <a:r>
              <a:rPr lang="en-GB" sz="1800" dirty="0"/>
              <a:t> Time and Motion </a:t>
            </a:r>
            <a:r>
              <a:rPr lang="en-GB" sz="1800" dirty="0" smtClean="0"/>
              <a:t>Study</a:t>
            </a:r>
            <a:r>
              <a:rPr lang="en-GB" sz="1800" dirty="0"/>
              <a:t>.</a:t>
            </a:r>
            <a:r>
              <a:rPr lang="en-GB" sz="1800" dirty="0" smtClean="0"/>
              <a:t> </a:t>
            </a:r>
          </a:p>
          <a:p>
            <a:pPr marL="109728" indent="0">
              <a:buNone/>
            </a:pPr>
            <a:r>
              <a:rPr lang="en-GB" b="1" dirty="0" smtClean="0"/>
              <a:t>2</a:t>
            </a:r>
            <a:r>
              <a:rPr lang="en-GB" b="1" dirty="0"/>
              <a:t>. </a:t>
            </a:r>
            <a:r>
              <a:rPr lang="en-GB" b="1" dirty="0" smtClean="0"/>
              <a:t>Humans </a:t>
            </a:r>
            <a:r>
              <a:rPr lang="en-GB" b="1" dirty="0"/>
              <a:t>Relations </a:t>
            </a:r>
            <a:r>
              <a:rPr lang="en-GB" b="1" dirty="0" smtClean="0"/>
              <a:t>Management</a:t>
            </a:r>
            <a:endParaRPr lang="en-GB" dirty="0"/>
          </a:p>
          <a:p>
            <a:pPr lvl="1"/>
            <a:r>
              <a:rPr lang="en-GB" sz="1800" dirty="0" smtClean="0"/>
              <a:t>Emerged from the</a:t>
            </a:r>
            <a:r>
              <a:rPr lang="en-GB" sz="1800" dirty="0"/>
              <a:t> Hawthorne experiments</a:t>
            </a:r>
            <a:r>
              <a:rPr lang="en-GB" sz="1800" b="1" dirty="0"/>
              <a:t> </a:t>
            </a:r>
            <a:r>
              <a:rPr lang="en-GB" sz="1800" dirty="0"/>
              <a:t>(Elton Mayo</a:t>
            </a:r>
            <a:r>
              <a:rPr lang="en-GB" sz="1800" dirty="0" smtClean="0"/>
              <a:t>).</a:t>
            </a:r>
            <a:r>
              <a:rPr lang="en-GB" sz="1800" dirty="0"/>
              <a:t> </a:t>
            </a:r>
            <a:endParaRPr lang="en-GB" sz="1800" dirty="0" smtClean="0"/>
          </a:p>
          <a:p>
            <a:pPr marL="109728" indent="0">
              <a:buNone/>
            </a:pPr>
            <a:r>
              <a:rPr lang="en-GB" b="1" dirty="0" smtClean="0"/>
              <a:t>3. Systems-thinking approach to Management</a:t>
            </a:r>
            <a:endParaRPr lang="en-GB" dirty="0" smtClean="0"/>
          </a:p>
          <a:p>
            <a:pPr lvl="1"/>
            <a:r>
              <a:rPr lang="en-GB" sz="1800" dirty="0" smtClean="0"/>
              <a:t>Holistic view in collaborating with all stakeholders.</a:t>
            </a:r>
            <a:endParaRPr lang="en-GB" sz="1800" dirty="0"/>
          </a:p>
          <a:p>
            <a:pPr lvl="1"/>
            <a:r>
              <a:rPr lang="en-GB" sz="1800" dirty="0" smtClean="0"/>
              <a:t>Also </a:t>
            </a:r>
            <a:r>
              <a:rPr lang="en-GB" sz="1800" dirty="0"/>
              <a:t>see 'Holistic </a:t>
            </a:r>
            <a:r>
              <a:rPr lang="en-GB" sz="1800" dirty="0" smtClean="0"/>
              <a:t>Leadership &amp; Management</a:t>
            </a:r>
            <a:r>
              <a:rPr lang="en-GB" sz="1800" dirty="0"/>
              <a:t>'.</a:t>
            </a:r>
          </a:p>
          <a:p>
            <a:endParaRPr lang="en-GB" dirty="0"/>
          </a:p>
        </p:txBody>
      </p:sp>
      <p:sp>
        <p:nvSpPr>
          <p:cNvPr id="3" name="Title 2"/>
          <p:cNvSpPr>
            <a:spLocks noGrp="1"/>
          </p:cNvSpPr>
          <p:nvPr>
            <p:ph type="title"/>
          </p:nvPr>
        </p:nvSpPr>
        <p:spPr/>
        <p:txBody>
          <a:bodyPr/>
          <a:lstStyle/>
          <a:p>
            <a:r>
              <a:rPr lang="en-GB" dirty="0" smtClean="0"/>
              <a:t>Overview: Management Theory</a:t>
            </a:r>
            <a:endParaRPr lang="en-GB" dirty="0"/>
          </a:p>
        </p:txBody>
      </p:sp>
    </p:spTree>
    <p:extLst>
      <p:ext uri="{BB962C8B-B14F-4D97-AF65-F5344CB8AC3E}">
        <p14:creationId xmlns:p14="http://schemas.microsoft.com/office/powerpoint/2010/main" val="4267062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14596"/>
          <a:stretch/>
        </p:blipFill>
        <p:spPr>
          <a:xfrm>
            <a:off x="2843808" y="4581128"/>
            <a:ext cx="3810000" cy="1944216"/>
          </a:xfrm>
          <a:prstGeom prst="rect">
            <a:avLst/>
          </a:prstGeom>
        </p:spPr>
      </p:pic>
      <p:sp>
        <p:nvSpPr>
          <p:cNvPr id="2" name="Content Placeholder 1"/>
          <p:cNvSpPr>
            <a:spLocks noGrp="1"/>
          </p:cNvSpPr>
          <p:nvPr>
            <p:ph idx="1"/>
          </p:nvPr>
        </p:nvSpPr>
        <p:spPr/>
        <p:txBody>
          <a:bodyPr/>
          <a:lstStyle/>
          <a:p>
            <a:r>
              <a:rPr lang="en-GB" dirty="0"/>
              <a:t>Research and document a definition of the term </a:t>
            </a:r>
            <a:r>
              <a:rPr lang="en-GB" dirty="0" smtClean="0"/>
              <a:t>‘</a:t>
            </a:r>
            <a:r>
              <a:rPr lang="en-GB" b="1" dirty="0"/>
              <a:t>Visionary</a:t>
            </a:r>
            <a:r>
              <a:rPr lang="en-GB" dirty="0"/>
              <a:t> </a:t>
            </a:r>
            <a:r>
              <a:rPr lang="en-GB" b="1" dirty="0" smtClean="0"/>
              <a:t>Leadership</a:t>
            </a:r>
            <a:r>
              <a:rPr lang="en-GB" dirty="0" smtClean="0"/>
              <a:t>’?</a:t>
            </a:r>
            <a:endParaRPr lang="en-GB" dirty="0"/>
          </a:p>
          <a:p>
            <a:endParaRPr lang="en-GB" dirty="0" smtClean="0"/>
          </a:p>
          <a:p>
            <a:r>
              <a:rPr lang="en-GB" dirty="0"/>
              <a:t>Q. What are the Qualities of a Visionary Leader?</a:t>
            </a:r>
          </a:p>
          <a:p>
            <a:endParaRPr lang="en-GB" sz="1800" dirty="0"/>
          </a:p>
          <a:p>
            <a:r>
              <a:rPr lang="en-GB" dirty="0"/>
              <a:t>Q. How could this style be useful with regards to Change Management?</a:t>
            </a:r>
          </a:p>
          <a:p>
            <a:endParaRPr lang="en-GB" dirty="0"/>
          </a:p>
        </p:txBody>
      </p:sp>
      <p:sp>
        <p:nvSpPr>
          <p:cNvPr id="3" name="Title 2"/>
          <p:cNvSpPr>
            <a:spLocks noGrp="1"/>
          </p:cNvSpPr>
          <p:nvPr>
            <p:ph type="title"/>
          </p:nvPr>
        </p:nvSpPr>
        <p:spPr/>
        <p:txBody>
          <a:bodyPr/>
          <a:lstStyle/>
          <a:p>
            <a:r>
              <a:rPr lang="en-GB" dirty="0" smtClean="0"/>
              <a:t>Visionary Leadership</a:t>
            </a:r>
            <a:endParaRPr lang="en-GB" dirty="0"/>
          </a:p>
        </p:txBody>
      </p:sp>
    </p:spTree>
    <p:extLst>
      <p:ext uri="{BB962C8B-B14F-4D97-AF65-F5344CB8AC3E}">
        <p14:creationId xmlns:p14="http://schemas.microsoft.com/office/powerpoint/2010/main" val="27048863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Creating a </a:t>
            </a:r>
            <a:r>
              <a:rPr lang="en-GB" b="1" dirty="0" smtClean="0"/>
              <a:t>Vision for change </a:t>
            </a:r>
            <a:r>
              <a:rPr lang="en-GB" dirty="0" smtClean="0"/>
              <a:t>is a part of the Change Management process e.g. see </a:t>
            </a:r>
            <a:r>
              <a:rPr lang="en-GB" dirty="0" err="1" smtClean="0"/>
              <a:t>Kotter’s</a:t>
            </a:r>
            <a:r>
              <a:rPr lang="en-GB" dirty="0" smtClean="0"/>
              <a:t> 8 step process.</a:t>
            </a:r>
            <a:endParaRPr lang="en-GB" dirty="0"/>
          </a:p>
        </p:txBody>
      </p:sp>
      <p:sp>
        <p:nvSpPr>
          <p:cNvPr id="3" name="Title 2"/>
          <p:cNvSpPr>
            <a:spLocks noGrp="1"/>
          </p:cNvSpPr>
          <p:nvPr>
            <p:ph type="title"/>
          </p:nvPr>
        </p:nvSpPr>
        <p:spPr/>
        <p:txBody>
          <a:bodyPr/>
          <a:lstStyle/>
          <a:p>
            <a:r>
              <a:rPr lang="en-GB" dirty="0" smtClean="0"/>
              <a:t>Tip:</a:t>
            </a:r>
            <a:endParaRPr lang="en-GB" dirty="0"/>
          </a:p>
        </p:txBody>
      </p:sp>
    </p:spTree>
    <p:extLst>
      <p:ext uri="{BB962C8B-B14F-4D97-AF65-F5344CB8AC3E}">
        <p14:creationId xmlns:p14="http://schemas.microsoft.com/office/powerpoint/2010/main" val="1582562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Research and document a definition of the term </a:t>
            </a:r>
            <a:r>
              <a:rPr lang="en-GB" dirty="0" smtClean="0"/>
              <a:t>‘</a:t>
            </a:r>
            <a:r>
              <a:rPr lang="en-GB" b="1" dirty="0"/>
              <a:t>Inspirational</a:t>
            </a:r>
            <a:r>
              <a:rPr lang="en-GB" dirty="0"/>
              <a:t> </a:t>
            </a:r>
            <a:r>
              <a:rPr lang="en-GB" b="1" dirty="0" smtClean="0"/>
              <a:t>Leadership</a:t>
            </a:r>
            <a:r>
              <a:rPr lang="en-GB" dirty="0" smtClean="0"/>
              <a:t>’?</a:t>
            </a:r>
          </a:p>
          <a:p>
            <a:pPr marL="109728" indent="0">
              <a:buNone/>
            </a:pPr>
            <a:endParaRPr lang="en-GB" sz="2000" dirty="0" smtClean="0"/>
          </a:p>
          <a:p>
            <a:r>
              <a:rPr lang="en-GB" dirty="0" smtClean="0"/>
              <a:t>What Qualities might such a person have?</a:t>
            </a:r>
          </a:p>
          <a:p>
            <a:endParaRPr lang="en-GB" sz="2000" dirty="0" smtClean="0"/>
          </a:p>
          <a:p>
            <a:r>
              <a:rPr lang="en-GB" dirty="0" smtClean="0"/>
              <a:t>How </a:t>
            </a:r>
            <a:r>
              <a:rPr lang="en-GB" dirty="0"/>
              <a:t>could this style be useful with regards to Change Management?</a:t>
            </a:r>
          </a:p>
          <a:p>
            <a:endParaRPr lang="en-GB" dirty="0"/>
          </a:p>
          <a:p>
            <a:endParaRPr lang="en-GB" dirty="0"/>
          </a:p>
        </p:txBody>
      </p:sp>
      <p:sp>
        <p:nvSpPr>
          <p:cNvPr id="3" name="Title 2"/>
          <p:cNvSpPr>
            <a:spLocks noGrp="1"/>
          </p:cNvSpPr>
          <p:nvPr>
            <p:ph type="title"/>
          </p:nvPr>
        </p:nvSpPr>
        <p:spPr/>
        <p:txBody>
          <a:bodyPr/>
          <a:lstStyle/>
          <a:p>
            <a:r>
              <a:rPr lang="en-GB" dirty="0" smtClean="0"/>
              <a:t>Inspirational Leadership</a:t>
            </a:r>
            <a:endParaRPr lang="en-GB"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b="14987"/>
          <a:stretch/>
        </p:blipFill>
        <p:spPr>
          <a:xfrm>
            <a:off x="3635896" y="4797152"/>
            <a:ext cx="2055274" cy="1584176"/>
          </a:xfrm>
          <a:prstGeom prst="rect">
            <a:avLst/>
          </a:prstGeom>
        </p:spPr>
      </p:pic>
    </p:spTree>
    <p:extLst>
      <p:ext uri="{BB962C8B-B14F-4D97-AF65-F5344CB8AC3E}">
        <p14:creationId xmlns:p14="http://schemas.microsoft.com/office/powerpoint/2010/main" val="15137545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It’s no use having a Vision if you can’t inspire and motive people to achieve it e.g. ‘communicate the benefits’ see </a:t>
            </a:r>
            <a:r>
              <a:rPr lang="en-GB" dirty="0" err="1" smtClean="0"/>
              <a:t>Kotter’s</a:t>
            </a:r>
            <a:r>
              <a:rPr lang="en-GB" dirty="0" smtClean="0"/>
              <a:t> theory and others.</a:t>
            </a:r>
            <a:endParaRPr lang="en-GB" dirty="0"/>
          </a:p>
        </p:txBody>
      </p:sp>
      <p:sp>
        <p:nvSpPr>
          <p:cNvPr id="3" name="Title 2"/>
          <p:cNvSpPr>
            <a:spLocks noGrp="1"/>
          </p:cNvSpPr>
          <p:nvPr>
            <p:ph type="title"/>
          </p:nvPr>
        </p:nvSpPr>
        <p:spPr/>
        <p:txBody>
          <a:bodyPr/>
          <a:lstStyle/>
          <a:p>
            <a:r>
              <a:rPr lang="en-GB" dirty="0" smtClean="0"/>
              <a:t>Tip:</a:t>
            </a:r>
            <a:endParaRPr lang="en-GB" dirty="0"/>
          </a:p>
        </p:txBody>
      </p:sp>
    </p:spTree>
    <p:extLst>
      <p:ext uri="{BB962C8B-B14F-4D97-AF65-F5344CB8AC3E}">
        <p14:creationId xmlns:p14="http://schemas.microsoft.com/office/powerpoint/2010/main" val="1696781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Inspirational Leadership</a:t>
            </a:r>
            <a:r>
              <a:rPr lang="en-GB" dirty="0"/>
              <a:t> is about energizing and creating a sense of direction and purpose for employees and excitement and momentum for change. It involves energizing individuals to strive towards a compelling vision of the </a:t>
            </a:r>
            <a:r>
              <a:rPr lang="en-GB" dirty="0" smtClean="0"/>
              <a:t>future. (</a:t>
            </a:r>
            <a:r>
              <a:rPr lang="en-GB" dirty="0" smtClean="0">
                <a:hlinkClick r:id="rId2"/>
              </a:rPr>
              <a:t>ref</a:t>
            </a:r>
            <a:r>
              <a:rPr lang="en-GB" dirty="0" smtClean="0"/>
              <a:t>)</a:t>
            </a:r>
            <a:endParaRPr lang="en-GB" dirty="0"/>
          </a:p>
        </p:txBody>
      </p:sp>
      <p:sp>
        <p:nvSpPr>
          <p:cNvPr id="3" name="Title 2"/>
          <p:cNvSpPr>
            <a:spLocks noGrp="1"/>
          </p:cNvSpPr>
          <p:nvPr>
            <p:ph type="title"/>
          </p:nvPr>
        </p:nvSpPr>
        <p:spPr/>
        <p:txBody>
          <a:bodyPr/>
          <a:lstStyle/>
          <a:p>
            <a:r>
              <a:rPr lang="en-GB" dirty="0" err="1" smtClean="0"/>
              <a:t>Bg</a:t>
            </a:r>
            <a:r>
              <a:rPr lang="en-GB" dirty="0" smtClean="0"/>
              <a:t>: Inspirational </a:t>
            </a:r>
            <a:r>
              <a:rPr lang="en-GB" dirty="0"/>
              <a:t>Leadership</a:t>
            </a:r>
          </a:p>
        </p:txBody>
      </p:sp>
    </p:spTree>
    <p:extLst>
      <p:ext uri="{BB962C8B-B14F-4D97-AF65-F5344CB8AC3E}">
        <p14:creationId xmlns:p14="http://schemas.microsoft.com/office/powerpoint/2010/main" val="3773375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a:t>Clear communication:</a:t>
            </a:r>
          </a:p>
          <a:p>
            <a:r>
              <a:rPr lang="en-GB" sz="2400" dirty="0" smtClean="0"/>
              <a:t>Senior </a:t>
            </a:r>
            <a:r>
              <a:rPr lang="en-GB" sz="2400" dirty="0"/>
              <a:t>management should form a communication plan that reinforces the vision of the change with its long-term benefits.</a:t>
            </a:r>
          </a:p>
          <a:p>
            <a:r>
              <a:rPr lang="en-GB" sz="2400" dirty="0" smtClean="0"/>
              <a:t>Keep </a:t>
            </a:r>
            <a:r>
              <a:rPr lang="en-GB" sz="2400" dirty="0"/>
              <a:t>employees informed of the process</a:t>
            </a:r>
            <a:r>
              <a:rPr lang="en-GB" sz="2400" dirty="0" smtClean="0"/>
              <a:t>.</a:t>
            </a:r>
          </a:p>
          <a:p>
            <a:r>
              <a:rPr lang="en-GB" sz="2400" dirty="0"/>
              <a:t>Maintain a sense of transparency.</a:t>
            </a:r>
          </a:p>
          <a:p>
            <a:r>
              <a:rPr lang="en-GB" sz="2400" dirty="0" smtClean="0"/>
              <a:t>Establish </a:t>
            </a:r>
            <a:r>
              <a:rPr lang="en-GB" sz="2400" dirty="0"/>
              <a:t>a culture of clear communication and open feedback.</a:t>
            </a:r>
          </a:p>
          <a:p>
            <a:r>
              <a:rPr lang="en-GB" sz="2400" dirty="0" smtClean="0"/>
              <a:t>A </a:t>
            </a:r>
            <a:r>
              <a:rPr lang="en-GB" sz="2400" dirty="0"/>
              <a:t>timeline should be established to provide updates on the change as it happens.</a:t>
            </a:r>
          </a:p>
          <a:p>
            <a:endParaRPr lang="en" dirty="0"/>
          </a:p>
          <a:p>
            <a:endParaRPr lang="en-GB" dirty="0"/>
          </a:p>
        </p:txBody>
      </p:sp>
      <p:sp>
        <p:nvSpPr>
          <p:cNvPr id="3" name="Title 2"/>
          <p:cNvSpPr>
            <a:spLocks noGrp="1"/>
          </p:cNvSpPr>
          <p:nvPr>
            <p:ph type="title"/>
          </p:nvPr>
        </p:nvSpPr>
        <p:spPr/>
        <p:txBody>
          <a:bodyPr>
            <a:noAutofit/>
          </a:bodyPr>
          <a:lstStyle/>
          <a:p>
            <a:pPr algn="ctr"/>
            <a:r>
              <a:rPr lang="en-GB" sz="3600" b="0" dirty="0" err="1" smtClean="0">
                <a:effectLst/>
              </a:rPr>
              <a:t>Bg</a:t>
            </a:r>
            <a:r>
              <a:rPr lang="en-GB" sz="3600" b="0" dirty="0" smtClean="0">
                <a:effectLst/>
              </a:rPr>
              <a:t>: </a:t>
            </a:r>
            <a:r>
              <a:rPr lang="en-GB" sz="3600" dirty="0" smtClean="0">
                <a:effectLst/>
              </a:rPr>
              <a:t>Communication</a:t>
            </a:r>
            <a:r>
              <a:rPr lang="en-GB" sz="3600" b="0" dirty="0" smtClean="0">
                <a:effectLst/>
              </a:rPr>
              <a:t> </a:t>
            </a:r>
            <a:r>
              <a:rPr lang="en-GB" sz="3600" dirty="0" smtClean="0"/>
              <a:t>&amp; </a:t>
            </a:r>
            <a:br>
              <a:rPr lang="en-GB" sz="3600" dirty="0" smtClean="0"/>
            </a:br>
            <a:r>
              <a:rPr lang="en-GB" sz="3600" dirty="0" smtClean="0"/>
              <a:t>Change Management</a:t>
            </a:r>
            <a:endParaRPr lang="en-GB" sz="3600" dirty="0"/>
          </a:p>
        </p:txBody>
      </p:sp>
    </p:spTree>
    <p:extLst>
      <p:ext uri="{BB962C8B-B14F-4D97-AF65-F5344CB8AC3E}">
        <p14:creationId xmlns:p14="http://schemas.microsoft.com/office/powerpoint/2010/main" val="356093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It </a:t>
            </a:r>
            <a:r>
              <a:rPr lang="en-GB" dirty="0"/>
              <a:t>is important to track the change as it occurs. Here, “real-time” programs can be used to consistently measure and evaluate organizational </a:t>
            </a:r>
            <a:r>
              <a:rPr lang="en-GB" dirty="0" smtClean="0"/>
              <a:t>engagement(3). </a:t>
            </a:r>
          </a:p>
          <a:p>
            <a:pPr lvl="1"/>
            <a:r>
              <a:rPr lang="en-GB" dirty="0" smtClean="0"/>
              <a:t>Toyota</a:t>
            </a:r>
            <a:r>
              <a:rPr lang="en-GB" dirty="0"/>
              <a:t>, for example, utilized their daily </a:t>
            </a:r>
            <a:r>
              <a:rPr lang="en-GB" dirty="0" err="1"/>
              <a:t>NikiNiko</a:t>
            </a:r>
            <a:r>
              <a:rPr lang="en-GB" dirty="0"/>
              <a:t> ™ calendar to allow managers to assess employee happiness(4) . Employees should also be encouraged to utilize such systems. Their feedback can be used to help managers assess the change effort and address any negative sentiment that may affect their </a:t>
            </a:r>
            <a:r>
              <a:rPr lang="en-GB" dirty="0" smtClean="0"/>
              <a:t>teams.</a:t>
            </a:r>
          </a:p>
          <a:p>
            <a:r>
              <a:rPr lang="en-GB" dirty="0"/>
              <a:t>There is an increasing need today for HR professionals to be successful change </a:t>
            </a:r>
            <a:r>
              <a:rPr lang="en-GB" dirty="0" smtClean="0"/>
              <a:t>agents and to measure the change process (As above).</a:t>
            </a:r>
            <a:endParaRPr lang="en-GB" dirty="0"/>
          </a:p>
        </p:txBody>
      </p:sp>
      <p:sp>
        <p:nvSpPr>
          <p:cNvPr id="3" name="Title 2"/>
          <p:cNvSpPr>
            <a:spLocks noGrp="1"/>
          </p:cNvSpPr>
          <p:nvPr>
            <p:ph type="title"/>
          </p:nvPr>
        </p:nvSpPr>
        <p:spPr/>
        <p:txBody>
          <a:bodyPr>
            <a:normAutofit fontScale="90000"/>
          </a:bodyPr>
          <a:lstStyle/>
          <a:p>
            <a:pPr algn="ctr"/>
            <a:r>
              <a:rPr lang="en-GB" sz="4400" b="0" dirty="0" err="1">
                <a:effectLst/>
              </a:rPr>
              <a:t>Bg</a:t>
            </a:r>
            <a:r>
              <a:rPr lang="en-GB" sz="4400" b="0" dirty="0">
                <a:effectLst/>
              </a:rPr>
              <a:t>: </a:t>
            </a:r>
            <a:r>
              <a:rPr lang="en-GB" sz="4400" dirty="0" smtClean="0"/>
              <a:t>Employee Engagement &amp; </a:t>
            </a:r>
            <a:r>
              <a:rPr lang="en-GB" sz="4400" dirty="0"/>
              <a:t/>
            </a:r>
            <a:br>
              <a:rPr lang="en-GB" sz="4400" dirty="0"/>
            </a:br>
            <a:r>
              <a:rPr lang="en-GB" sz="4400" dirty="0"/>
              <a:t>Change Management</a:t>
            </a:r>
            <a:endParaRPr lang="en-GB" dirty="0"/>
          </a:p>
        </p:txBody>
      </p:sp>
    </p:spTree>
    <p:extLst>
      <p:ext uri="{BB962C8B-B14F-4D97-AF65-F5344CB8AC3E}">
        <p14:creationId xmlns:p14="http://schemas.microsoft.com/office/powerpoint/2010/main" val="2756047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a:t>Transformational leadership</a:t>
            </a:r>
            <a:r>
              <a:rPr lang="en-GB" dirty="0"/>
              <a:t> is a style of </a:t>
            </a:r>
            <a:r>
              <a:rPr lang="en-GB" b="1" dirty="0"/>
              <a:t>leadership</a:t>
            </a:r>
            <a:r>
              <a:rPr lang="en-GB" dirty="0"/>
              <a:t> where a </a:t>
            </a:r>
            <a:r>
              <a:rPr lang="en-GB" b="1" dirty="0"/>
              <a:t>leader</a:t>
            </a:r>
            <a:r>
              <a:rPr lang="en-GB" dirty="0"/>
              <a:t> </a:t>
            </a:r>
            <a:r>
              <a:rPr lang="en-GB" b="1" dirty="0"/>
              <a:t>works with </a:t>
            </a:r>
            <a:r>
              <a:rPr lang="en-GB" dirty="0" smtClean="0"/>
              <a:t>employees to </a:t>
            </a:r>
            <a:r>
              <a:rPr lang="en-GB" dirty="0"/>
              <a:t>identify </a:t>
            </a:r>
            <a:r>
              <a:rPr lang="en-GB" dirty="0" smtClean="0"/>
              <a:t>developmental goals and required change</a:t>
            </a:r>
            <a:r>
              <a:rPr lang="en-GB" dirty="0"/>
              <a:t>.</a:t>
            </a:r>
            <a:endParaRPr lang="en-GB" dirty="0" smtClean="0"/>
          </a:p>
          <a:p>
            <a:r>
              <a:rPr lang="en-GB" dirty="0" smtClean="0"/>
              <a:t>Inspiration understanding and support to achieve objectives with employees.</a:t>
            </a:r>
          </a:p>
        </p:txBody>
      </p:sp>
      <p:sp>
        <p:nvSpPr>
          <p:cNvPr id="3" name="Title 2"/>
          <p:cNvSpPr>
            <a:spLocks noGrp="1"/>
          </p:cNvSpPr>
          <p:nvPr>
            <p:ph type="title"/>
          </p:nvPr>
        </p:nvSpPr>
        <p:spPr/>
        <p:txBody>
          <a:bodyPr/>
          <a:lstStyle/>
          <a:p>
            <a:r>
              <a:rPr lang="en-GB" dirty="0"/>
              <a:t>Transformational leadership</a:t>
            </a:r>
          </a:p>
        </p:txBody>
      </p:sp>
    </p:spTree>
    <p:extLst>
      <p:ext uri="{BB962C8B-B14F-4D97-AF65-F5344CB8AC3E}">
        <p14:creationId xmlns:p14="http://schemas.microsoft.com/office/powerpoint/2010/main" val="2765119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Autofit/>
          </a:bodyPr>
          <a:lstStyle/>
          <a:p>
            <a:r>
              <a:rPr lang="en-GB" sz="1600" b="1" dirty="0"/>
              <a:t>Visionary</a:t>
            </a:r>
            <a:r>
              <a:rPr lang="en-GB" sz="1600" dirty="0"/>
              <a:t> </a:t>
            </a:r>
            <a:r>
              <a:rPr lang="en-GB" sz="1600" b="1" dirty="0" smtClean="0"/>
              <a:t>Leadership – </a:t>
            </a:r>
            <a:r>
              <a:rPr lang="en-GB" sz="1600" dirty="0" smtClean="0"/>
              <a:t>“Creating </a:t>
            </a:r>
            <a:r>
              <a:rPr lang="en-GB" sz="1600" dirty="0"/>
              <a:t>and sustaining a vision for an organization calls for discipline and creativity. A business </a:t>
            </a:r>
            <a:r>
              <a:rPr lang="en-GB" sz="1600" dirty="0" smtClean="0"/>
              <a:t>leader</a:t>
            </a:r>
            <a:r>
              <a:rPr lang="en-GB" sz="1600" b="1" dirty="0" smtClean="0"/>
              <a:t> </a:t>
            </a:r>
            <a:r>
              <a:rPr lang="en-GB" sz="1600" dirty="0" smtClean="0"/>
              <a:t>must </a:t>
            </a:r>
            <a:r>
              <a:rPr lang="en-GB" sz="1600" dirty="0"/>
              <a:t>have the passion, strength of will, and necessary knowledge to achieve long-term goals. A focused individual who can inspire his team to reach organizational goals is a visionary </a:t>
            </a:r>
            <a:r>
              <a:rPr lang="en-GB" sz="1600" dirty="0" smtClean="0"/>
              <a:t>business leader.” (1)</a:t>
            </a:r>
            <a:endParaRPr lang="en-GB" sz="1600" b="1" dirty="0" smtClean="0"/>
          </a:p>
          <a:p>
            <a:r>
              <a:rPr lang="en-GB" sz="1600" b="1" dirty="0"/>
              <a:t>Inspirational</a:t>
            </a:r>
            <a:r>
              <a:rPr lang="en-GB" sz="1600" dirty="0"/>
              <a:t> </a:t>
            </a:r>
            <a:r>
              <a:rPr lang="en-GB" sz="1600" b="1" dirty="0" smtClean="0"/>
              <a:t>Leadership – “</a:t>
            </a:r>
            <a:r>
              <a:rPr lang="en-GB" sz="1600" dirty="0" smtClean="0"/>
              <a:t>Inspirational </a:t>
            </a:r>
            <a:r>
              <a:rPr lang="en-GB" sz="1600" dirty="0"/>
              <a:t>Leadership is about energizing and creating a sense of direction and purpose for employees and excitement and momentum for change. It involves energizing individuals to strive towards a compelling vision of the future by embracing and </a:t>
            </a:r>
            <a:r>
              <a:rPr lang="en-GB" sz="1600" dirty="0" smtClean="0"/>
              <a:t>embodying  </a:t>
            </a:r>
            <a:r>
              <a:rPr lang="en-GB" sz="1600" dirty="0"/>
              <a:t>values in all aspects of their work. It includes offering clarity around goals and objectives and ensuring that those who are led work collaboratively towards a shared purpose. It also includes the provision of the required resources and motivational support employees need to grow and the empowerment and accountability to take responsibility for their own success</a:t>
            </a:r>
            <a:r>
              <a:rPr lang="en-GB" sz="1600" dirty="0" smtClean="0"/>
              <a:t>.” (2)</a:t>
            </a:r>
            <a:endParaRPr lang="en-GB" sz="1600" b="1" dirty="0" smtClean="0"/>
          </a:p>
          <a:p>
            <a:r>
              <a:rPr lang="en-GB" sz="1600" b="1" dirty="0"/>
              <a:t>Transformational </a:t>
            </a:r>
            <a:r>
              <a:rPr lang="en-GB" sz="1600" b="1" dirty="0" smtClean="0"/>
              <a:t>Leadership – “</a:t>
            </a:r>
            <a:r>
              <a:rPr lang="en-GB" sz="1600" dirty="0" smtClean="0"/>
              <a:t>is </a:t>
            </a:r>
            <a:r>
              <a:rPr lang="en-GB" sz="1600" dirty="0"/>
              <a:t>a style </a:t>
            </a:r>
            <a:r>
              <a:rPr lang="en-GB" sz="1600" dirty="0" smtClean="0"/>
              <a:t>of leadership</a:t>
            </a:r>
            <a:r>
              <a:rPr lang="en-GB" sz="1600" dirty="0"/>
              <a:t> where the leader works with employees </a:t>
            </a:r>
            <a:r>
              <a:rPr lang="en-GB" sz="1600" dirty="0" smtClean="0"/>
              <a:t>to </a:t>
            </a:r>
            <a:r>
              <a:rPr lang="en-GB" sz="1600" dirty="0"/>
              <a:t>identify </a:t>
            </a:r>
            <a:r>
              <a:rPr lang="en-GB" sz="1600" dirty="0" smtClean="0"/>
              <a:t>achieve needed change. (3)</a:t>
            </a:r>
            <a:endParaRPr lang="en-GB" sz="1600" b="1" dirty="0" smtClean="0"/>
          </a:p>
          <a:p>
            <a:endParaRPr lang="en-GB" sz="1600" dirty="0"/>
          </a:p>
        </p:txBody>
      </p:sp>
      <p:sp>
        <p:nvSpPr>
          <p:cNvPr id="3" name="Title 2"/>
          <p:cNvSpPr>
            <a:spLocks noGrp="1"/>
          </p:cNvSpPr>
          <p:nvPr>
            <p:ph type="title"/>
          </p:nvPr>
        </p:nvSpPr>
        <p:spPr/>
        <p:txBody>
          <a:bodyPr/>
          <a:lstStyle/>
          <a:p>
            <a:r>
              <a:rPr lang="en-GB" dirty="0" smtClean="0"/>
              <a:t>Bg: Overview</a:t>
            </a:r>
            <a:endParaRPr lang="en-GB" dirty="0"/>
          </a:p>
        </p:txBody>
      </p:sp>
      <p:sp>
        <p:nvSpPr>
          <p:cNvPr id="4" name="TextBox 3"/>
          <p:cNvSpPr txBox="1"/>
          <p:nvPr/>
        </p:nvSpPr>
        <p:spPr>
          <a:xfrm>
            <a:off x="323528" y="6150114"/>
            <a:ext cx="8363272" cy="707886"/>
          </a:xfrm>
          <a:prstGeom prst="rect">
            <a:avLst/>
          </a:prstGeom>
          <a:noFill/>
        </p:spPr>
        <p:txBody>
          <a:bodyPr wrap="square" rtlCol="0">
            <a:spAutoFit/>
          </a:bodyPr>
          <a:lstStyle/>
          <a:p>
            <a:pPr marL="342900" indent="-342900">
              <a:buAutoNum type="arabicParenBoth"/>
            </a:pPr>
            <a:r>
              <a:rPr lang="en-GB" sz="1000" dirty="0" smtClean="0">
                <a:hlinkClick r:id="rId2"/>
              </a:rPr>
              <a:t>http</a:t>
            </a:r>
            <a:r>
              <a:rPr lang="en-GB" sz="1000" dirty="0">
                <a:hlinkClick r:id="rId2"/>
              </a:rPr>
              <a:t>://www.forbes.com/sites/davelavinsky/2013/04/26/are-you-a-visionary-business-leader/#</a:t>
            </a:r>
            <a:r>
              <a:rPr lang="en-GB" sz="1000" dirty="0" smtClean="0">
                <a:hlinkClick r:id="rId2"/>
              </a:rPr>
              <a:t>26730a6e460d</a:t>
            </a:r>
            <a:r>
              <a:rPr lang="en-GB" sz="1000" dirty="0" smtClean="0"/>
              <a:t> </a:t>
            </a:r>
          </a:p>
          <a:p>
            <a:pPr marL="342900" indent="-342900">
              <a:buAutoNum type="arabicParenBoth"/>
            </a:pPr>
            <a:r>
              <a:rPr lang="en-GB" sz="1000" dirty="0">
                <a:hlinkClick r:id="rId3"/>
              </a:rPr>
              <a:t>http://</a:t>
            </a:r>
            <a:r>
              <a:rPr lang="en-GB" sz="1000" dirty="0" smtClean="0">
                <a:hlinkClick r:id="rId3"/>
              </a:rPr>
              <a:t>www.nrc-cnrc.gc.ca/eng/careers/behavioural_competencies/mg_inspirational_leadership.html</a:t>
            </a:r>
            <a:r>
              <a:rPr lang="en-GB" sz="1000" dirty="0" smtClean="0"/>
              <a:t> </a:t>
            </a:r>
          </a:p>
          <a:p>
            <a:pPr marL="342900" indent="-342900">
              <a:buAutoNum type="arabicParenBoth"/>
            </a:pPr>
            <a:r>
              <a:rPr lang="en-GB" sz="1000" dirty="0">
                <a:hlinkClick r:id="rId4"/>
              </a:rPr>
              <a:t>http://</a:t>
            </a:r>
            <a:r>
              <a:rPr lang="en-GB" sz="1000" dirty="0" smtClean="0">
                <a:hlinkClick r:id="rId4"/>
              </a:rPr>
              <a:t>www.businessdictionary.com/definition/transformational-leadership.html</a:t>
            </a:r>
            <a:r>
              <a:rPr lang="en-GB" sz="1000" dirty="0" smtClean="0"/>
              <a:t> </a:t>
            </a:r>
          </a:p>
          <a:p>
            <a:pPr marL="342900" indent="-342900">
              <a:buAutoNum type="arabicParenBoth"/>
            </a:pPr>
            <a:endParaRPr lang="en-GB" sz="1000" dirty="0"/>
          </a:p>
        </p:txBody>
      </p:sp>
    </p:spTree>
    <p:extLst>
      <p:ext uri="{BB962C8B-B14F-4D97-AF65-F5344CB8AC3E}">
        <p14:creationId xmlns:p14="http://schemas.microsoft.com/office/powerpoint/2010/main" val="40567564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930226"/>
          </a:xfrm>
        </p:spPr>
        <p:txBody>
          <a:bodyPr>
            <a:noAutofit/>
          </a:bodyPr>
          <a:lstStyle/>
          <a:p>
            <a:pPr algn="ctr"/>
            <a:r>
              <a:rPr lang="en-GB" sz="3600" dirty="0" smtClean="0"/>
              <a:t>Lead From The Heart: </a:t>
            </a:r>
            <a:r>
              <a:rPr lang="en-GB" sz="2400" dirty="0" smtClean="0"/>
              <a:t/>
            </a:r>
            <a:br>
              <a:rPr lang="en-GB" sz="2400" dirty="0" smtClean="0"/>
            </a:br>
            <a:r>
              <a:rPr lang="en-GB" sz="2400" dirty="0" smtClean="0"/>
              <a:t>Transformational Leadership for The 21st Century </a:t>
            </a:r>
            <a:br>
              <a:rPr lang="en-GB" sz="2400" dirty="0" smtClean="0"/>
            </a:br>
            <a:r>
              <a:rPr lang="en-GB" sz="2400" dirty="0" smtClean="0"/>
              <a:t>by Mark Crowley</a:t>
            </a:r>
            <a:r>
              <a:rPr lang="en-GB" sz="3200" b="0" dirty="0" smtClean="0"/>
              <a:t/>
            </a:r>
            <a:br>
              <a:rPr lang="en-GB" sz="3200" b="0" dirty="0" smtClean="0"/>
            </a:br>
            <a:endParaRPr lang="en-GB" sz="3200" dirty="0"/>
          </a:p>
        </p:txBody>
      </p:sp>
      <p:pic>
        <p:nvPicPr>
          <p:cNvPr id="1026" name="Picture 2" descr="http://ecx.images-amazon.com/images/I/51DTLMh%2Bk1L._BO2,204,203,200_PIsitb-sticker-arrow-click,TopRight,35,-76_SX385_SY500_CR,0,0,385,500_SH20_OU02_.jpg">
            <a:hlinkClick r:id="rId2"/>
          </p:cNvPr>
          <p:cNvPicPr>
            <a:picLocks noChangeAspect="1" noChangeArrowheads="1"/>
          </p:cNvPicPr>
          <p:nvPr/>
        </p:nvPicPr>
        <p:blipFill>
          <a:blip r:embed="rId3" cstate="print"/>
          <a:srcRect t="13424"/>
          <a:stretch>
            <a:fillRect/>
          </a:stretch>
        </p:blipFill>
        <p:spPr bwMode="auto">
          <a:xfrm>
            <a:off x="4716016" y="1664899"/>
            <a:ext cx="4176464" cy="4695896"/>
          </a:xfrm>
          <a:prstGeom prst="rect">
            <a:avLst/>
          </a:prstGeom>
          <a:noFill/>
        </p:spPr>
      </p:pic>
      <p:sp>
        <p:nvSpPr>
          <p:cNvPr id="4" name="TextBox 3"/>
          <p:cNvSpPr txBox="1"/>
          <p:nvPr/>
        </p:nvSpPr>
        <p:spPr>
          <a:xfrm>
            <a:off x="395536" y="1628800"/>
            <a:ext cx="4320480" cy="4708981"/>
          </a:xfrm>
          <a:prstGeom prst="rect">
            <a:avLst/>
          </a:prstGeom>
          <a:noFill/>
        </p:spPr>
        <p:txBody>
          <a:bodyPr wrap="square" rtlCol="0">
            <a:spAutoFit/>
          </a:bodyPr>
          <a:lstStyle/>
          <a:p>
            <a:pPr>
              <a:buFont typeface="Arial" pitchFamily="34" charset="0"/>
              <a:buChar char="•"/>
            </a:pPr>
            <a:r>
              <a:rPr lang="en-GB" sz="2000" dirty="0" smtClean="0"/>
              <a:t> Throughout his highly accomplished career, Mark Crowley consistently proved that leadership which balances the mind and heart is a far more productive and sustainable way of driving the highest levels of employee engagement and profit.</a:t>
            </a:r>
          </a:p>
          <a:p>
            <a:pPr>
              <a:buFont typeface="Arial" pitchFamily="34" charset="0"/>
              <a:buChar char="•"/>
            </a:pPr>
            <a:endParaRPr lang="en-GB" sz="2000" dirty="0" smtClean="0"/>
          </a:p>
          <a:p>
            <a:pPr>
              <a:buFont typeface="Arial" pitchFamily="34" charset="0"/>
              <a:buChar char="•"/>
            </a:pPr>
            <a:r>
              <a:rPr lang="en-GB" sz="2000" dirty="0" smtClean="0"/>
              <a:t> His new book is titled ‘</a:t>
            </a:r>
            <a:r>
              <a:rPr lang="en-GB" sz="2000" b="1" dirty="0" smtClean="0"/>
              <a:t>Lead From The Heart</a:t>
            </a:r>
            <a:r>
              <a:rPr lang="en-GB" sz="2000" dirty="0" smtClean="0"/>
              <a:t>: Transformational Leadership for The 21st Century’.</a:t>
            </a:r>
            <a:br>
              <a:rPr lang="en-GB" sz="2000" dirty="0" smtClean="0"/>
            </a:br>
            <a:endParaRPr lang="en-GB" sz="2000" dirty="0"/>
          </a:p>
        </p:txBody>
      </p:sp>
    </p:spTree>
    <p:extLst>
      <p:ext uri="{BB962C8B-B14F-4D97-AF65-F5344CB8AC3E}">
        <p14:creationId xmlns:p14="http://schemas.microsoft.com/office/powerpoint/2010/main" val="2813918364"/>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Emotional intelligence (EQ)</a:t>
            </a:r>
            <a:endParaRPr lang="en-GB" u="sng" dirty="0"/>
          </a:p>
        </p:txBody>
      </p:sp>
      <p:sp>
        <p:nvSpPr>
          <p:cNvPr id="3" name="Content Placeholder 2"/>
          <p:cNvSpPr>
            <a:spLocks noGrp="1"/>
          </p:cNvSpPr>
          <p:nvPr>
            <p:ph idx="1"/>
          </p:nvPr>
        </p:nvSpPr>
        <p:spPr/>
        <p:txBody>
          <a:bodyPr>
            <a:normAutofit/>
          </a:bodyPr>
          <a:lstStyle/>
          <a:p>
            <a:pPr marL="0" indent="0">
              <a:buNone/>
            </a:pPr>
            <a:r>
              <a:rPr lang="en-GB" sz="2800" dirty="0" smtClean="0"/>
              <a:t>Research document cite &amp; discuss:</a:t>
            </a:r>
          </a:p>
          <a:p>
            <a:pPr marL="514350" indent="-514350">
              <a:buFont typeface="+mj-lt"/>
              <a:buAutoNum type="arabicPeriod"/>
            </a:pPr>
            <a:r>
              <a:rPr lang="en-GB" sz="2800" dirty="0" smtClean="0"/>
              <a:t>What is </a:t>
            </a:r>
            <a:r>
              <a:rPr lang="en-GB" sz="2800" b="1" dirty="0" smtClean="0"/>
              <a:t>Emotional intelligence (EI/EQ)</a:t>
            </a:r>
            <a:r>
              <a:rPr lang="en-GB" sz="2800" dirty="0" smtClean="0"/>
              <a:t>?</a:t>
            </a:r>
          </a:p>
          <a:p>
            <a:pPr marL="514350" indent="-514350">
              <a:buFont typeface="+mj-lt"/>
              <a:buAutoNum type="arabicPeriod"/>
            </a:pPr>
            <a:endParaRPr lang="en-GB" sz="2800" dirty="0" smtClean="0"/>
          </a:p>
          <a:p>
            <a:pPr marL="514350" indent="-514350">
              <a:buFont typeface="+mj-lt"/>
              <a:buAutoNum type="arabicPeriod"/>
            </a:pPr>
            <a:r>
              <a:rPr lang="en-GB" sz="2800" dirty="0" smtClean="0"/>
              <a:t>What are the 4 / 5 </a:t>
            </a:r>
            <a:r>
              <a:rPr lang="en-GB" sz="2800" b="1" dirty="0" smtClean="0"/>
              <a:t>components of EQ</a:t>
            </a:r>
            <a:r>
              <a:rPr lang="en-GB" sz="2800" dirty="0" smtClean="0"/>
              <a:t>?</a:t>
            </a:r>
          </a:p>
          <a:p>
            <a:pPr marL="514350" indent="-514350">
              <a:buFont typeface="+mj-lt"/>
              <a:buAutoNum type="arabicPeriod"/>
            </a:pPr>
            <a:endParaRPr lang="en-GB" sz="2800" dirty="0" smtClean="0"/>
          </a:p>
          <a:p>
            <a:pPr marL="514350" indent="-514350">
              <a:buFont typeface="+mj-lt"/>
              <a:buAutoNum type="arabicPeriod"/>
            </a:pPr>
            <a:r>
              <a:rPr lang="en-GB" sz="2800" dirty="0" smtClean="0"/>
              <a:t>How is EQ relevant to </a:t>
            </a:r>
            <a:r>
              <a:rPr lang="en-GB" sz="2800" b="1" dirty="0" smtClean="0"/>
              <a:t>Change Management</a:t>
            </a:r>
            <a:r>
              <a:rPr lang="en-GB" sz="2800" dirty="0" smtClean="0"/>
              <a:t>?</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8141" y="4149080"/>
            <a:ext cx="2208659" cy="2351730"/>
          </a:xfrm>
          <a:prstGeom prst="rect">
            <a:avLst/>
          </a:prstGeom>
        </p:spPr>
      </p:pic>
    </p:spTree>
    <p:extLst>
      <p:ext uri="{BB962C8B-B14F-4D97-AF65-F5344CB8AC3E}">
        <p14:creationId xmlns:p14="http://schemas.microsoft.com/office/powerpoint/2010/main" val="485177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Emotional intelligence (EI or EQ) is the ability to monitor one's own and other people's emotions, to discriminate between different emotions and label them appropriately, and to use emotional information to guide your thinking and behaviour.</a:t>
            </a:r>
          </a:p>
          <a:p>
            <a:r>
              <a:rPr lang="en-GB" dirty="0"/>
              <a:t>Although the term first appeared in a 1964 paper by Michael </a:t>
            </a:r>
            <a:r>
              <a:rPr lang="en-GB" dirty="0" err="1"/>
              <a:t>Beldoch</a:t>
            </a:r>
            <a:r>
              <a:rPr lang="en-GB" dirty="0"/>
              <a:t>, it gained popularity in the 1995 book by that title, written by author and science journalist Daniel </a:t>
            </a:r>
            <a:r>
              <a:rPr lang="en-GB" dirty="0" err="1"/>
              <a:t>Goleman</a:t>
            </a:r>
            <a:r>
              <a:rPr lang="en-GB" dirty="0" smtClean="0"/>
              <a:t>.</a:t>
            </a:r>
          </a:p>
          <a:p>
            <a:endParaRPr lang="en-GB" dirty="0"/>
          </a:p>
        </p:txBody>
      </p:sp>
      <p:sp>
        <p:nvSpPr>
          <p:cNvPr id="3" name="Title 2"/>
          <p:cNvSpPr>
            <a:spLocks noGrp="1"/>
          </p:cNvSpPr>
          <p:nvPr>
            <p:ph type="title"/>
          </p:nvPr>
        </p:nvSpPr>
        <p:spPr/>
        <p:txBody>
          <a:bodyPr/>
          <a:lstStyle/>
          <a:p>
            <a:r>
              <a:rPr lang="en-GB" dirty="0" smtClean="0"/>
              <a:t>Bg: </a:t>
            </a:r>
            <a:r>
              <a:rPr lang="en-GB" u="sng" dirty="0" smtClean="0"/>
              <a:t>Emotional intelligence</a:t>
            </a:r>
            <a:endParaRPr lang="en-GB" u="sng" dirty="0"/>
          </a:p>
        </p:txBody>
      </p:sp>
    </p:spTree>
    <p:extLst>
      <p:ext uri="{BB962C8B-B14F-4D97-AF65-F5344CB8AC3E}">
        <p14:creationId xmlns:p14="http://schemas.microsoft.com/office/powerpoint/2010/main" val="10382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Tip: Leaders/Managers with good EQ who understand </a:t>
            </a:r>
            <a:r>
              <a:rPr lang="en-GB" dirty="0" smtClean="0"/>
              <a:t>their </a:t>
            </a:r>
            <a:r>
              <a:rPr lang="en-GB" dirty="0"/>
              <a:t>own emotions are able to guide help and support their team / employees through change</a:t>
            </a:r>
            <a:r>
              <a:rPr lang="en-GB" dirty="0" smtClean="0"/>
              <a:t>.</a:t>
            </a:r>
          </a:p>
          <a:p>
            <a:r>
              <a:rPr lang="en-GB" dirty="0" smtClean="0"/>
              <a:t>EQ is clearly related to the </a:t>
            </a:r>
            <a:r>
              <a:rPr lang="en-GB" dirty="0" err="1" smtClean="0"/>
              <a:t>Kubler</a:t>
            </a:r>
            <a:r>
              <a:rPr lang="en-GB" dirty="0" smtClean="0"/>
              <a:t>-Ross / Longer change models which outline the emotions people go through when faced with major change. </a:t>
            </a:r>
          </a:p>
          <a:p>
            <a:r>
              <a:rPr lang="en-GB" dirty="0" smtClean="0"/>
              <a:t>These models help managers to understand the emotional terrain their employees go through ad subsequently can advice and support their staff through the change process</a:t>
            </a:r>
            <a:r>
              <a:rPr lang="en-GB" dirty="0"/>
              <a:t>.</a:t>
            </a:r>
            <a:endParaRPr lang="en-GB" dirty="0" smtClean="0"/>
          </a:p>
        </p:txBody>
      </p:sp>
      <p:sp>
        <p:nvSpPr>
          <p:cNvPr id="3" name="Title 2"/>
          <p:cNvSpPr>
            <a:spLocks noGrp="1"/>
          </p:cNvSpPr>
          <p:nvPr>
            <p:ph type="title"/>
          </p:nvPr>
        </p:nvSpPr>
        <p:spPr/>
        <p:txBody>
          <a:bodyPr/>
          <a:lstStyle/>
          <a:p>
            <a:r>
              <a:rPr lang="en-GB" b="0" dirty="0" smtClean="0"/>
              <a:t>Bg. </a:t>
            </a:r>
            <a:r>
              <a:rPr lang="en-GB" dirty="0" smtClean="0"/>
              <a:t>Change Management &amp; EQ</a:t>
            </a:r>
            <a:endParaRPr lang="en-GB" dirty="0"/>
          </a:p>
        </p:txBody>
      </p:sp>
    </p:spTree>
    <p:extLst>
      <p:ext uri="{BB962C8B-B14F-4D97-AF65-F5344CB8AC3E}">
        <p14:creationId xmlns:p14="http://schemas.microsoft.com/office/powerpoint/2010/main" val="4118849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style </a:t>
            </a:r>
            <a:r>
              <a:rPr lang="en-GB" dirty="0"/>
              <a:t>t</a:t>
            </a:r>
            <a:r>
              <a:rPr lang="en-GB" dirty="0" smtClean="0"/>
              <a:t>hat provides understanding </a:t>
            </a:r>
            <a:r>
              <a:rPr lang="en-GB" dirty="0"/>
              <a:t>and support to minimise resistance </a:t>
            </a:r>
            <a:r>
              <a:rPr lang="en-GB" dirty="0" smtClean="0"/>
              <a:t>to </a:t>
            </a:r>
            <a:r>
              <a:rPr lang="en-GB" dirty="0"/>
              <a:t>change in co-operation with members.</a:t>
            </a:r>
          </a:p>
          <a:p>
            <a:endParaRPr lang="en-GB" dirty="0"/>
          </a:p>
        </p:txBody>
      </p:sp>
      <p:sp>
        <p:nvSpPr>
          <p:cNvPr id="3" name="Title 2"/>
          <p:cNvSpPr>
            <a:spLocks noGrp="1"/>
          </p:cNvSpPr>
          <p:nvPr>
            <p:ph type="title"/>
          </p:nvPr>
        </p:nvSpPr>
        <p:spPr/>
        <p:txBody>
          <a:bodyPr/>
          <a:lstStyle/>
          <a:p>
            <a:r>
              <a:rPr lang="en-GB" dirty="0"/>
              <a:t>Compassionate Leadership</a:t>
            </a:r>
          </a:p>
        </p:txBody>
      </p:sp>
    </p:spTree>
    <p:extLst>
      <p:ext uri="{BB962C8B-B14F-4D97-AF65-F5344CB8AC3E}">
        <p14:creationId xmlns:p14="http://schemas.microsoft.com/office/powerpoint/2010/main" val="2613197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2400" dirty="0" smtClean="0"/>
              <a:t>Research document and cite answers</a:t>
            </a:r>
            <a:r>
              <a:rPr lang="en-GB" sz="2400" dirty="0"/>
              <a:t> </a:t>
            </a:r>
            <a:r>
              <a:rPr lang="en-GB" sz="2400" dirty="0" smtClean="0"/>
              <a:t>to the following questions:</a:t>
            </a:r>
          </a:p>
          <a:p>
            <a:pPr marL="109728" indent="0">
              <a:buNone/>
            </a:pPr>
            <a:endParaRPr lang="en-GB" dirty="0" smtClean="0"/>
          </a:p>
          <a:p>
            <a:r>
              <a:rPr lang="en-GB" dirty="0" smtClean="0"/>
              <a:t>Q. What is Mindfulness?</a:t>
            </a:r>
          </a:p>
          <a:p>
            <a:endParaRPr lang="en-GB" dirty="0"/>
          </a:p>
          <a:p>
            <a:r>
              <a:rPr lang="en-GB" dirty="0" smtClean="0"/>
              <a:t>Q. How are Organisations using Mindfulness to assist and support employees through Change today?</a:t>
            </a:r>
            <a:endParaRPr lang="en-GB" dirty="0"/>
          </a:p>
        </p:txBody>
      </p:sp>
      <p:sp>
        <p:nvSpPr>
          <p:cNvPr id="3" name="Title 2"/>
          <p:cNvSpPr>
            <a:spLocks noGrp="1"/>
          </p:cNvSpPr>
          <p:nvPr>
            <p:ph type="title"/>
          </p:nvPr>
        </p:nvSpPr>
        <p:spPr/>
        <p:txBody>
          <a:bodyPr/>
          <a:lstStyle/>
          <a:p>
            <a:r>
              <a:rPr lang="en-GB" dirty="0" smtClean="0"/>
              <a:t>Mindfulness</a:t>
            </a:r>
            <a:endParaRPr lang="en-GB" dirty="0"/>
          </a:p>
        </p:txBody>
      </p:sp>
    </p:spTree>
    <p:extLst>
      <p:ext uri="{BB962C8B-B14F-4D97-AF65-F5344CB8AC3E}">
        <p14:creationId xmlns:p14="http://schemas.microsoft.com/office/powerpoint/2010/main" val="656678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Research and document a definition of the term </a:t>
            </a:r>
            <a:r>
              <a:rPr lang="en-GB" dirty="0" smtClean="0"/>
              <a:t>‘</a:t>
            </a:r>
            <a:r>
              <a:rPr lang="en-GB" b="1" dirty="0"/>
              <a:t>Situational</a:t>
            </a:r>
            <a:r>
              <a:rPr lang="en-GB" dirty="0"/>
              <a:t> </a:t>
            </a:r>
            <a:r>
              <a:rPr lang="en-GB" b="1" dirty="0" smtClean="0"/>
              <a:t>Leadership</a:t>
            </a:r>
            <a:r>
              <a:rPr lang="en-GB" dirty="0" smtClean="0"/>
              <a:t>’?</a:t>
            </a:r>
          </a:p>
          <a:p>
            <a:endParaRPr lang="en-GB" dirty="0"/>
          </a:p>
          <a:p>
            <a:r>
              <a:rPr lang="en-GB" dirty="0" smtClean="0"/>
              <a:t>Consider and document how this relates to Change Management within an Organisation?</a:t>
            </a:r>
            <a:endParaRPr lang="en-GB" dirty="0"/>
          </a:p>
          <a:p>
            <a:endParaRPr lang="en-GB" dirty="0"/>
          </a:p>
        </p:txBody>
      </p:sp>
      <p:sp>
        <p:nvSpPr>
          <p:cNvPr id="3" name="Title 2"/>
          <p:cNvSpPr>
            <a:spLocks noGrp="1"/>
          </p:cNvSpPr>
          <p:nvPr>
            <p:ph type="title"/>
          </p:nvPr>
        </p:nvSpPr>
        <p:spPr/>
        <p:txBody>
          <a:bodyPr/>
          <a:lstStyle/>
          <a:p>
            <a:r>
              <a:rPr lang="en-GB" dirty="0" smtClean="0"/>
              <a:t>Situational Leadership?</a:t>
            </a:r>
            <a:endParaRPr lang="en-GB" dirty="0"/>
          </a:p>
        </p:txBody>
      </p:sp>
    </p:spTree>
    <p:extLst>
      <p:ext uri="{BB962C8B-B14F-4D97-AF65-F5344CB8AC3E}">
        <p14:creationId xmlns:p14="http://schemas.microsoft.com/office/powerpoint/2010/main" val="19550412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1764" y="1196752"/>
            <a:ext cx="8820472" cy="4525963"/>
          </a:xfrm>
        </p:spPr>
        <p:txBody>
          <a:bodyPr>
            <a:noAutofit/>
          </a:bodyPr>
          <a:lstStyle/>
          <a:p>
            <a:r>
              <a:rPr lang="en-GB" sz="1700" dirty="0" smtClean="0"/>
              <a:t>As we have seen Leadership and Management styles today are generally positive and progressive just as Organisational Change can be very positive and progressive, inspirational and evolutionary. Situational Leadership is a key skill that many Contemporary Leaders use today that allows them to offer a balanced approach using multiple styles when needed e.g. </a:t>
            </a:r>
          </a:p>
          <a:p>
            <a:r>
              <a:rPr lang="en-GB" sz="1700" b="1" dirty="0" smtClean="0"/>
              <a:t>Balanced </a:t>
            </a:r>
            <a:r>
              <a:rPr lang="en-GB" sz="1700" b="1" dirty="0"/>
              <a:t>Leadership</a:t>
            </a:r>
            <a:r>
              <a:rPr lang="en-GB" sz="1700" dirty="0"/>
              <a:t>: </a:t>
            </a:r>
            <a:r>
              <a:rPr lang="en-GB" sz="1700" b="1" dirty="0"/>
              <a:t>Autocratic approach </a:t>
            </a:r>
            <a:r>
              <a:rPr lang="en-GB" sz="1700" dirty="0"/>
              <a:t>is sometimes needed to drive the Organisation forward however </a:t>
            </a:r>
            <a:r>
              <a:rPr lang="en-GB" sz="1700" b="1" dirty="0"/>
              <a:t>Democratic </a:t>
            </a:r>
            <a:r>
              <a:rPr lang="en-GB" sz="1700" b="1" dirty="0" smtClean="0"/>
              <a:t>approach </a:t>
            </a:r>
            <a:r>
              <a:rPr lang="en-GB" sz="1700" dirty="0" smtClean="0"/>
              <a:t>is </a:t>
            </a:r>
            <a:r>
              <a:rPr lang="en-GB" sz="1700" dirty="0"/>
              <a:t>also required to </a:t>
            </a:r>
            <a:r>
              <a:rPr lang="en-GB" sz="1700" dirty="0" smtClean="0"/>
              <a:t>support employees </a:t>
            </a:r>
            <a:r>
              <a:rPr lang="en-GB" sz="1700" dirty="0"/>
              <a:t>so that they </a:t>
            </a:r>
            <a:r>
              <a:rPr lang="en-GB" sz="1700" dirty="0" smtClean="0"/>
              <a:t>engage </a:t>
            </a:r>
            <a:r>
              <a:rPr lang="en-GB" sz="1700" dirty="0"/>
              <a:t>with the change. </a:t>
            </a:r>
            <a:r>
              <a:rPr lang="en-GB" sz="1700" b="1" dirty="0" smtClean="0"/>
              <a:t>Pragmatic Management </a:t>
            </a:r>
            <a:r>
              <a:rPr lang="en-GB" sz="1700" dirty="0" smtClean="0"/>
              <a:t>is also needed to design and plan the Change Management programme with key staff and often a Change Management consultant.</a:t>
            </a:r>
          </a:p>
          <a:p>
            <a:r>
              <a:rPr lang="en-GB" sz="1700" b="1" u="sng" dirty="0" smtClean="0"/>
              <a:t>Further information:</a:t>
            </a:r>
          </a:p>
          <a:p>
            <a:r>
              <a:rPr lang="en-GB" sz="1200" b="1" dirty="0" smtClean="0"/>
              <a:t>Participative Leadership / Democratic &amp; Paternalistic  Management: </a:t>
            </a:r>
            <a:r>
              <a:rPr lang="en-GB" sz="1200" dirty="0" smtClean="0"/>
              <a:t>Ultimately </a:t>
            </a:r>
            <a:r>
              <a:rPr lang="en-GB" sz="1200" dirty="0"/>
              <a:t>it is the workforce that actually drives the Organisation after Leadership have set the direction. Good communication and a democratic </a:t>
            </a:r>
            <a:r>
              <a:rPr lang="en-GB" sz="1200" dirty="0" smtClean="0"/>
              <a:t>and paternalistic style </a:t>
            </a:r>
            <a:r>
              <a:rPr lang="en-GB" sz="1200" dirty="0"/>
              <a:t>of Management (</a:t>
            </a:r>
            <a:r>
              <a:rPr lang="en-GB" sz="1200" dirty="0" err="1"/>
              <a:t>inc.</a:t>
            </a:r>
            <a:r>
              <a:rPr lang="en-GB" sz="1200" dirty="0"/>
              <a:t> Good EI</a:t>
            </a:r>
            <a:r>
              <a:rPr lang="en-GB" sz="1200" dirty="0" smtClean="0"/>
              <a:t>) </a:t>
            </a:r>
            <a:r>
              <a:rPr lang="en-GB" sz="1200" dirty="0"/>
              <a:t>is essential </a:t>
            </a:r>
            <a:r>
              <a:rPr lang="en-GB" sz="1200" dirty="0" smtClean="0"/>
              <a:t>to listen to employees and be understanding towards their concerns in a sympathetic and encouraging way. This will create </a:t>
            </a:r>
            <a:r>
              <a:rPr lang="en-GB" sz="1200" dirty="0"/>
              <a:t>a </a:t>
            </a:r>
            <a:r>
              <a:rPr lang="en-GB" sz="1200" dirty="0" smtClean="0"/>
              <a:t>positive pan-Organisation Team-working </a:t>
            </a:r>
            <a:r>
              <a:rPr lang="en-GB" sz="1200" dirty="0"/>
              <a:t>environment </a:t>
            </a:r>
            <a:r>
              <a:rPr lang="en-GB" sz="1200" dirty="0" smtClean="0"/>
              <a:t>that results </a:t>
            </a:r>
            <a:r>
              <a:rPr lang="en-GB" sz="1200" dirty="0"/>
              <a:t>in Organisation/Business success</a:t>
            </a:r>
            <a:r>
              <a:rPr lang="en-GB" sz="1200" dirty="0" smtClean="0"/>
              <a:t>.</a:t>
            </a:r>
          </a:p>
          <a:p>
            <a:r>
              <a:rPr lang="en-GB" sz="1200" b="1" dirty="0" smtClean="0"/>
              <a:t>Transactional Leadership / Autocratic Management: </a:t>
            </a:r>
            <a:r>
              <a:rPr lang="en-GB" sz="1200" dirty="0" smtClean="0"/>
              <a:t>Sometimes </a:t>
            </a:r>
            <a:r>
              <a:rPr lang="en-GB" sz="1200" dirty="0"/>
              <a:t>however difficult decisions need to be made by Senior management, for example: if employee's continually resist change to the point of trying to disrupt and even sabotage the change process, particularly if management have made reasonable efforts to help and support them – then disciplinary action will need to be followed, possibly leading to termination.</a:t>
            </a:r>
          </a:p>
          <a:p>
            <a:endParaRPr lang="en-GB" sz="1700" dirty="0"/>
          </a:p>
        </p:txBody>
      </p:sp>
      <p:sp>
        <p:nvSpPr>
          <p:cNvPr id="3" name="Title 2"/>
          <p:cNvSpPr>
            <a:spLocks noGrp="1"/>
          </p:cNvSpPr>
          <p:nvPr>
            <p:ph type="title"/>
          </p:nvPr>
        </p:nvSpPr>
        <p:spPr>
          <a:xfrm>
            <a:off x="457200" y="116632"/>
            <a:ext cx="8229600" cy="1143000"/>
          </a:xfrm>
        </p:spPr>
        <p:txBody>
          <a:bodyPr>
            <a:normAutofit fontScale="90000"/>
          </a:bodyPr>
          <a:lstStyle/>
          <a:p>
            <a:pPr algn="ctr"/>
            <a:r>
              <a:rPr lang="en-GB" sz="2200" dirty="0" smtClean="0"/>
              <a:t>Bg: </a:t>
            </a:r>
            <a:r>
              <a:rPr lang="en-GB" u="sng" dirty="0" smtClean="0"/>
              <a:t>Situational Leadership &amp; Management</a:t>
            </a:r>
            <a:endParaRPr lang="en-GB" u="sng" dirty="0"/>
          </a:p>
        </p:txBody>
      </p:sp>
    </p:spTree>
    <p:extLst>
      <p:ext uri="{BB962C8B-B14F-4D97-AF65-F5344CB8AC3E}">
        <p14:creationId xmlns:p14="http://schemas.microsoft.com/office/powerpoint/2010/main" val="1409066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268760"/>
            <a:ext cx="8686800" cy="4896544"/>
          </a:xfrm>
        </p:spPr>
        <p:txBody>
          <a:bodyPr>
            <a:normAutofit fontScale="92500" lnSpcReduction="10000"/>
          </a:bodyPr>
          <a:lstStyle/>
          <a:p>
            <a:r>
              <a:rPr lang="en-GB" dirty="0" smtClean="0"/>
              <a:t>Many new models and styles of leadership are emerging as humanity continues to learn and grow.</a:t>
            </a:r>
          </a:p>
          <a:p>
            <a:r>
              <a:rPr lang="en-GB" dirty="0" smtClean="0"/>
              <a:t>These </a:t>
            </a:r>
            <a:r>
              <a:rPr lang="en-GB" dirty="0"/>
              <a:t>are terms often used to describe very similar concepts. </a:t>
            </a:r>
          </a:p>
          <a:p>
            <a:r>
              <a:rPr lang="en-GB" dirty="0"/>
              <a:t>They share similar values and </a:t>
            </a:r>
            <a:r>
              <a:rPr lang="en-GB" dirty="0" smtClean="0"/>
              <a:t>emphasise </a:t>
            </a:r>
            <a:r>
              <a:rPr lang="en-GB" dirty="0"/>
              <a:t>a more collaborative shared and equal approach</a:t>
            </a:r>
            <a:r>
              <a:rPr lang="en-GB" dirty="0" smtClean="0"/>
              <a:t>.</a:t>
            </a:r>
            <a:endParaRPr lang="en-GB" dirty="0"/>
          </a:p>
          <a:p>
            <a:r>
              <a:rPr lang="en-GB" dirty="0" smtClean="0"/>
              <a:t>Here are some for consideration:</a:t>
            </a:r>
          </a:p>
          <a:p>
            <a:pPr lvl="2"/>
            <a:r>
              <a:rPr lang="en-GB" sz="2600" dirty="0" smtClean="0">
                <a:solidFill>
                  <a:srgbClr val="5843F7"/>
                </a:solidFill>
              </a:rPr>
              <a:t>Collaborative Leadership</a:t>
            </a:r>
          </a:p>
          <a:p>
            <a:pPr lvl="2"/>
            <a:r>
              <a:rPr lang="en-GB" sz="2600" dirty="0" smtClean="0">
                <a:solidFill>
                  <a:srgbClr val="5843F7"/>
                </a:solidFill>
              </a:rPr>
              <a:t>Two-way Leadership</a:t>
            </a:r>
          </a:p>
          <a:p>
            <a:pPr lvl="2"/>
            <a:r>
              <a:rPr lang="en-GB" sz="2600" dirty="0" smtClean="0">
                <a:solidFill>
                  <a:srgbClr val="5843F7"/>
                </a:solidFill>
              </a:rPr>
              <a:t>Symbiotic Leadership</a:t>
            </a:r>
          </a:p>
          <a:p>
            <a:pPr lvl="2"/>
            <a:r>
              <a:rPr lang="en-GB" sz="2600" dirty="0" smtClean="0">
                <a:solidFill>
                  <a:srgbClr val="5843F7"/>
                </a:solidFill>
              </a:rPr>
              <a:t>Holistic Leadership</a:t>
            </a:r>
          </a:p>
          <a:p>
            <a:pPr lvl="2"/>
            <a:r>
              <a:rPr lang="en-GB" sz="2600" dirty="0" smtClean="0">
                <a:solidFill>
                  <a:srgbClr val="5843F7"/>
                </a:solidFill>
              </a:rPr>
              <a:t>Collective / Distributed /Shared Leadership.</a:t>
            </a:r>
          </a:p>
        </p:txBody>
      </p:sp>
      <p:sp>
        <p:nvSpPr>
          <p:cNvPr id="3" name="Title 2"/>
          <p:cNvSpPr>
            <a:spLocks noGrp="1"/>
          </p:cNvSpPr>
          <p:nvPr>
            <p:ph type="title"/>
          </p:nvPr>
        </p:nvSpPr>
        <p:spPr/>
        <p:txBody>
          <a:bodyPr/>
          <a:lstStyle/>
          <a:p>
            <a:r>
              <a:rPr lang="en-GB" dirty="0" smtClean="0"/>
              <a:t>New forms of Leadership</a:t>
            </a:r>
            <a:endParaRPr lang="en-GB" dirty="0"/>
          </a:p>
        </p:txBody>
      </p:sp>
    </p:spTree>
    <p:extLst>
      <p:ext uri="{BB962C8B-B14F-4D97-AF65-F5344CB8AC3E}">
        <p14:creationId xmlns:p14="http://schemas.microsoft.com/office/powerpoint/2010/main" val="2758801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1328"/>
            <a:ext cx="8640960" cy="5116024"/>
          </a:xfrm>
        </p:spPr>
        <p:txBody>
          <a:bodyPr>
            <a:normAutofit fontScale="70000" lnSpcReduction="20000"/>
          </a:bodyPr>
          <a:lstStyle/>
          <a:p>
            <a:pPr marL="109728" indent="0">
              <a:buNone/>
            </a:pPr>
            <a:r>
              <a:rPr lang="en-GB" b="1" u="sng" dirty="0" smtClean="0"/>
              <a:t>Classical </a:t>
            </a:r>
            <a:r>
              <a:rPr lang="en-GB" b="1" u="sng" dirty="0"/>
              <a:t>Management:</a:t>
            </a:r>
            <a:endParaRPr lang="en-GB" dirty="0"/>
          </a:p>
          <a:p>
            <a:r>
              <a:rPr lang="en-GB" dirty="0" smtClean="0"/>
              <a:t>Transactional </a:t>
            </a:r>
            <a:r>
              <a:rPr lang="en-GB" dirty="0"/>
              <a:t>Leadership</a:t>
            </a:r>
          </a:p>
          <a:p>
            <a:r>
              <a:rPr lang="en-GB" dirty="0" smtClean="0"/>
              <a:t>Autocratic </a:t>
            </a:r>
            <a:r>
              <a:rPr lang="en-GB" dirty="0"/>
              <a:t>Management</a:t>
            </a:r>
          </a:p>
          <a:p>
            <a:r>
              <a:rPr lang="en-GB" dirty="0" smtClean="0"/>
              <a:t>McGregor's </a:t>
            </a:r>
            <a:r>
              <a:rPr lang="en-GB" dirty="0"/>
              <a:t>Theory X</a:t>
            </a:r>
          </a:p>
          <a:p>
            <a:pPr lvl="1"/>
            <a:r>
              <a:rPr lang="en-GB" sz="2600" b="1" dirty="0" smtClean="0"/>
              <a:t>Engages Human’s lower potentials and satisfies lower-level needs.</a:t>
            </a:r>
          </a:p>
          <a:p>
            <a:pPr marL="393192" lvl="1" indent="0">
              <a:buNone/>
            </a:pPr>
            <a:endParaRPr lang="en-GB" dirty="0"/>
          </a:p>
          <a:p>
            <a:r>
              <a:rPr lang="en-GB" b="1" u="sng" dirty="0"/>
              <a:t>Humans-Relations </a:t>
            </a:r>
            <a:r>
              <a:rPr lang="en-GB" b="1" u="sng" dirty="0" err="1"/>
              <a:t>Managament</a:t>
            </a:r>
            <a:r>
              <a:rPr lang="en-GB" b="1" u="sng" dirty="0"/>
              <a:t>:</a:t>
            </a:r>
            <a:endParaRPr lang="en-GB" dirty="0"/>
          </a:p>
          <a:p>
            <a:r>
              <a:rPr lang="en-GB" dirty="0" smtClean="0"/>
              <a:t>Participative/Transformative </a:t>
            </a:r>
            <a:r>
              <a:rPr lang="en-GB" dirty="0"/>
              <a:t>Leadership</a:t>
            </a:r>
          </a:p>
          <a:p>
            <a:r>
              <a:rPr lang="en-GB" dirty="0" smtClean="0"/>
              <a:t>Paternalistic/Democratic </a:t>
            </a:r>
            <a:r>
              <a:rPr lang="en-GB" dirty="0"/>
              <a:t>Management</a:t>
            </a:r>
          </a:p>
          <a:p>
            <a:r>
              <a:rPr lang="en-GB" dirty="0" smtClean="0"/>
              <a:t>McGregor's </a:t>
            </a:r>
            <a:r>
              <a:rPr lang="en-GB" dirty="0"/>
              <a:t>Theory </a:t>
            </a:r>
            <a:r>
              <a:rPr lang="en-GB" dirty="0" smtClean="0"/>
              <a:t>Y</a:t>
            </a:r>
          </a:p>
          <a:p>
            <a:r>
              <a:rPr lang="en-GB" dirty="0"/>
              <a:t>Collective </a:t>
            </a:r>
            <a:r>
              <a:rPr lang="en-GB" dirty="0" smtClean="0"/>
              <a:t>/ Two-way / Symbiotic / Holistic Leadership</a:t>
            </a:r>
            <a:endParaRPr lang="en-GB" dirty="0"/>
          </a:p>
          <a:p>
            <a:pPr lvl="1"/>
            <a:r>
              <a:rPr lang="en-GB" sz="2600" b="1" dirty="0"/>
              <a:t>Engages Human’s </a:t>
            </a:r>
            <a:r>
              <a:rPr lang="en-GB" sz="2600" b="1" dirty="0" smtClean="0"/>
              <a:t>Lower &amp; Higher </a:t>
            </a:r>
            <a:r>
              <a:rPr lang="en-GB" sz="2600" b="1" dirty="0"/>
              <a:t>potentials and satisfies L</a:t>
            </a:r>
            <a:r>
              <a:rPr lang="en-GB" sz="2600" b="1" dirty="0" smtClean="0"/>
              <a:t>ower &amp; Higher-level </a:t>
            </a:r>
            <a:r>
              <a:rPr lang="en-GB" sz="2600" b="1" dirty="0"/>
              <a:t>needs</a:t>
            </a:r>
            <a:r>
              <a:rPr lang="en-GB" sz="2600" b="1" dirty="0" smtClean="0"/>
              <a:t>.</a:t>
            </a:r>
          </a:p>
          <a:p>
            <a:endParaRPr lang="en-GB" b="1" dirty="0" smtClean="0"/>
          </a:p>
          <a:p>
            <a:r>
              <a:rPr lang="en-GB" b="1" dirty="0" smtClean="0"/>
              <a:t>Situational </a:t>
            </a:r>
            <a:r>
              <a:rPr lang="en-GB" b="1" dirty="0"/>
              <a:t>Leadership / LMX Management Theory:</a:t>
            </a:r>
            <a:r>
              <a:rPr lang="en-GB" dirty="0"/>
              <a:t> Using different Leadership/Management style in different situations with different employees at e.g. different levels.</a:t>
            </a:r>
          </a:p>
          <a:p>
            <a:endParaRPr lang="en-GB" dirty="0"/>
          </a:p>
        </p:txBody>
      </p:sp>
      <p:sp>
        <p:nvSpPr>
          <p:cNvPr id="3" name="Title 2"/>
          <p:cNvSpPr>
            <a:spLocks noGrp="1"/>
          </p:cNvSpPr>
          <p:nvPr>
            <p:ph type="title"/>
          </p:nvPr>
        </p:nvSpPr>
        <p:spPr/>
        <p:txBody>
          <a:bodyPr>
            <a:normAutofit fontScale="90000"/>
          </a:bodyPr>
          <a:lstStyle/>
          <a:p>
            <a:r>
              <a:rPr lang="en-GB" dirty="0"/>
              <a:t>Overview: Leadership Management </a:t>
            </a:r>
            <a:r>
              <a:rPr lang="en-GB" dirty="0" smtClean="0"/>
              <a:t>&amp; Engagement</a:t>
            </a:r>
            <a:endParaRPr lang="en-GB" dirty="0"/>
          </a:p>
        </p:txBody>
      </p:sp>
    </p:spTree>
    <p:extLst>
      <p:ext uri="{BB962C8B-B14F-4D97-AF65-F5344CB8AC3E}">
        <p14:creationId xmlns:p14="http://schemas.microsoft.com/office/powerpoint/2010/main" val="11821182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56792"/>
            <a:ext cx="8229600" cy="4525963"/>
          </a:xfrm>
        </p:spPr>
        <p:txBody>
          <a:bodyPr/>
          <a:lstStyle/>
          <a:p>
            <a:r>
              <a:rPr lang="en-GB" dirty="0" smtClean="0"/>
              <a:t>Q. Research document and cite an understanding of </a:t>
            </a:r>
            <a:r>
              <a:rPr lang="en-GB" dirty="0"/>
              <a:t>Change Leadership v Change </a:t>
            </a:r>
            <a:r>
              <a:rPr lang="en-GB" dirty="0" smtClean="0"/>
              <a:t>Management?</a:t>
            </a:r>
          </a:p>
          <a:p>
            <a:endParaRPr lang="en-GB" dirty="0"/>
          </a:p>
          <a:p>
            <a:r>
              <a:rPr lang="en-GB" dirty="0" smtClean="0"/>
              <a:t>Q. Share when prompted.</a:t>
            </a:r>
            <a:endParaRPr lang="en-GB" dirty="0"/>
          </a:p>
        </p:txBody>
      </p:sp>
      <p:sp>
        <p:nvSpPr>
          <p:cNvPr id="3" name="Title 2"/>
          <p:cNvSpPr>
            <a:spLocks noGrp="1"/>
          </p:cNvSpPr>
          <p:nvPr>
            <p:ph type="title"/>
          </p:nvPr>
        </p:nvSpPr>
        <p:spPr/>
        <p:txBody>
          <a:bodyPr>
            <a:normAutofit fontScale="90000"/>
          </a:bodyPr>
          <a:lstStyle/>
          <a:p>
            <a:r>
              <a:rPr lang="en-GB" dirty="0" smtClean="0"/>
              <a:t>Q. Change </a:t>
            </a:r>
            <a:r>
              <a:rPr lang="en-GB" dirty="0"/>
              <a:t>Leadership v Change Management</a:t>
            </a:r>
          </a:p>
        </p:txBody>
      </p:sp>
    </p:spTree>
    <p:extLst>
      <p:ext uri="{BB962C8B-B14F-4D97-AF65-F5344CB8AC3E}">
        <p14:creationId xmlns:p14="http://schemas.microsoft.com/office/powerpoint/2010/main" val="577439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When we look at Leadership and Management with regards to Change in organisations the literature often considers:</a:t>
            </a:r>
          </a:p>
          <a:p>
            <a:pPr lvl="1"/>
            <a:r>
              <a:rPr lang="en-GB" dirty="0" smtClean="0"/>
              <a:t>Change Leadership &amp;</a:t>
            </a:r>
          </a:p>
          <a:p>
            <a:pPr lvl="1"/>
            <a:r>
              <a:rPr lang="en-GB" dirty="0" smtClean="0"/>
              <a:t>Change Management</a:t>
            </a:r>
          </a:p>
          <a:p>
            <a:r>
              <a:rPr lang="en-GB" dirty="0" smtClean="0"/>
              <a:t>As two distinct areas that need to be understood in order for change to occur successfully within an organisation.</a:t>
            </a:r>
          </a:p>
          <a:p>
            <a:r>
              <a:rPr lang="en-GB" dirty="0" smtClean="0"/>
              <a:t>To understand these terms it is valuable to have a basic understanding of the difference between Leadership &amp; Management.</a:t>
            </a:r>
            <a:endParaRPr lang="en-GB" dirty="0"/>
          </a:p>
        </p:txBody>
      </p:sp>
      <p:sp>
        <p:nvSpPr>
          <p:cNvPr id="3" name="Title 2"/>
          <p:cNvSpPr>
            <a:spLocks noGrp="1"/>
          </p:cNvSpPr>
          <p:nvPr>
            <p:ph type="title"/>
          </p:nvPr>
        </p:nvSpPr>
        <p:spPr/>
        <p:txBody>
          <a:bodyPr>
            <a:normAutofit fontScale="90000"/>
          </a:bodyPr>
          <a:lstStyle/>
          <a:p>
            <a:r>
              <a:rPr lang="en-GB" dirty="0" smtClean="0"/>
              <a:t>Change Leadership v Change </a:t>
            </a:r>
            <a:r>
              <a:rPr lang="en-GB" dirty="0"/>
              <a:t>Management</a:t>
            </a:r>
          </a:p>
        </p:txBody>
      </p:sp>
    </p:spTree>
    <p:extLst>
      <p:ext uri="{BB962C8B-B14F-4D97-AF65-F5344CB8AC3E}">
        <p14:creationId xmlns:p14="http://schemas.microsoft.com/office/powerpoint/2010/main" val="42282253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a:t>Change leadership</a:t>
            </a:r>
            <a:r>
              <a:rPr lang="en-GB" dirty="0"/>
              <a:t> is more </a:t>
            </a:r>
            <a:r>
              <a:rPr lang="en-GB" dirty="0" smtClean="0"/>
              <a:t>inspiring and collaborative, it </a:t>
            </a:r>
            <a:r>
              <a:rPr lang="en-GB" dirty="0"/>
              <a:t>seeks to </a:t>
            </a:r>
            <a:r>
              <a:rPr lang="en-GB" dirty="0" smtClean="0"/>
              <a:t>inspire movement.</a:t>
            </a:r>
            <a:r>
              <a:rPr lang="en-GB" dirty="0"/>
              <a:t> </a:t>
            </a:r>
            <a:r>
              <a:rPr lang="en-GB" b="1" dirty="0"/>
              <a:t> </a:t>
            </a:r>
            <a:endParaRPr lang="en-GB" b="1" dirty="0" smtClean="0"/>
          </a:p>
          <a:p>
            <a:r>
              <a:rPr lang="en-GB" b="1" dirty="0" smtClean="0"/>
              <a:t>Change </a:t>
            </a:r>
            <a:r>
              <a:rPr lang="en-GB" b="1" dirty="0"/>
              <a:t>leadership</a:t>
            </a:r>
            <a:r>
              <a:rPr lang="en-GB" dirty="0"/>
              <a:t> is initiating </a:t>
            </a:r>
            <a:r>
              <a:rPr lang="en-GB" b="1" dirty="0"/>
              <a:t>change</a:t>
            </a:r>
            <a:r>
              <a:rPr lang="en-GB" dirty="0"/>
              <a:t> on a larger scale.</a:t>
            </a:r>
            <a:endParaRPr lang="en-GB" dirty="0" smtClean="0"/>
          </a:p>
          <a:p>
            <a:r>
              <a:rPr lang="en-GB" b="1" dirty="0" smtClean="0"/>
              <a:t>Change </a:t>
            </a:r>
            <a:r>
              <a:rPr lang="en-GB" b="1" dirty="0"/>
              <a:t>management</a:t>
            </a:r>
            <a:r>
              <a:rPr lang="en-GB" dirty="0"/>
              <a:t> is making </a:t>
            </a:r>
            <a:r>
              <a:rPr lang="en-GB" dirty="0" smtClean="0"/>
              <a:t>small </a:t>
            </a:r>
            <a:r>
              <a:rPr lang="en-GB" b="1" dirty="0" smtClean="0"/>
              <a:t>changes</a:t>
            </a:r>
            <a:r>
              <a:rPr lang="en-GB" dirty="0" smtClean="0"/>
              <a:t>, implementing</a:t>
            </a:r>
            <a:r>
              <a:rPr lang="en-GB" dirty="0"/>
              <a:t> </a:t>
            </a:r>
            <a:r>
              <a:rPr lang="en-GB" b="1" dirty="0"/>
              <a:t>change</a:t>
            </a:r>
            <a:r>
              <a:rPr lang="en-GB" dirty="0"/>
              <a:t> in a series of manageable steps</a:t>
            </a:r>
            <a:r>
              <a:rPr lang="en-GB" dirty="0" smtClean="0"/>
              <a:t>.</a:t>
            </a:r>
            <a:endParaRPr lang="en-GB" dirty="0"/>
          </a:p>
          <a:p>
            <a:r>
              <a:rPr lang="en-GB" b="1" dirty="0"/>
              <a:t>Change management</a:t>
            </a:r>
            <a:r>
              <a:rPr lang="en-GB" dirty="0"/>
              <a:t> is concerned with planning, </a:t>
            </a:r>
            <a:r>
              <a:rPr lang="en-GB" dirty="0" smtClean="0"/>
              <a:t>monitoring, </a:t>
            </a:r>
            <a:r>
              <a:rPr lang="en-GB" dirty="0"/>
              <a:t>timeliness, and </a:t>
            </a:r>
            <a:r>
              <a:rPr lang="en-GB" dirty="0" smtClean="0"/>
              <a:t>budgets.</a:t>
            </a:r>
          </a:p>
          <a:p>
            <a:r>
              <a:rPr lang="en-GB" dirty="0" smtClean="0"/>
              <a:t>Both are concerned with communication and engagement.</a:t>
            </a:r>
            <a:endParaRPr lang="en-GB" dirty="0"/>
          </a:p>
          <a:p>
            <a:endParaRPr lang="en-GB" dirty="0" smtClean="0"/>
          </a:p>
        </p:txBody>
      </p:sp>
      <p:sp>
        <p:nvSpPr>
          <p:cNvPr id="3" name="Title 2"/>
          <p:cNvSpPr>
            <a:spLocks noGrp="1"/>
          </p:cNvSpPr>
          <p:nvPr>
            <p:ph type="title"/>
          </p:nvPr>
        </p:nvSpPr>
        <p:spPr/>
        <p:txBody>
          <a:bodyPr>
            <a:normAutofit fontScale="90000"/>
          </a:bodyPr>
          <a:lstStyle/>
          <a:p>
            <a:r>
              <a:rPr lang="en-GB" dirty="0" err="1" smtClean="0"/>
              <a:t>Bg</a:t>
            </a:r>
            <a:r>
              <a:rPr lang="en-GB" dirty="0" smtClean="0"/>
              <a:t>: </a:t>
            </a:r>
            <a:r>
              <a:rPr lang="en-GB" dirty="0"/>
              <a:t>Change Leadership v Change Management</a:t>
            </a:r>
          </a:p>
        </p:txBody>
      </p:sp>
    </p:spTree>
    <p:extLst>
      <p:ext uri="{BB962C8B-B14F-4D97-AF65-F5344CB8AC3E}">
        <p14:creationId xmlns:p14="http://schemas.microsoft.com/office/powerpoint/2010/main" val="41695222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mela\AppData\Local\Microsoft\Windows\Temporary Internet Files\Content.IE5\WEAUD3S2\MC900116362[5].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Further information</a:t>
            </a:r>
            <a:endParaRPr lang="en-GB" dirty="0"/>
          </a:p>
        </p:txBody>
      </p:sp>
      <p:sp>
        <p:nvSpPr>
          <p:cNvPr id="2" name="TextBox 1"/>
          <p:cNvSpPr txBox="1"/>
          <p:nvPr/>
        </p:nvSpPr>
        <p:spPr>
          <a:xfrm>
            <a:off x="457200" y="1417638"/>
            <a:ext cx="8229600" cy="369332"/>
          </a:xfrm>
          <a:prstGeom prst="rect">
            <a:avLst/>
          </a:prstGeom>
          <a:noFill/>
        </p:spPr>
        <p:txBody>
          <a:bodyPr wrap="square" rtlCol="0">
            <a:spAutoFit/>
          </a:bodyPr>
          <a:lstStyle/>
          <a:p>
            <a:r>
              <a:rPr lang="en-GB" dirty="0" smtClean="0"/>
              <a:t>Supporting slides on EQ and Change Management.</a:t>
            </a:r>
            <a:endParaRPr lang="en-GB" dirty="0"/>
          </a:p>
        </p:txBody>
      </p:sp>
    </p:spTree>
    <p:extLst>
      <p:ext uri="{BB962C8B-B14F-4D97-AF65-F5344CB8AC3E}">
        <p14:creationId xmlns:p14="http://schemas.microsoft.com/office/powerpoint/2010/main" val="19450608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964488" cy="5256584"/>
          </a:xfrm>
        </p:spPr>
        <p:txBody>
          <a:bodyPr>
            <a:noAutofit/>
          </a:bodyPr>
          <a:lstStyle/>
          <a:p>
            <a:r>
              <a:rPr lang="en-GB" sz="2400" dirty="0">
                <a:latin typeface="Arial" panose="020B0604020202020204" pitchFamily="34" charset="0"/>
                <a:cs typeface="Arial" panose="020B0604020202020204" pitchFamily="34" charset="0"/>
              </a:rPr>
              <a:t>In his groundbreaking book, </a:t>
            </a:r>
            <a:r>
              <a:rPr lang="en-GB" sz="2400" b="1" dirty="0">
                <a:latin typeface="Arial" panose="020B0604020202020204" pitchFamily="34" charset="0"/>
                <a:cs typeface="Arial" panose="020B0604020202020204" pitchFamily="34" charset="0"/>
              </a:rPr>
              <a:t>Emotional Intelligence</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published in 1996, researcher </a:t>
            </a:r>
            <a:r>
              <a:rPr lang="en-GB" sz="2400" b="1" dirty="0">
                <a:latin typeface="Arial" panose="020B0604020202020204" pitchFamily="34" charset="0"/>
                <a:cs typeface="Arial" panose="020B0604020202020204" pitchFamily="34" charset="0"/>
              </a:rPr>
              <a:t>Daniel Goleman </a:t>
            </a:r>
            <a:r>
              <a:rPr lang="en-GB" sz="2400" dirty="0">
                <a:latin typeface="Arial" panose="020B0604020202020204" pitchFamily="34" charset="0"/>
                <a:cs typeface="Arial" panose="020B0604020202020204" pitchFamily="34" charset="0"/>
              </a:rPr>
              <a:t>reported on compelling breakthroughs from the fields of neuroscience and business</a:t>
            </a:r>
            <a:r>
              <a:rPr lang="en-GB" sz="2400" dirty="0" smtClean="0">
                <a:latin typeface="Arial" panose="020B0604020202020204" pitchFamily="34" charset="0"/>
                <a:cs typeface="Arial" panose="020B0604020202020204" pitchFamily="34" charset="0"/>
              </a:rPr>
              <a:t>.</a:t>
            </a:r>
          </a:p>
          <a:p>
            <a:r>
              <a:rPr lang="en-GB" sz="2400" dirty="0" smtClean="0">
                <a:latin typeface="Arial" panose="020B0604020202020204" pitchFamily="34" charset="0"/>
                <a:cs typeface="Arial" panose="020B0604020202020204" pitchFamily="34" charset="0"/>
              </a:rPr>
              <a:t>His </a:t>
            </a:r>
            <a:r>
              <a:rPr lang="en-GB" sz="2400" dirty="0">
                <a:latin typeface="Arial" panose="020B0604020202020204" pitchFamily="34" charset="0"/>
                <a:cs typeface="Arial" panose="020B0604020202020204" pitchFamily="34" charset="0"/>
              </a:rPr>
              <a:t>research showed that success in life is based more on our ability to be aware of, and </a:t>
            </a:r>
            <a:r>
              <a:rPr lang="en-GB" sz="2400" dirty="0" smtClean="0">
                <a:latin typeface="Arial" panose="020B0604020202020204" pitchFamily="34" charset="0"/>
                <a:cs typeface="Arial" panose="020B0604020202020204" pitchFamily="34" charset="0"/>
              </a:rPr>
              <a:t>manage </a:t>
            </a:r>
            <a:r>
              <a:rPr lang="en-GB" sz="2400" dirty="0">
                <a:latin typeface="Arial" panose="020B0604020202020204" pitchFamily="34" charset="0"/>
                <a:cs typeface="Arial" panose="020B0604020202020204" pitchFamily="34" charset="0"/>
              </a:rPr>
              <a:t>our emotions, than on our intellectual capabilities. </a:t>
            </a:r>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This </a:t>
            </a:r>
            <a:r>
              <a:rPr lang="en-GB" sz="2400" dirty="0">
                <a:latin typeface="Arial" panose="020B0604020202020204" pitchFamily="34" charset="0"/>
                <a:cs typeface="Arial" panose="020B0604020202020204" pitchFamily="34" charset="0"/>
              </a:rPr>
              <a:t>created a mini-revolution in how organizations think about leadership and how people think about success</a:t>
            </a:r>
            <a:r>
              <a:rPr lang="en-GB" sz="2400" dirty="0" smtClean="0">
                <a:latin typeface="Arial" panose="020B0604020202020204" pitchFamily="34" charset="0"/>
                <a:cs typeface="Arial" panose="020B0604020202020204" pitchFamily="34" charset="0"/>
              </a:rPr>
              <a:t>.</a:t>
            </a:r>
            <a:r>
              <a:rPr lang="en-GB" sz="2400" b="1" dirty="0" smtClean="0">
                <a:latin typeface="Arial" panose="020B0604020202020204" pitchFamily="34" charset="0"/>
                <a:cs typeface="Arial" panose="020B0604020202020204" pitchFamily="34" charset="0"/>
              </a:rPr>
              <a:t> </a:t>
            </a:r>
          </a:p>
          <a:p>
            <a:r>
              <a:rPr lang="en-GB" sz="2400" dirty="0" smtClean="0">
                <a:latin typeface="Arial" panose="020B0604020202020204" pitchFamily="34" charset="0"/>
                <a:cs typeface="Arial" panose="020B0604020202020204" pitchFamily="34" charset="0"/>
              </a:rPr>
              <a:t>Goleman </a:t>
            </a:r>
            <a:r>
              <a:rPr lang="en-GB" sz="2400" dirty="0">
                <a:latin typeface="Arial" panose="020B0604020202020204" pitchFamily="34" charset="0"/>
                <a:cs typeface="Arial" panose="020B0604020202020204" pitchFamily="34" charset="0"/>
              </a:rPr>
              <a:t>and other researchers have now demonstrated conclusively that </a:t>
            </a:r>
            <a:r>
              <a:rPr lang="en-GB" sz="2400" dirty="0" smtClean="0">
                <a:latin typeface="Arial" panose="020B0604020202020204" pitchFamily="34" charset="0"/>
                <a:cs typeface="Arial" panose="020B0604020202020204" pitchFamily="34" charset="0"/>
              </a:rPr>
              <a:t>leaders </a:t>
            </a:r>
            <a:r>
              <a:rPr lang="en-GB" sz="2400" dirty="0">
                <a:latin typeface="Arial" panose="020B0604020202020204" pitchFamily="34" charset="0"/>
                <a:cs typeface="Arial" panose="020B0604020202020204" pitchFamily="34" charset="0"/>
              </a:rPr>
              <a:t>who excel in emotional intelligence skills achieve not only superior business results, but also have higher levels of personal fulfilment and increased well-being.</a:t>
            </a:r>
          </a:p>
          <a:p>
            <a:endParaRPr lang="en-GB" sz="24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206824" y="116632"/>
            <a:ext cx="8229600" cy="1143000"/>
          </a:xfrm>
        </p:spPr>
        <p:txBody>
          <a:bodyPr>
            <a:normAutofit/>
          </a:bodyPr>
          <a:lstStyle/>
          <a:p>
            <a:pPr algn="ctr"/>
            <a:r>
              <a:rPr lang="en-GB" b="0" dirty="0" smtClean="0">
                <a:effectLst/>
              </a:rPr>
              <a:t>Bg: </a:t>
            </a:r>
            <a:r>
              <a:rPr lang="en-GB" u="sng" dirty="0" smtClean="0"/>
              <a:t>Daniel </a:t>
            </a:r>
            <a:r>
              <a:rPr lang="en-GB" u="sng" dirty="0" err="1" smtClean="0"/>
              <a:t>Goleman</a:t>
            </a:r>
            <a:r>
              <a:rPr lang="en-GB" u="sng" dirty="0" smtClean="0"/>
              <a:t> &amp; EQ</a:t>
            </a:r>
            <a:endParaRPr lang="en-GB" u="sng" dirty="0"/>
          </a:p>
        </p:txBody>
      </p:sp>
    </p:spTree>
    <p:extLst>
      <p:ext uri="{BB962C8B-B14F-4D97-AF65-F5344CB8AC3E}">
        <p14:creationId xmlns:p14="http://schemas.microsoft.com/office/powerpoint/2010/main" val="3512939371"/>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84784"/>
            <a:ext cx="8352928" cy="4320480"/>
          </a:xfrm>
        </p:spPr>
        <p:txBody>
          <a:bodyPr>
            <a:noAutofit/>
          </a:bodyPr>
          <a:lstStyle/>
          <a:p>
            <a:r>
              <a:rPr lang="en-GB" sz="2000" dirty="0" smtClean="0"/>
              <a:t>Daniel </a:t>
            </a:r>
            <a:r>
              <a:rPr lang="en-GB" sz="2000" dirty="0" err="1" smtClean="0"/>
              <a:t>Goleman</a:t>
            </a:r>
            <a:r>
              <a:rPr lang="en-GB" sz="2000" dirty="0" smtClean="0"/>
              <a:t> identified five 'domains' of EQ as:</a:t>
            </a:r>
          </a:p>
          <a:p>
            <a:pPr marL="736092" lvl="1" indent="-342900">
              <a:buFont typeface="+mj-lt"/>
              <a:buAutoNum type="arabicPeriod"/>
            </a:pPr>
            <a:r>
              <a:rPr lang="en-GB" sz="2000" b="1" dirty="0" smtClean="0"/>
              <a:t>Knowing your emotions: Self Awareness</a:t>
            </a:r>
            <a:r>
              <a:rPr lang="en-GB" sz="2000" dirty="0" smtClean="0"/>
              <a:t> - the ability to understand your strengths and weaknesses.</a:t>
            </a:r>
          </a:p>
          <a:p>
            <a:pPr marL="736092" lvl="1" indent="-342900">
              <a:buFont typeface="+mj-lt"/>
              <a:buAutoNum type="arabicPeriod"/>
            </a:pPr>
            <a:r>
              <a:rPr lang="en-GB" sz="2000" b="1" dirty="0" smtClean="0"/>
              <a:t>Managing your own emotions: Self Regulation</a:t>
            </a:r>
            <a:r>
              <a:rPr lang="en-GB" sz="2000" dirty="0" smtClean="0"/>
              <a:t> - the ability of a leader to think through consequences before reacting to a situation.</a:t>
            </a:r>
          </a:p>
          <a:p>
            <a:pPr marL="736092" lvl="1" indent="-342900">
              <a:buFont typeface="+mj-lt"/>
              <a:buAutoNum type="arabicPeriod"/>
            </a:pPr>
            <a:r>
              <a:rPr lang="en-GB" sz="2000" b="1" dirty="0" smtClean="0"/>
              <a:t>Motivating yourself: Motivation</a:t>
            </a:r>
            <a:r>
              <a:rPr lang="en-GB" sz="2000" dirty="0" smtClean="0"/>
              <a:t> - a strong will, or a drive to succeed.</a:t>
            </a:r>
          </a:p>
          <a:p>
            <a:pPr marL="736092" lvl="1" indent="-342900">
              <a:buFont typeface="+mj-lt"/>
              <a:buAutoNum type="arabicPeriod"/>
            </a:pPr>
            <a:r>
              <a:rPr lang="en-GB" sz="2000" b="1" dirty="0" smtClean="0"/>
              <a:t>Recognising and understanding other people's emotions: Social Skills</a:t>
            </a:r>
            <a:r>
              <a:rPr lang="en-GB" sz="2000" dirty="0" smtClean="0"/>
              <a:t> - how leaders relate to others and build rapport.</a:t>
            </a:r>
          </a:p>
          <a:p>
            <a:pPr marL="736092" lvl="1" indent="-342900">
              <a:buFont typeface="+mj-lt"/>
              <a:buAutoNum type="arabicPeriod"/>
            </a:pPr>
            <a:r>
              <a:rPr lang="en-GB" sz="2000" b="1" dirty="0" smtClean="0"/>
              <a:t>Managing relationships: Empathy</a:t>
            </a:r>
            <a:r>
              <a:rPr lang="en-GB" sz="2000" dirty="0" smtClean="0"/>
              <a:t> - the ability to understand another person's point of view.</a:t>
            </a:r>
          </a:p>
          <a:p>
            <a:endParaRPr lang="en-GB" sz="2000" dirty="0"/>
          </a:p>
        </p:txBody>
      </p:sp>
      <p:sp>
        <p:nvSpPr>
          <p:cNvPr id="3" name="Title 2"/>
          <p:cNvSpPr>
            <a:spLocks noGrp="1"/>
          </p:cNvSpPr>
          <p:nvPr>
            <p:ph type="title"/>
          </p:nvPr>
        </p:nvSpPr>
        <p:spPr/>
        <p:txBody>
          <a:bodyPr/>
          <a:lstStyle/>
          <a:p>
            <a:r>
              <a:rPr lang="en-GB" sz="4400" b="0" dirty="0" smtClean="0">
                <a:effectLst/>
              </a:rPr>
              <a:t>Bg: </a:t>
            </a:r>
            <a:r>
              <a:rPr lang="en-GB" sz="4400" u="sng" dirty="0" smtClean="0"/>
              <a:t>Daniel Goleman &amp; EQ:</a:t>
            </a:r>
            <a:endParaRPr lang="en-GB" u="sng" dirty="0"/>
          </a:p>
        </p:txBody>
      </p:sp>
      <p:sp>
        <p:nvSpPr>
          <p:cNvPr id="4" name="TextBox 3"/>
          <p:cNvSpPr txBox="1"/>
          <p:nvPr/>
        </p:nvSpPr>
        <p:spPr>
          <a:xfrm>
            <a:off x="251520" y="6453336"/>
            <a:ext cx="576064" cy="215444"/>
          </a:xfrm>
          <a:prstGeom prst="rect">
            <a:avLst/>
          </a:prstGeom>
          <a:noFill/>
        </p:spPr>
        <p:txBody>
          <a:bodyPr wrap="square" rtlCol="0">
            <a:spAutoFit/>
          </a:bodyPr>
          <a:lstStyle/>
          <a:p>
            <a:pPr algn="ctr"/>
            <a:r>
              <a:rPr lang="en-GB" sz="800" dirty="0" smtClean="0">
                <a:hlinkClick r:id="rId2"/>
              </a:rPr>
              <a:t>ref</a:t>
            </a:r>
            <a:endParaRPr lang="en-GB" sz="800" dirty="0"/>
          </a:p>
        </p:txBody>
      </p:sp>
    </p:spTree>
    <p:extLst>
      <p:ext uri="{BB962C8B-B14F-4D97-AF65-F5344CB8AC3E}">
        <p14:creationId xmlns:p14="http://schemas.microsoft.com/office/powerpoint/2010/main" val="1508734751"/>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b="1" dirty="0" smtClean="0"/>
              <a:t>Intelligence = </a:t>
            </a:r>
            <a:r>
              <a:rPr lang="en-GB" dirty="0" smtClean="0"/>
              <a:t>understanding. Intelligence is the ability to understand something.</a:t>
            </a:r>
          </a:p>
          <a:p>
            <a:endParaRPr lang="en-GB" dirty="0" smtClean="0"/>
          </a:p>
          <a:p>
            <a:r>
              <a:rPr lang="en-GB" b="1" dirty="0" smtClean="0"/>
              <a:t>Emotional intelligence </a:t>
            </a:r>
            <a:r>
              <a:rPr lang="en-GB" dirty="0" smtClean="0"/>
              <a:t>is the ability to </a:t>
            </a:r>
            <a:r>
              <a:rPr lang="en-GB" b="1" dirty="0" smtClean="0"/>
              <a:t>perceive and understand </a:t>
            </a:r>
            <a:r>
              <a:rPr lang="en-GB" dirty="0" smtClean="0"/>
              <a:t>our emotions and those of others.</a:t>
            </a:r>
          </a:p>
          <a:p>
            <a:endParaRPr lang="en-GB" dirty="0" smtClean="0"/>
          </a:p>
          <a:p>
            <a:r>
              <a:rPr lang="en-GB" dirty="0" smtClean="0"/>
              <a:t>Emotional intelligence (EQ) is </a:t>
            </a:r>
            <a:r>
              <a:rPr lang="en-GB" b="1" dirty="0" smtClean="0"/>
              <a:t>the ability to be aware of, understand and regulate </a:t>
            </a:r>
            <a:r>
              <a:rPr lang="en-GB" dirty="0" smtClean="0"/>
              <a:t>our emotions to support personal growth in ourselves and others.</a:t>
            </a:r>
          </a:p>
          <a:p>
            <a:endParaRPr lang="en-GB" dirty="0" smtClean="0"/>
          </a:p>
          <a:p>
            <a:r>
              <a:rPr lang="en-GB" dirty="0" smtClean="0"/>
              <a:t>Emotion is often the driving force behind motivation, positive or negative. (1)</a:t>
            </a:r>
          </a:p>
          <a:p>
            <a:endParaRPr lang="en-GB" dirty="0" smtClean="0"/>
          </a:p>
          <a:p>
            <a:endParaRPr lang="en-GB" dirty="0" smtClean="0"/>
          </a:p>
        </p:txBody>
      </p:sp>
      <p:sp>
        <p:nvSpPr>
          <p:cNvPr id="2" name="Title 1"/>
          <p:cNvSpPr>
            <a:spLocks noGrp="1"/>
          </p:cNvSpPr>
          <p:nvPr>
            <p:ph type="title"/>
          </p:nvPr>
        </p:nvSpPr>
        <p:spPr/>
        <p:txBody>
          <a:bodyPr/>
          <a:lstStyle/>
          <a:p>
            <a:r>
              <a:rPr lang="en-GB" u="sng" dirty="0" smtClean="0"/>
              <a:t>Bg: Emotional intelligence</a:t>
            </a:r>
            <a:endParaRPr lang="en-GB" u="sng" dirty="0"/>
          </a:p>
        </p:txBody>
      </p:sp>
      <p:sp>
        <p:nvSpPr>
          <p:cNvPr id="5" name="TextBox 4"/>
          <p:cNvSpPr txBox="1"/>
          <p:nvPr/>
        </p:nvSpPr>
        <p:spPr>
          <a:xfrm>
            <a:off x="107504" y="6669940"/>
            <a:ext cx="5544616" cy="215444"/>
          </a:xfrm>
          <a:prstGeom prst="rect">
            <a:avLst/>
          </a:prstGeom>
          <a:noFill/>
        </p:spPr>
        <p:txBody>
          <a:bodyPr wrap="square" rtlCol="0">
            <a:spAutoFit/>
          </a:bodyPr>
          <a:lstStyle/>
          <a:p>
            <a:r>
              <a:rPr lang="en-GB" sz="800" dirty="0" smtClean="0"/>
              <a:t>(1) </a:t>
            </a:r>
            <a:r>
              <a:rPr lang="en-GB" sz="800" dirty="0" err="1" smtClean="0"/>
              <a:t>Gaulin</a:t>
            </a:r>
            <a:r>
              <a:rPr lang="en-GB" sz="800" dirty="0" smtClean="0"/>
              <a:t>, Steven J. C. and Donald H. </a:t>
            </a:r>
            <a:r>
              <a:rPr lang="en-GB" sz="800" dirty="0" err="1" smtClean="0"/>
              <a:t>McBurney</a:t>
            </a:r>
            <a:r>
              <a:rPr lang="en-GB" sz="800" dirty="0" smtClean="0"/>
              <a:t>. Evolutionary Psychology. Prentice Hall. 2003. p 121-142.</a:t>
            </a:r>
            <a:endParaRPr lang="en-GB" sz="800" dirty="0"/>
          </a:p>
        </p:txBody>
      </p:sp>
    </p:spTree>
    <p:extLst>
      <p:ext uri="{BB962C8B-B14F-4D97-AF65-F5344CB8AC3E}">
        <p14:creationId xmlns:p14="http://schemas.microsoft.com/office/powerpoint/2010/main" val="3705079700"/>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1328"/>
            <a:ext cx="8784976" cy="4525963"/>
          </a:xfrm>
        </p:spPr>
        <p:txBody>
          <a:bodyPr>
            <a:normAutofit lnSpcReduction="10000"/>
          </a:bodyPr>
          <a:lstStyle/>
          <a:p>
            <a:r>
              <a:rPr lang="en-GB" dirty="0" smtClean="0"/>
              <a:t>When faced with change People can react in a variety of ways:</a:t>
            </a:r>
          </a:p>
          <a:p>
            <a:pPr lvl="1"/>
            <a:r>
              <a:rPr lang="en-GB" dirty="0" smtClean="0"/>
              <a:t>Positively e.g. with Positivity even Excitement relief &amp; Joy.</a:t>
            </a:r>
          </a:p>
          <a:p>
            <a:pPr lvl="1"/>
            <a:r>
              <a:rPr lang="en-GB" dirty="0" smtClean="0"/>
              <a:t>Peacefully e.g. with Equanimity and Peace.</a:t>
            </a:r>
          </a:p>
          <a:p>
            <a:pPr lvl="1"/>
            <a:r>
              <a:rPr lang="en-GB" dirty="0" smtClean="0"/>
              <a:t>Negatively e.g. with fear anger and resistance.</a:t>
            </a:r>
          </a:p>
          <a:p>
            <a:pPr lvl="1"/>
            <a:endParaRPr lang="en-GB" dirty="0" smtClean="0"/>
          </a:p>
          <a:p>
            <a:pPr lvl="1"/>
            <a:r>
              <a:rPr lang="en-GB" dirty="0" smtClean="0"/>
              <a:t>Once a decision has been made to go ahead with a change initiative, the role of the Manager is to help and support employees to become </a:t>
            </a:r>
            <a:r>
              <a:rPr lang="en-GB" b="1" dirty="0" smtClean="0"/>
              <a:t>Positive participants </a:t>
            </a:r>
            <a:r>
              <a:rPr lang="en-GB" dirty="0" smtClean="0"/>
              <a:t>in the change process or at least to accept the change and become </a:t>
            </a:r>
            <a:r>
              <a:rPr lang="en-GB" b="1" dirty="0" smtClean="0"/>
              <a:t>participants </a:t>
            </a:r>
            <a:r>
              <a:rPr lang="en-GB" dirty="0" smtClean="0"/>
              <a:t>in the process.</a:t>
            </a:r>
          </a:p>
        </p:txBody>
      </p:sp>
      <p:sp>
        <p:nvSpPr>
          <p:cNvPr id="3" name="Title 2"/>
          <p:cNvSpPr>
            <a:spLocks noGrp="1"/>
          </p:cNvSpPr>
          <p:nvPr>
            <p:ph type="title"/>
          </p:nvPr>
        </p:nvSpPr>
        <p:spPr/>
        <p:txBody>
          <a:bodyPr>
            <a:normAutofit fontScale="90000"/>
          </a:bodyPr>
          <a:lstStyle/>
          <a:p>
            <a:r>
              <a:rPr lang="en-GB" dirty="0" smtClean="0"/>
              <a:t>Bg: </a:t>
            </a:r>
            <a:r>
              <a:rPr lang="en-GB" u="sng" dirty="0" smtClean="0"/>
              <a:t>Emotional response to Change</a:t>
            </a:r>
            <a:endParaRPr lang="en-GB" u="sng" dirty="0"/>
          </a:p>
        </p:txBody>
      </p:sp>
    </p:spTree>
    <p:extLst>
      <p:ext uri="{BB962C8B-B14F-4D97-AF65-F5344CB8AC3E}">
        <p14:creationId xmlns:p14="http://schemas.microsoft.com/office/powerpoint/2010/main" val="1178379968"/>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Learning to understand your thoughts &amp; feelings is key to living a happy healthy and fulfilling life. </a:t>
            </a:r>
          </a:p>
          <a:p>
            <a:r>
              <a:rPr lang="en-GB" dirty="0" smtClean="0"/>
              <a:t>It is key to riding the waves of change and is a key to helping yourself and other people through changing times.</a:t>
            </a:r>
          </a:p>
          <a:p>
            <a:r>
              <a:rPr lang="en-GB" dirty="0" smtClean="0"/>
              <a:t>Emotional intelligence is a key tool in the Change Management toolbox.</a:t>
            </a:r>
          </a:p>
          <a:p>
            <a:endParaRPr lang="en-GB" dirty="0"/>
          </a:p>
        </p:txBody>
      </p:sp>
      <p:sp>
        <p:nvSpPr>
          <p:cNvPr id="3" name="Title 2"/>
          <p:cNvSpPr>
            <a:spLocks noGrp="1"/>
          </p:cNvSpPr>
          <p:nvPr>
            <p:ph type="title"/>
          </p:nvPr>
        </p:nvSpPr>
        <p:spPr/>
        <p:txBody>
          <a:bodyPr/>
          <a:lstStyle/>
          <a:p>
            <a:r>
              <a:rPr lang="en-GB" dirty="0" smtClean="0"/>
              <a:t>Bg: </a:t>
            </a:r>
            <a:r>
              <a:rPr lang="en-GB" u="sng" dirty="0" smtClean="0"/>
              <a:t>EQ &amp; Change Management</a:t>
            </a:r>
            <a:endParaRPr lang="en-GB" u="sng" dirty="0"/>
          </a:p>
        </p:txBody>
      </p:sp>
    </p:spTree>
    <p:extLst>
      <p:ext uri="{BB962C8B-B14F-4D97-AF65-F5344CB8AC3E}">
        <p14:creationId xmlns:p14="http://schemas.microsoft.com/office/powerpoint/2010/main" val="2417540419"/>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11349"/>
            <a:ext cx="8229600" cy="4525963"/>
          </a:xfrm>
        </p:spPr>
        <p:txBody>
          <a:bodyPr>
            <a:normAutofit/>
          </a:bodyPr>
          <a:lstStyle/>
          <a:p>
            <a:r>
              <a:rPr lang="en-GB" sz="2400" dirty="0" smtClean="0"/>
              <a:t>According to the CIPD (2010) there is much more to effective performance in the workplace than can be achieved with cognitive intelligence, academic qualifications or hard technical skills alone.</a:t>
            </a:r>
          </a:p>
          <a:p>
            <a:r>
              <a:rPr lang="en-GB" sz="2400" dirty="0" smtClean="0"/>
              <a:t>This report explores the value of EQ, and how they complement technical skills and knowledge to drive sustainable organisation performance.</a:t>
            </a:r>
          </a:p>
          <a:p>
            <a:r>
              <a:rPr lang="en-GB" sz="2400" dirty="0" smtClean="0"/>
              <a:t>It demonstrates the business case for putting EQ at the heart of the learning and talent development agenda at work. (1)</a:t>
            </a:r>
          </a:p>
          <a:p>
            <a:endParaRPr lang="en-GB" sz="2400" dirty="0"/>
          </a:p>
        </p:txBody>
      </p:sp>
      <p:sp>
        <p:nvSpPr>
          <p:cNvPr id="2" name="Title 1"/>
          <p:cNvSpPr>
            <a:spLocks noGrp="1"/>
          </p:cNvSpPr>
          <p:nvPr>
            <p:ph type="title"/>
          </p:nvPr>
        </p:nvSpPr>
        <p:spPr>
          <a:xfrm>
            <a:off x="457200" y="557808"/>
            <a:ext cx="8229600" cy="1143000"/>
          </a:xfrm>
        </p:spPr>
        <p:txBody>
          <a:bodyPr>
            <a:normAutofit fontScale="90000"/>
          </a:bodyPr>
          <a:lstStyle/>
          <a:p>
            <a:pPr algn="ctr"/>
            <a:r>
              <a:rPr lang="en-GB" sz="2700" dirty="0" smtClean="0"/>
              <a:t>Bg: </a:t>
            </a:r>
            <a:r>
              <a:rPr lang="en-GB" u="sng" dirty="0" smtClean="0"/>
              <a:t>CIPD Report : 2010 </a:t>
            </a:r>
            <a:br>
              <a:rPr lang="en-GB" u="sng" dirty="0" smtClean="0"/>
            </a:br>
            <a:r>
              <a:rPr lang="en-GB" b="1" u="sng" dirty="0" smtClean="0"/>
              <a:t>Using the head and heart at work</a:t>
            </a:r>
            <a:br>
              <a:rPr lang="en-GB" b="1" u="sng" dirty="0" smtClean="0"/>
            </a:br>
            <a:endParaRPr lang="en-GB" u="sng" dirty="0"/>
          </a:p>
        </p:txBody>
      </p:sp>
      <p:sp>
        <p:nvSpPr>
          <p:cNvPr id="4" name="TextBox 3"/>
          <p:cNvSpPr txBox="1"/>
          <p:nvPr/>
        </p:nvSpPr>
        <p:spPr>
          <a:xfrm>
            <a:off x="-36512" y="6669940"/>
            <a:ext cx="6012160" cy="215444"/>
          </a:xfrm>
          <a:prstGeom prst="rect">
            <a:avLst/>
          </a:prstGeom>
          <a:noFill/>
        </p:spPr>
        <p:txBody>
          <a:bodyPr wrap="square" rtlCol="0">
            <a:spAutoFit/>
          </a:bodyPr>
          <a:lstStyle/>
          <a:p>
            <a:r>
              <a:rPr lang="en-GB" sz="800" dirty="0" smtClean="0">
                <a:hlinkClick r:id="rId2"/>
              </a:rPr>
              <a:t>(1) http://www.cipd.co.uk/hr-resources/research/soft-skills-business-case.aspx</a:t>
            </a:r>
            <a:endParaRPr lang="en-GB" sz="800" dirty="0"/>
          </a:p>
        </p:txBody>
      </p:sp>
    </p:spTree>
    <p:extLst>
      <p:ext uri="{BB962C8B-B14F-4D97-AF65-F5344CB8AC3E}">
        <p14:creationId xmlns:p14="http://schemas.microsoft.com/office/powerpoint/2010/main" val="3388085600"/>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smtClean="0"/>
              <a:t>By developing our Emotional Intelligence in these areas we can become more productive and successful at what we do, and help others to be more productive and successful too. </a:t>
            </a:r>
          </a:p>
          <a:p>
            <a:r>
              <a:rPr lang="en-GB" sz="2800" dirty="0" smtClean="0"/>
              <a:t>The process and outcomes of Emotional Intelligence development also contain many elements known to reduce stress for individuals and organizations, decreasing conflict, improving relationships, and increasing harmony. </a:t>
            </a:r>
          </a:p>
          <a:p>
            <a:r>
              <a:rPr lang="en-GB" sz="2800" dirty="0" smtClean="0"/>
              <a:t>All essential ingredients for achieving successful change.</a:t>
            </a:r>
            <a:endParaRPr lang="en-GB" dirty="0"/>
          </a:p>
        </p:txBody>
      </p:sp>
      <p:sp>
        <p:nvSpPr>
          <p:cNvPr id="3" name="Title 2"/>
          <p:cNvSpPr>
            <a:spLocks noGrp="1"/>
          </p:cNvSpPr>
          <p:nvPr>
            <p:ph type="title"/>
          </p:nvPr>
        </p:nvSpPr>
        <p:spPr/>
        <p:txBody>
          <a:bodyPr>
            <a:normAutofit fontScale="90000"/>
          </a:bodyPr>
          <a:lstStyle/>
          <a:p>
            <a:pPr algn="ctr"/>
            <a:r>
              <a:rPr lang="en-GB" dirty="0" smtClean="0"/>
              <a:t>Bg: </a:t>
            </a:r>
            <a:r>
              <a:rPr lang="en-GB" u="sng" dirty="0" smtClean="0"/>
              <a:t>Benefits of Emotional Intelligence</a:t>
            </a:r>
            <a:endParaRPr lang="en-GB" u="sng" dirty="0"/>
          </a:p>
        </p:txBody>
      </p:sp>
    </p:spTree>
    <p:extLst>
      <p:ext uri="{BB962C8B-B14F-4D97-AF65-F5344CB8AC3E}">
        <p14:creationId xmlns:p14="http://schemas.microsoft.com/office/powerpoint/2010/main" val="39869538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35285"/>
            <a:ext cx="9144000" cy="4525963"/>
          </a:xfrm>
        </p:spPr>
        <p:txBody>
          <a:bodyPr>
            <a:noAutofit/>
          </a:bodyPr>
          <a:lstStyle/>
          <a:p>
            <a:r>
              <a:rPr lang="en-GB" sz="2400" b="1" dirty="0" smtClean="0"/>
              <a:t>Social and</a:t>
            </a:r>
            <a:r>
              <a:rPr lang="en-GB" sz="2400" dirty="0" smtClean="0"/>
              <a:t> </a:t>
            </a:r>
            <a:r>
              <a:rPr lang="en-GB" sz="2400" b="1" dirty="0" smtClean="0"/>
              <a:t>Emotional Intelligence</a:t>
            </a:r>
            <a:r>
              <a:rPr lang="en-GB" sz="2400" dirty="0" smtClean="0"/>
              <a:t> is the key to successful Leadership as it is the key to understanding people’s development needs.</a:t>
            </a:r>
          </a:p>
          <a:p>
            <a:r>
              <a:rPr lang="en-GB" sz="2400" dirty="0" smtClean="0"/>
              <a:t>Leaders and Managers who have developed these skills are more able to identify the needs of their employees and support them to achieve their full potential.</a:t>
            </a:r>
          </a:p>
          <a:p>
            <a:r>
              <a:rPr lang="en-GB" sz="2400" dirty="0" smtClean="0"/>
              <a:t>In relation to Maslow’s Pyramid, a Self-actualised workforce = A Self-actualised Organisation that actively accepts and responds to change within and outside of themselves with greater ease.</a:t>
            </a:r>
          </a:p>
          <a:p>
            <a:r>
              <a:rPr lang="en-GB" sz="2400" dirty="0" smtClean="0"/>
              <a:t>As evidenced by many contemporary and successful leaders from large Organisations such as Apple, Microsoft and Google.</a:t>
            </a:r>
          </a:p>
          <a:p>
            <a:endParaRPr lang="en-GB" sz="2400" dirty="0"/>
          </a:p>
        </p:txBody>
      </p:sp>
      <p:sp>
        <p:nvSpPr>
          <p:cNvPr id="3" name="Title 2"/>
          <p:cNvSpPr>
            <a:spLocks noGrp="1"/>
          </p:cNvSpPr>
          <p:nvPr>
            <p:ph type="title"/>
          </p:nvPr>
        </p:nvSpPr>
        <p:spPr>
          <a:xfrm>
            <a:off x="457200" y="197768"/>
            <a:ext cx="8229600" cy="1143000"/>
          </a:xfrm>
        </p:spPr>
        <p:txBody>
          <a:bodyPr>
            <a:normAutofit/>
          </a:bodyPr>
          <a:lstStyle/>
          <a:p>
            <a:r>
              <a:rPr lang="en-GB" dirty="0" smtClean="0"/>
              <a:t>Bg: </a:t>
            </a:r>
            <a:r>
              <a:rPr lang="en-GB" u="sng" dirty="0" smtClean="0"/>
              <a:t>Contemporary Leaders</a:t>
            </a:r>
            <a:endParaRPr lang="en-GB" u="sng" dirty="0"/>
          </a:p>
        </p:txBody>
      </p:sp>
    </p:spTree>
    <p:extLst>
      <p:ext uri="{BB962C8B-B14F-4D97-AF65-F5344CB8AC3E}">
        <p14:creationId xmlns:p14="http://schemas.microsoft.com/office/powerpoint/2010/main" val="1164392357"/>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2400" dirty="0" smtClean="0"/>
          </a:p>
          <a:p>
            <a:r>
              <a:rPr lang="en-GB" sz="2400" dirty="0" smtClean="0"/>
              <a:t>As </a:t>
            </a:r>
            <a:r>
              <a:rPr lang="en-GB" sz="2400" dirty="0"/>
              <a:t>Leaders satisfy their needs and operate from a higher self-actualised state their Organisations operate in a more Philanthropic, Socially responsible (CSR) and Compassionate manner.</a:t>
            </a:r>
          </a:p>
          <a:p>
            <a:r>
              <a:rPr lang="en-GB" sz="2400" dirty="0" smtClean="0"/>
              <a:t>For example: Bill Gates and the establishment of the </a:t>
            </a:r>
            <a:r>
              <a:rPr lang="en-GB" sz="2400" b="1" dirty="0" smtClean="0"/>
              <a:t>Bill Gates Foundation, </a:t>
            </a:r>
            <a:r>
              <a:rPr lang="en-GB" sz="2400" dirty="0"/>
              <a:t>Google's former </a:t>
            </a:r>
            <a:r>
              <a:rPr lang="en-GB" sz="2400" dirty="0" smtClean="0"/>
              <a:t>Software </a:t>
            </a:r>
            <a:r>
              <a:rPr lang="en-GB" sz="2400" dirty="0"/>
              <a:t>engineer now Head of </a:t>
            </a:r>
            <a:r>
              <a:rPr lang="en-GB" sz="2400" dirty="0" smtClean="0"/>
              <a:t>Mindfulness </a:t>
            </a:r>
            <a:r>
              <a:rPr lang="en-GB" sz="2400" dirty="0"/>
              <a:t>and Personal Growth @ Google : </a:t>
            </a:r>
            <a:r>
              <a:rPr lang="en-GB" sz="2400" dirty="0" err="1"/>
              <a:t>Chade-Meng</a:t>
            </a:r>
            <a:r>
              <a:rPr lang="en-GB" sz="2400" dirty="0"/>
              <a:t> </a:t>
            </a:r>
            <a:r>
              <a:rPr lang="en-GB" sz="2400" dirty="0" smtClean="0"/>
              <a:t>Tan, to the leaders of small Social enterprises all over the World</a:t>
            </a:r>
            <a:r>
              <a:rPr lang="en-GB" sz="2400" dirty="0"/>
              <a:t>.</a:t>
            </a:r>
            <a:endParaRPr lang="en-GB" sz="2400" dirty="0" smtClean="0"/>
          </a:p>
        </p:txBody>
      </p:sp>
      <p:sp>
        <p:nvSpPr>
          <p:cNvPr id="3" name="Title 2"/>
          <p:cNvSpPr>
            <a:spLocks noGrp="1"/>
          </p:cNvSpPr>
          <p:nvPr>
            <p:ph type="title"/>
          </p:nvPr>
        </p:nvSpPr>
        <p:spPr/>
        <p:txBody>
          <a:bodyPr>
            <a:normAutofit fontScale="90000"/>
          </a:bodyPr>
          <a:lstStyle/>
          <a:p>
            <a:pPr algn="ctr"/>
            <a:r>
              <a:rPr lang="en-GB" sz="3100" dirty="0" smtClean="0"/>
              <a:t>Bg: </a:t>
            </a:r>
            <a:r>
              <a:rPr lang="en-GB" u="sng" dirty="0" smtClean="0"/>
              <a:t>Evolution of People and Organisations today</a:t>
            </a:r>
            <a:endParaRPr lang="en-GB" u="sng" dirty="0"/>
          </a:p>
        </p:txBody>
      </p:sp>
    </p:spTree>
    <p:extLst>
      <p:ext uri="{BB962C8B-B14F-4D97-AF65-F5344CB8AC3E}">
        <p14:creationId xmlns:p14="http://schemas.microsoft.com/office/powerpoint/2010/main" val="28907275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Leadership Management and Organisational Behaviour is rapidly evolving.</a:t>
            </a:r>
          </a:p>
          <a:p>
            <a:r>
              <a:rPr lang="en-GB" dirty="0" smtClean="0"/>
              <a:t>21</a:t>
            </a:r>
            <a:r>
              <a:rPr lang="en-GB" baseline="30000" dirty="0" smtClean="0"/>
              <a:t>st</a:t>
            </a:r>
            <a:r>
              <a:rPr lang="en-GB" dirty="0" smtClean="0"/>
              <a:t> Century Leadership and Management is </a:t>
            </a:r>
            <a:r>
              <a:rPr lang="en-GB" dirty="0" err="1" smtClean="0"/>
              <a:t>Wholistic</a:t>
            </a:r>
            <a:r>
              <a:rPr lang="en-GB" dirty="0" smtClean="0"/>
              <a:t> – it uses the Heart Mind</a:t>
            </a:r>
            <a:r>
              <a:rPr lang="en-GB" dirty="0"/>
              <a:t> </a:t>
            </a:r>
            <a:r>
              <a:rPr lang="en-GB" dirty="0" smtClean="0"/>
              <a:t>&amp; Body.</a:t>
            </a:r>
          </a:p>
          <a:p>
            <a:r>
              <a:rPr lang="en-GB" dirty="0" smtClean="0"/>
              <a:t>This is reflected in all levels and operational areas. It includes and Empowers everyone: Leaders, Managers and Operational Employees.</a:t>
            </a:r>
          </a:p>
          <a:p>
            <a:r>
              <a:rPr lang="en-GB" dirty="0" smtClean="0"/>
              <a:t>It involves using the Heart’s Creative Passion and Compassion.</a:t>
            </a:r>
          </a:p>
        </p:txBody>
      </p:sp>
      <p:sp>
        <p:nvSpPr>
          <p:cNvPr id="5" name="Title 2"/>
          <p:cNvSpPr txBox="1">
            <a:spLocks/>
          </p:cNvSpPr>
          <p:nvPr/>
        </p:nvSpPr>
        <p:spPr>
          <a:xfrm>
            <a:off x="357158" y="214290"/>
            <a:ext cx="8435280" cy="1143000"/>
          </a:xfrm>
          <a:prstGeom prst="rect">
            <a:avLst/>
          </a:prstGeom>
        </p:spPr>
        <p:txBody>
          <a:bodyPr vert="horz" rtlCol="0" anchor="ctr">
            <a:normAutofit fontScale="82500" lnSpcReduction="10000"/>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100" i="0"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Bg: </a:t>
            </a:r>
            <a:r>
              <a:rPr kumimoji="0" lang="en-GB" sz="4100" b="1" i="0" u="sng"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Compassionate &amp; Transformational</a:t>
            </a:r>
            <a:br>
              <a:rPr kumimoji="0" lang="en-GB" sz="4100" b="1" i="0" u="sng"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br>
            <a:r>
              <a:rPr kumimoji="0" lang="en-GB" sz="4100" b="1" i="0" u="sng"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Leadership</a:t>
            </a:r>
            <a:endParaRPr kumimoji="0" lang="en-GB" sz="4100" b="1" i="0" u="sng"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val="76356094"/>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124744"/>
            <a:ext cx="8435280" cy="4954555"/>
          </a:xfrm>
        </p:spPr>
        <p:txBody>
          <a:bodyPr>
            <a:normAutofit fontScale="62500" lnSpcReduction="20000"/>
          </a:bodyPr>
          <a:lstStyle/>
          <a:p>
            <a:r>
              <a:rPr lang="en-GB" dirty="0"/>
              <a:t>McGregor's Theory X and Theory Y and Maslow's hierarchy of needs are both rooted in motivation theory.</a:t>
            </a:r>
            <a:r>
              <a:rPr lang="en-GB" baseline="30000" dirty="0"/>
              <a:t>[3]</a:t>
            </a:r>
            <a:r>
              <a:rPr lang="en-GB" dirty="0"/>
              <a:t> Maslow's hierarchy of needs consist of physiological needs (lowest level), safety needs, love needs, esteem needs, and self-actualization (highest level).</a:t>
            </a:r>
            <a:r>
              <a:rPr lang="en-GB" baseline="30000" dirty="0"/>
              <a:t>[3]</a:t>
            </a:r>
            <a:r>
              <a:rPr lang="en-GB" dirty="0"/>
              <a:t> According to Maslow, a human is motivated by the level they have not yet reached, and self-actualization cannot be met until each of the lower levels has been fulfilled.</a:t>
            </a:r>
            <a:r>
              <a:rPr lang="en-GB" baseline="30000" dirty="0"/>
              <a:t>[4]</a:t>
            </a:r>
            <a:r>
              <a:rPr lang="en-GB" dirty="0"/>
              <a:t> Assumptions of Theory Y, in relation to Maslow's hierarchy put an emphasis on employee higher level needs, such as esteem needs and self-actualization.</a:t>
            </a:r>
            <a:r>
              <a:rPr lang="en-GB" baseline="30000" dirty="0"/>
              <a:t>[4]</a:t>
            </a:r>
            <a:endParaRPr lang="en-GB" dirty="0"/>
          </a:p>
          <a:p>
            <a:r>
              <a:rPr lang="en-GB" dirty="0"/>
              <a:t>McGregor also believed that self-actualization was the highest level of reward for employees.</a:t>
            </a:r>
            <a:r>
              <a:rPr lang="en-GB" baseline="30000" dirty="0"/>
              <a:t>[4]</a:t>
            </a:r>
            <a:r>
              <a:rPr lang="en-GB" dirty="0"/>
              <a:t> He theorized that the motivation employees use to reach self-actualization allows them to reach their full potential.</a:t>
            </a:r>
            <a:r>
              <a:rPr lang="en-GB" baseline="30000" dirty="0"/>
              <a:t>[4]</a:t>
            </a:r>
            <a:r>
              <a:rPr lang="en-GB" dirty="0"/>
              <a:t> This led companies to focus on how their employees were motivated, managed, and led, creating a Theory Y management style which focuses on the drive for individual self – </a:t>
            </a:r>
            <a:r>
              <a:rPr lang="en-GB" dirty="0" err="1"/>
              <a:t>fulfillment</a:t>
            </a:r>
            <a:r>
              <a:rPr lang="en-GB" dirty="0"/>
              <a:t>.</a:t>
            </a:r>
            <a:r>
              <a:rPr lang="en-GB" baseline="30000" dirty="0"/>
              <a:t>[4]</a:t>
            </a:r>
            <a:r>
              <a:rPr lang="en-GB" dirty="0"/>
              <a:t>The next two sections will define and discuss McGregor's two theories (1) Theory X (2) Theory Y and give scenarios when each management style could be used</a:t>
            </a:r>
            <a:r>
              <a:rPr lang="en-GB" dirty="0" smtClean="0"/>
              <a:t>.</a:t>
            </a:r>
          </a:p>
          <a:p>
            <a:endParaRPr lang="en-GB" dirty="0"/>
          </a:p>
          <a:p>
            <a:pPr marL="109728" indent="0">
              <a:buNone/>
            </a:pPr>
            <a:r>
              <a:rPr lang="en-GB" sz="1600" dirty="0"/>
              <a:t>[3] Maslow, A. H. </a:t>
            </a:r>
            <a:r>
              <a:rPr lang="en-GB" sz="1600" u="sng" dirty="0"/>
              <a:t>"A theory of human motivation". </a:t>
            </a:r>
            <a:r>
              <a:rPr lang="en-GB" sz="1600" i="1" u="sng" dirty="0"/>
              <a:t>Psychological Review</a:t>
            </a:r>
            <a:r>
              <a:rPr lang="en-GB" sz="1600" u="sng" dirty="0"/>
              <a:t>. </a:t>
            </a:r>
            <a:r>
              <a:rPr lang="en-GB" sz="1600" b="1" u="sng" dirty="0"/>
              <a:t>50</a:t>
            </a:r>
            <a:r>
              <a:rPr lang="en-GB" sz="1600" u="sng" dirty="0"/>
              <a:t> (4): 370–396. </a:t>
            </a:r>
          </a:p>
          <a:p>
            <a:pPr marL="109728" indent="0">
              <a:buNone/>
            </a:pPr>
            <a:r>
              <a:rPr lang="en-GB" sz="1600" u="sng" dirty="0"/>
              <a:t>[4] Carson, Charles (Spring 2018). "A historical view of Douglas McGregor's Theory Y". </a:t>
            </a:r>
            <a:r>
              <a:rPr lang="en-GB" sz="1600" i="1" u="sng" dirty="0"/>
              <a:t>Journal of Management Decision</a:t>
            </a:r>
            <a:r>
              <a:rPr lang="en-GB" sz="1600" u="sng" dirty="0"/>
              <a:t>. </a:t>
            </a:r>
            <a:r>
              <a:rPr lang="en-GB" sz="1600" b="1" u="sng" dirty="0"/>
              <a:t>43</a:t>
            </a:r>
            <a:r>
              <a:rPr lang="en-GB" sz="1600" u="sng" dirty="0"/>
              <a:t> (3): 450–460</a:t>
            </a:r>
          </a:p>
          <a:p>
            <a:endParaRPr lang="en-GB" dirty="0"/>
          </a:p>
        </p:txBody>
      </p:sp>
      <p:sp>
        <p:nvSpPr>
          <p:cNvPr id="3" name="Title 2"/>
          <p:cNvSpPr>
            <a:spLocks noGrp="1"/>
          </p:cNvSpPr>
          <p:nvPr>
            <p:ph type="title"/>
          </p:nvPr>
        </p:nvSpPr>
        <p:spPr/>
        <p:txBody>
          <a:bodyPr>
            <a:normAutofit fontScale="90000"/>
          </a:bodyPr>
          <a:lstStyle/>
          <a:p>
            <a:r>
              <a:rPr lang="en-GB" b="0" dirty="0">
                <a:effectLst/>
              </a:rPr>
              <a:t>McGregor and Maslow</a:t>
            </a:r>
            <a:br>
              <a:rPr lang="en-GB" b="0" dirty="0">
                <a:effectLst/>
              </a:rPr>
            </a:br>
            <a:endParaRPr lang="en-GB" dirty="0"/>
          </a:p>
        </p:txBody>
      </p:sp>
    </p:spTree>
    <p:extLst>
      <p:ext uri="{BB962C8B-B14F-4D97-AF65-F5344CB8AC3E}">
        <p14:creationId xmlns:p14="http://schemas.microsoft.com/office/powerpoint/2010/main" val="23153834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Slides removed from main content.</a:t>
            </a:r>
            <a:endParaRPr lang="en-GB" dirty="0"/>
          </a:p>
        </p:txBody>
      </p:sp>
      <p:sp>
        <p:nvSpPr>
          <p:cNvPr id="3" name="Title 2"/>
          <p:cNvSpPr>
            <a:spLocks noGrp="1"/>
          </p:cNvSpPr>
          <p:nvPr>
            <p:ph type="title"/>
          </p:nvPr>
        </p:nvSpPr>
        <p:spPr/>
        <p:txBody>
          <a:bodyPr/>
          <a:lstStyle/>
          <a:p>
            <a:r>
              <a:rPr lang="en-GB" dirty="0" smtClean="0"/>
              <a:t>Archive</a:t>
            </a:r>
            <a:endParaRPr lang="en-GB" dirty="0"/>
          </a:p>
        </p:txBody>
      </p:sp>
    </p:spTree>
    <p:extLst>
      <p:ext uri="{BB962C8B-B14F-4D97-AF65-F5344CB8AC3E}">
        <p14:creationId xmlns:p14="http://schemas.microsoft.com/office/powerpoint/2010/main" val="3137729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of the term ‘</a:t>
            </a:r>
            <a:r>
              <a:rPr lang="en-GB" b="1" dirty="0" smtClean="0"/>
              <a:t>Democratic</a:t>
            </a:r>
            <a:r>
              <a:rPr lang="en-GB" dirty="0" smtClean="0"/>
              <a:t> &amp; </a:t>
            </a:r>
            <a:r>
              <a:rPr lang="en-GB" b="1" dirty="0" smtClean="0"/>
              <a:t>Paternalistic Management</a:t>
            </a:r>
            <a:r>
              <a:rPr lang="en-GB" dirty="0" smtClean="0"/>
              <a:t>?</a:t>
            </a:r>
            <a:endParaRPr lang="en-GB" dirty="0"/>
          </a:p>
        </p:txBody>
      </p:sp>
      <p:sp>
        <p:nvSpPr>
          <p:cNvPr id="3" name="Title 2"/>
          <p:cNvSpPr>
            <a:spLocks noGrp="1"/>
          </p:cNvSpPr>
          <p:nvPr>
            <p:ph type="title"/>
          </p:nvPr>
        </p:nvSpPr>
        <p:spPr/>
        <p:txBody>
          <a:bodyPr/>
          <a:lstStyle/>
          <a:p>
            <a:r>
              <a:rPr lang="en-GB" u="sng" dirty="0" smtClean="0"/>
              <a:t>Paternalistic Management</a:t>
            </a:r>
            <a:r>
              <a:rPr lang="en-GB" dirty="0" smtClean="0"/>
              <a: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7598" y="2930491"/>
            <a:ext cx="1828804" cy="1627635"/>
          </a:xfrm>
          <a:prstGeom prst="rect">
            <a:avLst/>
          </a:prstGeom>
        </p:spPr>
      </p:pic>
    </p:spTree>
    <p:extLst>
      <p:ext uri="{BB962C8B-B14F-4D97-AF65-F5344CB8AC3E}">
        <p14:creationId xmlns:p14="http://schemas.microsoft.com/office/powerpoint/2010/main" val="172175869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Bg: Paternalistic Management</a:t>
            </a:r>
            <a:endParaRPr lang="en-GB" u="sng" dirty="0"/>
          </a:p>
        </p:txBody>
      </p:sp>
      <p:sp>
        <p:nvSpPr>
          <p:cNvPr id="3" name="Content Placeholder 2"/>
          <p:cNvSpPr>
            <a:spLocks noGrp="1"/>
          </p:cNvSpPr>
          <p:nvPr>
            <p:ph idx="1"/>
          </p:nvPr>
        </p:nvSpPr>
        <p:spPr>
          <a:xfrm>
            <a:off x="395536" y="1484784"/>
            <a:ext cx="8568952" cy="4453955"/>
          </a:xfrm>
        </p:spPr>
        <p:txBody>
          <a:bodyPr>
            <a:noAutofit/>
          </a:bodyPr>
          <a:lstStyle/>
          <a:p>
            <a:r>
              <a:rPr lang="en-GB" sz="2000" dirty="0" smtClean="0"/>
              <a:t>A paternalistic management style is a form of management whereby managers pay more attention to the </a:t>
            </a:r>
            <a:r>
              <a:rPr lang="en-GB" sz="2000" b="1" dirty="0" smtClean="0"/>
              <a:t>emotional and social aspects</a:t>
            </a:r>
            <a:r>
              <a:rPr lang="en-GB" sz="2000" dirty="0" smtClean="0"/>
              <a:t> of their employees; </a:t>
            </a:r>
          </a:p>
          <a:p>
            <a:r>
              <a:rPr lang="en-GB" sz="2000" dirty="0" smtClean="0"/>
              <a:t>They are concerned with keeping them </a:t>
            </a:r>
            <a:r>
              <a:rPr lang="en-GB" sz="2000" b="1" dirty="0" smtClean="0"/>
              <a:t>happy and motivated</a:t>
            </a:r>
            <a:r>
              <a:rPr lang="en-GB" sz="2000" dirty="0" smtClean="0"/>
              <a:t>, and act as a sort of Parental figure to the employees.</a:t>
            </a:r>
          </a:p>
          <a:p>
            <a:r>
              <a:rPr lang="en-GB" sz="2000" dirty="0" smtClean="0"/>
              <a:t> In such a management style, decisions are made with the best interests of the workers at heart. </a:t>
            </a:r>
          </a:p>
          <a:p>
            <a:r>
              <a:rPr lang="en-GB" sz="2000" dirty="0" smtClean="0"/>
              <a:t>The manager will make the actual decisions (in the best interests of the workers) as they believe the staff still need direction and in this way it is still somewhat of an autocratic approach. </a:t>
            </a:r>
          </a:p>
          <a:p>
            <a:r>
              <a:rPr lang="en-GB" sz="2000" dirty="0" smtClean="0"/>
              <a:t>The style is closely linked with Mayo’s Human Relation view of motivation and also the social needs of Maslow.</a:t>
            </a:r>
          </a:p>
        </p:txBody>
      </p:sp>
    </p:spTree>
    <p:extLst>
      <p:ext uri="{BB962C8B-B14F-4D97-AF65-F5344CB8AC3E}">
        <p14:creationId xmlns:p14="http://schemas.microsoft.com/office/powerpoint/2010/main" val="1691372101"/>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rmAutofit fontScale="90000"/>
          </a:bodyPr>
          <a:lstStyle/>
          <a:p>
            <a:r>
              <a:rPr lang="en-GB" sz="2200" dirty="0" smtClean="0"/>
              <a:t>Bg: </a:t>
            </a:r>
            <a:r>
              <a:rPr lang="en-GB" u="sng" dirty="0" smtClean="0"/>
              <a:t>Paternalistic &amp; Democratic Management</a:t>
            </a:r>
            <a:endParaRPr lang="en-GB" u="sng" dirty="0"/>
          </a:p>
        </p:txBody>
      </p:sp>
      <p:sp>
        <p:nvSpPr>
          <p:cNvPr id="3" name="Content Placeholder 2"/>
          <p:cNvSpPr>
            <a:spLocks noGrp="1"/>
          </p:cNvSpPr>
          <p:nvPr>
            <p:ph idx="1"/>
          </p:nvPr>
        </p:nvSpPr>
        <p:spPr>
          <a:xfrm>
            <a:off x="251520" y="1481328"/>
            <a:ext cx="8712968" cy="4827992"/>
          </a:xfrm>
        </p:spPr>
        <p:txBody>
          <a:bodyPr>
            <a:normAutofit/>
          </a:bodyPr>
          <a:lstStyle/>
          <a:p>
            <a:r>
              <a:rPr lang="en-GB" sz="2100" b="1" dirty="0" smtClean="0"/>
              <a:t>Paternalistic management </a:t>
            </a:r>
            <a:r>
              <a:rPr lang="en-GB" sz="2100" dirty="0" smtClean="0"/>
              <a:t>style can lead to a lower labour turnover, greater Employee engagement and successful Change Management thanks to the emphasis on nurturing and developing employee needs including higher needs.</a:t>
            </a:r>
          </a:p>
          <a:p>
            <a:endParaRPr lang="en-GB" sz="2100" b="1" dirty="0" smtClean="0"/>
          </a:p>
          <a:p>
            <a:r>
              <a:rPr lang="en-GB" sz="2100" dirty="0" smtClean="0"/>
              <a:t>Along with the </a:t>
            </a:r>
            <a:r>
              <a:rPr lang="en-GB" sz="2100" b="1" dirty="0"/>
              <a:t>D</a:t>
            </a:r>
            <a:r>
              <a:rPr lang="en-GB" sz="2100" b="1" dirty="0" smtClean="0"/>
              <a:t>emocratic management style </a:t>
            </a:r>
            <a:r>
              <a:rPr lang="en-GB" sz="2100" dirty="0" smtClean="0"/>
              <a:t>this type of approach has links with the psychologist Abraham Maslow’s hierarchy of needs theory in which their Manager will support them in achieving their </a:t>
            </a:r>
            <a:r>
              <a:rPr lang="en-GB" sz="2100" b="1" dirty="0" smtClean="0"/>
              <a:t>social emotional and higher </a:t>
            </a:r>
            <a:r>
              <a:rPr lang="en-GB" sz="2100" dirty="0" smtClean="0"/>
              <a:t>order needs and becoming self-actualised.</a:t>
            </a:r>
          </a:p>
          <a:p>
            <a:endParaRPr lang="en-GB" sz="2100" dirty="0"/>
          </a:p>
        </p:txBody>
      </p:sp>
    </p:spTree>
    <p:extLst>
      <p:ext uri="{BB962C8B-B14F-4D97-AF65-F5344CB8AC3E}">
        <p14:creationId xmlns:p14="http://schemas.microsoft.com/office/powerpoint/2010/main" val="273994697"/>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Font typeface="+mj-lt"/>
              <a:buAutoNum type="arabicPeriod"/>
            </a:pPr>
            <a:r>
              <a:rPr lang="en-GB" dirty="0"/>
              <a:t>Research and document a definition of the term </a:t>
            </a:r>
            <a:r>
              <a:rPr lang="en-GB" dirty="0" smtClean="0"/>
              <a:t>‘</a:t>
            </a:r>
            <a:r>
              <a:rPr lang="en-GB" b="1" dirty="0" smtClean="0"/>
              <a:t>Transformational Leadership</a:t>
            </a:r>
            <a:r>
              <a:rPr lang="en-GB" dirty="0" smtClean="0"/>
              <a:t>’?</a:t>
            </a:r>
            <a:endParaRPr lang="en-GB" dirty="0"/>
          </a:p>
          <a:p>
            <a:endParaRPr lang="en-GB" dirty="0" smtClean="0"/>
          </a:p>
          <a:p>
            <a:pPr marL="624078" indent="-514350">
              <a:buFont typeface="+mj-lt"/>
              <a:buAutoNum type="arabicPeriod" startAt="2"/>
            </a:pPr>
            <a:r>
              <a:rPr lang="en-GB" dirty="0" smtClean="0"/>
              <a:t>How is ‘</a:t>
            </a:r>
            <a:r>
              <a:rPr lang="en-GB" b="1" dirty="0"/>
              <a:t>Transformational Leadership</a:t>
            </a:r>
            <a:r>
              <a:rPr lang="en-GB" dirty="0" smtClean="0"/>
              <a:t>’ used in Change Management?</a:t>
            </a:r>
            <a:endParaRPr lang="en-GB" dirty="0"/>
          </a:p>
          <a:p>
            <a:endParaRPr lang="en-GB" dirty="0"/>
          </a:p>
        </p:txBody>
      </p:sp>
      <p:sp>
        <p:nvSpPr>
          <p:cNvPr id="3" name="Title 2"/>
          <p:cNvSpPr>
            <a:spLocks noGrp="1"/>
          </p:cNvSpPr>
          <p:nvPr>
            <p:ph type="title"/>
          </p:nvPr>
        </p:nvSpPr>
        <p:spPr/>
        <p:txBody>
          <a:bodyPr/>
          <a:lstStyle/>
          <a:p>
            <a:r>
              <a:rPr lang="en-GB" dirty="0" smtClean="0"/>
              <a:t>Transformational Leadership</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5876" y="3861048"/>
            <a:ext cx="2232248" cy="2232248"/>
          </a:xfrm>
          <a:prstGeom prst="rect">
            <a:avLst/>
          </a:prstGeom>
        </p:spPr>
      </p:pic>
    </p:spTree>
    <p:extLst>
      <p:ext uri="{BB962C8B-B14F-4D97-AF65-F5344CB8AC3E}">
        <p14:creationId xmlns:p14="http://schemas.microsoft.com/office/powerpoint/2010/main" val="146758661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‘Elton Mayo’s’ approach to Management?</a:t>
            </a:r>
            <a:endParaRPr lang="en-GB" dirty="0"/>
          </a:p>
        </p:txBody>
      </p:sp>
      <p:sp>
        <p:nvSpPr>
          <p:cNvPr id="3" name="Title 2"/>
          <p:cNvSpPr>
            <a:spLocks noGrp="1"/>
          </p:cNvSpPr>
          <p:nvPr>
            <p:ph type="title"/>
          </p:nvPr>
        </p:nvSpPr>
        <p:spPr/>
        <p:txBody>
          <a:bodyPr/>
          <a:lstStyle/>
          <a:p>
            <a:r>
              <a:rPr lang="en-GB" dirty="0" smtClean="0"/>
              <a:t>Do you want ‘Mayo’ with that?</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856" y="2924944"/>
            <a:ext cx="2562367" cy="1649743"/>
          </a:xfrm>
          <a:prstGeom prst="rect">
            <a:avLst/>
          </a:prstGeom>
        </p:spPr>
      </p:pic>
    </p:spTree>
    <p:extLst>
      <p:ext uri="{BB962C8B-B14F-4D97-AF65-F5344CB8AC3E}">
        <p14:creationId xmlns:p14="http://schemas.microsoft.com/office/powerpoint/2010/main" val="230904431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Elton Mayo founded the Human Relations Movement. </a:t>
            </a:r>
          </a:p>
          <a:p>
            <a:r>
              <a:rPr lang="en-GB" dirty="0" smtClean="0"/>
              <a:t>Experiments undertaken by Mayo took place at the Hawthorne plant in the USA during the 1930s. </a:t>
            </a:r>
          </a:p>
          <a:p>
            <a:r>
              <a:rPr lang="en-GB" dirty="0" smtClean="0"/>
              <a:t>His work illustrated that if the company or managers took an interest in employees and cared for them, it had a positive effect on their motivation. </a:t>
            </a:r>
          </a:p>
          <a:p>
            <a:r>
              <a:rPr lang="en-GB" dirty="0" smtClean="0"/>
              <a:t>When managers took a greater interest in employees they felt more valued and empowered. </a:t>
            </a:r>
          </a:p>
          <a:p>
            <a:r>
              <a:rPr lang="en-GB" dirty="0" smtClean="0"/>
              <a:t>His work also showed that employees often work best in teams. </a:t>
            </a:r>
          </a:p>
          <a:p>
            <a:r>
              <a:rPr lang="en-GB" dirty="0" smtClean="0"/>
              <a:t>He also showed that they were more motivated if they were consulted more. (1)</a:t>
            </a:r>
            <a:endParaRPr lang="en-GB" dirty="0"/>
          </a:p>
        </p:txBody>
      </p:sp>
      <p:sp>
        <p:nvSpPr>
          <p:cNvPr id="3" name="Title 2"/>
          <p:cNvSpPr>
            <a:spLocks noGrp="1"/>
          </p:cNvSpPr>
          <p:nvPr>
            <p:ph type="title"/>
          </p:nvPr>
        </p:nvSpPr>
        <p:spPr/>
        <p:txBody>
          <a:bodyPr/>
          <a:lstStyle/>
          <a:p>
            <a:r>
              <a:rPr lang="en-GB" dirty="0" smtClean="0"/>
              <a:t>Bg: Do you ‘Mayo’ with that?</a:t>
            </a:r>
            <a:endParaRPr lang="en-GB" dirty="0"/>
          </a:p>
        </p:txBody>
      </p:sp>
      <p:sp>
        <p:nvSpPr>
          <p:cNvPr id="4" name="TextBox 3"/>
          <p:cNvSpPr txBox="1"/>
          <p:nvPr/>
        </p:nvSpPr>
        <p:spPr>
          <a:xfrm>
            <a:off x="179512" y="6525344"/>
            <a:ext cx="7632848" cy="400110"/>
          </a:xfrm>
          <a:prstGeom prst="rect">
            <a:avLst/>
          </a:prstGeom>
          <a:noFill/>
        </p:spPr>
        <p:txBody>
          <a:bodyPr wrap="square" rtlCol="0">
            <a:spAutoFit/>
          </a:bodyPr>
          <a:lstStyle/>
          <a:p>
            <a:r>
              <a:rPr lang="en-GB" sz="1000" dirty="0" smtClean="0"/>
              <a:t>(1) </a:t>
            </a:r>
            <a:r>
              <a:rPr lang="en-GB" sz="1000" dirty="0" smtClean="0">
                <a:hlinkClick r:id="rId2"/>
              </a:rPr>
              <a:t>http://businesscasestudies.co.uk/arm/motivation-within-an-innovative-work-environment/mayo-human-relations-approach.html#ixzz3Gh1Atb2n</a:t>
            </a:r>
            <a:endParaRPr lang="en-GB" sz="1000" dirty="0"/>
          </a:p>
        </p:txBody>
      </p:sp>
    </p:spTree>
    <p:extLst>
      <p:ext uri="{BB962C8B-B14F-4D97-AF65-F5344CB8AC3E}">
        <p14:creationId xmlns:p14="http://schemas.microsoft.com/office/powerpoint/2010/main" val="3994188903"/>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Research and </a:t>
            </a:r>
            <a:r>
              <a:rPr lang="en-GB" dirty="0" smtClean="0"/>
              <a:t>document:</a:t>
            </a:r>
          </a:p>
          <a:p>
            <a:pPr lvl="1"/>
            <a:r>
              <a:rPr lang="en-GB" dirty="0" smtClean="0"/>
              <a:t>Who is </a:t>
            </a:r>
            <a:r>
              <a:rPr lang="en-GB" sz="2400" b="1" dirty="0" smtClean="0"/>
              <a:t>Mark Crowley</a:t>
            </a:r>
            <a:r>
              <a:rPr lang="en-GB" dirty="0" smtClean="0"/>
              <a:t>?</a:t>
            </a:r>
          </a:p>
          <a:p>
            <a:pPr lvl="1"/>
            <a:r>
              <a:rPr lang="en-GB" dirty="0" smtClean="0"/>
              <a:t>What are some of his key findings?</a:t>
            </a:r>
          </a:p>
        </p:txBody>
      </p:sp>
      <p:sp>
        <p:nvSpPr>
          <p:cNvPr id="2" name="Title 1"/>
          <p:cNvSpPr>
            <a:spLocks noGrp="1"/>
          </p:cNvSpPr>
          <p:nvPr>
            <p:ph type="title"/>
          </p:nvPr>
        </p:nvSpPr>
        <p:spPr/>
        <p:txBody>
          <a:bodyPr>
            <a:normAutofit/>
          </a:bodyPr>
          <a:lstStyle/>
          <a:p>
            <a:r>
              <a:rPr lang="en-GB" u="sng" dirty="0" smtClean="0"/>
              <a:t>Q: Mark Crowley?</a:t>
            </a:r>
            <a:endParaRPr lang="en-GB" u="sng" dirty="0"/>
          </a:p>
        </p:txBody>
      </p:sp>
      <p:pic>
        <p:nvPicPr>
          <p:cNvPr id="5122" name="Picture 2" descr="https://lh5.googleusercontent.com/-cmVBiM4oncU/AAAAAAAAAAI/AAAAAAAAAAA/pOvIyWlarjM/s128-c-k/pho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2471" y="3429000"/>
            <a:ext cx="1999058" cy="1999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671471"/>
      </p:ext>
    </p:extLst>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Mindfulness is defined by scientists as the self-regulation of attention with an attitude of curiosity, openness and acceptance." </a:t>
            </a:r>
            <a:r>
              <a:rPr lang="en-GB" dirty="0" smtClean="0"/>
              <a:t>- VIA </a:t>
            </a:r>
            <a:r>
              <a:rPr lang="en-GB" dirty="0"/>
              <a:t>Institute</a:t>
            </a:r>
          </a:p>
        </p:txBody>
      </p:sp>
      <p:sp>
        <p:nvSpPr>
          <p:cNvPr id="3" name="Title 2"/>
          <p:cNvSpPr>
            <a:spLocks noGrp="1"/>
          </p:cNvSpPr>
          <p:nvPr>
            <p:ph type="title"/>
          </p:nvPr>
        </p:nvSpPr>
        <p:spPr/>
        <p:txBody>
          <a:bodyPr/>
          <a:lstStyle/>
          <a:p>
            <a:r>
              <a:rPr lang="en-GB" dirty="0" smtClean="0"/>
              <a:t>Bg: Mindfulness</a:t>
            </a:r>
            <a:endParaRPr lang="en-GB" dirty="0"/>
          </a:p>
        </p:txBody>
      </p:sp>
    </p:spTree>
    <p:extLst>
      <p:ext uri="{BB962C8B-B14F-4D97-AF65-F5344CB8AC3E}">
        <p14:creationId xmlns:p14="http://schemas.microsoft.com/office/powerpoint/2010/main" val="614644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1085</TotalTime>
  <Words>3044</Words>
  <Application>Microsoft Office PowerPoint</Application>
  <PresentationFormat>On-screen Show (4:3)</PresentationFormat>
  <Paragraphs>358</Paragraphs>
  <Slides>60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Arial</vt:lpstr>
      <vt:lpstr>Calibri</vt:lpstr>
      <vt:lpstr>Lucida Sans Unicode</vt:lpstr>
      <vt:lpstr>Times New Roman</vt:lpstr>
      <vt:lpstr>Verdana</vt:lpstr>
      <vt:lpstr>Wingdings 2</vt:lpstr>
      <vt:lpstr>Wingdings 3</vt:lpstr>
      <vt:lpstr>Concourse</vt:lpstr>
      <vt:lpstr>Tutor Note</vt:lpstr>
      <vt:lpstr>PowerPoint Presentation</vt:lpstr>
      <vt:lpstr>Overview:</vt:lpstr>
      <vt:lpstr>Introduction</vt:lpstr>
      <vt:lpstr>Employee Engagement</vt:lpstr>
      <vt:lpstr>Bg. Motivation</vt:lpstr>
      <vt:lpstr>Defining Leadership</vt:lpstr>
      <vt:lpstr>Defining Management</vt:lpstr>
      <vt:lpstr>Q. Leadership v’s Management?</vt:lpstr>
      <vt:lpstr>Bg: Leadership v’s Management</vt:lpstr>
      <vt:lpstr>Bg: Management Theory</vt:lpstr>
      <vt:lpstr>Bg: Basic functions of management</vt:lpstr>
      <vt:lpstr>Overview: Leadership &amp; Management styles</vt:lpstr>
      <vt:lpstr>Spot the similarities?</vt:lpstr>
      <vt:lpstr>Which are relevant to Change in Organisations today?</vt:lpstr>
      <vt:lpstr>Overview: Management Theory</vt:lpstr>
      <vt:lpstr>Visionary Leadership</vt:lpstr>
      <vt:lpstr>Tip:</vt:lpstr>
      <vt:lpstr>Inspirational Leadership</vt:lpstr>
      <vt:lpstr>Tip:</vt:lpstr>
      <vt:lpstr>Bg: Inspirational Leadership</vt:lpstr>
      <vt:lpstr>Bg: Communication &amp;  Change Management</vt:lpstr>
      <vt:lpstr>Bg: Employee Engagement &amp;  Change Management</vt:lpstr>
      <vt:lpstr>Transformational leadership</vt:lpstr>
      <vt:lpstr>Bg: Overview</vt:lpstr>
      <vt:lpstr>Lead From The Heart:  Transformational Leadership for The 21st Century  by Mark Crowley </vt:lpstr>
      <vt:lpstr>Q. Emotional intelligence (EQ)</vt:lpstr>
      <vt:lpstr>Bg: Emotional intelligence</vt:lpstr>
      <vt:lpstr>Bg. Change Management &amp; EQ</vt:lpstr>
      <vt:lpstr>Compassionate Leadership</vt:lpstr>
      <vt:lpstr>Mindfulness</vt:lpstr>
      <vt:lpstr>Situational Leadership?</vt:lpstr>
      <vt:lpstr>Bg: Situational Leadership &amp; Management</vt:lpstr>
      <vt:lpstr>New forms of Leadership</vt:lpstr>
      <vt:lpstr>Overview: Leadership Management &amp; Engagement</vt:lpstr>
      <vt:lpstr>Q. Change Leadership v Change Management</vt:lpstr>
      <vt:lpstr>Change Leadership v Change Management</vt:lpstr>
      <vt:lpstr>Bg: Change Leadership v Change Management</vt:lpstr>
      <vt:lpstr>PowerPoint Presentation</vt:lpstr>
      <vt:lpstr>Further information</vt:lpstr>
      <vt:lpstr>Bg: Daniel Goleman &amp; EQ</vt:lpstr>
      <vt:lpstr>Bg: Daniel Goleman &amp; EQ:</vt:lpstr>
      <vt:lpstr>Bg: Emotional intelligence</vt:lpstr>
      <vt:lpstr>Bg: Emotional response to Change</vt:lpstr>
      <vt:lpstr>Bg: EQ &amp; Change Management</vt:lpstr>
      <vt:lpstr>Bg: CIPD Report : 2010  Using the head and heart at work </vt:lpstr>
      <vt:lpstr>Bg: Benefits of Emotional Intelligence</vt:lpstr>
      <vt:lpstr>Bg: Contemporary Leaders</vt:lpstr>
      <vt:lpstr>Bg: Evolution of People and Organisations today</vt:lpstr>
      <vt:lpstr>PowerPoint Presentation</vt:lpstr>
      <vt:lpstr>McGregor and Maslow </vt:lpstr>
      <vt:lpstr>Archive</vt:lpstr>
      <vt:lpstr>Paternalistic Management?</vt:lpstr>
      <vt:lpstr>Bg: Paternalistic Management</vt:lpstr>
      <vt:lpstr>Bg: Paternalistic &amp; Democratic Management</vt:lpstr>
      <vt:lpstr>Transformational Leadership</vt:lpstr>
      <vt:lpstr>Do you want ‘Mayo’ with that?</vt:lpstr>
      <vt:lpstr>Bg: Do you ‘Mayo’ with that?</vt:lpstr>
      <vt:lpstr>Q: Mark Crowley?</vt:lpstr>
      <vt:lpstr>Bg: Mindfulness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Pamela</dc:creator>
  <cp:lastModifiedBy>James Williams</cp:lastModifiedBy>
  <cp:revision>109</cp:revision>
  <dcterms:created xsi:type="dcterms:W3CDTF">2014-10-20T14:08:26Z</dcterms:created>
  <dcterms:modified xsi:type="dcterms:W3CDTF">2018-11-15T17:41:59Z</dcterms:modified>
</cp:coreProperties>
</file>