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476" r:id="rId2"/>
    <p:sldId id="331" r:id="rId3"/>
    <p:sldId id="280" r:id="rId4"/>
    <p:sldId id="267" r:id="rId5"/>
    <p:sldId id="281" r:id="rId6"/>
    <p:sldId id="347" r:id="rId7"/>
    <p:sldId id="477" r:id="rId8"/>
    <p:sldId id="479" r:id="rId9"/>
    <p:sldId id="265" r:id="rId10"/>
    <p:sldId id="312" r:id="rId11"/>
    <p:sldId id="263" r:id="rId12"/>
    <p:sldId id="286" r:id="rId13"/>
    <p:sldId id="348" r:id="rId14"/>
    <p:sldId id="332" r:id="rId15"/>
    <p:sldId id="283" r:id="rId16"/>
    <p:sldId id="262" r:id="rId17"/>
    <p:sldId id="284" r:id="rId18"/>
    <p:sldId id="293" r:id="rId19"/>
    <p:sldId id="288" r:id="rId20"/>
    <p:sldId id="289" r:id="rId21"/>
    <p:sldId id="290" r:id="rId22"/>
    <p:sldId id="291" r:id="rId23"/>
    <p:sldId id="292" r:id="rId24"/>
    <p:sldId id="410" r:id="rId25"/>
    <p:sldId id="411" r:id="rId26"/>
    <p:sldId id="482" r:id="rId27"/>
    <p:sldId id="483" r:id="rId28"/>
    <p:sldId id="484" r:id="rId29"/>
    <p:sldId id="351" r:id="rId30"/>
    <p:sldId id="486" r:id="rId31"/>
    <p:sldId id="294" r:id="rId32"/>
    <p:sldId id="487"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96"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ED3AD9A-A15C-CA4A-A02B-DEF13CEF4756}"/>
              </a:ext>
            </a:extLst>
          </p:cNvPr>
          <p:cNvSpPr>
            <a:spLocks noGrp="1" noChangeArrowheads="1"/>
          </p:cNvSpPr>
          <p:nvPr>
            <p:ph type="sldNum" sz="quarter" idx="5"/>
          </p:nvPr>
        </p:nvSpPr>
        <p:spPr>
          <a:ln/>
        </p:spPr>
        <p:txBody>
          <a:bodyPr/>
          <a:lstStyle/>
          <a:p>
            <a:fld id="{F76DA77E-14A8-C347-A937-FB29B4D6BBD9}" type="slidenum">
              <a:rPr lang="en-US" altLang="en-US"/>
              <a:pPr/>
              <a:t>4</a:t>
            </a:fld>
            <a:endParaRPr lang="en-US" altLang="en-US"/>
          </a:p>
        </p:txBody>
      </p:sp>
      <p:sp>
        <p:nvSpPr>
          <p:cNvPr id="36866" name="Rectangle 2">
            <a:extLst>
              <a:ext uri="{FF2B5EF4-FFF2-40B4-BE49-F238E27FC236}">
                <a16:creationId xmlns:a16="http://schemas.microsoft.com/office/drawing/2014/main" id="{4C84B40E-DA00-584F-B9C3-42D4EE316CEA}"/>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A392E448-CD15-F942-B090-3D94BC1A2CE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267225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Slide Image Placeholder 1">
            <a:extLst>
              <a:ext uri="{FF2B5EF4-FFF2-40B4-BE49-F238E27FC236}">
                <a16:creationId xmlns:a16="http://schemas.microsoft.com/office/drawing/2014/main" id="{2CF66A50-C521-7241-8C2D-7D8C6D8FAC74}"/>
              </a:ext>
            </a:extLst>
          </p:cNvPr>
          <p:cNvSpPr>
            <a:spLocks noGrp="1" noRot="1" noChangeAspect="1" noTextEdit="1"/>
          </p:cNvSpPr>
          <p:nvPr>
            <p:ph type="sldImg"/>
          </p:nvPr>
        </p:nvSpPr>
        <p:spPr>
          <a:ln/>
        </p:spPr>
      </p:sp>
      <p:sp>
        <p:nvSpPr>
          <p:cNvPr id="181251" name="Notes Placeholder 2">
            <a:extLst>
              <a:ext uri="{FF2B5EF4-FFF2-40B4-BE49-F238E27FC236}">
                <a16:creationId xmlns:a16="http://schemas.microsoft.com/office/drawing/2014/main" id="{ADD19221-0AE0-2643-8407-D8CB8DE3921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81252" name="Slide Number Placeholder 3">
            <a:extLst>
              <a:ext uri="{FF2B5EF4-FFF2-40B4-BE49-F238E27FC236}">
                <a16:creationId xmlns:a16="http://schemas.microsoft.com/office/drawing/2014/main" id="{4FC53FA4-1A1B-9A40-A399-4AF83E5EC0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EE336B0-490F-0D41-95BD-B556CC5CDB38}" type="slidenum">
              <a:rPr lang="en-US" altLang="en-US"/>
              <a:pPr eaLnBrk="1" hangingPunct="1"/>
              <a:t>6</a:t>
            </a:fld>
            <a:endParaRPr lang="en-US" altLang="en-US"/>
          </a:p>
        </p:txBody>
      </p:sp>
    </p:spTree>
    <p:extLst>
      <p:ext uri="{BB962C8B-B14F-4D97-AF65-F5344CB8AC3E}">
        <p14:creationId xmlns:p14="http://schemas.microsoft.com/office/powerpoint/2010/main" val="2281507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778845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Slide Image Placeholder 1">
            <a:extLst>
              <a:ext uri="{FF2B5EF4-FFF2-40B4-BE49-F238E27FC236}">
                <a16:creationId xmlns:a16="http://schemas.microsoft.com/office/drawing/2014/main" id="{C4EC8647-4BC1-AD4D-8AF7-62D006B24AD2}"/>
              </a:ext>
            </a:extLst>
          </p:cNvPr>
          <p:cNvSpPr>
            <a:spLocks noGrp="1" noRot="1" noChangeAspect="1" noTextEdit="1"/>
          </p:cNvSpPr>
          <p:nvPr>
            <p:ph type="sldImg"/>
          </p:nvPr>
        </p:nvSpPr>
        <p:spPr>
          <a:ln/>
        </p:spPr>
      </p:sp>
      <p:sp>
        <p:nvSpPr>
          <p:cNvPr id="182275" name="Notes Placeholder 2">
            <a:extLst>
              <a:ext uri="{FF2B5EF4-FFF2-40B4-BE49-F238E27FC236}">
                <a16:creationId xmlns:a16="http://schemas.microsoft.com/office/drawing/2014/main" id="{EC8A1EB1-FDE1-2049-BF95-395AF6828E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82276" name="Slide Number Placeholder 3">
            <a:extLst>
              <a:ext uri="{FF2B5EF4-FFF2-40B4-BE49-F238E27FC236}">
                <a16:creationId xmlns:a16="http://schemas.microsoft.com/office/drawing/2014/main" id="{92E99619-A2DD-CF4E-9B78-24A1BAE358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0811797-7148-2744-B07D-F8E95CCBF871}" type="slidenum">
              <a:rPr lang="en-US" altLang="en-US"/>
              <a:pPr eaLnBrk="1" hangingPunct="1"/>
              <a:t>13</a:t>
            </a:fld>
            <a:endParaRPr lang="en-US" altLang="en-US"/>
          </a:p>
        </p:txBody>
      </p:sp>
    </p:spTree>
    <p:extLst>
      <p:ext uri="{BB962C8B-B14F-4D97-AF65-F5344CB8AC3E}">
        <p14:creationId xmlns:p14="http://schemas.microsoft.com/office/powerpoint/2010/main" val="1573275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Slide Image Placeholder 1">
            <a:extLst>
              <a:ext uri="{FF2B5EF4-FFF2-40B4-BE49-F238E27FC236}">
                <a16:creationId xmlns:a16="http://schemas.microsoft.com/office/drawing/2014/main" id="{9CDC372D-F5C6-8D4B-9FE3-7BF060D85898}"/>
              </a:ext>
            </a:extLst>
          </p:cNvPr>
          <p:cNvSpPr>
            <a:spLocks noGrp="1" noRot="1" noChangeAspect="1" noTextEdit="1"/>
          </p:cNvSpPr>
          <p:nvPr>
            <p:ph type="sldImg"/>
          </p:nvPr>
        </p:nvSpPr>
        <p:spPr>
          <a:ln/>
        </p:spPr>
      </p:sp>
      <p:sp>
        <p:nvSpPr>
          <p:cNvPr id="216067" name="Notes Placeholder 2">
            <a:extLst>
              <a:ext uri="{FF2B5EF4-FFF2-40B4-BE49-F238E27FC236}">
                <a16:creationId xmlns:a16="http://schemas.microsoft.com/office/drawing/2014/main" id="{093666AE-5B5E-3C46-8AED-F293D4EC10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16068" name="Slide Number Placeholder 3">
            <a:extLst>
              <a:ext uri="{FF2B5EF4-FFF2-40B4-BE49-F238E27FC236}">
                <a16:creationId xmlns:a16="http://schemas.microsoft.com/office/drawing/2014/main" id="{74303637-B6E8-224A-8301-AD94C58EB2B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EBDA81C-E232-F24E-B097-F4E2893CC2EE}" type="slidenum">
              <a:rPr lang="en-US" altLang="en-US"/>
              <a:pPr eaLnBrk="1" hangingPunct="1"/>
              <a:t>24</a:t>
            </a:fld>
            <a:endParaRPr lang="en-US" altLang="en-US"/>
          </a:p>
        </p:txBody>
      </p:sp>
    </p:spTree>
    <p:extLst>
      <p:ext uri="{BB962C8B-B14F-4D97-AF65-F5344CB8AC3E}">
        <p14:creationId xmlns:p14="http://schemas.microsoft.com/office/powerpoint/2010/main" val="18024028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a:extLst>
              <a:ext uri="{FF2B5EF4-FFF2-40B4-BE49-F238E27FC236}">
                <a16:creationId xmlns:a16="http://schemas.microsoft.com/office/drawing/2014/main" id="{8209C0A1-22EC-3748-AD03-9E06C497EF3E}"/>
              </a:ext>
            </a:extLst>
          </p:cNvPr>
          <p:cNvSpPr>
            <a:spLocks noGrp="1" noRot="1" noChangeAspect="1" noTextEdit="1"/>
          </p:cNvSpPr>
          <p:nvPr>
            <p:ph type="sldImg"/>
          </p:nvPr>
        </p:nvSpPr>
        <p:spPr>
          <a:ln/>
        </p:spPr>
      </p:sp>
      <p:sp>
        <p:nvSpPr>
          <p:cNvPr id="217091" name="Notes Placeholder 2">
            <a:extLst>
              <a:ext uri="{FF2B5EF4-FFF2-40B4-BE49-F238E27FC236}">
                <a16:creationId xmlns:a16="http://schemas.microsoft.com/office/drawing/2014/main" id="{C15CC2CD-160C-2A48-9844-54479D9E2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17092" name="Slide Number Placeholder 3">
            <a:extLst>
              <a:ext uri="{FF2B5EF4-FFF2-40B4-BE49-F238E27FC236}">
                <a16:creationId xmlns:a16="http://schemas.microsoft.com/office/drawing/2014/main" id="{83F115A8-B76D-3744-B60C-EBC703EEF9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72F977B-8BBE-9A4E-86F0-BD4268AD8566}" type="slidenum">
              <a:rPr lang="en-US" altLang="en-US"/>
              <a:pPr eaLnBrk="1" hangingPunct="1"/>
              <a:t>25</a:t>
            </a:fld>
            <a:endParaRPr lang="en-US" altLang="en-US"/>
          </a:p>
        </p:txBody>
      </p:sp>
    </p:spTree>
    <p:extLst>
      <p:ext uri="{BB962C8B-B14F-4D97-AF65-F5344CB8AC3E}">
        <p14:creationId xmlns:p14="http://schemas.microsoft.com/office/powerpoint/2010/main" val="3780015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a:extLst>
              <a:ext uri="{FF2B5EF4-FFF2-40B4-BE49-F238E27FC236}">
                <a16:creationId xmlns:a16="http://schemas.microsoft.com/office/drawing/2014/main" id="{5729A824-6B71-4240-834B-F5F00B487ED0}"/>
              </a:ext>
            </a:extLst>
          </p:cNvPr>
          <p:cNvSpPr>
            <a:spLocks noGrp="1" noRot="1" noChangeAspect="1" noTextEdit="1"/>
          </p:cNvSpPr>
          <p:nvPr>
            <p:ph type="sldImg"/>
          </p:nvPr>
        </p:nvSpPr>
        <p:spPr>
          <a:ln/>
        </p:spPr>
      </p:sp>
      <p:sp>
        <p:nvSpPr>
          <p:cNvPr id="183299" name="Notes Placeholder 2">
            <a:extLst>
              <a:ext uri="{FF2B5EF4-FFF2-40B4-BE49-F238E27FC236}">
                <a16:creationId xmlns:a16="http://schemas.microsoft.com/office/drawing/2014/main" id="{2CBD0130-AD0B-024A-9E31-F5A181E3C5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83300" name="Slide Number Placeholder 3">
            <a:extLst>
              <a:ext uri="{FF2B5EF4-FFF2-40B4-BE49-F238E27FC236}">
                <a16:creationId xmlns:a16="http://schemas.microsoft.com/office/drawing/2014/main" id="{D6B97F1E-3F6F-3D43-8A00-E9A5635A0E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12792DD-8F74-C74A-A1E0-1A1ACF751C98}" type="slidenum">
              <a:rPr lang="en-US" altLang="en-US"/>
              <a:pPr eaLnBrk="1" hangingPunct="1"/>
              <a:t>29</a:t>
            </a:fld>
            <a:endParaRPr lang="en-US" altLang="en-US"/>
          </a:p>
        </p:txBody>
      </p:sp>
    </p:spTree>
    <p:extLst>
      <p:ext uri="{BB962C8B-B14F-4D97-AF65-F5344CB8AC3E}">
        <p14:creationId xmlns:p14="http://schemas.microsoft.com/office/powerpoint/2010/main" val="6802857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AndTx">
  <p:cSld name="Title, Char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C6F2D-A087-E54D-A1BE-5CBE4925142A}"/>
              </a:ext>
            </a:extLst>
          </p:cNvPr>
          <p:cNvSpPr>
            <a:spLocks noGrp="1"/>
          </p:cNvSpPr>
          <p:nvPr>
            <p:ph type="title"/>
          </p:nvPr>
        </p:nvSpPr>
        <p:spPr>
          <a:xfrm>
            <a:off x="685800" y="457200"/>
            <a:ext cx="7772400" cy="1143000"/>
          </a:xfrm>
        </p:spPr>
        <p:txBody>
          <a:bodyPr/>
          <a:lstStyle/>
          <a:p>
            <a:r>
              <a:rPr lang="en-GB"/>
              <a:t>Click to edit Master title style</a:t>
            </a:r>
            <a:endParaRPr lang="en-US"/>
          </a:p>
        </p:txBody>
      </p:sp>
      <p:sp>
        <p:nvSpPr>
          <p:cNvPr id="3" name="Chart Placeholder 2">
            <a:extLst>
              <a:ext uri="{FF2B5EF4-FFF2-40B4-BE49-F238E27FC236}">
                <a16:creationId xmlns:a16="http://schemas.microsoft.com/office/drawing/2014/main" id="{C691E94F-9FAA-794F-9DB1-90E1C5AAD9DE}"/>
              </a:ext>
            </a:extLst>
          </p:cNvPr>
          <p:cNvSpPr>
            <a:spLocks noGrp="1"/>
          </p:cNvSpPr>
          <p:nvPr>
            <p:ph type="chart" sz="half" idx="1"/>
          </p:nvPr>
        </p:nvSpPr>
        <p:spPr>
          <a:xfrm>
            <a:off x="685800" y="1981200"/>
            <a:ext cx="3810000" cy="4114800"/>
          </a:xfrm>
        </p:spPr>
        <p:txBody>
          <a:bodyPr/>
          <a:lstStyle/>
          <a:p>
            <a:endParaRPr lang="en-US"/>
          </a:p>
        </p:txBody>
      </p:sp>
      <p:sp>
        <p:nvSpPr>
          <p:cNvPr id="4" name="Text Placeholder 3">
            <a:extLst>
              <a:ext uri="{FF2B5EF4-FFF2-40B4-BE49-F238E27FC236}">
                <a16:creationId xmlns:a16="http://schemas.microsoft.com/office/drawing/2014/main" id="{94CDBC05-2790-ED49-B7EB-50772463F84F}"/>
              </a:ext>
            </a:extLst>
          </p:cNvPr>
          <p:cNvSpPr>
            <a:spLocks noGrp="1"/>
          </p:cNvSpPr>
          <p:nvPr>
            <p:ph type="body" sz="half" idx="2"/>
          </p:nvPr>
        </p:nvSpPr>
        <p:spPr>
          <a:xfrm>
            <a:off x="4648200" y="1981200"/>
            <a:ext cx="381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5856CC1-7AE5-7C4B-A6A3-8A0D8BC7CCF2}"/>
              </a:ext>
            </a:extLst>
          </p:cNvPr>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C818B87F-455C-EA4F-AD08-23EEB359B1FE}"/>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E599BF16-AEB0-DB41-AE2F-15E2B26A07FD}"/>
              </a:ext>
            </a:extLst>
          </p:cNvPr>
          <p:cNvSpPr>
            <a:spLocks noGrp="1"/>
          </p:cNvSpPr>
          <p:nvPr>
            <p:ph type="sldNum" sz="quarter" idx="12"/>
          </p:nvPr>
        </p:nvSpPr>
        <p:spPr>
          <a:xfrm>
            <a:off x="6553200" y="6248400"/>
            <a:ext cx="1905000" cy="457200"/>
          </a:xfrm>
        </p:spPr>
        <p:txBody>
          <a:bodyPr/>
          <a:lstStyle>
            <a:lvl1pPr>
              <a:defRPr/>
            </a:lvl1pPr>
          </a:lstStyle>
          <a:p>
            <a:fld id="{64E79125-3033-6843-858C-A8F77DFF554C}" type="slidenum">
              <a:rPr lang="en-US" altLang="en-US"/>
              <a:pPr/>
              <a:t>‹#›</a:t>
            </a:fld>
            <a:endParaRPr lang="en-US" altLang="en-US"/>
          </a:p>
        </p:txBody>
      </p:sp>
    </p:spTree>
    <p:extLst>
      <p:ext uri="{BB962C8B-B14F-4D97-AF65-F5344CB8AC3E}">
        <p14:creationId xmlns:p14="http://schemas.microsoft.com/office/powerpoint/2010/main" val="3697775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infrastor.com/tech/SANTechIntro.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ACUA 6001</a:t>
            </a:r>
          </a:p>
        </p:txBody>
      </p:sp>
      <p:sp>
        <p:nvSpPr>
          <p:cNvPr id="6147" name="Subtitle 4"/>
          <p:cNvSpPr>
            <a:spLocks noGrp="1"/>
          </p:cNvSpPr>
          <p:nvPr>
            <p:ph type="subTitle" idx="1"/>
          </p:nvPr>
        </p:nvSpPr>
        <p:spPr>
          <a:xfrm>
            <a:off x="323528" y="2133600"/>
            <a:ext cx="8818883" cy="3363913"/>
          </a:xfrm>
        </p:spPr>
        <p:txBody>
          <a:bodyPr/>
          <a:lstStyle/>
          <a:p>
            <a:pPr eaLnBrk="1" hangingPunct="1"/>
            <a:r>
              <a:rPr lang="en-GB" altLang="en-US" dirty="0">
                <a:solidFill>
                  <a:schemeClr val="tx1"/>
                </a:solidFill>
              </a:rPr>
              <a:t>Data Centre Virtualization</a:t>
            </a:r>
          </a:p>
          <a:p>
            <a:pPr eaLnBrk="1" hangingPunct="1"/>
            <a:r>
              <a:rPr lang="en-GB" altLang="en-US" dirty="0">
                <a:solidFill>
                  <a:schemeClr val="tx1"/>
                </a:solidFill>
              </a:rPr>
              <a:t>Week 7</a:t>
            </a:r>
          </a:p>
          <a:p>
            <a:pPr eaLnBrk="1" hangingPunct="1"/>
            <a:endParaRPr lang="en-GB" altLang="en-US" dirty="0">
              <a:solidFill>
                <a:schemeClr val="tx1"/>
              </a:solidFill>
            </a:endParaRPr>
          </a:p>
          <a:p>
            <a:pPr eaLnBrk="1" hangingPunct="1"/>
            <a:r>
              <a:rPr lang="en-GB" altLang="en-US" dirty="0">
                <a:solidFill>
                  <a:schemeClr val="tx1"/>
                </a:solidFill>
              </a:rPr>
              <a:t>Storage Area Network (SAN)</a:t>
            </a:r>
          </a:p>
          <a:p>
            <a:pPr eaLnBrk="1" hangingPunct="1"/>
            <a:r>
              <a:rPr lang="en-GB" altLang="en-US" dirty="0">
                <a:solidFill>
                  <a:schemeClr val="tx1"/>
                </a:solidFill>
              </a:rPr>
              <a:t>					 - Koushik </a:t>
            </a:r>
            <a:r>
              <a:rPr lang="en-GB" altLang="en-US" dirty="0" err="1">
                <a:solidFill>
                  <a:schemeClr val="tx1"/>
                </a:solidFill>
              </a:rPr>
              <a:t>Modak</a:t>
            </a:r>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93394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To understand the concept of Storage area Network (SAN)</a:t>
            </a:r>
          </a:p>
          <a:p>
            <a:pPr eaLnBrk="1" hangingPunct="1">
              <a:defRPr/>
            </a:pPr>
            <a:r>
              <a:rPr lang="en-GB" altLang="en-US" sz="2400" dirty="0"/>
              <a:t>To understand Server-Attached Storage</a:t>
            </a:r>
          </a:p>
          <a:p>
            <a:pPr eaLnBrk="1" hangingPunct="1">
              <a:defRPr/>
            </a:pPr>
            <a:r>
              <a:rPr lang="en-GB" altLang="en-US" sz="2400" dirty="0"/>
              <a:t>To understand Network-Attached Storage</a:t>
            </a:r>
          </a:p>
          <a:p>
            <a:pPr eaLnBrk="1" hangingPunct="1">
              <a:defRPr/>
            </a:pPr>
            <a:r>
              <a:rPr lang="en-GB" altLang="en-US" sz="2400" dirty="0"/>
              <a:t>To understand Fibre Channel</a:t>
            </a:r>
          </a:p>
          <a:p>
            <a:pPr eaLnBrk="1" hangingPunct="1">
              <a:defRPr/>
            </a:pPr>
            <a:r>
              <a:rPr lang="en-GB" altLang="en-US" sz="2400" dirty="0"/>
              <a:t>To understand the benefits of SAN</a:t>
            </a:r>
          </a:p>
          <a:p>
            <a:pPr eaLnBrk="1" hangingPunct="1">
              <a:defRPr/>
            </a:pPr>
            <a:endParaRPr lang="en-GB" altLang="en-US" sz="2400" dirty="0"/>
          </a:p>
          <a:p>
            <a:pPr eaLnBrk="1" hangingPunct="1">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FEC0CA29-885B-074A-ACC3-5D7F3F7F93C5}"/>
              </a:ext>
            </a:extLst>
          </p:cNvPr>
          <p:cNvSpPr>
            <a:spLocks noGrp="1" noChangeArrowheads="1"/>
          </p:cNvSpPr>
          <p:nvPr>
            <p:ph type="title"/>
          </p:nvPr>
        </p:nvSpPr>
        <p:spPr/>
        <p:txBody>
          <a:bodyPr/>
          <a:lstStyle/>
          <a:p>
            <a:r>
              <a:rPr lang="en-US" altLang="en-US" dirty="0"/>
              <a:t>Initial thinking</a:t>
            </a:r>
          </a:p>
        </p:txBody>
      </p:sp>
      <p:sp>
        <p:nvSpPr>
          <p:cNvPr id="29699" name="Rectangle 3">
            <a:extLst>
              <a:ext uri="{FF2B5EF4-FFF2-40B4-BE49-F238E27FC236}">
                <a16:creationId xmlns:a16="http://schemas.microsoft.com/office/drawing/2014/main" id="{2FAE1DC4-2AE4-6646-A842-3E98806BC622}"/>
              </a:ext>
            </a:extLst>
          </p:cNvPr>
          <p:cNvSpPr>
            <a:spLocks noGrp="1" noChangeArrowheads="1"/>
          </p:cNvSpPr>
          <p:nvPr>
            <p:ph type="body" idx="1"/>
          </p:nvPr>
        </p:nvSpPr>
        <p:spPr/>
        <p:txBody>
          <a:bodyPr/>
          <a:lstStyle/>
          <a:p>
            <a:r>
              <a:rPr lang="en-US" altLang="en-US" dirty="0"/>
              <a:t>Data is Asset</a:t>
            </a:r>
          </a:p>
          <a:p>
            <a:r>
              <a:rPr lang="en-US" altLang="en-US" dirty="0"/>
              <a:t>How to Store Data?</a:t>
            </a:r>
          </a:p>
          <a:p>
            <a:r>
              <a:rPr lang="en-US" altLang="en-US" dirty="0"/>
              <a:t>How to Access Data?</a:t>
            </a:r>
          </a:p>
          <a:p>
            <a:r>
              <a:rPr lang="en-US" altLang="en-US" dirty="0"/>
              <a:t>How to Manage Data Storage?</a:t>
            </a:r>
          </a:p>
          <a:p>
            <a:endParaRPr lang="en-US" altLang="en-US" dirty="0"/>
          </a:p>
        </p:txBody>
      </p:sp>
    </p:spTree>
    <p:extLst>
      <p:ext uri="{BB962C8B-B14F-4D97-AF65-F5344CB8AC3E}">
        <p14:creationId xmlns:p14="http://schemas.microsoft.com/office/powerpoint/2010/main" val="2453004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6">
            <a:extLst>
              <a:ext uri="{FF2B5EF4-FFF2-40B4-BE49-F238E27FC236}">
                <a16:creationId xmlns:a16="http://schemas.microsoft.com/office/drawing/2014/main" id="{CF7B1EA0-3161-8745-9860-23CA3662459B}"/>
              </a:ext>
            </a:extLst>
          </p:cNvPr>
          <p:cNvSpPr>
            <a:spLocks noGrp="1" noChangeArrowheads="1"/>
          </p:cNvSpPr>
          <p:nvPr>
            <p:ph type="title"/>
          </p:nvPr>
        </p:nvSpPr>
        <p:spPr/>
        <p:txBody>
          <a:bodyPr/>
          <a:lstStyle/>
          <a:p>
            <a:r>
              <a:rPr lang="en-US" altLang="en-US"/>
              <a:t>Evolution in Storage Architecture</a:t>
            </a:r>
          </a:p>
        </p:txBody>
      </p:sp>
      <p:pic>
        <p:nvPicPr>
          <p:cNvPr id="15363" name="Picture 1027">
            <a:extLst>
              <a:ext uri="{FF2B5EF4-FFF2-40B4-BE49-F238E27FC236}">
                <a16:creationId xmlns:a16="http://schemas.microsoft.com/office/drawing/2014/main" id="{F47F3B24-F789-A34B-9282-3AC013F84E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2057400"/>
            <a:ext cx="80010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184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CEA25EDE-FC46-1C45-AB81-79F33DD70D4C}"/>
              </a:ext>
            </a:extLst>
          </p:cNvPr>
          <p:cNvSpPr>
            <a:spLocks noGrp="1" noChangeArrowheads="1"/>
          </p:cNvSpPr>
          <p:nvPr>
            <p:ph type="title"/>
          </p:nvPr>
        </p:nvSpPr>
        <p:spPr>
          <a:xfrm>
            <a:off x="457200" y="274637"/>
            <a:ext cx="8229600" cy="1325563"/>
          </a:xfrm>
        </p:spPr>
        <p:txBody>
          <a:bodyPr/>
          <a:lstStyle/>
          <a:p>
            <a:r>
              <a:rPr lang="en-US" altLang="en-US" dirty="0"/>
              <a:t>Challenges we face with Data Storage</a:t>
            </a:r>
          </a:p>
        </p:txBody>
      </p:sp>
      <p:sp>
        <p:nvSpPr>
          <p:cNvPr id="30723" name="Rectangle 3">
            <a:extLst>
              <a:ext uri="{FF2B5EF4-FFF2-40B4-BE49-F238E27FC236}">
                <a16:creationId xmlns:a16="http://schemas.microsoft.com/office/drawing/2014/main" id="{0F33E697-E20E-084F-8BB9-94EA14725605}"/>
              </a:ext>
            </a:extLst>
          </p:cNvPr>
          <p:cNvSpPr>
            <a:spLocks noGrp="1" noChangeArrowheads="1"/>
          </p:cNvSpPr>
          <p:nvPr>
            <p:ph type="body" idx="1"/>
          </p:nvPr>
        </p:nvSpPr>
        <p:spPr>
          <a:xfrm>
            <a:off x="457200" y="2204864"/>
            <a:ext cx="8229600" cy="3917032"/>
          </a:xfrm>
        </p:spPr>
        <p:txBody>
          <a:bodyPr/>
          <a:lstStyle/>
          <a:p>
            <a:r>
              <a:rPr lang="en-US" altLang="en-US" dirty="0"/>
              <a:t>Scalability --Rapidly growing data volume</a:t>
            </a:r>
          </a:p>
          <a:p>
            <a:r>
              <a:rPr lang="en-US" altLang="en-US" dirty="0"/>
              <a:t>Connectivity --Distributed data sharing</a:t>
            </a:r>
          </a:p>
          <a:p>
            <a:r>
              <a:rPr lang="en-US" altLang="en-US" dirty="0"/>
              <a:t>24/7 availability, no single point failure</a:t>
            </a:r>
          </a:p>
          <a:p>
            <a:r>
              <a:rPr lang="en-US" altLang="en-US" dirty="0"/>
              <a:t>High performance</a:t>
            </a:r>
          </a:p>
          <a:p>
            <a:r>
              <a:rPr lang="en-US" altLang="en-US" dirty="0"/>
              <a:t>Easy management</a:t>
            </a:r>
          </a:p>
          <a:p>
            <a:endParaRPr lang="en-US" altLang="en-US" dirty="0"/>
          </a:p>
          <a:p>
            <a:endParaRPr lang="en-US" altLang="en-US" dirty="0"/>
          </a:p>
        </p:txBody>
      </p:sp>
    </p:spTree>
    <p:extLst>
      <p:ext uri="{BB962C8B-B14F-4D97-AF65-F5344CB8AC3E}">
        <p14:creationId xmlns:p14="http://schemas.microsoft.com/office/powerpoint/2010/main" val="1640256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4EBC08F-B7B6-3E41-B572-9C66928FB26A}"/>
              </a:ext>
            </a:extLst>
          </p:cNvPr>
          <p:cNvSpPr>
            <a:spLocks noGrp="1"/>
          </p:cNvSpPr>
          <p:nvPr>
            <p:ph type="title"/>
          </p:nvPr>
        </p:nvSpPr>
        <p:spPr>
          <a:xfrm>
            <a:off x="457200" y="274638"/>
            <a:ext cx="8229600" cy="778098"/>
          </a:xfrm>
        </p:spPr>
        <p:txBody>
          <a:bodyPr/>
          <a:lstStyle/>
          <a:p>
            <a:pPr eaLnBrk="1" hangingPunct="1"/>
            <a:r>
              <a:rPr lang="en-US" altLang="en-US" dirty="0"/>
              <a:t>Legacy Storage</a:t>
            </a:r>
          </a:p>
        </p:txBody>
      </p:sp>
      <p:sp>
        <p:nvSpPr>
          <p:cNvPr id="34819" name="Content Placeholder 2">
            <a:extLst>
              <a:ext uri="{FF2B5EF4-FFF2-40B4-BE49-F238E27FC236}">
                <a16:creationId xmlns:a16="http://schemas.microsoft.com/office/drawing/2014/main" id="{F73B9808-AA12-A44A-8D17-4CA421E35496}"/>
              </a:ext>
            </a:extLst>
          </p:cNvPr>
          <p:cNvSpPr>
            <a:spLocks noGrp="1"/>
          </p:cNvSpPr>
          <p:nvPr>
            <p:ph idx="1"/>
          </p:nvPr>
        </p:nvSpPr>
        <p:spPr>
          <a:xfrm>
            <a:off x="304800" y="1052736"/>
            <a:ext cx="8534400" cy="4662264"/>
          </a:xfrm>
        </p:spPr>
        <p:txBody>
          <a:bodyPr/>
          <a:lstStyle/>
          <a:p>
            <a:pPr eaLnBrk="1" hangingPunct="1"/>
            <a:r>
              <a:rPr lang="en-US" altLang="en-US" sz="1800" dirty="0"/>
              <a:t>Disk</a:t>
            </a:r>
          </a:p>
          <a:p>
            <a:pPr lvl="1" eaLnBrk="1" hangingPunct="1"/>
            <a:r>
              <a:rPr lang="en-US" altLang="en-US" sz="1800" dirty="0"/>
              <a:t>Non-volatile data storage that uses a magnetic surface and has heads read/write data in blocks</a:t>
            </a:r>
          </a:p>
          <a:p>
            <a:pPr eaLnBrk="1" hangingPunct="1"/>
            <a:r>
              <a:rPr lang="en-US" altLang="en-US" sz="1800" dirty="0"/>
              <a:t>Tape </a:t>
            </a:r>
          </a:p>
          <a:p>
            <a:pPr lvl="1" eaLnBrk="1" hangingPunct="1"/>
            <a:r>
              <a:rPr lang="en-US" altLang="en-US" sz="1800" dirty="0"/>
              <a:t>Magnetic tape medium that writes a sequential string of data that is accessed in the same manner – ideal for backup purposes where read time is not important</a:t>
            </a:r>
          </a:p>
          <a:p>
            <a:pPr eaLnBrk="1" hangingPunct="1"/>
            <a:r>
              <a:rPr lang="en-US" altLang="en-US" sz="1800" dirty="0"/>
              <a:t>RAID – Redundant Array of Independent Disks</a:t>
            </a:r>
          </a:p>
          <a:p>
            <a:pPr lvl="1" eaLnBrk="1" hangingPunct="1"/>
            <a:r>
              <a:rPr lang="en-US" altLang="en-US" sz="1800" dirty="0"/>
              <a:t>Method to add high availability by writing information across multiple disks but retain a logical unit as one disk</a:t>
            </a:r>
          </a:p>
          <a:p>
            <a:pPr eaLnBrk="1" hangingPunct="1"/>
            <a:r>
              <a:rPr lang="en-US" altLang="en-US" sz="1800" dirty="0"/>
              <a:t>SCSI – Small Computer System Interface</a:t>
            </a:r>
          </a:p>
          <a:p>
            <a:pPr lvl="1" eaLnBrk="1" hangingPunct="1"/>
            <a:r>
              <a:rPr lang="en-US" altLang="en-US" sz="1800" dirty="0"/>
              <a:t>Commonly used interface to transfer data from a server to a storage device (</a:t>
            </a:r>
            <a:r>
              <a:rPr lang="en-US" altLang="en-US" sz="1800" dirty="0" err="1"/>
              <a:t>Fibre</a:t>
            </a:r>
            <a:r>
              <a:rPr lang="en-US" altLang="en-US" sz="1800" dirty="0"/>
              <a:t> Channel, iSCSI over ethernet, SAS</a:t>
            </a:r>
          </a:p>
          <a:p>
            <a:pPr eaLnBrk="1" hangingPunct="1"/>
            <a:r>
              <a:rPr lang="en-US" altLang="en-US" sz="1800" dirty="0"/>
              <a:t>Optical Media</a:t>
            </a:r>
          </a:p>
          <a:p>
            <a:pPr lvl="1" eaLnBrk="1" hangingPunct="1"/>
            <a:r>
              <a:rPr lang="en-US" altLang="en-US" sz="1800" dirty="0"/>
              <a:t>Laser recordings onto removable media like CDs, DVDs, and other types of media</a:t>
            </a:r>
          </a:p>
        </p:txBody>
      </p:sp>
    </p:spTree>
    <p:extLst>
      <p:ext uri="{BB962C8B-B14F-4D97-AF65-F5344CB8AC3E}">
        <p14:creationId xmlns:p14="http://schemas.microsoft.com/office/powerpoint/2010/main" val="1917642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What is SAN?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GB" sz="2800" dirty="0"/>
              <a:t>The storage-area network (SAN) is a network whose primary purpose is the transfer of data between computer systems and storage elements and among storage elements. </a:t>
            </a:r>
          </a:p>
          <a:p>
            <a:r>
              <a:rPr lang="en-GB" sz="2800" dirty="0"/>
              <a:t>A SAN consists of a communication infrastructure, which provides physical connections and a management layer. This layer organizes the connections, storage elements, and computer systems so that data transfer is secure and robust. </a:t>
            </a:r>
          </a:p>
          <a:p>
            <a:endParaRPr lang="en-GB" dirty="0"/>
          </a:p>
          <a:p>
            <a:pPr marL="0" indent="0" algn="just" eaLnBrk="1" hangingPunct="1">
              <a:buFont typeface="Arial" panose="020B0604020202020204" pitchFamily="34" charset="0"/>
              <a:buNone/>
              <a:defRPr/>
            </a:pPr>
            <a:endParaRPr lang="en-GB" altLang="en-US" sz="36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593714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F62C-4BFE-924D-9A80-6DC8E110798C}"/>
              </a:ext>
            </a:extLst>
          </p:cNvPr>
          <p:cNvSpPr>
            <a:spLocks noGrp="1"/>
          </p:cNvSpPr>
          <p:nvPr>
            <p:ph type="title"/>
          </p:nvPr>
        </p:nvSpPr>
        <p:spPr/>
        <p:txBody>
          <a:bodyPr/>
          <a:lstStyle/>
          <a:p>
            <a:r>
              <a:rPr lang="en-US" dirty="0"/>
              <a:t>What is SAN?</a:t>
            </a:r>
          </a:p>
        </p:txBody>
      </p:sp>
      <p:sp>
        <p:nvSpPr>
          <p:cNvPr id="3" name="Content Placeholder 2">
            <a:extLst>
              <a:ext uri="{FF2B5EF4-FFF2-40B4-BE49-F238E27FC236}">
                <a16:creationId xmlns:a16="http://schemas.microsoft.com/office/drawing/2014/main" id="{DC034D34-53D6-3C48-917E-6A8D9D0D4967}"/>
              </a:ext>
            </a:extLst>
          </p:cNvPr>
          <p:cNvSpPr>
            <a:spLocks noGrp="1"/>
          </p:cNvSpPr>
          <p:nvPr>
            <p:ph idx="1"/>
          </p:nvPr>
        </p:nvSpPr>
        <p:spPr>
          <a:xfrm>
            <a:off x="457200" y="1600200"/>
            <a:ext cx="8229600" cy="4133055"/>
          </a:xfrm>
        </p:spPr>
        <p:txBody>
          <a:bodyPr/>
          <a:lstStyle/>
          <a:p>
            <a:r>
              <a:rPr lang="en-GB" dirty="0"/>
              <a:t>The term SAN is usually (but not necessarily) identified with block I/O services rather than file-access services. A SAN is a specialized, high-speed network that attaches servers and storage devices. </a:t>
            </a:r>
          </a:p>
          <a:p>
            <a:r>
              <a:rPr lang="en-GB" dirty="0"/>
              <a:t>A SAN allows an any-to-any connection across the network by using interconnect elements such as switches and directors. </a:t>
            </a:r>
          </a:p>
          <a:p>
            <a:endParaRPr lang="en-US" dirty="0"/>
          </a:p>
        </p:txBody>
      </p:sp>
      <p:sp>
        <p:nvSpPr>
          <p:cNvPr id="4" name="Date Placeholder 3">
            <a:extLst>
              <a:ext uri="{FF2B5EF4-FFF2-40B4-BE49-F238E27FC236}">
                <a16:creationId xmlns:a16="http://schemas.microsoft.com/office/drawing/2014/main" id="{2C3CCE23-114A-3D4D-8ACD-01C096176EE8}"/>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020C4780-A7A7-CC43-9EB4-58CE4F4DEAC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3626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9D64C270-BB18-2B43-8960-E489ACB053C4}"/>
              </a:ext>
            </a:extLst>
          </p:cNvPr>
          <p:cNvSpPr>
            <a:spLocks noGrp="1" noChangeArrowheads="1"/>
          </p:cNvSpPr>
          <p:nvPr>
            <p:ph type="title"/>
          </p:nvPr>
        </p:nvSpPr>
        <p:spPr/>
        <p:txBody>
          <a:bodyPr/>
          <a:lstStyle/>
          <a:p>
            <a:r>
              <a:rPr lang="en-US" altLang="en-US"/>
              <a:t>Storage Area Network</a:t>
            </a:r>
          </a:p>
        </p:txBody>
      </p:sp>
      <p:pic>
        <p:nvPicPr>
          <p:cNvPr id="13315" name="Picture 3">
            <a:extLst>
              <a:ext uri="{FF2B5EF4-FFF2-40B4-BE49-F238E27FC236}">
                <a16:creationId xmlns:a16="http://schemas.microsoft.com/office/drawing/2014/main" id="{ACAB2090-69B9-9344-BC25-B4EC3C2025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112043"/>
            <a:ext cx="7772400" cy="4633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38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Line 2">
            <a:extLst>
              <a:ext uri="{FF2B5EF4-FFF2-40B4-BE49-F238E27FC236}">
                <a16:creationId xmlns:a16="http://schemas.microsoft.com/office/drawing/2014/main" id="{7668F561-042F-8F4A-98C0-D7388994C2D2}"/>
              </a:ext>
            </a:extLst>
          </p:cNvPr>
          <p:cNvSpPr>
            <a:spLocks noChangeShapeType="1"/>
          </p:cNvSpPr>
          <p:nvPr/>
        </p:nvSpPr>
        <p:spPr bwMode="auto">
          <a:xfrm>
            <a:off x="7315200" y="2743200"/>
            <a:ext cx="0" cy="9144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19" name="Rectangle 3">
            <a:extLst>
              <a:ext uri="{FF2B5EF4-FFF2-40B4-BE49-F238E27FC236}">
                <a16:creationId xmlns:a16="http://schemas.microsoft.com/office/drawing/2014/main" id="{37206A9C-47AD-D849-8285-DE59948BDA28}"/>
              </a:ext>
            </a:extLst>
          </p:cNvPr>
          <p:cNvSpPr>
            <a:spLocks noGrp="1" noChangeArrowheads="1"/>
          </p:cNvSpPr>
          <p:nvPr>
            <p:ph type="title"/>
          </p:nvPr>
        </p:nvSpPr>
        <p:spPr>
          <a:xfrm>
            <a:off x="1676400" y="990600"/>
            <a:ext cx="7219950" cy="990600"/>
          </a:xfrm>
        </p:spPr>
        <p:txBody>
          <a:bodyPr/>
          <a:lstStyle/>
          <a:p>
            <a:r>
              <a:rPr lang="en-US" altLang="en-US" dirty="0"/>
              <a:t>Storage Area Network</a:t>
            </a:r>
          </a:p>
        </p:txBody>
      </p:sp>
      <p:sp>
        <p:nvSpPr>
          <p:cNvPr id="137220" name="Rectangle 4">
            <a:extLst>
              <a:ext uri="{FF2B5EF4-FFF2-40B4-BE49-F238E27FC236}">
                <a16:creationId xmlns:a16="http://schemas.microsoft.com/office/drawing/2014/main" id="{FFFBD1EE-C378-AD48-BF6D-4A263CE70668}"/>
              </a:ext>
            </a:extLst>
          </p:cNvPr>
          <p:cNvSpPr>
            <a:spLocks noGrp="1" noChangeArrowheads="1"/>
          </p:cNvSpPr>
          <p:nvPr>
            <p:ph type="body" idx="1"/>
          </p:nvPr>
        </p:nvSpPr>
        <p:spPr>
          <a:xfrm>
            <a:off x="76200" y="2286000"/>
            <a:ext cx="6096000" cy="3375248"/>
          </a:xfrm>
        </p:spPr>
        <p:txBody>
          <a:bodyPr/>
          <a:lstStyle/>
          <a:p>
            <a:pPr lvl="1"/>
            <a:r>
              <a:rPr lang="en-US" altLang="en-US" sz="2000" dirty="0"/>
              <a:t>A SAN is the set of principles of offloading data and storage traffic from the application network</a:t>
            </a:r>
          </a:p>
          <a:p>
            <a:pPr lvl="1"/>
            <a:r>
              <a:rPr lang="en-US" altLang="en-US" sz="2000" dirty="0"/>
              <a:t>SANs are transport agnostic</a:t>
            </a:r>
          </a:p>
          <a:p>
            <a:pPr lvl="1"/>
            <a:r>
              <a:rPr lang="en-US" altLang="en-US" sz="2000" dirty="0"/>
              <a:t>Goal is to create separate and manageable networks</a:t>
            </a:r>
          </a:p>
          <a:p>
            <a:pPr lvl="1"/>
            <a:r>
              <a:rPr lang="en-US" altLang="en-US" sz="2000" dirty="0"/>
              <a:t>TCP/IP and Fiber Channel (FC) are both network transports working at the SCSI command or “block” level</a:t>
            </a:r>
          </a:p>
        </p:txBody>
      </p:sp>
      <p:sp>
        <p:nvSpPr>
          <p:cNvPr id="137221" name="Freeform 5">
            <a:extLst>
              <a:ext uri="{FF2B5EF4-FFF2-40B4-BE49-F238E27FC236}">
                <a16:creationId xmlns:a16="http://schemas.microsoft.com/office/drawing/2014/main" id="{A3EE963B-F94A-DC42-940A-626EE4CA07D4}"/>
              </a:ext>
            </a:extLst>
          </p:cNvPr>
          <p:cNvSpPr>
            <a:spLocks noChangeAspect="1"/>
          </p:cNvSpPr>
          <p:nvPr/>
        </p:nvSpPr>
        <p:spPr bwMode="auto">
          <a:xfrm>
            <a:off x="7673975" y="4267200"/>
            <a:ext cx="719138" cy="149225"/>
          </a:xfrm>
          <a:custGeom>
            <a:avLst/>
            <a:gdLst>
              <a:gd name="T0" fmla="*/ 0 w 917"/>
              <a:gd name="T1" fmla="*/ 0 h 176"/>
              <a:gd name="T2" fmla="*/ 917 w 917"/>
              <a:gd name="T3" fmla="*/ 176 h 176"/>
            </a:gdLst>
            <a:ahLst/>
            <a:cxnLst>
              <a:cxn ang="0">
                <a:pos x="T0" y="T1"/>
              </a:cxn>
              <a:cxn ang="0">
                <a:pos x="T2" y="T3"/>
              </a:cxn>
            </a:cxnLst>
            <a:rect l="0" t="0" r="r" b="b"/>
            <a:pathLst>
              <a:path w="917" h="176">
                <a:moveTo>
                  <a:pt x="0" y="0"/>
                </a:moveTo>
                <a:lnTo>
                  <a:pt x="917" y="176"/>
                </a:lnTo>
              </a:path>
            </a:pathLst>
          </a:custGeom>
          <a:noFill/>
          <a:ln w="28575" cap="flat" cmpd="sng">
            <a:solidFill>
              <a:srgbClr val="33CCFF"/>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17961" dir="8100000" algn="ctr" rotWithShape="0">
                    <a:schemeClr val="bg2"/>
                  </a:outerShdw>
                </a:effectLst>
              </a14:hiddenEffects>
            </a:ext>
          </a:extLst>
        </p:spPr>
        <p:txBody>
          <a:bodyPr/>
          <a:lstStyle/>
          <a:p>
            <a:endParaRPr lang="en-US"/>
          </a:p>
        </p:txBody>
      </p:sp>
      <p:sp>
        <p:nvSpPr>
          <p:cNvPr id="137222" name="Freeform 6">
            <a:extLst>
              <a:ext uri="{FF2B5EF4-FFF2-40B4-BE49-F238E27FC236}">
                <a16:creationId xmlns:a16="http://schemas.microsoft.com/office/drawing/2014/main" id="{8CF437F7-8359-204C-ABC8-E7552F9DEF77}"/>
              </a:ext>
            </a:extLst>
          </p:cNvPr>
          <p:cNvSpPr>
            <a:spLocks noChangeAspect="1"/>
          </p:cNvSpPr>
          <p:nvPr/>
        </p:nvSpPr>
        <p:spPr bwMode="auto">
          <a:xfrm>
            <a:off x="7292975" y="4257675"/>
            <a:ext cx="79375" cy="688975"/>
          </a:xfrm>
          <a:custGeom>
            <a:avLst/>
            <a:gdLst>
              <a:gd name="T0" fmla="*/ 0 w 45"/>
              <a:gd name="T1" fmla="*/ 0 h 369"/>
              <a:gd name="T2" fmla="*/ 45 w 45"/>
              <a:gd name="T3" fmla="*/ 369 h 369"/>
            </a:gdLst>
            <a:ahLst/>
            <a:cxnLst>
              <a:cxn ang="0">
                <a:pos x="T0" y="T1"/>
              </a:cxn>
              <a:cxn ang="0">
                <a:pos x="T2" y="T3"/>
              </a:cxn>
            </a:cxnLst>
            <a:rect l="0" t="0" r="r" b="b"/>
            <a:pathLst>
              <a:path w="45" h="369">
                <a:moveTo>
                  <a:pt x="0" y="0"/>
                </a:moveTo>
                <a:lnTo>
                  <a:pt x="45" y="369"/>
                </a:lnTo>
              </a:path>
            </a:pathLst>
          </a:custGeom>
          <a:noFill/>
          <a:ln w="28575" cap="flat" cmpd="sng">
            <a:solidFill>
              <a:srgbClr val="33CCFF"/>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17961" dir="8100000" algn="ctr" rotWithShape="0">
                    <a:schemeClr val="bg2"/>
                  </a:outerShdw>
                </a:effectLst>
              </a14:hiddenEffects>
            </a:ext>
          </a:extLst>
        </p:spPr>
        <p:txBody>
          <a:bodyPr/>
          <a:lstStyle/>
          <a:p>
            <a:endParaRPr lang="en-US"/>
          </a:p>
        </p:txBody>
      </p:sp>
      <p:sp>
        <p:nvSpPr>
          <p:cNvPr id="137223" name="Freeform 7">
            <a:extLst>
              <a:ext uri="{FF2B5EF4-FFF2-40B4-BE49-F238E27FC236}">
                <a16:creationId xmlns:a16="http://schemas.microsoft.com/office/drawing/2014/main" id="{C1412768-376E-CE41-88FA-6F167A837DD1}"/>
              </a:ext>
            </a:extLst>
          </p:cNvPr>
          <p:cNvSpPr>
            <a:spLocks noChangeAspect="1"/>
          </p:cNvSpPr>
          <p:nvPr/>
        </p:nvSpPr>
        <p:spPr bwMode="auto">
          <a:xfrm>
            <a:off x="6453188" y="4176713"/>
            <a:ext cx="493712" cy="504825"/>
          </a:xfrm>
          <a:custGeom>
            <a:avLst/>
            <a:gdLst>
              <a:gd name="T0" fmla="*/ 279 w 279"/>
              <a:gd name="T1" fmla="*/ 0 h 270"/>
              <a:gd name="T2" fmla="*/ 0 w 279"/>
              <a:gd name="T3" fmla="*/ 270 h 270"/>
            </a:gdLst>
            <a:ahLst/>
            <a:cxnLst>
              <a:cxn ang="0">
                <a:pos x="T0" y="T1"/>
              </a:cxn>
              <a:cxn ang="0">
                <a:pos x="T2" y="T3"/>
              </a:cxn>
            </a:cxnLst>
            <a:rect l="0" t="0" r="r" b="b"/>
            <a:pathLst>
              <a:path w="279" h="270">
                <a:moveTo>
                  <a:pt x="279" y="0"/>
                </a:moveTo>
                <a:lnTo>
                  <a:pt x="0" y="270"/>
                </a:lnTo>
              </a:path>
            </a:pathLst>
          </a:custGeom>
          <a:noFill/>
          <a:ln w="28575" cap="flat" cmpd="sng">
            <a:solidFill>
              <a:srgbClr val="33CCFF"/>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17961" dir="8100000" algn="ctr" rotWithShape="0">
                    <a:schemeClr val="bg2"/>
                  </a:outerShdw>
                </a:effectLst>
              </a14:hiddenEffects>
            </a:ext>
          </a:extLst>
        </p:spPr>
        <p:txBody>
          <a:bodyPr/>
          <a:lstStyle/>
          <a:p>
            <a:endParaRPr lang="en-US"/>
          </a:p>
        </p:txBody>
      </p:sp>
      <p:sp>
        <p:nvSpPr>
          <p:cNvPr id="137224" name="Freeform 8">
            <a:extLst>
              <a:ext uri="{FF2B5EF4-FFF2-40B4-BE49-F238E27FC236}">
                <a16:creationId xmlns:a16="http://schemas.microsoft.com/office/drawing/2014/main" id="{F3D1D07F-913A-E345-974F-B869FA66EC54}"/>
              </a:ext>
            </a:extLst>
          </p:cNvPr>
          <p:cNvSpPr>
            <a:spLocks noChangeAspect="1"/>
          </p:cNvSpPr>
          <p:nvPr/>
        </p:nvSpPr>
        <p:spPr bwMode="auto">
          <a:xfrm>
            <a:off x="6254750" y="3165475"/>
            <a:ext cx="573088" cy="411163"/>
          </a:xfrm>
          <a:custGeom>
            <a:avLst/>
            <a:gdLst>
              <a:gd name="T0" fmla="*/ 0 w 731"/>
              <a:gd name="T1" fmla="*/ 0 h 501"/>
              <a:gd name="T2" fmla="*/ 731 w 731"/>
              <a:gd name="T3" fmla="*/ 501 h 501"/>
            </a:gdLst>
            <a:ahLst/>
            <a:cxnLst>
              <a:cxn ang="0">
                <a:pos x="T0" y="T1"/>
              </a:cxn>
              <a:cxn ang="0">
                <a:pos x="T2" y="T3"/>
              </a:cxn>
            </a:cxnLst>
            <a:rect l="0" t="0" r="r" b="b"/>
            <a:pathLst>
              <a:path w="731" h="501">
                <a:moveTo>
                  <a:pt x="0" y="0"/>
                </a:moveTo>
                <a:lnTo>
                  <a:pt x="731" y="501"/>
                </a:lnTo>
              </a:path>
            </a:pathLst>
          </a:custGeom>
          <a:noFill/>
          <a:ln w="28575" cap="flat" cmpd="sng">
            <a:solidFill>
              <a:srgbClr val="33CCFF"/>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17961" dir="8100000" algn="ctr" rotWithShape="0">
                    <a:schemeClr val="bg2"/>
                  </a:outerShdw>
                </a:effectLst>
              </a14:hiddenEffects>
            </a:ext>
          </a:extLst>
        </p:spPr>
        <p:txBody>
          <a:bodyPr/>
          <a:lstStyle/>
          <a:p>
            <a:endParaRPr lang="en-US"/>
          </a:p>
        </p:txBody>
      </p:sp>
      <p:sp>
        <p:nvSpPr>
          <p:cNvPr id="137225" name="Freeform 9">
            <a:extLst>
              <a:ext uri="{FF2B5EF4-FFF2-40B4-BE49-F238E27FC236}">
                <a16:creationId xmlns:a16="http://schemas.microsoft.com/office/drawing/2014/main" id="{0252356C-0348-F04F-AA23-A9DDF2A8AE70}"/>
              </a:ext>
            </a:extLst>
          </p:cNvPr>
          <p:cNvSpPr>
            <a:spLocks noChangeAspect="1"/>
          </p:cNvSpPr>
          <p:nvPr/>
        </p:nvSpPr>
        <p:spPr bwMode="auto">
          <a:xfrm>
            <a:off x="7815263" y="3557588"/>
            <a:ext cx="469900" cy="430212"/>
          </a:xfrm>
          <a:custGeom>
            <a:avLst/>
            <a:gdLst>
              <a:gd name="T0" fmla="*/ 603 w 603"/>
              <a:gd name="T1" fmla="*/ 0 h 522"/>
              <a:gd name="T2" fmla="*/ 0 w 603"/>
              <a:gd name="T3" fmla="*/ 522 h 522"/>
            </a:gdLst>
            <a:ahLst/>
            <a:cxnLst>
              <a:cxn ang="0">
                <a:pos x="T0" y="T1"/>
              </a:cxn>
              <a:cxn ang="0">
                <a:pos x="T2" y="T3"/>
              </a:cxn>
            </a:cxnLst>
            <a:rect l="0" t="0" r="r" b="b"/>
            <a:pathLst>
              <a:path w="603" h="522">
                <a:moveTo>
                  <a:pt x="603" y="0"/>
                </a:moveTo>
                <a:lnTo>
                  <a:pt x="0" y="522"/>
                </a:lnTo>
              </a:path>
            </a:pathLst>
          </a:custGeom>
          <a:noFill/>
          <a:ln w="28575" cap="flat" cmpd="sng">
            <a:solidFill>
              <a:srgbClr val="33CCFF"/>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17961" dir="8100000" algn="ctr" rotWithShape="0">
                    <a:schemeClr val="bg2"/>
                  </a:outerShdw>
                </a:effectLst>
              </a14:hiddenEffects>
            </a:ext>
          </a:extLst>
        </p:spPr>
        <p:txBody>
          <a:bodyPr/>
          <a:lstStyle/>
          <a:p>
            <a:endParaRPr lang="en-US"/>
          </a:p>
        </p:txBody>
      </p:sp>
      <p:grpSp>
        <p:nvGrpSpPr>
          <p:cNvPr id="137226" name="Group 10">
            <a:extLst>
              <a:ext uri="{FF2B5EF4-FFF2-40B4-BE49-F238E27FC236}">
                <a16:creationId xmlns:a16="http://schemas.microsoft.com/office/drawing/2014/main" id="{7DD752DB-AFE2-5B43-A92F-51C4E23449EA}"/>
              </a:ext>
            </a:extLst>
          </p:cNvPr>
          <p:cNvGrpSpPr>
            <a:grpSpLocks/>
          </p:cNvGrpSpPr>
          <p:nvPr/>
        </p:nvGrpSpPr>
        <p:grpSpPr bwMode="auto">
          <a:xfrm>
            <a:off x="6229350" y="4265613"/>
            <a:ext cx="369888" cy="569912"/>
            <a:chOff x="2101" y="1791"/>
            <a:chExt cx="1661" cy="2421"/>
          </a:xfrm>
        </p:grpSpPr>
        <p:sp>
          <p:nvSpPr>
            <p:cNvPr id="137227" name="Freeform 11">
              <a:extLst>
                <a:ext uri="{FF2B5EF4-FFF2-40B4-BE49-F238E27FC236}">
                  <a16:creationId xmlns:a16="http://schemas.microsoft.com/office/drawing/2014/main" id="{49888D4C-0F04-5B45-B384-5C3A1207C498}"/>
                </a:ext>
              </a:extLst>
            </p:cNvPr>
            <p:cNvSpPr>
              <a:spLocks/>
            </p:cNvSpPr>
            <p:nvPr/>
          </p:nvSpPr>
          <p:spPr bwMode="auto">
            <a:xfrm>
              <a:off x="2101" y="2909"/>
              <a:ext cx="1661" cy="1171"/>
            </a:xfrm>
            <a:custGeom>
              <a:avLst/>
              <a:gdLst>
                <a:gd name="T0" fmla="*/ 1319 w 2528"/>
                <a:gd name="T1" fmla="*/ 1783 h 1783"/>
                <a:gd name="T2" fmla="*/ 2528 w 2528"/>
                <a:gd name="T3" fmla="*/ 923 h 1783"/>
                <a:gd name="T4" fmla="*/ 1184 w 2528"/>
                <a:gd name="T5" fmla="*/ 0 h 1783"/>
                <a:gd name="T6" fmla="*/ 0 w 2528"/>
                <a:gd name="T7" fmla="*/ 843 h 1783"/>
                <a:gd name="T8" fmla="*/ 1319 w 2528"/>
                <a:gd name="T9" fmla="*/ 1783 h 1783"/>
              </a:gdLst>
              <a:ahLst/>
              <a:cxnLst>
                <a:cxn ang="0">
                  <a:pos x="T0" y="T1"/>
                </a:cxn>
                <a:cxn ang="0">
                  <a:pos x="T2" y="T3"/>
                </a:cxn>
                <a:cxn ang="0">
                  <a:pos x="T4" y="T5"/>
                </a:cxn>
                <a:cxn ang="0">
                  <a:pos x="T6" y="T7"/>
                </a:cxn>
                <a:cxn ang="0">
                  <a:pos x="T8" y="T9"/>
                </a:cxn>
              </a:cxnLst>
              <a:rect l="0" t="0" r="r" b="b"/>
              <a:pathLst>
                <a:path w="2528" h="1783">
                  <a:moveTo>
                    <a:pt x="1319" y="1783"/>
                  </a:moveTo>
                  <a:lnTo>
                    <a:pt x="2528" y="923"/>
                  </a:lnTo>
                  <a:lnTo>
                    <a:pt x="1184" y="0"/>
                  </a:lnTo>
                  <a:lnTo>
                    <a:pt x="0" y="843"/>
                  </a:lnTo>
                  <a:lnTo>
                    <a:pt x="1319" y="1783"/>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28" name="Freeform 12">
              <a:extLst>
                <a:ext uri="{FF2B5EF4-FFF2-40B4-BE49-F238E27FC236}">
                  <a16:creationId xmlns:a16="http://schemas.microsoft.com/office/drawing/2014/main" id="{D7BC5B74-B56B-AD4D-8969-D783114C3F9D}"/>
                </a:ext>
              </a:extLst>
            </p:cNvPr>
            <p:cNvSpPr>
              <a:spLocks/>
            </p:cNvSpPr>
            <p:nvPr/>
          </p:nvSpPr>
          <p:spPr bwMode="auto">
            <a:xfrm>
              <a:off x="2259" y="2223"/>
              <a:ext cx="733" cy="1760"/>
            </a:xfrm>
            <a:custGeom>
              <a:avLst/>
              <a:gdLst>
                <a:gd name="T0" fmla="*/ 726 w 733"/>
                <a:gd name="T1" fmla="*/ 1760 h 1760"/>
                <a:gd name="T2" fmla="*/ 733 w 733"/>
                <a:gd name="T3" fmla="*/ 510 h 1760"/>
                <a:gd name="T4" fmla="*/ 0 w 733"/>
                <a:gd name="T5" fmla="*/ 0 h 1760"/>
                <a:gd name="T6" fmla="*/ 0 w 733"/>
                <a:gd name="T7" fmla="*/ 428 h 1760"/>
                <a:gd name="T8" fmla="*/ 44 w 733"/>
                <a:gd name="T9" fmla="*/ 501 h 1760"/>
                <a:gd name="T10" fmla="*/ 0 w 733"/>
                <a:gd name="T11" fmla="*/ 555 h 1760"/>
                <a:gd name="T12" fmla="*/ 0 w 733"/>
                <a:gd name="T13" fmla="*/ 1256 h 1760"/>
                <a:gd name="T14" fmla="*/ 726 w 733"/>
                <a:gd name="T15" fmla="*/ 1760 h 17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33" h="1760">
                  <a:moveTo>
                    <a:pt x="726" y="1760"/>
                  </a:moveTo>
                  <a:lnTo>
                    <a:pt x="733" y="510"/>
                  </a:lnTo>
                  <a:lnTo>
                    <a:pt x="0" y="0"/>
                  </a:lnTo>
                  <a:lnTo>
                    <a:pt x="0" y="428"/>
                  </a:lnTo>
                  <a:lnTo>
                    <a:pt x="44" y="501"/>
                  </a:lnTo>
                  <a:lnTo>
                    <a:pt x="0" y="555"/>
                  </a:lnTo>
                  <a:lnTo>
                    <a:pt x="0" y="1256"/>
                  </a:lnTo>
                  <a:lnTo>
                    <a:pt x="726" y="1760"/>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29" name="Freeform 13">
              <a:extLst>
                <a:ext uri="{FF2B5EF4-FFF2-40B4-BE49-F238E27FC236}">
                  <a16:creationId xmlns:a16="http://schemas.microsoft.com/office/drawing/2014/main" id="{FE7B15C1-472A-4B41-92AC-5FF4D790E427}"/>
                </a:ext>
              </a:extLst>
            </p:cNvPr>
            <p:cNvSpPr>
              <a:spLocks/>
            </p:cNvSpPr>
            <p:nvPr/>
          </p:nvSpPr>
          <p:spPr bwMode="auto">
            <a:xfrm>
              <a:off x="2970" y="3515"/>
              <a:ext cx="792" cy="697"/>
            </a:xfrm>
            <a:custGeom>
              <a:avLst/>
              <a:gdLst>
                <a:gd name="T0" fmla="*/ 0 w 1206"/>
                <a:gd name="T1" fmla="*/ 1060 h 1060"/>
                <a:gd name="T2" fmla="*/ 0 w 1206"/>
                <a:gd name="T3" fmla="*/ 852 h 1060"/>
                <a:gd name="T4" fmla="*/ 1206 w 1206"/>
                <a:gd name="T5" fmla="*/ 0 h 1060"/>
                <a:gd name="T6" fmla="*/ 1206 w 1206"/>
                <a:gd name="T7" fmla="*/ 197 h 1060"/>
                <a:gd name="T8" fmla="*/ 0 w 1206"/>
                <a:gd name="T9" fmla="*/ 1060 h 1060"/>
              </a:gdLst>
              <a:ahLst/>
              <a:cxnLst>
                <a:cxn ang="0">
                  <a:pos x="T0" y="T1"/>
                </a:cxn>
                <a:cxn ang="0">
                  <a:pos x="T2" y="T3"/>
                </a:cxn>
                <a:cxn ang="0">
                  <a:pos x="T4" y="T5"/>
                </a:cxn>
                <a:cxn ang="0">
                  <a:pos x="T6" y="T7"/>
                </a:cxn>
                <a:cxn ang="0">
                  <a:pos x="T8" y="T9"/>
                </a:cxn>
              </a:cxnLst>
              <a:rect l="0" t="0" r="r" b="b"/>
              <a:pathLst>
                <a:path w="1206" h="1060">
                  <a:moveTo>
                    <a:pt x="0" y="1060"/>
                  </a:moveTo>
                  <a:lnTo>
                    <a:pt x="0" y="852"/>
                  </a:lnTo>
                  <a:lnTo>
                    <a:pt x="1206" y="0"/>
                  </a:lnTo>
                  <a:lnTo>
                    <a:pt x="1206" y="197"/>
                  </a:lnTo>
                  <a:lnTo>
                    <a:pt x="0" y="106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0" name="Freeform 14">
              <a:extLst>
                <a:ext uri="{FF2B5EF4-FFF2-40B4-BE49-F238E27FC236}">
                  <a16:creationId xmlns:a16="http://schemas.microsoft.com/office/drawing/2014/main" id="{E6A14F05-B093-D543-8A5D-D3AD8FB59A78}"/>
                </a:ext>
              </a:extLst>
            </p:cNvPr>
            <p:cNvSpPr>
              <a:spLocks/>
            </p:cNvSpPr>
            <p:nvPr/>
          </p:nvSpPr>
          <p:spPr bwMode="auto">
            <a:xfrm>
              <a:off x="2101" y="3462"/>
              <a:ext cx="870" cy="750"/>
            </a:xfrm>
            <a:custGeom>
              <a:avLst/>
              <a:gdLst>
                <a:gd name="T0" fmla="*/ 1324 w 1324"/>
                <a:gd name="T1" fmla="*/ 1140 h 1140"/>
                <a:gd name="T2" fmla="*/ 1324 w 1324"/>
                <a:gd name="T3" fmla="*/ 932 h 1140"/>
                <a:gd name="T4" fmla="*/ 0 w 1324"/>
                <a:gd name="T5" fmla="*/ 0 h 1140"/>
                <a:gd name="T6" fmla="*/ 0 w 1324"/>
                <a:gd name="T7" fmla="*/ 197 h 1140"/>
                <a:gd name="T8" fmla="*/ 1324 w 1324"/>
                <a:gd name="T9" fmla="*/ 1140 h 1140"/>
              </a:gdLst>
              <a:ahLst/>
              <a:cxnLst>
                <a:cxn ang="0">
                  <a:pos x="T0" y="T1"/>
                </a:cxn>
                <a:cxn ang="0">
                  <a:pos x="T2" y="T3"/>
                </a:cxn>
                <a:cxn ang="0">
                  <a:pos x="T4" y="T5"/>
                </a:cxn>
                <a:cxn ang="0">
                  <a:pos x="T6" y="T7"/>
                </a:cxn>
                <a:cxn ang="0">
                  <a:pos x="T8" y="T9"/>
                </a:cxn>
              </a:cxnLst>
              <a:rect l="0" t="0" r="r" b="b"/>
              <a:pathLst>
                <a:path w="1324" h="1140">
                  <a:moveTo>
                    <a:pt x="1324" y="1140"/>
                  </a:moveTo>
                  <a:lnTo>
                    <a:pt x="1324" y="932"/>
                  </a:lnTo>
                  <a:lnTo>
                    <a:pt x="0" y="0"/>
                  </a:lnTo>
                  <a:lnTo>
                    <a:pt x="0" y="197"/>
                  </a:lnTo>
                  <a:lnTo>
                    <a:pt x="1324" y="1140"/>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1" name="Freeform 15">
              <a:extLst>
                <a:ext uri="{FF2B5EF4-FFF2-40B4-BE49-F238E27FC236}">
                  <a16:creationId xmlns:a16="http://schemas.microsoft.com/office/drawing/2014/main" id="{747D8F66-42B4-4144-AD9C-F4AD2D2B9C01}"/>
                </a:ext>
              </a:extLst>
            </p:cNvPr>
            <p:cNvSpPr>
              <a:spLocks/>
            </p:cNvSpPr>
            <p:nvPr/>
          </p:nvSpPr>
          <p:spPr bwMode="auto">
            <a:xfrm>
              <a:off x="2986" y="2295"/>
              <a:ext cx="623" cy="1690"/>
            </a:xfrm>
            <a:custGeom>
              <a:avLst/>
              <a:gdLst>
                <a:gd name="T0" fmla="*/ 0 w 949"/>
                <a:gd name="T1" fmla="*/ 2573 h 2573"/>
                <a:gd name="T2" fmla="*/ 0 w 949"/>
                <a:gd name="T3" fmla="*/ 665 h 2573"/>
                <a:gd name="T4" fmla="*/ 949 w 949"/>
                <a:gd name="T5" fmla="*/ 0 h 2573"/>
                <a:gd name="T6" fmla="*/ 949 w 949"/>
                <a:gd name="T7" fmla="*/ 1902 h 2573"/>
                <a:gd name="T8" fmla="*/ 0 w 949"/>
                <a:gd name="T9" fmla="*/ 2573 h 2573"/>
              </a:gdLst>
              <a:ahLst/>
              <a:cxnLst>
                <a:cxn ang="0">
                  <a:pos x="T0" y="T1"/>
                </a:cxn>
                <a:cxn ang="0">
                  <a:pos x="T2" y="T3"/>
                </a:cxn>
                <a:cxn ang="0">
                  <a:pos x="T4" y="T5"/>
                </a:cxn>
                <a:cxn ang="0">
                  <a:pos x="T6" y="T7"/>
                </a:cxn>
                <a:cxn ang="0">
                  <a:pos x="T8" y="T9"/>
                </a:cxn>
              </a:cxnLst>
              <a:rect l="0" t="0" r="r" b="b"/>
              <a:pathLst>
                <a:path w="949" h="2573">
                  <a:moveTo>
                    <a:pt x="0" y="2573"/>
                  </a:moveTo>
                  <a:lnTo>
                    <a:pt x="0" y="665"/>
                  </a:lnTo>
                  <a:lnTo>
                    <a:pt x="949" y="0"/>
                  </a:lnTo>
                  <a:lnTo>
                    <a:pt x="949" y="1902"/>
                  </a:lnTo>
                  <a:lnTo>
                    <a:pt x="0" y="2573"/>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2" name="Freeform 16">
              <a:extLst>
                <a:ext uri="{FF2B5EF4-FFF2-40B4-BE49-F238E27FC236}">
                  <a16:creationId xmlns:a16="http://schemas.microsoft.com/office/drawing/2014/main" id="{83D0154A-6920-D34B-A9A2-3CD94ACAC1F9}"/>
                </a:ext>
              </a:extLst>
            </p:cNvPr>
            <p:cNvSpPr>
              <a:spLocks/>
            </p:cNvSpPr>
            <p:nvPr/>
          </p:nvSpPr>
          <p:spPr bwMode="auto">
            <a:xfrm>
              <a:off x="2260" y="1791"/>
              <a:ext cx="1348" cy="943"/>
            </a:xfrm>
            <a:custGeom>
              <a:avLst/>
              <a:gdLst>
                <a:gd name="T0" fmla="*/ 1103 w 2051"/>
                <a:gd name="T1" fmla="*/ 1435 h 1435"/>
                <a:gd name="T2" fmla="*/ 2051 w 2051"/>
                <a:gd name="T3" fmla="*/ 773 h 1435"/>
                <a:gd name="T4" fmla="*/ 949 w 2051"/>
                <a:gd name="T5" fmla="*/ 0 h 1435"/>
                <a:gd name="T6" fmla="*/ 0 w 2051"/>
                <a:gd name="T7" fmla="*/ 661 h 1435"/>
                <a:gd name="T8" fmla="*/ 1103 w 2051"/>
                <a:gd name="T9" fmla="*/ 1435 h 1435"/>
              </a:gdLst>
              <a:ahLst/>
              <a:cxnLst>
                <a:cxn ang="0">
                  <a:pos x="T0" y="T1"/>
                </a:cxn>
                <a:cxn ang="0">
                  <a:pos x="T2" y="T3"/>
                </a:cxn>
                <a:cxn ang="0">
                  <a:pos x="T4" y="T5"/>
                </a:cxn>
                <a:cxn ang="0">
                  <a:pos x="T6" y="T7"/>
                </a:cxn>
                <a:cxn ang="0">
                  <a:pos x="T8" y="T9"/>
                </a:cxn>
              </a:cxnLst>
              <a:rect l="0" t="0" r="r" b="b"/>
              <a:pathLst>
                <a:path w="2051" h="1435">
                  <a:moveTo>
                    <a:pt x="1103" y="1435"/>
                  </a:moveTo>
                  <a:lnTo>
                    <a:pt x="2051" y="773"/>
                  </a:lnTo>
                  <a:lnTo>
                    <a:pt x="949" y="0"/>
                  </a:lnTo>
                  <a:lnTo>
                    <a:pt x="0" y="661"/>
                  </a:lnTo>
                  <a:lnTo>
                    <a:pt x="1103" y="1435"/>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3" name="Freeform 17">
              <a:extLst>
                <a:ext uri="{FF2B5EF4-FFF2-40B4-BE49-F238E27FC236}">
                  <a16:creationId xmlns:a16="http://schemas.microsoft.com/office/drawing/2014/main" id="{EC8A9031-F0AE-F640-B055-3AC748C4B1A5}"/>
                </a:ext>
              </a:extLst>
            </p:cNvPr>
            <p:cNvSpPr>
              <a:spLocks/>
            </p:cNvSpPr>
            <p:nvPr/>
          </p:nvSpPr>
          <p:spPr bwMode="auto">
            <a:xfrm>
              <a:off x="2260" y="2725"/>
              <a:ext cx="760" cy="549"/>
            </a:xfrm>
            <a:custGeom>
              <a:avLst/>
              <a:gdLst>
                <a:gd name="T0" fmla="*/ 760 w 760"/>
                <a:gd name="T1" fmla="*/ 496 h 549"/>
                <a:gd name="T2" fmla="*/ 727 w 760"/>
                <a:gd name="T3" fmla="*/ 549 h 549"/>
                <a:gd name="T4" fmla="*/ 0 w 760"/>
                <a:gd name="T5" fmla="*/ 52 h 549"/>
                <a:gd name="T6" fmla="*/ 37 w 760"/>
                <a:gd name="T7" fmla="*/ 0 h 549"/>
                <a:gd name="T8" fmla="*/ 760 w 760"/>
                <a:gd name="T9" fmla="*/ 496 h 549"/>
              </a:gdLst>
              <a:ahLst/>
              <a:cxnLst>
                <a:cxn ang="0">
                  <a:pos x="T0" y="T1"/>
                </a:cxn>
                <a:cxn ang="0">
                  <a:pos x="T2" y="T3"/>
                </a:cxn>
                <a:cxn ang="0">
                  <a:pos x="T4" y="T5"/>
                </a:cxn>
                <a:cxn ang="0">
                  <a:pos x="T6" y="T7"/>
                </a:cxn>
                <a:cxn ang="0">
                  <a:pos x="T8" y="T9"/>
                </a:cxn>
              </a:cxnLst>
              <a:rect l="0" t="0" r="r" b="b"/>
              <a:pathLst>
                <a:path w="760" h="549">
                  <a:moveTo>
                    <a:pt x="760" y="496"/>
                  </a:moveTo>
                  <a:lnTo>
                    <a:pt x="727" y="549"/>
                  </a:lnTo>
                  <a:lnTo>
                    <a:pt x="0" y="52"/>
                  </a:lnTo>
                  <a:lnTo>
                    <a:pt x="37" y="0"/>
                  </a:lnTo>
                  <a:lnTo>
                    <a:pt x="760" y="49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4" name="Freeform 18">
              <a:extLst>
                <a:ext uri="{FF2B5EF4-FFF2-40B4-BE49-F238E27FC236}">
                  <a16:creationId xmlns:a16="http://schemas.microsoft.com/office/drawing/2014/main" id="{2C26B55E-2DBC-4C43-B12D-17C1287B2119}"/>
                </a:ext>
              </a:extLst>
            </p:cNvPr>
            <p:cNvSpPr>
              <a:spLocks/>
            </p:cNvSpPr>
            <p:nvPr/>
          </p:nvSpPr>
          <p:spPr bwMode="auto">
            <a:xfrm>
              <a:off x="2260" y="2652"/>
              <a:ext cx="758" cy="569"/>
            </a:xfrm>
            <a:custGeom>
              <a:avLst/>
              <a:gdLst>
                <a:gd name="T0" fmla="*/ 758 w 758"/>
                <a:gd name="T1" fmla="*/ 569 h 569"/>
                <a:gd name="T2" fmla="*/ 728 w 758"/>
                <a:gd name="T3" fmla="*/ 494 h 569"/>
                <a:gd name="T4" fmla="*/ 0 w 758"/>
                <a:gd name="T5" fmla="*/ 0 h 569"/>
                <a:gd name="T6" fmla="*/ 33 w 758"/>
                <a:gd name="T7" fmla="*/ 75 h 569"/>
                <a:gd name="T8" fmla="*/ 758 w 758"/>
                <a:gd name="T9" fmla="*/ 569 h 569"/>
              </a:gdLst>
              <a:ahLst/>
              <a:cxnLst>
                <a:cxn ang="0">
                  <a:pos x="T0" y="T1"/>
                </a:cxn>
                <a:cxn ang="0">
                  <a:pos x="T2" y="T3"/>
                </a:cxn>
                <a:cxn ang="0">
                  <a:pos x="T4" y="T5"/>
                </a:cxn>
                <a:cxn ang="0">
                  <a:pos x="T6" y="T7"/>
                </a:cxn>
                <a:cxn ang="0">
                  <a:pos x="T8" y="T9"/>
                </a:cxn>
              </a:cxnLst>
              <a:rect l="0" t="0" r="r" b="b"/>
              <a:pathLst>
                <a:path w="758" h="569">
                  <a:moveTo>
                    <a:pt x="758" y="569"/>
                  </a:moveTo>
                  <a:lnTo>
                    <a:pt x="728" y="494"/>
                  </a:lnTo>
                  <a:lnTo>
                    <a:pt x="0" y="0"/>
                  </a:lnTo>
                  <a:lnTo>
                    <a:pt x="33" y="75"/>
                  </a:lnTo>
                  <a:lnTo>
                    <a:pt x="758" y="569"/>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235" name="Group 19">
            <a:extLst>
              <a:ext uri="{FF2B5EF4-FFF2-40B4-BE49-F238E27FC236}">
                <a16:creationId xmlns:a16="http://schemas.microsoft.com/office/drawing/2014/main" id="{9957348E-8AFB-3C48-9257-1A56BCB07977}"/>
              </a:ext>
            </a:extLst>
          </p:cNvPr>
          <p:cNvGrpSpPr>
            <a:grpSpLocks/>
          </p:cNvGrpSpPr>
          <p:nvPr/>
        </p:nvGrpSpPr>
        <p:grpSpPr bwMode="auto">
          <a:xfrm>
            <a:off x="7221538" y="4713288"/>
            <a:ext cx="322262" cy="554037"/>
            <a:chOff x="3769" y="1208"/>
            <a:chExt cx="1415" cy="2293"/>
          </a:xfrm>
        </p:grpSpPr>
        <p:sp>
          <p:nvSpPr>
            <p:cNvPr id="137236" name="Freeform 20">
              <a:extLst>
                <a:ext uri="{FF2B5EF4-FFF2-40B4-BE49-F238E27FC236}">
                  <a16:creationId xmlns:a16="http://schemas.microsoft.com/office/drawing/2014/main" id="{FCA0D6DF-C415-3046-8214-0B16F2167E3C}"/>
                </a:ext>
              </a:extLst>
            </p:cNvPr>
            <p:cNvSpPr>
              <a:spLocks/>
            </p:cNvSpPr>
            <p:nvPr/>
          </p:nvSpPr>
          <p:spPr bwMode="auto">
            <a:xfrm>
              <a:off x="3772" y="1507"/>
              <a:ext cx="1411" cy="766"/>
            </a:xfrm>
            <a:custGeom>
              <a:avLst/>
              <a:gdLst>
                <a:gd name="T0" fmla="*/ 0 w 2232"/>
                <a:gd name="T1" fmla="*/ 766 h 1212"/>
                <a:gd name="T2" fmla="*/ 628 w 2232"/>
                <a:gd name="T3" fmla="*/ 1212 h 1212"/>
                <a:gd name="T4" fmla="*/ 1562 w 2232"/>
                <a:gd name="T5" fmla="*/ 546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62" y="546"/>
                  </a:lnTo>
                  <a:lnTo>
                    <a:pt x="2086" y="918"/>
                  </a:lnTo>
                  <a:lnTo>
                    <a:pt x="2232" y="814"/>
                  </a:lnTo>
                  <a:lnTo>
                    <a:pt x="1080" y="0"/>
                  </a:lnTo>
                  <a:lnTo>
                    <a:pt x="0" y="76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7" name="Freeform 21">
              <a:extLst>
                <a:ext uri="{FF2B5EF4-FFF2-40B4-BE49-F238E27FC236}">
                  <a16:creationId xmlns:a16="http://schemas.microsoft.com/office/drawing/2014/main" id="{7A887B35-58D6-DB4D-9EFE-EE9992872F1B}"/>
                </a:ext>
              </a:extLst>
            </p:cNvPr>
            <p:cNvSpPr>
              <a:spLocks/>
            </p:cNvSpPr>
            <p:nvPr/>
          </p:nvSpPr>
          <p:spPr bwMode="auto">
            <a:xfrm>
              <a:off x="3769" y="1804"/>
              <a:ext cx="1411" cy="766"/>
            </a:xfrm>
            <a:custGeom>
              <a:avLst/>
              <a:gdLst>
                <a:gd name="T0" fmla="*/ 0 w 2232"/>
                <a:gd name="T1" fmla="*/ 766 h 1212"/>
                <a:gd name="T2" fmla="*/ 628 w 2232"/>
                <a:gd name="T3" fmla="*/ 1212 h 1212"/>
                <a:gd name="T4" fmla="*/ 1571 w 2232"/>
                <a:gd name="T5" fmla="*/ 554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71" y="554"/>
                  </a:lnTo>
                  <a:lnTo>
                    <a:pt x="2086" y="918"/>
                  </a:lnTo>
                  <a:lnTo>
                    <a:pt x="2232" y="814"/>
                  </a:lnTo>
                  <a:lnTo>
                    <a:pt x="1080" y="0"/>
                  </a:lnTo>
                  <a:lnTo>
                    <a:pt x="0" y="76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8" name="Freeform 22">
              <a:extLst>
                <a:ext uri="{FF2B5EF4-FFF2-40B4-BE49-F238E27FC236}">
                  <a16:creationId xmlns:a16="http://schemas.microsoft.com/office/drawing/2014/main" id="{2BA51E0C-2D17-AC44-8487-40DFB950C0C3}"/>
                </a:ext>
              </a:extLst>
            </p:cNvPr>
            <p:cNvSpPr>
              <a:spLocks/>
            </p:cNvSpPr>
            <p:nvPr/>
          </p:nvSpPr>
          <p:spPr bwMode="auto">
            <a:xfrm>
              <a:off x="3769" y="2103"/>
              <a:ext cx="1411" cy="766"/>
            </a:xfrm>
            <a:custGeom>
              <a:avLst/>
              <a:gdLst>
                <a:gd name="T0" fmla="*/ 0 w 2232"/>
                <a:gd name="T1" fmla="*/ 766 h 1212"/>
                <a:gd name="T2" fmla="*/ 628 w 2232"/>
                <a:gd name="T3" fmla="*/ 1212 h 1212"/>
                <a:gd name="T4" fmla="*/ 1562 w 2232"/>
                <a:gd name="T5" fmla="*/ 546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62" y="546"/>
                  </a:lnTo>
                  <a:lnTo>
                    <a:pt x="2086" y="918"/>
                  </a:lnTo>
                  <a:lnTo>
                    <a:pt x="2232" y="814"/>
                  </a:lnTo>
                  <a:lnTo>
                    <a:pt x="1080" y="0"/>
                  </a:lnTo>
                  <a:lnTo>
                    <a:pt x="0" y="76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39" name="Freeform 23">
              <a:extLst>
                <a:ext uri="{FF2B5EF4-FFF2-40B4-BE49-F238E27FC236}">
                  <a16:creationId xmlns:a16="http://schemas.microsoft.com/office/drawing/2014/main" id="{F4755DB6-FC5E-D849-9ED3-C9BB0541A085}"/>
                </a:ext>
              </a:extLst>
            </p:cNvPr>
            <p:cNvSpPr>
              <a:spLocks/>
            </p:cNvSpPr>
            <p:nvPr/>
          </p:nvSpPr>
          <p:spPr bwMode="auto">
            <a:xfrm>
              <a:off x="4165" y="1848"/>
              <a:ext cx="924" cy="654"/>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917 h 1034"/>
                <a:gd name="T10" fmla="*/ 822 w 1462"/>
                <a:gd name="T11" fmla="*/ 452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917"/>
                  </a:lnTo>
                  <a:lnTo>
                    <a:pt x="822" y="452"/>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0" name="Freeform 24">
              <a:extLst>
                <a:ext uri="{FF2B5EF4-FFF2-40B4-BE49-F238E27FC236}">
                  <a16:creationId xmlns:a16="http://schemas.microsoft.com/office/drawing/2014/main" id="{85E20C57-EE3F-E648-93BF-4E8378C17B2A}"/>
                </a:ext>
              </a:extLst>
            </p:cNvPr>
            <p:cNvSpPr>
              <a:spLocks/>
            </p:cNvSpPr>
            <p:nvPr/>
          </p:nvSpPr>
          <p:spPr bwMode="auto">
            <a:xfrm>
              <a:off x="4165" y="2146"/>
              <a:ext cx="924" cy="654"/>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917 h 1034"/>
                <a:gd name="T10" fmla="*/ 822 w 1462"/>
                <a:gd name="T11" fmla="*/ 452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917"/>
                  </a:lnTo>
                  <a:lnTo>
                    <a:pt x="822" y="452"/>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1" name="Freeform 25">
              <a:extLst>
                <a:ext uri="{FF2B5EF4-FFF2-40B4-BE49-F238E27FC236}">
                  <a16:creationId xmlns:a16="http://schemas.microsoft.com/office/drawing/2014/main" id="{BD7CA41C-026A-054D-BEF0-BC3F9F8DF4AB}"/>
                </a:ext>
              </a:extLst>
            </p:cNvPr>
            <p:cNvSpPr>
              <a:spLocks/>
            </p:cNvSpPr>
            <p:nvPr/>
          </p:nvSpPr>
          <p:spPr bwMode="auto">
            <a:xfrm>
              <a:off x="4100" y="2567"/>
              <a:ext cx="1078" cy="766"/>
            </a:xfrm>
            <a:custGeom>
              <a:avLst/>
              <a:gdLst>
                <a:gd name="T0" fmla="*/ 0 w 1707"/>
                <a:gd name="T1" fmla="*/ 766 h 1212"/>
                <a:gd name="T2" fmla="*/ 628 w 1707"/>
                <a:gd name="T3" fmla="*/ 1212 h 1212"/>
                <a:gd name="T4" fmla="*/ 1707 w 1707"/>
                <a:gd name="T5" fmla="*/ 448 h 1212"/>
                <a:gd name="T6" fmla="*/ 1080 w 1707"/>
                <a:gd name="T7" fmla="*/ 0 h 1212"/>
                <a:gd name="T8" fmla="*/ 0 w 1707"/>
                <a:gd name="T9" fmla="*/ 766 h 1212"/>
              </a:gdLst>
              <a:ahLst/>
              <a:cxnLst>
                <a:cxn ang="0">
                  <a:pos x="T0" y="T1"/>
                </a:cxn>
                <a:cxn ang="0">
                  <a:pos x="T2" y="T3"/>
                </a:cxn>
                <a:cxn ang="0">
                  <a:pos x="T4" y="T5"/>
                </a:cxn>
                <a:cxn ang="0">
                  <a:pos x="T6" y="T7"/>
                </a:cxn>
                <a:cxn ang="0">
                  <a:pos x="T8" y="T9"/>
                </a:cxn>
              </a:cxnLst>
              <a:rect l="0" t="0" r="r" b="b"/>
              <a:pathLst>
                <a:path w="1707" h="1212">
                  <a:moveTo>
                    <a:pt x="0" y="766"/>
                  </a:moveTo>
                  <a:lnTo>
                    <a:pt x="628" y="1212"/>
                  </a:lnTo>
                  <a:lnTo>
                    <a:pt x="1707" y="448"/>
                  </a:lnTo>
                  <a:lnTo>
                    <a:pt x="1080" y="0"/>
                  </a:lnTo>
                  <a:lnTo>
                    <a:pt x="0" y="766"/>
                  </a:ln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2" name="Freeform 26">
              <a:extLst>
                <a:ext uri="{FF2B5EF4-FFF2-40B4-BE49-F238E27FC236}">
                  <a16:creationId xmlns:a16="http://schemas.microsoft.com/office/drawing/2014/main" id="{678F9174-5EAB-A643-B8DE-719532DBADDE}"/>
                </a:ext>
              </a:extLst>
            </p:cNvPr>
            <p:cNvSpPr>
              <a:spLocks/>
            </p:cNvSpPr>
            <p:nvPr/>
          </p:nvSpPr>
          <p:spPr bwMode="auto">
            <a:xfrm>
              <a:off x="4167" y="2444"/>
              <a:ext cx="923" cy="653"/>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747 h 1034"/>
                <a:gd name="T10" fmla="*/ 927 w 1462"/>
                <a:gd name="T11" fmla="*/ 375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747"/>
                  </a:lnTo>
                  <a:lnTo>
                    <a:pt x="927" y="375"/>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3" name="Freeform 27">
              <a:extLst>
                <a:ext uri="{FF2B5EF4-FFF2-40B4-BE49-F238E27FC236}">
                  <a16:creationId xmlns:a16="http://schemas.microsoft.com/office/drawing/2014/main" id="{D14E1889-F597-134C-8B56-A0E04982B760}"/>
                </a:ext>
              </a:extLst>
            </p:cNvPr>
            <p:cNvSpPr>
              <a:spLocks/>
            </p:cNvSpPr>
            <p:nvPr/>
          </p:nvSpPr>
          <p:spPr bwMode="auto">
            <a:xfrm>
              <a:off x="3771" y="1989"/>
              <a:ext cx="394" cy="513"/>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4" name="Freeform 28">
              <a:extLst>
                <a:ext uri="{FF2B5EF4-FFF2-40B4-BE49-F238E27FC236}">
                  <a16:creationId xmlns:a16="http://schemas.microsoft.com/office/drawing/2014/main" id="{BAC8EB01-638E-0D4E-A006-6ED76EAA3A75}"/>
                </a:ext>
              </a:extLst>
            </p:cNvPr>
            <p:cNvSpPr>
              <a:spLocks/>
            </p:cNvSpPr>
            <p:nvPr/>
          </p:nvSpPr>
          <p:spPr bwMode="auto">
            <a:xfrm>
              <a:off x="3771" y="2287"/>
              <a:ext cx="394" cy="513"/>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5" name="Freeform 29">
              <a:extLst>
                <a:ext uri="{FF2B5EF4-FFF2-40B4-BE49-F238E27FC236}">
                  <a16:creationId xmlns:a16="http://schemas.microsoft.com/office/drawing/2014/main" id="{3BDED224-7DA8-7846-B087-25CE8F6BFBEB}"/>
                </a:ext>
              </a:extLst>
            </p:cNvPr>
            <p:cNvSpPr>
              <a:spLocks/>
            </p:cNvSpPr>
            <p:nvPr/>
          </p:nvSpPr>
          <p:spPr bwMode="auto">
            <a:xfrm>
              <a:off x="3853" y="2870"/>
              <a:ext cx="643" cy="629"/>
            </a:xfrm>
            <a:custGeom>
              <a:avLst/>
              <a:gdLst>
                <a:gd name="T0" fmla="*/ 0 w 1018"/>
                <a:gd name="T1" fmla="*/ 0 h 995"/>
                <a:gd name="T2" fmla="*/ 1 w 1018"/>
                <a:gd name="T3" fmla="*/ 271 h 995"/>
                <a:gd name="T4" fmla="*/ 1018 w 1018"/>
                <a:gd name="T5" fmla="*/ 995 h 995"/>
                <a:gd name="T6" fmla="*/ 1018 w 1018"/>
                <a:gd name="T7" fmla="*/ 721 h 995"/>
                <a:gd name="T8" fmla="*/ 0 w 1018"/>
                <a:gd name="T9" fmla="*/ 0 h 995"/>
              </a:gdLst>
              <a:ahLst/>
              <a:cxnLst>
                <a:cxn ang="0">
                  <a:pos x="T0" y="T1"/>
                </a:cxn>
                <a:cxn ang="0">
                  <a:pos x="T2" y="T3"/>
                </a:cxn>
                <a:cxn ang="0">
                  <a:pos x="T4" y="T5"/>
                </a:cxn>
                <a:cxn ang="0">
                  <a:pos x="T6" y="T7"/>
                </a:cxn>
                <a:cxn ang="0">
                  <a:pos x="T8" y="T9"/>
                </a:cxn>
              </a:cxnLst>
              <a:rect l="0" t="0" r="r" b="b"/>
              <a:pathLst>
                <a:path w="1018" h="995">
                  <a:moveTo>
                    <a:pt x="0" y="0"/>
                  </a:moveTo>
                  <a:lnTo>
                    <a:pt x="1" y="271"/>
                  </a:lnTo>
                  <a:lnTo>
                    <a:pt x="1018" y="995"/>
                  </a:lnTo>
                  <a:lnTo>
                    <a:pt x="1018" y="721"/>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6" name="Freeform 30">
              <a:extLst>
                <a:ext uri="{FF2B5EF4-FFF2-40B4-BE49-F238E27FC236}">
                  <a16:creationId xmlns:a16="http://schemas.microsoft.com/office/drawing/2014/main" id="{E75F1365-B815-AA4B-98A7-B57F04382A9E}"/>
                </a:ext>
              </a:extLst>
            </p:cNvPr>
            <p:cNvSpPr>
              <a:spLocks/>
            </p:cNvSpPr>
            <p:nvPr/>
          </p:nvSpPr>
          <p:spPr bwMode="auto">
            <a:xfrm>
              <a:off x="3771" y="2584"/>
              <a:ext cx="394" cy="514"/>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7" name="Freeform 31">
              <a:extLst>
                <a:ext uri="{FF2B5EF4-FFF2-40B4-BE49-F238E27FC236}">
                  <a16:creationId xmlns:a16="http://schemas.microsoft.com/office/drawing/2014/main" id="{69A0722C-931D-3A40-B650-0A8EDFC83E10}"/>
                </a:ext>
              </a:extLst>
            </p:cNvPr>
            <p:cNvSpPr>
              <a:spLocks/>
            </p:cNvSpPr>
            <p:nvPr/>
          </p:nvSpPr>
          <p:spPr bwMode="auto">
            <a:xfrm>
              <a:off x="3772" y="1208"/>
              <a:ext cx="1411" cy="766"/>
            </a:xfrm>
            <a:custGeom>
              <a:avLst/>
              <a:gdLst>
                <a:gd name="T0" fmla="*/ 0 w 2232"/>
                <a:gd name="T1" fmla="*/ 766 h 1212"/>
                <a:gd name="T2" fmla="*/ 628 w 2232"/>
                <a:gd name="T3" fmla="*/ 1212 h 1212"/>
                <a:gd name="T4" fmla="*/ 1562 w 2232"/>
                <a:gd name="T5" fmla="*/ 546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62" y="546"/>
                  </a:lnTo>
                  <a:lnTo>
                    <a:pt x="2086" y="918"/>
                  </a:lnTo>
                  <a:lnTo>
                    <a:pt x="2232" y="814"/>
                  </a:lnTo>
                  <a:lnTo>
                    <a:pt x="1080" y="0"/>
                  </a:lnTo>
                  <a:lnTo>
                    <a:pt x="0" y="766"/>
                  </a:ln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8" name="Freeform 32">
              <a:extLst>
                <a:ext uri="{FF2B5EF4-FFF2-40B4-BE49-F238E27FC236}">
                  <a16:creationId xmlns:a16="http://schemas.microsoft.com/office/drawing/2014/main" id="{FDA5AEB6-9DE0-A945-AE0B-9752670CA3B6}"/>
                </a:ext>
              </a:extLst>
            </p:cNvPr>
            <p:cNvSpPr>
              <a:spLocks/>
            </p:cNvSpPr>
            <p:nvPr/>
          </p:nvSpPr>
          <p:spPr bwMode="auto">
            <a:xfrm>
              <a:off x="4165" y="1551"/>
              <a:ext cx="924" cy="654"/>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917 h 1034"/>
                <a:gd name="T10" fmla="*/ 822 w 1462"/>
                <a:gd name="T11" fmla="*/ 452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917"/>
                  </a:lnTo>
                  <a:lnTo>
                    <a:pt x="822" y="452"/>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49" name="Freeform 33">
              <a:extLst>
                <a:ext uri="{FF2B5EF4-FFF2-40B4-BE49-F238E27FC236}">
                  <a16:creationId xmlns:a16="http://schemas.microsoft.com/office/drawing/2014/main" id="{1DCE6F63-E127-B64B-9406-C2CE6315D073}"/>
                </a:ext>
              </a:extLst>
            </p:cNvPr>
            <p:cNvSpPr>
              <a:spLocks/>
            </p:cNvSpPr>
            <p:nvPr/>
          </p:nvSpPr>
          <p:spPr bwMode="auto">
            <a:xfrm>
              <a:off x="3771" y="1691"/>
              <a:ext cx="394" cy="514"/>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0" name="Freeform 34">
              <a:extLst>
                <a:ext uri="{FF2B5EF4-FFF2-40B4-BE49-F238E27FC236}">
                  <a16:creationId xmlns:a16="http://schemas.microsoft.com/office/drawing/2014/main" id="{858549F7-D787-7845-8803-7667A37A7C69}"/>
                </a:ext>
              </a:extLst>
            </p:cNvPr>
            <p:cNvSpPr>
              <a:spLocks/>
            </p:cNvSpPr>
            <p:nvPr/>
          </p:nvSpPr>
          <p:spPr bwMode="auto">
            <a:xfrm>
              <a:off x="4496" y="1719"/>
              <a:ext cx="688" cy="1782"/>
            </a:xfrm>
            <a:custGeom>
              <a:avLst/>
              <a:gdLst>
                <a:gd name="T0" fmla="*/ 0 w 1088"/>
                <a:gd name="T1" fmla="*/ 2554 h 2820"/>
                <a:gd name="T2" fmla="*/ 938 w 1088"/>
                <a:gd name="T3" fmla="*/ 1890 h 2820"/>
                <a:gd name="T4" fmla="*/ 938 w 1088"/>
                <a:gd name="T5" fmla="*/ 102 h 2820"/>
                <a:gd name="T6" fmla="*/ 1088 w 1088"/>
                <a:gd name="T7" fmla="*/ 0 h 2820"/>
                <a:gd name="T8" fmla="*/ 1088 w 1088"/>
                <a:gd name="T9" fmla="*/ 2046 h 2820"/>
                <a:gd name="T10" fmla="*/ 0 w 1088"/>
                <a:gd name="T11" fmla="*/ 2820 h 2820"/>
                <a:gd name="T12" fmla="*/ 0 w 1088"/>
                <a:gd name="T13" fmla="*/ 2554 h 2820"/>
              </a:gdLst>
              <a:ahLst/>
              <a:cxnLst>
                <a:cxn ang="0">
                  <a:pos x="T0" y="T1"/>
                </a:cxn>
                <a:cxn ang="0">
                  <a:pos x="T2" y="T3"/>
                </a:cxn>
                <a:cxn ang="0">
                  <a:pos x="T4" y="T5"/>
                </a:cxn>
                <a:cxn ang="0">
                  <a:pos x="T6" y="T7"/>
                </a:cxn>
                <a:cxn ang="0">
                  <a:pos x="T8" y="T9"/>
                </a:cxn>
                <a:cxn ang="0">
                  <a:pos x="T10" y="T11"/>
                </a:cxn>
                <a:cxn ang="0">
                  <a:pos x="T12" y="T13"/>
                </a:cxn>
              </a:cxnLst>
              <a:rect l="0" t="0" r="r" b="b"/>
              <a:pathLst>
                <a:path w="1088" h="2820">
                  <a:moveTo>
                    <a:pt x="0" y="2554"/>
                  </a:moveTo>
                  <a:lnTo>
                    <a:pt x="938" y="1890"/>
                  </a:lnTo>
                  <a:lnTo>
                    <a:pt x="938" y="102"/>
                  </a:lnTo>
                  <a:lnTo>
                    <a:pt x="1088" y="0"/>
                  </a:lnTo>
                  <a:lnTo>
                    <a:pt x="1088" y="2046"/>
                  </a:lnTo>
                  <a:lnTo>
                    <a:pt x="0" y="2820"/>
                  </a:lnTo>
                  <a:lnTo>
                    <a:pt x="0" y="2554"/>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1" name="Freeform 35">
              <a:extLst>
                <a:ext uri="{FF2B5EF4-FFF2-40B4-BE49-F238E27FC236}">
                  <a16:creationId xmlns:a16="http://schemas.microsoft.com/office/drawing/2014/main" id="{FD75144B-1314-FB42-8238-9C5FB43A709B}"/>
                </a:ext>
              </a:extLst>
            </p:cNvPr>
            <p:cNvSpPr>
              <a:spLocks/>
            </p:cNvSpPr>
            <p:nvPr/>
          </p:nvSpPr>
          <p:spPr bwMode="auto">
            <a:xfrm>
              <a:off x="4220" y="2665"/>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2" name="Freeform 36">
              <a:extLst>
                <a:ext uri="{FF2B5EF4-FFF2-40B4-BE49-F238E27FC236}">
                  <a16:creationId xmlns:a16="http://schemas.microsoft.com/office/drawing/2014/main" id="{1B429F91-6B6A-7844-AD58-BCF3330E7BF6}"/>
                </a:ext>
              </a:extLst>
            </p:cNvPr>
            <p:cNvSpPr>
              <a:spLocks/>
            </p:cNvSpPr>
            <p:nvPr/>
          </p:nvSpPr>
          <p:spPr bwMode="auto">
            <a:xfrm>
              <a:off x="4220" y="2473"/>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3" name="Freeform 37">
              <a:extLst>
                <a:ext uri="{FF2B5EF4-FFF2-40B4-BE49-F238E27FC236}">
                  <a16:creationId xmlns:a16="http://schemas.microsoft.com/office/drawing/2014/main" id="{875AC51A-AE4C-0F44-A708-CF118E9C50C8}"/>
                </a:ext>
              </a:extLst>
            </p:cNvPr>
            <p:cNvSpPr>
              <a:spLocks/>
            </p:cNvSpPr>
            <p:nvPr/>
          </p:nvSpPr>
          <p:spPr bwMode="auto">
            <a:xfrm>
              <a:off x="4220" y="2369"/>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4" name="Freeform 38">
              <a:extLst>
                <a:ext uri="{FF2B5EF4-FFF2-40B4-BE49-F238E27FC236}">
                  <a16:creationId xmlns:a16="http://schemas.microsoft.com/office/drawing/2014/main" id="{EE1A45EE-A5A0-4E40-A590-731DEDA4C644}"/>
                </a:ext>
              </a:extLst>
            </p:cNvPr>
            <p:cNvSpPr>
              <a:spLocks/>
            </p:cNvSpPr>
            <p:nvPr/>
          </p:nvSpPr>
          <p:spPr bwMode="auto">
            <a:xfrm>
              <a:off x="4220" y="2177"/>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5" name="Freeform 39">
              <a:extLst>
                <a:ext uri="{FF2B5EF4-FFF2-40B4-BE49-F238E27FC236}">
                  <a16:creationId xmlns:a16="http://schemas.microsoft.com/office/drawing/2014/main" id="{CAE2C488-FA3A-3043-B33A-FD94DB87754C}"/>
                </a:ext>
              </a:extLst>
            </p:cNvPr>
            <p:cNvSpPr>
              <a:spLocks/>
            </p:cNvSpPr>
            <p:nvPr/>
          </p:nvSpPr>
          <p:spPr bwMode="auto">
            <a:xfrm>
              <a:off x="4220" y="2073"/>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6" name="Freeform 40">
              <a:extLst>
                <a:ext uri="{FF2B5EF4-FFF2-40B4-BE49-F238E27FC236}">
                  <a16:creationId xmlns:a16="http://schemas.microsoft.com/office/drawing/2014/main" id="{BEFAC620-AA21-244E-9679-26BEE83D4232}"/>
                </a:ext>
              </a:extLst>
            </p:cNvPr>
            <p:cNvSpPr>
              <a:spLocks/>
            </p:cNvSpPr>
            <p:nvPr/>
          </p:nvSpPr>
          <p:spPr bwMode="auto">
            <a:xfrm>
              <a:off x="4220" y="1881"/>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7" name="Freeform 41">
              <a:extLst>
                <a:ext uri="{FF2B5EF4-FFF2-40B4-BE49-F238E27FC236}">
                  <a16:creationId xmlns:a16="http://schemas.microsoft.com/office/drawing/2014/main" id="{66FFD8C1-E0A9-AC45-999D-202D6AE4A149}"/>
                </a:ext>
              </a:extLst>
            </p:cNvPr>
            <p:cNvSpPr>
              <a:spLocks/>
            </p:cNvSpPr>
            <p:nvPr/>
          </p:nvSpPr>
          <p:spPr bwMode="auto">
            <a:xfrm>
              <a:off x="4220" y="1777"/>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58" name="Freeform 42">
              <a:extLst>
                <a:ext uri="{FF2B5EF4-FFF2-40B4-BE49-F238E27FC236}">
                  <a16:creationId xmlns:a16="http://schemas.microsoft.com/office/drawing/2014/main" id="{D92B27D0-9EDA-D340-A779-E1638910D282}"/>
                </a:ext>
              </a:extLst>
            </p:cNvPr>
            <p:cNvSpPr>
              <a:spLocks/>
            </p:cNvSpPr>
            <p:nvPr/>
          </p:nvSpPr>
          <p:spPr bwMode="auto">
            <a:xfrm>
              <a:off x="4220" y="1585"/>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259" name="Group 43">
            <a:extLst>
              <a:ext uri="{FF2B5EF4-FFF2-40B4-BE49-F238E27FC236}">
                <a16:creationId xmlns:a16="http://schemas.microsoft.com/office/drawing/2014/main" id="{0993B668-DD6C-7946-B65B-E81D4AF2A8CD}"/>
              </a:ext>
            </a:extLst>
          </p:cNvPr>
          <p:cNvGrpSpPr>
            <a:grpSpLocks/>
          </p:cNvGrpSpPr>
          <p:nvPr/>
        </p:nvGrpSpPr>
        <p:grpSpPr bwMode="auto">
          <a:xfrm>
            <a:off x="8077200" y="3124200"/>
            <a:ext cx="427038" cy="600075"/>
            <a:chOff x="3792" y="1296"/>
            <a:chExt cx="1502" cy="2016"/>
          </a:xfrm>
        </p:grpSpPr>
        <p:sp>
          <p:nvSpPr>
            <p:cNvPr id="137260" name="Freeform 44">
              <a:extLst>
                <a:ext uri="{FF2B5EF4-FFF2-40B4-BE49-F238E27FC236}">
                  <a16:creationId xmlns:a16="http://schemas.microsoft.com/office/drawing/2014/main" id="{20904F35-F7F2-C34A-A139-8B5476807A8A}"/>
                </a:ext>
              </a:extLst>
            </p:cNvPr>
            <p:cNvSpPr>
              <a:spLocks/>
            </p:cNvSpPr>
            <p:nvPr/>
          </p:nvSpPr>
          <p:spPr bwMode="auto">
            <a:xfrm>
              <a:off x="3792" y="1847"/>
              <a:ext cx="749" cy="1464"/>
            </a:xfrm>
            <a:custGeom>
              <a:avLst/>
              <a:gdLst>
                <a:gd name="T0" fmla="*/ 899 w 900"/>
                <a:gd name="T1" fmla="*/ 1761 h 1761"/>
                <a:gd name="T2" fmla="*/ 900 w 900"/>
                <a:gd name="T3" fmla="*/ 618 h 1761"/>
                <a:gd name="T4" fmla="*/ 0 w 900"/>
                <a:gd name="T5" fmla="*/ 0 h 1761"/>
                <a:gd name="T6" fmla="*/ 0 w 900"/>
                <a:gd name="T7" fmla="*/ 1118 h 1761"/>
                <a:gd name="T8" fmla="*/ 899 w 900"/>
                <a:gd name="T9" fmla="*/ 1761 h 1761"/>
              </a:gdLst>
              <a:ahLst/>
              <a:cxnLst>
                <a:cxn ang="0">
                  <a:pos x="T0" y="T1"/>
                </a:cxn>
                <a:cxn ang="0">
                  <a:pos x="T2" y="T3"/>
                </a:cxn>
                <a:cxn ang="0">
                  <a:pos x="T4" y="T5"/>
                </a:cxn>
                <a:cxn ang="0">
                  <a:pos x="T6" y="T7"/>
                </a:cxn>
                <a:cxn ang="0">
                  <a:pos x="T8" y="T9"/>
                </a:cxn>
              </a:cxnLst>
              <a:rect l="0" t="0" r="r" b="b"/>
              <a:pathLst>
                <a:path w="900" h="1761">
                  <a:moveTo>
                    <a:pt x="899" y="1761"/>
                  </a:moveTo>
                  <a:lnTo>
                    <a:pt x="900" y="618"/>
                  </a:lnTo>
                  <a:lnTo>
                    <a:pt x="0" y="0"/>
                  </a:lnTo>
                  <a:lnTo>
                    <a:pt x="0" y="1118"/>
                  </a:lnTo>
                  <a:lnTo>
                    <a:pt x="899" y="1761"/>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1" name="Freeform 45">
              <a:extLst>
                <a:ext uri="{FF2B5EF4-FFF2-40B4-BE49-F238E27FC236}">
                  <a16:creationId xmlns:a16="http://schemas.microsoft.com/office/drawing/2014/main" id="{AB9D8A14-FD04-0347-AFB7-62780076B098}"/>
                </a:ext>
              </a:extLst>
            </p:cNvPr>
            <p:cNvSpPr>
              <a:spLocks/>
            </p:cNvSpPr>
            <p:nvPr/>
          </p:nvSpPr>
          <p:spPr bwMode="auto">
            <a:xfrm>
              <a:off x="4539" y="1840"/>
              <a:ext cx="755" cy="1472"/>
            </a:xfrm>
            <a:custGeom>
              <a:avLst/>
              <a:gdLst>
                <a:gd name="T0" fmla="*/ 0 w 908"/>
                <a:gd name="T1" fmla="*/ 1770 h 1770"/>
                <a:gd name="T2" fmla="*/ 0 w 908"/>
                <a:gd name="T3" fmla="*/ 624 h 1770"/>
                <a:gd name="T4" fmla="*/ 908 w 908"/>
                <a:gd name="T5" fmla="*/ 0 h 1770"/>
                <a:gd name="T6" fmla="*/ 908 w 908"/>
                <a:gd name="T7" fmla="*/ 1118 h 1770"/>
                <a:gd name="T8" fmla="*/ 0 w 908"/>
                <a:gd name="T9" fmla="*/ 1770 h 1770"/>
              </a:gdLst>
              <a:ahLst/>
              <a:cxnLst>
                <a:cxn ang="0">
                  <a:pos x="T0" y="T1"/>
                </a:cxn>
                <a:cxn ang="0">
                  <a:pos x="T2" y="T3"/>
                </a:cxn>
                <a:cxn ang="0">
                  <a:pos x="T4" y="T5"/>
                </a:cxn>
                <a:cxn ang="0">
                  <a:pos x="T6" y="T7"/>
                </a:cxn>
                <a:cxn ang="0">
                  <a:pos x="T8" y="T9"/>
                </a:cxn>
              </a:cxnLst>
              <a:rect l="0" t="0" r="r" b="b"/>
              <a:pathLst>
                <a:path w="908" h="1770">
                  <a:moveTo>
                    <a:pt x="0" y="1770"/>
                  </a:moveTo>
                  <a:lnTo>
                    <a:pt x="0" y="624"/>
                  </a:lnTo>
                  <a:lnTo>
                    <a:pt x="908" y="0"/>
                  </a:lnTo>
                  <a:lnTo>
                    <a:pt x="908" y="1118"/>
                  </a:lnTo>
                  <a:lnTo>
                    <a:pt x="0" y="177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2" name="Freeform 46">
              <a:extLst>
                <a:ext uri="{FF2B5EF4-FFF2-40B4-BE49-F238E27FC236}">
                  <a16:creationId xmlns:a16="http://schemas.microsoft.com/office/drawing/2014/main" id="{28930D37-ECA4-C24A-83DA-C899D5D39FF3}"/>
                </a:ext>
              </a:extLst>
            </p:cNvPr>
            <p:cNvSpPr>
              <a:spLocks/>
            </p:cNvSpPr>
            <p:nvPr/>
          </p:nvSpPr>
          <p:spPr bwMode="auto">
            <a:xfrm>
              <a:off x="3792" y="1296"/>
              <a:ext cx="1499" cy="1065"/>
            </a:xfrm>
            <a:custGeom>
              <a:avLst/>
              <a:gdLst>
                <a:gd name="T0" fmla="*/ 747 w 1499"/>
                <a:gd name="T1" fmla="*/ 1065 h 1065"/>
                <a:gd name="T2" fmla="*/ 1499 w 1499"/>
                <a:gd name="T3" fmla="*/ 549 h 1065"/>
                <a:gd name="T4" fmla="*/ 745 w 1499"/>
                <a:gd name="T5" fmla="*/ 0 h 1065"/>
                <a:gd name="T6" fmla="*/ 0 w 1499"/>
                <a:gd name="T7" fmla="*/ 550 h 1065"/>
                <a:gd name="T8" fmla="*/ 747 w 1499"/>
                <a:gd name="T9" fmla="*/ 1065 h 1065"/>
              </a:gdLst>
              <a:ahLst/>
              <a:cxnLst>
                <a:cxn ang="0">
                  <a:pos x="T0" y="T1"/>
                </a:cxn>
                <a:cxn ang="0">
                  <a:pos x="T2" y="T3"/>
                </a:cxn>
                <a:cxn ang="0">
                  <a:pos x="T4" y="T5"/>
                </a:cxn>
                <a:cxn ang="0">
                  <a:pos x="T6" y="T7"/>
                </a:cxn>
                <a:cxn ang="0">
                  <a:pos x="T8" y="T9"/>
                </a:cxn>
              </a:cxnLst>
              <a:rect l="0" t="0" r="r" b="b"/>
              <a:pathLst>
                <a:path w="1499" h="1065">
                  <a:moveTo>
                    <a:pt x="747" y="1065"/>
                  </a:moveTo>
                  <a:lnTo>
                    <a:pt x="1499" y="549"/>
                  </a:lnTo>
                  <a:lnTo>
                    <a:pt x="745" y="0"/>
                  </a:lnTo>
                  <a:lnTo>
                    <a:pt x="0" y="550"/>
                  </a:lnTo>
                  <a:lnTo>
                    <a:pt x="747" y="1065"/>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3" name="Freeform 47">
              <a:extLst>
                <a:ext uri="{FF2B5EF4-FFF2-40B4-BE49-F238E27FC236}">
                  <a16:creationId xmlns:a16="http://schemas.microsoft.com/office/drawing/2014/main" id="{B058E5E5-F905-4F41-AAA2-7D1301171693}"/>
                </a:ext>
              </a:extLst>
            </p:cNvPr>
            <p:cNvSpPr>
              <a:spLocks/>
            </p:cNvSpPr>
            <p:nvPr/>
          </p:nvSpPr>
          <p:spPr bwMode="auto">
            <a:xfrm>
              <a:off x="4245" y="2779"/>
              <a:ext cx="227" cy="318"/>
            </a:xfrm>
            <a:custGeom>
              <a:avLst/>
              <a:gdLst>
                <a:gd name="T0" fmla="*/ 0 w 273"/>
                <a:gd name="T1" fmla="*/ 194 h 383"/>
                <a:gd name="T2" fmla="*/ 0 w 273"/>
                <a:gd name="T3" fmla="*/ 0 h 383"/>
                <a:gd name="T4" fmla="*/ 273 w 273"/>
                <a:gd name="T5" fmla="*/ 193 h 383"/>
                <a:gd name="T6" fmla="*/ 273 w 273"/>
                <a:gd name="T7" fmla="*/ 383 h 383"/>
                <a:gd name="T8" fmla="*/ 0 w 273"/>
                <a:gd name="T9" fmla="*/ 194 h 383"/>
              </a:gdLst>
              <a:ahLst/>
              <a:cxnLst>
                <a:cxn ang="0">
                  <a:pos x="T0" y="T1"/>
                </a:cxn>
                <a:cxn ang="0">
                  <a:pos x="T2" y="T3"/>
                </a:cxn>
                <a:cxn ang="0">
                  <a:pos x="T4" y="T5"/>
                </a:cxn>
                <a:cxn ang="0">
                  <a:pos x="T6" y="T7"/>
                </a:cxn>
                <a:cxn ang="0">
                  <a:pos x="T8" y="T9"/>
                </a:cxn>
              </a:cxnLst>
              <a:rect l="0" t="0" r="r" b="b"/>
              <a:pathLst>
                <a:path w="273" h="383">
                  <a:moveTo>
                    <a:pt x="0" y="194"/>
                  </a:moveTo>
                  <a:lnTo>
                    <a:pt x="0" y="0"/>
                  </a:lnTo>
                  <a:lnTo>
                    <a:pt x="273" y="193"/>
                  </a:lnTo>
                  <a:lnTo>
                    <a:pt x="273" y="383"/>
                  </a:lnTo>
                  <a:lnTo>
                    <a:pt x="0" y="194"/>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4" name="Oval 48">
              <a:extLst>
                <a:ext uri="{FF2B5EF4-FFF2-40B4-BE49-F238E27FC236}">
                  <a16:creationId xmlns:a16="http://schemas.microsoft.com/office/drawing/2014/main" id="{68AE3A31-403F-5F46-8151-0CA03BF75039}"/>
                </a:ext>
              </a:extLst>
            </p:cNvPr>
            <p:cNvSpPr>
              <a:spLocks noChangeArrowheads="1"/>
            </p:cNvSpPr>
            <p:nvPr/>
          </p:nvSpPr>
          <p:spPr bwMode="auto">
            <a:xfrm rot="3040974">
              <a:off x="4254" y="2864"/>
              <a:ext cx="108" cy="75"/>
            </a:xfrm>
            <a:prstGeom prst="ellipse">
              <a:avLst/>
            </a:prstGeom>
            <a:solidFill>
              <a:srgbClr val="56565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5" name="Oval 49">
              <a:extLst>
                <a:ext uri="{FF2B5EF4-FFF2-40B4-BE49-F238E27FC236}">
                  <a16:creationId xmlns:a16="http://schemas.microsoft.com/office/drawing/2014/main" id="{12632E26-3813-D64C-BD78-5A23B0B706E5}"/>
                </a:ext>
              </a:extLst>
            </p:cNvPr>
            <p:cNvSpPr>
              <a:spLocks noChangeArrowheads="1"/>
            </p:cNvSpPr>
            <p:nvPr/>
          </p:nvSpPr>
          <p:spPr bwMode="auto">
            <a:xfrm rot="3040974">
              <a:off x="4284" y="2892"/>
              <a:ext cx="48" cy="20"/>
            </a:xfrm>
            <a:prstGeom prst="ellipse">
              <a:avLst/>
            </a:prstGeom>
            <a:solidFill>
              <a:srgbClr val="B2B2B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6" name="Oval 50">
              <a:extLst>
                <a:ext uri="{FF2B5EF4-FFF2-40B4-BE49-F238E27FC236}">
                  <a16:creationId xmlns:a16="http://schemas.microsoft.com/office/drawing/2014/main" id="{7ADBC209-8FF1-EB41-A23F-DF279ED90777}"/>
                </a:ext>
              </a:extLst>
            </p:cNvPr>
            <p:cNvSpPr>
              <a:spLocks noChangeArrowheads="1"/>
            </p:cNvSpPr>
            <p:nvPr/>
          </p:nvSpPr>
          <p:spPr bwMode="auto">
            <a:xfrm rot="3040974">
              <a:off x="4355" y="2932"/>
              <a:ext cx="108" cy="75"/>
            </a:xfrm>
            <a:prstGeom prst="ellipse">
              <a:avLst/>
            </a:prstGeom>
            <a:solidFill>
              <a:srgbClr val="56565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7" name="Oval 51">
              <a:extLst>
                <a:ext uri="{FF2B5EF4-FFF2-40B4-BE49-F238E27FC236}">
                  <a16:creationId xmlns:a16="http://schemas.microsoft.com/office/drawing/2014/main" id="{653B960D-95BF-C145-BD32-C1FEDD205B12}"/>
                </a:ext>
              </a:extLst>
            </p:cNvPr>
            <p:cNvSpPr>
              <a:spLocks noChangeArrowheads="1"/>
            </p:cNvSpPr>
            <p:nvPr/>
          </p:nvSpPr>
          <p:spPr bwMode="auto">
            <a:xfrm rot="3040974">
              <a:off x="4385" y="2960"/>
              <a:ext cx="48" cy="19"/>
            </a:xfrm>
            <a:prstGeom prst="ellipse">
              <a:avLst/>
            </a:prstGeom>
            <a:solidFill>
              <a:srgbClr val="B2B2B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8" name="Freeform 52">
              <a:extLst>
                <a:ext uri="{FF2B5EF4-FFF2-40B4-BE49-F238E27FC236}">
                  <a16:creationId xmlns:a16="http://schemas.microsoft.com/office/drawing/2014/main" id="{D1AB8372-6E5E-6C46-BA23-07C2ACE47A34}"/>
                </a:ext>
              </a:extLst>
            </p:cNvPr>
            <p:cNvSpPr>
              <a:spLocks/>
            </p:cNvSpPr>
            <p:nvPr/>
          </p:nvSpPr>
          <p:spPr bwMode="auto">
            <a:xfrm>
              <a:off x="4245" y="2532"/>
              <a:ext cx="227" cy="318"/>
            </a:xfrm>
            <a:custGeom>
              <a:avLst/>
              <a:gdLst>
                <a:gd name="T0" fmla="*/ 0 w 273"/>
                <a:gd name="T1" fmla="*/ 194 h 383"/>
                <a:gd name="T2" fmla="*/ 0 w 273"/>
                <a:gd name="T3" fmla="*/ 0 h 383"/>
                <a:gd name="T4" fmla="*/ 273 w 273"/>
                <a:gd name="T5" fmla="*/ 193 h 383"/>
                <a:gd name="T6" fmla="*/ 273 w 273"/>
                <a:gd name="T7" fmla="*/ 383 h 383"/>
                <a:gd name="T8" fmla="*/ 0 w 273"/>
                <a:gd name="T9" fmla="*/ 194 h 383"/>
              </a:gdLst>
              <a:ahLst/>
              <a:cxnLst>
                <a:cxn ang="0">
                  <a:pos x="T0" y="T1"/>
                </a:cxn>
                <a:cxn ang="0">
                  <a:pos x="T2" y="T3"/>
                </a:cxn>
                <a:cxn ang="0">
                  <a:pos x="T4" y="T5"/>
                </a:cxn>
                <a:cxn ang="0">
                  <a:pos x="T6" y="T7"/>
                </a:cxn>
                <a:cxn ang="0">
                  <a:pos x="T8" y="T9"/>
                </a:cxn>
              </a:cxnLst>
              <a:rect l="0" t="0" r="r" b="b"/>
              <a:pathLst>
                <a:path w="273" h="383">
                  <a:moveTo>
                    <a:pt x="0" y="194"/>
                  </a:moveTo>
                  <a:lnTo>
                    <a:pt x="0" y="0"/>
                  </a:lnTo>
                  <a:lnTo>
                    <a:pt x="273" y="193"/>
                  </a:lnTo>
                  <a:lnTo>
                    <a:pt x="273" y="383"/>
                  </a:lnTo>
                  <a:lnTo>
                    <a:pt x="0" y="194"/>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69" name="Oval 53">
              <a:extLst>
                <a:ext uri="{FF2B5EF4-FFF2-40B4-BE49-F238E27FC236}">
                  <a16:creationId xmlns:a16="http://schemas.microsoft.com/office/drawing/2014/main" id="{78A6431F-49A8-AF4C-9011-80B16A5A608B}"/>
                </a:ext>
              </a:extLst>
            </p:cNvPr>
            <p:cNvSpPr>
              <a:spLocks noChangeArrowheads="1"/>
            </p:cNvSpPr>
            <p:nvPr/>
          </p:nvSpPr>
          <p:spPr bwMode="auto">
            <a:xfrm rot="3040974">
              <a:off x="4254" y="2617"/>
              <a:ext cx="108" cy="75"/>
            </a:xfrm>
            <a:prstGeom prst="ellipse">
              <a:avLst/>
            </a:prstGeom>
            <a:solidFill>
              <a:srgbClr val="56565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0" name="Oval 54">
              <a:extLst>
                <a:ext uri="{FF2B5EF4-FFF2-40B4-BE49-F238E27FC236}">
                  <a16:creationId xmlns:a16="http://schemas.microsoft.com/office/drawing/2014/main" id="{541DE602-22F1-9E45-A706-576E44391917}"/>
                </a:ext>
              </a:extLst>
            </p:cNvPr>
            <p:cNvSpPr>
              <a:spLocks noChangeArrowheads="1"/>
            </p:cNvSpPr>
            <p:nvPr/>
          </p:nvSpPr>
          <p:spPr bwMode="auto">
            <a:xfrm rot="3040974">
              <a:off x="4284" y="2645"/>
              <a:ext cx="48" cy="20"/>
            </a:xfrm>
            <a:prstGeom prst="ellipse">
              <a:avLst/>
            </a:prstGeom>
            <a:solidFill>
              <a:srgbClr val="B2B2B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1" name="Oval 55">
              <a:extLst>
                <a:ext uri="{FF2B5EF4-FFF2-40B4-BE49-F238E27FC236}">
                  <a16:creationId xmlns:a16="http://schemas.microsoft.com/office/drawing/2014/main" id="{BA136267-079D-574A-8308-D87BF748BBF0}"/>
                </a:ext>
              </a:extLst>
            </p:cNvPr>
            <p:cNvSpPr>
              <a:spLocks noChangeArrowheads="1"/>
            </p:cNvSpPr>
            <p:nvPr/>
          </p:nvSpPr>
          <p:spPr bwMode="auto">
            <a:xfrm rot="3040974">
              <a:off x="4355" y="2685"/>
              <a:ext cx="108" cy="75"/>
            </a:xfrm>
            <a:prstGeom prst="ellipse">
              <a:avLst/>
            </a:prstGeom>
            <a:solidFill>
              <a:srgbClr val="56565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2" name="Oval 56">
              <a:extLst>
                <a:ext uri="{FF2B5EF4-FFF2-40B4-BE49-F238E27FC236}">
                  <a16:creationId xmlns:a16="http://schemas.microsoft.com/office/drawing/2014/main" id="{AF61C966-7B0A-C54E-BE84-F4ACEC74527A}"/>
                </a:ext>
              </a:extLst>
            </p:cNvPr>
            <p:cNvSpPr>
              <a:spLocks noChangeArrowheads="1"/>
            </p:cNvSpPr>
            <p:nvPr/>
          </p:nvSpPr>
          <p:spPr bwMode="auto">
            <a:xfrm rot="3040974">
              <a:off x="4385" y="2713"/>
              <a:ext cx="48" cy="19"/>
            </a:xfrm>
            <a:prstGeom prst="ellipse">
              <a:avLst/>
            </a:prstGeom>
            <a:solidFill>
              <a:srgbClr val="B2B2B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3" name="Freeform 57">
              <a:extLst>
                <a:ext uri="{FF2B5EF4-FFF2-40B4-BE49-F238E27FC236}">
                  <a16:creationId xmlns:a16="http://schemas.microsoft.com/office/drawing/2014/main" id="{DB445986-7383-C041-BC40-9B20378F0A8D}"/>
                </a:ext>
              </a:extLst>
            </p:cNvPr>
            <p:cNvSpPr>
              <a:spLocks/>
            </p:cNvSpPr>
            <p:nvPr/>
          </p:nvSpPr>
          <p:spPr bwMode="auto">
            <a:xfrm>
              <a:off x="4245" y="2282"/>
              <a:ext cx="227" cy="319"/>
            </a:xfrm>
            <a:custGeom>
              <a:avLst/>
              <a:gdLst>
                <a:gd name="T0" fmla="*/ 0 w 273"/>
                <a:gd name="T1" fmla="*/ 194 h 383"/>
                <a:gd name="T2" fmla="*/ 0 w 273"/>
                <a:gd name="T3" fmla="*/ 0 h 383"/>
                <a:gd name="T4" fmla="*/ 273 w 273"/>
                <a:gd name="T5" fmla="*/ 193 h 383"/>
                <a:gd name="T6" fmla="*/ 273 w 273"/>
                <a:gd name="T7" fmla="*/ 383 h 383"/>
                <a:gd name="T8" fmla="*/ 0 w 273"/>
                <a:gd name="T9" fmla="*/ 194 h 383"/>
              </a:gdLst>
              <a:ahLst/>
              <a:cxnLst>
                <a:cxn ang="0">
                  <a:pos x="T0" y="T1"/>
                </a:cxn>
                <a:cxn ang="0">
                  <a:pos x="T2" y="T3"/>
                </a:cxn>
                <a:cxn ang="0">
                  <a:pos x="T4" y="T5"/>
                </a:cxn>
                <a:cxn ang="0">
                  <a:pos x="T6" y="T7"/>
                </a:cxn>
                <a:cxn ang="0">
                  <a:pos x="T8" y="T9"/>
                </a:cxn>
              </a:cxnLst>
              <a:rect l="0" t="0" r="r" b="b"/>
              <a:pathLst>
                <a:path w="273" h="383">
                  <a:moveTo>
                    <a:pt x="0" y="194"/>
                  </a:moveTo>
                  <a:lnTo>
                    <a:pt x="0" y="0"/>
                  </a:lnTo>
                  <a:lnTo>
                    <a:pt x="273" y="193"/>
                  </a:lnTo>
                  <a:lnTo>
                    <a:pt x="273" y="383"/>
                  </a:lnTo>
                  <a:lnTo>
                    <a:pt x="0" y="194"/>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4" name="Oval 58">
              <a:extLst>
                <a:ext uri="{FF2B5EF4-FFF2-40B4-BE49-F238E27FC236}">
                  <a16:creationId xmlns:a16="http://schemas.microsoft.com/office/drawing/2014/main" id="{8AABA9DF-AA92-F049-BB23-C186870E9ADF}"/>
                </a:ext>
              </a:extLst>
            </p:cNvPr>
            <p:cNvSpPr>
              <a:spLocks noChangeArrowheads="1"/>
            </p:cNvSpPr>
            <p:nvPr/>
          </p:nvSpPr>
          <p:spPr bwMode="auto">
            <a:xfrm rot="3040974">
              <a:off x="4253" y="2368"/>
              <a:ext cx="109" cy="75"/>
            </a:xfrm>
            <a:prstGeom prst="ellipse">
              <a:avLst/>
            </a:prstGeom>
            <a:solidFill>
              <a:srgbClr val="56565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5" name="Oval 59">
              <a:extLst>
                <a:ext uri="{FF2B5EF4-FFF2-40B4-BE49-F238E27FC236}">
                  <a16:creationId xmlns:a16="http://schemas.microsoft.com/office/drawing/2014/main" id="{FEA85AD8-9DD5-0940-8CBB-DBE9FBC95A72}"/>
                </a:ext>
              </a:extLst>
            </p:cNvPr>
            <p:cNvSpPr>
              <a:spLocks noChangeArrowheads="1"/>
            </p:cNvSpPr>
            <p:nvPr/>
          </p:nvSpPr>
          <p:spPr bwMode="auto">
            <a:xfrm rot="3040974">
              <a:off x="4283" y="2396"/>
              <a:ext cx="49" cy="20"/>
            </a:xfrm>
            <a:prstGeom prst="ellipse">
              <a:avLst/>
            </a:prstGeom>
            <a:solidFill>
              <a:srgbClr val="B2B2B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6" name="Oval 60">
              <a:extLst>
                <a:ext uri="{FF2B5EF4-FFF2-40B4-BE49-F238E27FC236}">
                  <a16:creationId xmlns:a16="http://schemas.microsoft.com/office/drawing/2014/main" id="{60968BBC-610B-8945-9026-76504B01FD2E}"/>
                </a:ext>
              </a:extLst>
            </p:cNvPr>
            <p:cNvSpPr>
              <a:spLocks noChangeArrowheads="1"/>
            </p:cNvSpPr>
            <p:nvPr/>
          </p:nvSpPr>
          <p:spPr bwMode="auto">
            <a:xfrm rot="3040974">
              <a:off x="4355" y="2436"/>
              <a:ext cx="108" cy="75"/>
            </a:xfrm>
            <a:prstGeom prst="ellipse">
              <a:avLst/>
            </a:prstGeom>
            <a:solidFill>
              <a:srgbClr val="56565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7" name="Oval 61">
              <a:extLst>
                <a:ext uri="{FF2B5EF4-FFF2-40B4-BE49-F238E27FC236}">
                  <a16:creationId xmlns:a16="http://schemas.microsoft.com/office/drawing/2014/main" id="{518634BB-4597-3A44-81E3-0700AF09753C}"/>
                </a:ext>
              </a:extLst>
            </p:cNvPr>
            <p:cNvSpPr>
              <a:spLocks noChangeArrowheads="1"/>
            </p:cNvSpPr>
            <p:nvPr/>
          </p:nvSpPr>
          <p:spPr bwMode="auto">
            <a:xfrm rot="3040974">
              <a:off x="4385" y="2464"/>
              <a:ext cx="48" cy="19"/>
            </a:xfrm>
            <a:prstGeom prst="ellipse">
              <a:avLst/>
            </a:prstGeom>
            <a:solidFill>
              <a:srgbClr val="B2B2B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8" name="Freeform 62">
              <a:extLst>
                <a:ext uri="{FF2B5EF4-FFF2-40B4-BE49-F238E27FC236}">
                  <a16:creationId xmlns:a16="http://schemas.microsoft.com/office/drawing/2014/main" id="{FE9D18F3-37AB-FD45-B172-D648A1F17437}"/>
                </a:ext>
              </a:extLst>
            </p:cNvPr>
            <p:cNvSpPr>
              <a:spLocks/>
            </p:cNvSpPr>
            <p:nvPr/>
          </p:nvSpPr>
          <p:spPr bwMode="auto">
            <a:xfrm>
              <a:off x="3862" y="2013"/>
              <a:ext cx="279" cy="278"/>
            </a:xfrm>
            <a:custGeom>
              <a:avLst/>
              <a:gdLst>
                <a:gd name="T0" fmla="*/ 0 w 336"/>
                <a:gd name="T1" fmla="*/ 97 h 334"/>
                <a:gd name="T2" fmla="*/ 0 w 336"/>
                <a:gd name="T3" fmla="*/ 0 h 334"/>
                <a:gd name="T4" fmla="*/ 336 w 336"/>
                <a:gd name="T5" fmla="*/ 236 h 334"/>
                <a:gd name="T6" fmla="*/ 336 w 336"/>
                <a:gd name="T7" fmla="*/ 334 h 334"/>
                <a:gd name="T8" fmla="*/ 0 w 336"/>
                <a:gd name="T9" fmla="*/ 97 h 334"/>
              </a:gdLst>
              <a:ahLst/>
              <a:cxnLst>
                <a:cxn ang="0">
                  <a:pos x="T0" y="T1"/>
                </a:cxn>
                <a:cxn ang="0">
                  <a:pos x="T2" y="T3"/>
                </a:cxn>
                <a:cxn ang="0">
                  <a:pos x="T4" y="T5"/>
                </a:cxn>
                <a:cxn ang="0">
                  <a:pos x="T6" y="T7"/>
                </a:cxn>
                <a:cxn ang="0">
                  <a:pos x="T8" y="T9"/>
                </a:cxn>
              </a:cxnLst>
              <a:rect l="0" t="0" r="r" b="b"/>
              <a:pathLst>
                <a:path w="336" h="334">
                  <a:moveTo>
                    <a:pt x="0" y="97"/>
                  </a:moveTo>
                  <a:lnTo>
                    <a:pt x="0" y="0"/>
                  </a:lnTo>
                  <a:lnTo>
                    <a:pt x="336" y="236"/>
                  </a:lnTo>
                  <a:lnTo>
                    <a:pt x="336" y="334"/>
                  </a:lnTo>
                  <a:lnTo>
                    <a:pt x="0" y="97"/>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79" name="Freeform 63">
              <a:extLst>
                <a:ext uri="{FF2B5EF4-FFF2-40B4-BE49-F238E27FC236}">
                  <a16:creationId xmlns:a16="http://schemas.microsoft.com/office/drawing/2014/main" id="{C54D8A6F-BD33-8A4C-8B88-D86B76C71CEF}"/>
                </a:ext>
              </a:extLst>
            </p:cNvPr>
            <p:cNvSpPr>
              <a:spLocks/>
            </p:cNvSpPr>
            <p:nvPr/>
          </p:nvSpPr>
          <p:spPr bwMode="auto">
            <a:xfrm>
              <a:off x="3982" y="2221"/>
              <a:ext cx="39" cy="618"/>
            </a:xfrm>
            <a:custGeom>
              <a:avLst/>
              <a:gdLst>
                <a:gd name="T0" fmla="*/ 46 w 46"/>
                <a:gd name="T1" fmla="*/ 743 h 743"/>
                <a:gd name="T2" fmla="*/ 44 w 46"/>
                <a:gd name="T3" fmla="*/ 32 h 743"/>
                <a:gd name="T4" fmla="*/ 0 w 46"/>
                <a:gd name="T5" fmla="*/ 0 h 743"/>
                <a:gd name="T6" fmla="*/ 0 w 46"/>
                <a:gd name="T7" fmla="*/ 708 h 743"/>
                <a:gd name="T8" fmla="*/ 46 w 46"/>
                <a:gd name="T9" fmla="*/ 743 h 743"/>
              </a:gdLst>
              <a:ahLst/>
              <a:cxnLst>
                <a:cxn ang="0">
                  <a:pos x="T0" y="T1"/>
                </a:cxn>
                <a:cxn ang="0">
                  <a:pos x="T2" y="T3"/>
                </a:cxn>
                <a:cxn ang="0">
                  <a:pos x="T4" y="T5"/>
                </a:cxn>
                <a:cxn ang="0">
                  <a:pos x="T6" y="T7"/>
                </a:cxn>
                <a:cxn ang="0">
                  <a:pos x="T8" y="T9"/>
                </a:cxn>
              </a:cxnLst>
              <a:rect l="0" t="0" r="r" b="b"/>
              <a:pathLst>
                <a:path w="46" h="743">
                  <a:moveTo>
                    <a:pt x="46" y="743"/>
                  </a:moveTo>
                  <a:lnTo>
                    <a:pt x="44" y="32"/>
                  </a:lnTo>
                  <a:lnTo>
                    <a:pt x="0" y="0"/>
                  </a:lnTo>
                  <a:lnTo>
                    <a:pt x="0" y="708"/>
                  </a:lnTo>
                  <a:lnTo>
                    <a:pt x="46" y="743"/>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0" name="Freeform 64">
              <a:extLst>
                <a:ext uri="{FF2B5EF4-FFF2-40B4-BE49-F238E27FC236}">
                  <a16:creationId xmlns:a16="http://schemas.microsoft.com/office/drawing/2014/main" id="{29380DAC-82BC-5C4B-9BC1-20D950384756}"/>
                </a:ext>
              </a:extLst>
            </p:cNvPr>
            <p:cNvSpPr>
              <a:spLocks/>
            </p:cNvSpPr>
            <p:nvPr/>
          </p:nvSpPr>
          <p:spPr bwMode="auto">
            <a:xfrm>
              <a:off x="3945" y="2282"/>
              <a:ext cx="114" cy="160"/>
            </a:xfrm>
            <a:custGeom>
              <a:avLst/>
              <a:gdLst>
                <a:gd name="T0" fmla="*/ 0 w 273"/>
                <a:gd name="T1" fmla="*/ 194 h 383"/>
                <a:gd name="T2" fmla="*/ 0 w 273"/>
                <a:gd name="T3" fmla="*/ 0 h 383"/>
                <a:gd name="T4" fmla="*/ 273 w 273"/>
                <a:gd name="T5" fmla="*/ 193 h 383"/>
                <a:gd name="T6" fmla="*/ 273 w 273"/>
                <a:gd name="T7" fmla="*/ 383 h 383"/>
                <a:gd name="T8" fmla="*/ 0 w 273"/>
                <a:gd name="T9" fmla="*/ 194 h 383"/>
              </a:gdLst>
              <a:ahLst/>
              <a:cxnLst>
                <a:cxn ang="0">
                  <a:pos x="T0" y="T1"/>
                </a:cxn>
                <a:cxn ang="0">
                  <a:pos x="T2" y="T3"/>
                </a:cxn>
                <a:cxn ang="0">
                  <a:pos x="T4" y="T5"/>
                </a:cxn>
                <a:cxn ang="0">
                  <a:pos x="T6" y="T7"/>
                </a:cxn>
                <a:cxn ang="0">
                  <a:pos x="T8" y="T9"/>
                </a:cxn>
              </a:cxnLst>
              <a:rect l="0" t="0" r="r" b="b"/>
              <a:pathLst>
                <a:path w="273" h="383">
                  <a:moveTo>
                    <a:pt x="0" y="194"/>
                  </a:moveTo>
                  <a:lnTo>
                    <a:pt x="0" y="0"/>
                  </a:lnTo>
                  <a:lnTo>
                    <a:pt x="273" y="193"/>
                  </a:lnTo>
                  <a:lnTo>
                    <a:pt x="273" y="383"/>
                  </a:lnTo>
                  <a:lnTo>
                    <a:pt x="0" y="194"/>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281" name="Group 65">
            <a:extLst>
              <a:ext uri="{FF2B5EF4-FFF2-40B4-BE49-F238E27FC236}">
                <a16:creationId xmlns:a16="http://schemas.microsoft.com/office/drawing/2014/main" id="{F5D2B938-639A-8F48-B898-A9CD99A680F0}"/>
              </a:ext>
            </a:extLst>
          </p:cNvPr>
          <p:cNvGrpSpPr>
            <a:grpSpLocks/>
          </p:cNvGrpSpPr>
          <p:nvPr/>
        </p:nvGrpSpPr>
        <p:grpSpPr bwMode="auto">
          <a:xfrm>
            <a:off x="6105525" y="2744788"/>
            <a:ext cx="407988" cy="622300"/>
            <a:chOff x="3648" y="1200"/>
            <a:chExt cx="1474" cy="2148"/>
          </a:xfrm>
        </p:grpSpPr>
        <p:sp>
          <p:nvSpPr>
            <p:cNvPr id="137282" name="Freeform 66">
              <a:extLst>
                <a:ext uri="{FF2B5EF4-FFF2-40B4-BE49-F238E27FC236}">
                  <a16:creationId xmlns:a16="http://schemas.microsoft.com/office/drawing/2014/main" id="{B3A0719B-7018-C940-81D4-6002FC715813}"/>
                </a:ext>
              </a:extLst>
            </p:cNvPr>
            <p:cNvSpPr>
              <a:spLocks/>
            </p:cNvSpPr>
            <p:nvPr/>
          </p:nvSpPr>
          <p:spPr bwMode="auto">
            <a:xfrm>
              <a:off x="3648" y="2192"/>
              <a:ext cx="1474" cy="1039"/>
            </a:xfrm>
            <a:custGeom>
              <a:avLst/>
              <a:gdLst>
                <a:gd name="T0" fmla="*/ 1319 w 2528"/>
                <a:gd name="T1" fmla="*/ 1783 h 1783"/>
                <a:gd name="T2" fmla="*/ 2528 w 2528"/>
                <a:gd name="T3" fmla="*/ 923 h 1783"/>
                <a:gd name="T4" fmla="*/ 1184 w 2528"/>
                <a:gd name="T5" fmla="*/ 0 h 1783"/>
                <a:gd name="T6" fmla="*/ 0 w 2528"/>
                <a:gd name="T7" fmla="*/ 843 h 1783"/>
                <a:gd name="T8" fmla="*/ 1319 w 2528"/>
                <a:gd name="T9" fmla="*/ 1783 h 1783"/>
              </a:gdLst>
              <a:ahLst/>
              <a:cxnLst>
                <a:cxn ang="0">
                  <a:pos x="T0" y="T1"/>
                </a:cxn>
                <a:cxn ang="0">
                  <a:pos x="T2" y="T3"/>
                </a:cxn>
                <a:cxn ang="0">
                  <a:pos x="T4" y="T5"/>
                </a:cxn>
                <a:cxn ang="0">
                  <a:pos x="T6" y="T7"/>
                </a:cxn>
                <a:cxn ang="0">
                  <a:pos x="T8" y="T9"/>
                </a:cxn>
              </a:cxnLst>
              <a:rect l="0" t="0" r="r" b="b"/>
              <a:pathLst>
                <a:path w="2528" h="1783">
                  <a:moveTo>
                    <a:pt x="1319" y="1783"/>
                  </a:moveTo>
                  <a:lnTo>
                    <a:pt x="2528" y="923"/>
                  </a:lnTo>
                  <a:lnTo>
                    <a:pt x="1184" y="0"/>
                  </a:lnTo>
                  <a:lnTo>
                    <a:pt x="0" y="843"/>
                  </a:lnTo>
                  <a:lnTo>
                    <a:pt x="1319" y="1783"/>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3" name="Freeform 67">
              <a:extLst>
                <a:ext uri="{FF2B5EF4-FFF2-40B4-BE49-F238E27FC236}">
                  <a16:creationId xmlns:a16="http://schemas.microsoft.com/office/drawing/2014/main" id="{CC6315AF-0F94-7E4B-AA6D-8806E90E1D56}"/>
                </a:ext>
              </a:extLst>
            </p:cNvPr>
            <p:cNvSpPr>
              <a:spLocks/>
            </p:cNvSpPr>
            <p:nvPr/>
          </p:nvSpPr>
          <p:spPr bwMode="auto">
            <a:xfrm>
              <a:off x="3787" y="1584"/>
              <a:ext cx="652" cy="1561"/>
            </a:xfrm>
            <a:custGeom>
              <a:avLst/>
              <a:gdLst>
                <a:gd name="T0" fmla="*/ 646 w 652"/>
                <a:gd name="T1" fmla="*/ 1561 h 1561"/>
                <a:gd name="T2" fmla="*/ 652 w 652"/>
                <a:gd name="T3" fmla="*/ 452 h 1561"/>
                <a:gd name="T4" fmla="*/ 0 w 652"/>
                <a:gd name="T5" fmla="*/ 0 h 1561"/>
                <a:gd name="T6" fmla="*/ 2 w 652"/>
                <a:gd name="T7" fmla="*/ 1115 h 1561"/>
                <a:gd name="T8" fmla="*/ 646 w 652"/>
                <a:gd name="T9" fmla="*/ 1561 h 1561"/>
              </a:gdLst>
              <a:ahLst/>
              <a:cxnLst>
                <a:cxn ang="0">
                  <a:pos x="T0" y="T1"/>
                </a:cxn>
                <a:cxn ang="0">
                  <a:pos x="T2" y="T3"/>
                </a:cxn>
                <a:cxn ang="0">
                  <a:pos x="T4" y="T5"/>
                </a:cxn>
                <a:cxn ang="0">
                  <a:pos x="T6" y="T7"/>
                </a:cxn>
                <a:cxn ang="0">
                  <a:pos x="T8" y="T9"/>
                </a:cxn>
              </a:cxnLst>
              <a:rect l="0" t="0" r="r" b="b"/>
              <a:pathLst>
                <a:path w="652" h="1561">
                  <a:moveTo>
                    <a:pt x="646" y="1561"/>
                  </a:moveTo>
                  <a:lnTo>
                    <a:pt x="652" y="452"/>
                  </a:lnTo>
                  <a:lnTo>
                    <a:pt x="0" y="0"/>
                  </a:lnTo>
                  <a:lnTo>
                    <a:pt x="2" y="1115"/>
                  </a:lnTo>
                  <a:lnTo>
                    <a:pt x="646" y="1561"/>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4" name="Freeform 68">
              <a:extLst>
                <a:ext uri="{FF2B5EF4-FFF2-40B4-BE49-F238E27FC236}">
                  <a16:creationId xmlns:a16="http://schemas.microsoft.com/office/drawing/2014/main" id="{183842B6-093D-5445-9627-4F44364E99E3}"/>
                </a:ext>
              </a:extLst>
            </p:cNvPr>
            <p:cNvSpPr>
              <a:spLocks/>
            </p:cNvSpPr>
            <p:nvPr/>
          </p:nvSpPr>
          <p:spPr bwMode="auto">
            <a:xfrm>
              <a:off x="4419" y="2730"/>
              <a:ext cx="703" cy="618"/>
            </a:xfrm>
            <a:custGeom>
              <a:avLst/>
              <a:gdLst>
                <a:gd name="T0" fmla="*/ 0 w 1206"/>
                <a:gd name="T1" fmla="*/ 1060 h 1060"/>
                <a:gd name="T2" fmla="*/ 0 w 1206"/>
                <a:gd name="T3" fmla="*/ 852 h 1060"/>
                <a:gd name="T4" fmla="*/ 1206 w 1206"/>
                <a:gd name="T5" fmla="*/ 0 h 1060"/>
                <a:gd name="T6" fmla="*/ 1206 w 1206"/>
                <a:gd name="T7" fmla="*/ 197 h 1060"/>
                <a:gd name="T8" fmla="*/ 0 w 1206"/>
                <a:gd name="T9" fmla="*/ 1060 h 1060"/>
              </a:gdLst>
              <a:ahLst/>
              <a:cxnLst>
                <a:cxn ang="0">
                  <a:pos x="T0" y="T1"/>
                </a:cxn>
                <a:cxn ang="0">
                  <a:pos x="T2" y="T3"/>
                </a:cxn>
                <a:cxn ang="0">
                  <a:pos x="T4" y="T5"/>
                </a:cxn>
                <a:cxn ang="0">
                  <a:pos x="T6" y="T7"/>
                </a:cxn>
                <a:cxn ang="0">
                  <a:pos x="T8" y="T9"/>
                </a:cxn>
              </a:cxnLst>
              <a:rect l="0" t="0" r="r" b="b"/>
              <a:pathLst>
                <a:path w="1206" h="1060">
                  <a:moveTo>
                    <a:pt x="0" y="1060"/>
                  </a:moveTo>
                  <a:lnTo>
                    <a:pt x="0" y="852"/>
                  </a:lnTo>
                  <a:lnTo>
                    <a:pt x="1206" y="0"/>
                  </a:lnTo>
                  <a:lnTo>
                    <a:pt x="1206" y="197"/>
                  </a:lnTo>
                  <a:lnTo>
                    <a:pt x="0" y="106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5" name="Freeform 69">
              <a:extLst>
                <a:ext uri="{FF2B5EF4-FFF2-40B4-BE49-F238E27FC236}">
                  <a16:creationId xmlns:a16="http://schemas.microsoft.com/office/drawing/2014/main" id="{EC2A9410-833A-A44A-96F4-0E8E310D6AF9}"/>
                </a:ext>
              </a:extLst>
            </p:cNvPr>
            <p:cNvSpPr>
              <a:spLocks/>
            </p:cNvSpPr>
            <p:nvPr/>
          </p:nvSpPr>
          <p:spPr bwMode="auto">
            <a:xfrm>
              <a:off x="3648" y="2683"/>
              <a:ext cx="772" cy="665"/>
            </a:xfrm>
            <a:custGeom>
              <a:avLst/>
              <a:gdLst>
                <a:gd name="T0" fmla="*/ 1324 w 1324"/>
                <a:gd name="T1" fmla="*/ 1140 h 1140"/>
                <a:gd name="T2" fmla="*/ 1324 w 1324"/>
                <a:gd name="T3" fmla="*/ 932 h 1140"/>
                <a:gd name="T4" fmla="*/ 0 w 1324"/>
                <a:gd name="T5" fmla="*/ 0 h 1140"/>
                <a:gd name="T6" fmla="*/ 0 w 1324"/>
                <a:gd name="T7" fmla="*/ 197 h 1140"/>
                <a:gd name="T8" fmla="*/ 1324 w 1324"/>
                <a:gd name="T9" fmla="*/ 1140 h 1140"/>
              </a:gdLst>
              <a:ahLst/>
              <a:cxnLst>
                <a:cxn ang="0">
                  <a:pos x="T0" y="T1"/>
                </a:cxn>
                <a:cxn ang="0">
                  <a:pos x="T2" y="T3"/>
                </a:cxn>
                <a:cxn ang="0">
                  <a:pos x="T4" y="T5"/>
                </a:cxn>
                <a:cxn ang="0">
                  <a:pos x="T6" y="T7"/>
                </a:cxn>
                <a:cxn ang="0">
                  <a:pos x="T8" y="T9"/>
                </a:cxn>
              </a:cxnLst>
              <a:rect l="0" t="0" r="r" b="b"/>
              <a:pathLst>
                <a:path w="1324" h="1140">
                  <a:moveTo>
                    <a:pt x="1324" y="1140"/>
                  </a:moveTo>
                  <a:lnTo>
                    <a:pt x="1324" y="932"/>
                  </a:lnTo>
                  <a:lnTo>
                    <a:pt x="0" y="0"/>
                  </a:lnTo>
                  <a:lnTo>
                    <a:pt x="0" y="197"/>
                  </a:lnTo>
                  <a:lnTo>
                    <a:pt x="1324" y="1140"/>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6" name="Freeform 70">
              <a:extLst>
                <a:ext uri="{FF2B5EF4-FFF2-40B4-BE49-F238E27FC236}">
                  <a16:creationId xmlns:a16="http://schemas.microsoft.com/office/drawing/2014/main" id="{B6D748A0-66AF-C349-9440-688849C8AE16}"/>
                </a:ext>
              </a:extLst>
            </p:cNvPr>
            <p:cNvSpPr>
              <a:spLocks/>
            </p:cNvSpPr>
            <p:nvPr/>
          </p:nvSpPr>
          <p:spPr bwMode="auto">
            <a:xfrm>
              <a:off x="4433" y="1647"/>
              <a:ext cx="553" cy="1500"/>
            </a:xfrm>
            <a:custGeom>
              <a:avLst/>
              <a:gdLst>
                <a:gd name="T0" fmla="*/ 0 w 949"/>
                <a:gd name="T1" fmla="*/ 2573 h 2573"/>
                <a:gd name="T2" fmla="*/ 0 w 949"/>
                <a:gd name="T3" fmla="*/ 665 h 2573"/>
                <a:gd name="T4" fmla="*/ 949 w 949"/>
                <a:gd name="T5" fmla="*/ 0 h 2573"/>
                <a:gd name="T6" fmla="*/ 949 w 949"/>
                <a:gd name="T7" fmla="*/ 1902 h 2573"/>
                <a:gd name="T8" fmla="*/ 0 w 949"/>
                <a:gd name="T9" fmla="*/ 2573 h 2573"/>
              </a:gdLst>
              <a:ahLst/>
              <a:cxnLst>
                <a:cxn ang="0">
                  <a:pos x="T0" y="T1"/>
                </a:cxn>
                <a:cxn ang="0">
                  <a:pos x="T2" y="T3"/>
                </a:cxn>
                <a:cxn ang="0">
                  <a:pos x="T4" y="T5"/>
                </a:cxn>
                <a:cxn ang="0">
                  <a:pos x="T6" y="T7"/>
                </a:cxn>
                <a:cxn ang="0">
                  <a:pos x="T8" y="T9"/>
                </a:cxn>
              </a:cxnLst>
              <a:rect l="0" t="0" r="r" b="b"/>
              <a:pathLst>
                <a:path w="949" h="2573">
                  <a:moveTo>
                    <a:pt x="0" y="2573"/>
                  </a:moveTo>
                  <a:lnTo>
                    <a:pt x="0" y="665"/>
                  </a:lnTo>
                  <a:lnTo>
                    <a:pt x="949" y="0"/>
                  </a:lnTo>
                  <a:lnTo>
                    <a:pt x="949" y="1902"/>
                  </a:lnTo>
                  <a:lnTo>
                    <a:pt x="0" y="2573"/>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7" name="Freeform 71">
              <a:extLst>
                <a:ext uri="{FF2B5EF4-FFF2-40B4-BE49-F238E27FC236}">
                  <a16:creationId xmlns:a16="http://schemas.microsoft.com/office/drawing/2014/main" id="{ED726D4C-FBB2-CB4D-A88B-BDA1FF9E6B5A}"/>
                </a:ext>
              </a:extLst>
            </p:cNvPr>
            <p:cNvSpPr>
              <a:spLocks/>
            </p:cNvSpPr>
            <p:nvPr/>
          </p:nvSpPr>
          <p:spPr bwMode="auto">
            <a:xfrm>
              <a:off x="3789" y="1200"/>
              <a:ext cx="1196" cy="837"/>
            </a:xfrm>
            <a:custGeom>
              <a:avLst/>
              <a:gdLst>
                <a:gd name="T0" fmla="*/ 1103 w 2051"/>
                <a:gd name="T1" fmla="*/ 1435 h 1435"/>
                <a:gd name="T2" fmla="*/ 2051 w 2051"/>
                <a:gd name="T3" fmla="*/ 773 h 1435"/>
                <a:gd name="T4" fmla="*/ 949 w 2051"/>
                <a:gd name="T5" fmla="*/ 0 h 1435"/>
                <a:gd name="T6" fmla="*/ 0 w 2051"/>
                <a:gd name="T7" fmla="*/ 661 h 1435"/>
                <a:gd name="T8" fmla="*/ 1103 w 2051"/>
                <a:gd name="T9" fmla="*/ 1435 h 1435"/>
              </a:gdLst>
              <a:ahLst/>
              <a:cxnLst>
                <a:cxn ang="0">
                  <a:pos x="T0" y="T1"/>
                </a:cxn>
                <a:cxn ang="0">
                  <a:pos x="T2" y="T3"/>
                </a:cxn>
                <a:cxn ang="0">
                  <a:pos x="T4" y="T5"/>
                </a:cxn>
                <a:cxn ang="0">
                  <a:pos x="T6" y="T7"/>
                </a:cxn>
                <a:cxn ang="0">
                  <a:pos x="T8" y="T9"/>
                </a:cxn>
              </a:cxnLst>
              <a:rect l="0" t="0" r="r" b="b"/>
              <a:pathLst>
                <a:path w="2051" h="1435">
                  <a:moveTo>
                    <a:pt x="1103" y="1435"/>
                  </a:moveTo>
                  <a:lnTo>
                    <a:pt x="2051" y="773"/>
                  </a:lnTo>
                  <a:lnTo>
                    <a:pt x="949" y="0"/>
                  </a:lnTo>
                  <a:lnTo>
                    <a:pt x="0" y="661"/>
                  </a:lnTo>
                  <a:lnTo>
                    <a:pt x="1103" y="1435"/>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8" name="Freeform 72">
              <a:extLst>
                <a:ext uri="{FF2B5EF4-FFF2-40B4-BE49-F238E27FC236}">
                  <a16:creationId xmlns:a16="http://schemas.microsoft.com/office/drawing/2014/main" id="{02177692-89E4-A545-9A93-EDE942775F06}"/>
                </a:ext>
              </a:extLst>
            </p:cNvPr>
            <p:cNvSpPr>
              <a:spLocks/>
            </p:cNvSpPr>
            <p:nvPr/>
          </p:nvSpPr>
          <p:spPr bwMode="auto">
            <a:xfrm>
              <a:off x="4079" y="1793"/>
              <a:ext cx="23" cy="1121"/>
            </a:xfrm>
            <a:custGeom>
              <a:avLst/>
              <a:gdLst>
                <a:gd name="T0" fmla="*/ 39 w 39"/>
                <a:gd name="T1" fmla="*/ 1934 h 1934"/>
                <a:gd name="T2" fmla="*/ 39 w 39"/>
                <a:gd name="T3" fmla="*/ 27 h 1934"/>
                <a:gd name="T4" fmla="*/ 0 w 39"/>
                <a:gd name="T5" fmla="*/ 0 h 1934"/>
                <a:gd name="T6" fmla="*/ 0 w 39"/>
                <a:gd name="T7" fmla="*/ 1908 h 1934"/>
                <a:gd name="T8" fmla="*/ 39 w 39"/>
                <a:gd name="T9" fmla="*/ 1934 h 1934"/>
              </a:gdLst>
              <a:ahLst/>
              <a:cxnLst>
                <a:cxn ang="0">
                  <a:pos x="T0" y="T1"/>
                </a:cxn>
                <a:cxn ang="0">
                  <a:pos x="T2" y="T3"/>
                </a:cxn>
                <a:cxn ang="0">
                  <a:pos x="T4" y="T5"/>
                </a:cxn>
                <a:cxn ang="0">
                  <a:pos x="T6" y="T7"/>
                </a:cxn>
                <a:cxn ang="0">
                  <a:pos x="T8" y="T9"/>
                </a:cxn>
              </a:cxnLst>
              <a:rect l="0" t="0" r="r" b="b"/>
              <a:pathLst>
                <a:path w="39" h="1934">
                  <a:moveTo>
                    <a:pt x="39" y="1934"/>
                  </a:moveTo>
                  <a:lnTo>
                    <a:pt x="39" y="27"/>
                  </a:lnTo>
                  <a:lnTo>
                    <a:pt x="0" y="0"/>
                  </a:lnTo>
                  <a:lnTo>
                    <a:pt x="0" y="1908"/>
                  </a:lnTo>
                  <a:lnTo>
                    <a:pt x="39" y="1934"/>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89" name="Freeform 73">
              <a:extLst>
                <a:ext uri="{FF2B5EF4-FFF2-40B4-BE49-F238E27FC236}">
                  <a16:creationId xmlns:a16="http://schemas.microsoft.com/office/drawing/2014/main" id="{BE33EF10-88FD-654B-852C-7D7DA43B6654}"/>
                </a:ext>
              </a:extLst>
            </p:cNvPr>
            <p:cNvSpPr>
              <a:spLocks/>
            </p:cNvSpPr>
            <p:nvPr/>
          </p:nvSpPr>
          <p:spPr bwMode="auto">
            <a:xfrm>
              <a:off x="4162" y="2232"/>
              <a:ext cx="21" cy="176"/>
            </a:xfrm>
            <a:custGeom>
              <a:avLst/>
              <a:gdLst>
                <a:gd name="T0" fmla="*/ 0 w 40"/>
                <a:gd name="T1" fmla="*/ 302 h 302"/>
                <a:gd name="T2" fmla="*/ 0 w 40"/>
                <a:gd name="T3" fmla="*/ 27 h 302"/>
                <a:gd name="T4" fmla="*/ 40 w 40"/>
                <a:gd name="T5" fmla="*/ 0 h 302"/>
                <a:gd name="T6" fmla="*/ 40 w 40"/>
                <a:gd name="T7" fmla="*/ 274 h 302"/>
                <a:gd name="T8" fmla="*/ 0 w 40"/>
                <a:gd name="T9" fmla="*/ 302 h 302"/>
              </a:gdLst>
              <a:ahLst/>
              <a:cxnLst>
                <a:cxn ang="0">
                  <a:pos x="T0" y="T1"/>
                </a:cxn>
                <a:cxn ang="0">
                  <a:pos x="T2" y="T3"/>
                </a:cxn>
                <a:cxn ang="0">
                  <a:pos x="T4" y="T5"/>
                </a:cxn>
                <a:cxn ang="0">
                  <a:pos x="T6" y="T7"/>
                </a:cxn>
                <a:cxn ang="0">
                  <a:pos x="T8" y="T9"/>
                </a:cxn>
              </a:cxnLst>
              <a:rect l="0" t="0" r="r" b="b"/>
              <a:pathLst>
                <a:path w="40" h="302">
                  <a:moveTo>
                    <a:pt x="0" y="302"/>
                  </a:moveTo>
                  <a:lnTo>
                    <a:pt x="0" y="27"/>
                  </a:lnTo>
                  <a:lnTo>
                    <a:pt x="40" y="0"/>
                  </a:lnTo>
                  <a:lnTo>
                    <a:pt x="40" y="274"/>
                  </a:lnTo>
                  <a:lnTo>
                    <a:pt x="0" y="302"/>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90" name="Freeform 74">
              <a:extLst>
                <a:ext uri="{FF2B5EF4-FFF2-40B4-BE49-F238E27FC236}">
                  <a16:creationId xmlns:a16="http://schemas.microsoft.com/office/drawing/2014/main" id="{956A76A1-E2DF-8546-9BEC-88C8CD4B3E81}"/>
                </a:ext>
              </a:extLst>
            </p:cNvPr>
            <p:cNvSpPr>
              <a:spLocks/>
            </p:cNvSpPr>
            <p:nvPr/>
          </p:nvSpPr>
          <p:spPr bwMode="auto">
            <a:xfrm flipH="1">
              <a:off x="4141" y="2232"/>
              <a:ext cx="21" cy="176"/>
            </a:xfrm>
            <a:custGeom>
              <a:avLst/>
              <a:gdLst>
                <a:gd name="T0" fmla="*/ 0 w 40"/>
                <a:gd name="T1" fmla="*/ 302 h 302"/>
                <a:gd name="T2" fmla="*/ 0 w 40"/>
                <a:gd name="T3" fmla="*/ 27 h 302"/>
                <a:gd name="T4" fmla="*/ 40 w 40"/>
                <a:gd name="T5" fmla="*/ 0 h 302"/>
                <a:gd name="T6" fmla="*/ 40 w 40"/>
                <a:gd name="T7" fmla="*/ 274 h 302"/>
                <a:gd name="T8" fmla="*/ 0 w 40"/>
                <a:gd name="T9" fmla="*/ 302 h 302"/>
              </a:gdLst>
              <a:ahLst/>
              <a:cxnLst>
                <a:cxn ang="0">
                  <a:pos x="T0" y="T1"/>
                </a:cxn>
                <a:cxn ang="0">
                  <a:pos x="T2" y="T3"/>
                </a:cxn>
                <a:cxn ang="0">
                  <a:pos x="T4" y="T5"/>
                </a:cxn>
                <a:cxn ang="0">
                  <a:pos x="T6" y="T7"/>
                </a:cxn>
                <a:cxn ang="0">
                  <a:pos x="T8" y="T9"/>
                </a:cxn>
              </a:cxnLst>
              <a:rect l="0" t="0" r="r" b="b"/>
              <a:pathLst>
                <a:path w="40" h="302">
                  <a:moveTo>
                    <a:pt x="0" y="302"/>
                  </a:moveTo>
                  <a:lnTo>
                    <a:pt x="0" y="27"/>
                  </a:lnTo>
                  <a:lnTo>
                    <a:pt x="40" y="0"/>
                  </a:lnTo>
                  <a:lnTo>
                    <a:pt x="40" y="274"/>
                  </a:lnTo>
                  <a:lnTo>
                    <a:pt x="0" y="302"/>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91" name="Freeform 75">
              <a:extLst>
                <a:ext uri="{FF2B5EF4-FFF2-40B4-BE49-F238E27FC236}">
                  <a16:creationId xmlns:a16="http://schemas.microsoft.com/office/drawing/2014/main" id="{D7259423-9F29-FE49-855E-AE8A728FF698}"/>
                </a:ext>
              </a:extLst>
            </p:cNvPr>
            <p:cNvSpPr>
              <a:spLocks/>
            </p:cNvSpPr>
            <p:nvPr/>
          </p:nvSpPr>
          <p:spPr bwMode="auto">
            <a:xfrm>
              <a:off x="4142" y="2217"/>
              <a:ext cx="41" cy="31"/>
            </a:xfrm>
            <a:custGeom>
              <a:avLst/>
              <a:gdLst>
                <a:gd name="T0" fmla="*/ 37 w 73"/>
                <a:gd name="T1" fmla="*/ 53 h 53"/>
                <a:gd name="T2" fmla="*/ 73 w 73"/>
                <a:gd name="T3" fmla="*/ 26 h 53"/>
                <a:gd name="T4" fmla="*/ 36 w 73"/>
                <a:gd name="T5" fmla="*/ 0 h 53"/>
                <a:gd name="T6" fmla="*/ 0 w 73"/>
                <a:gd name="T7" fmla="*/ 25 h 53"/>
                <a:gd name="T8" fmla="*/ 37 w 73"/>
                <a:gd name="T9" fmla="*/ 53 h 53"/>
              </a:gdLst>
              <a:ahLst/>
              <a:cxnLst>
                <a:cxn ang="0">
                  <a:pos x="T0" y="T1"/>
                </a:cxn>
                <a:cxn ang="0">
                  <a:pos x="T2" y="T3"/>
                </a:cxn>
                <a:cxn ang="0">
                  <a:pos x="T4" y="T5"/>
                </a:cxn>
                <a:cxn ang="0">
                  <a:pos x="T6" y="T7"/>
                </a:cxn>
                <a:cxn ang="0">
                  <a:pos x="T8" y="T9"/>
                </a:cxn>
              </a:cxnLst>
              <a:rect l="0" t="0" r="r" b="b"/>
              <a:pathLst>
                <a:path w="73" h="53">
                  <a:moveTo>
                    <a:pt x="37" y="53"/>
                  </a:moveTo>
                  <a:lnTo>
                    <a:pt x="73" y="26"/>
                  </a:lnTo>
                  <a:lnTo>
                    <a:pt x="36" y="0"/>
                  </a:lnTo>
                  <a:lnTo>
                    <a:pt x="0" y="25"/>
                  </a:lnTo>
                  <a:lnTo>
                    <a:pt x="37" y="53"/>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292" name="Group 76">
            <a:extLst>
              <a:ext uri="{FF2B5EF4-FFF2-40B4-BE49-F238E27FC236}">
                <a16:creationId xmlns:a16="http://schemas.microsoft.com/office/drawing/2014/main" id="{CE7B7EA8-62C7-7941-B2C0-78B03E1812E3}"/>
              </a:ext>
            </a:extLst>
          </p:cNvPr>
          <p:cNvGrpSpPr>
            <a:grpSpLocks/>
          </p:cNvGrpSpPr>
          <p:nvPr/>
        </p:nvGrpSpPr>
        <p:grpSpPr bwMode="auto">
          <a:xfrm>
            <a:off x="8289925" y="4089400"/>
            <a:ext cx="209550" cy="528638"/>
            <a:chOff x="3408" y="1056"/>
            <a:chExt cx="1350" cy="3183"/>
          </a:xfrm>
        </p:grpSpPr>
        <p:grpSp>
          <p:nvGrpSpPr>
            <p:cNvPr id="137293" name="Group 77">
              <a:extLst>
                <a:ext uri="{FF2B5EF4-FFF2-40B4-BE49-F238E27FC236}">
                  <a16:creationId xmlns:a16="http://schemas.microsoft.com/office/drawing/2014/main" id="{CE4A1E45-6023-624B-AD96-3EFD8B84061F}"/>
                </a:ext>
              </a:extLst>
            </p:cNvPr>
            <p:cNvGrpSpPr>
              <a:grpSpLocks/>
            </p:cNvGrpSpPr>
            <p:nvPr/>
          </p:nvGrpSpPr>
          <p:grpSpPr bwMode="auto">
            <a:xfrm>
              <a:off x="3408" y="2227"/>
              <a:ext cx="1350" cy="2012"/>
              <a:chOff x="3408" y="2227"/>
              <a:chExt cx="1350" cy="2012"/>
            </a:xfrm>
          </p:grpSpPr>
          <p:sp>
            <p:nvSpPr>
              <p:cNvPr id="137294" name="Freeform 78">
                <a:extLst>
                  <a:ext uri="{FF2B5EF4-FFF2-40B4-BE49-F238E27FC236}">
                    <a16:creationId xmlns:a16="http://schemas.microsoft.com/office/drawing/2014/main" id="{9C4BA533-D8DB-1C43-969F-B2EE61116531}"/>
                  </a:ext>
                </a:extLst>
              </p:cNvPr>
              <p:cNvSpPr>
                <a:spLocks/>
              </p:cNvSpPr>
              <p:nvPr/>
            </p:nvSpPr>
            <p:spPr bwMode="auto">
              <a:xfrm>
                <a:off x="3408" y="2227"/>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95" name="Oval 79">
                <a:extLst>
                  <a:ext uri="{FF2B5EF4-FFF2-40B4-BE49-F238E27FC236}">
                    <a16:creationId xmlns:a16="http://schemas.microsoft.com/office/drawing/2014/main" id="{FC951B83-67F6-BF43-AD86-273E3AE44E92}"/>
                  </a:ext>
                </a:extLst>
              </p:cNvPr>
              <p:cNvSpPr>
                <a:spLocks noChangeArrowheads="1"/>
              </p:cNvSpPr>
              <p:nvPr/>
            </p:nvSpPr>
            <p:spPr bwMode="auto">
              <a:xfrm>
                <a:off x="3408" y="2748"/>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296" name="Group 80">
              <a:extLst>
                <a:ext uri="{FF2B5EF4-FFF2-40B4-BE49-F238E27FC236}">
                  <a16:creationId xmlns:a16="http://schemas.microsoft.com/office/drawing/2014/main" id="{F87FD68F-75D1-CC40-9101-02BAC802147B}"/>
                </a:ext>
              </a:extLst>
            </p:cNvPr>
            <p:cNvGrpSpPr>
              <a:grpSpLocks/>
            </p:cNvGrpSpPr>
            <p:nvPr/>
          </p:nvGrpSpPr>
          <p:grpSpPr bwMode="auto">
            <a:xfrm>
              <a:off x="3408" y="1837"/>
              <a:ext cx="1350" cy="2012"/>
              <a:chOff x="3408" y="1837"/>
              <a:chExt cx="1350" cy="2012"/>
            </a:xfrm>
          </p:grpSpPr>
          <p:sp>
            <p:nvSpPr>
              <p:cNvPr id="137297" name="Freeform 81">
                <a:extLst>
                  <a:ext uri="{FF2B5EF4-FFF2-40B4-BE49-F238E27FC236}">
                    <a16:creationId xmlns:a16="http://schemas.microsoft.com/office/drawing/2014/main" id="{714C69EC-234E-8A4B-9D8C-EC5484B969C7}"/>
                  </a:ext>
                </a:extLst>
              </p:cNvPr>
              <p:cNvSpPr>
                <a:spLocks/>
              </p:cNvSpPr>
              <p:nvPr/>
            </p:nvSpPr>
            <p:spPr bwMode="auto">
              <a:xfrm>
                <a:off x="3408" y="1837"/>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298" name="Oval 82">
                <a:extLst>
                  <a:ext uri="{FF2B5EF4-FFF2-40B4-BE49-F238E27FC236}">
                    <a16:creationId xmlns:a16="http://schemas.microsoft.com/office/drawing/2014/main" id="{C5790482-B892-994F-B913-96463E539BBE}"/>
                  </a:ext>
                </a:extLst>
              </p:cNvPr>
              <p:cNvSpPr>
                <a:spLocks noChangeArrowheads="1"/>
              </p:cNvSpPr>
              <p:nvPr/>
            </p:nvSpPr>
            <p:spPr bwMode="auto">
              <a:xfrm>
                <a:off x="3408" y="2358"/>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299" name="Group 83">
              <a:extLst>
                <a:ext uri="{FF2B5EF4-FFF2-40B4-BE49-F238E27FC236}">
                  <a16:creationId xmlns:a16="http://schemas.microsoft.com/office/drawing/2014/main" id="{4AC0847F-DCE1-A64C-B4F9-BC50456C12B5}"/>
                </a:ext>
              </a:extLst>
            </p:cNvPr>
            <p:cNvGrpSpPr>
              <a:grpSpLocks/>
            </p:cNvGrpSpPr>
            <p:nvPr/>
          </p:nvGrpSpPr>
          <p:grpSpPr bwMode="auto">
            <a:xfrm>
              <a:off x="3408" y="1447"/>
              <a:ext cx="1350" cy="2012"/>
              <a:chOff x="3408" y="1447"/>
              <a:chExt cx="1350" cy="2012"/>
            </a:xfrm>
          </p:grpSpPr>
          <p:sp>
            <p:nvSpPr>
              <p:cNvPr id="137300" name="Freeform 84">
                <a:extLst>
                  <a:ext uri="{FF2B5EF4-FFF2-40B4-BE49-F238E27FC236}">
                    <a16:creationId xmlns:a16="http://schemas.microsoft.com/office/drawing/2014/main" id="{04DA7275-761F-F244-A52A-494C3C34BE51}"/>
                  </a:ext>
                </a:extLst>
              </p:cNvPr>
              <p:cNvSpPr>
                <a:spLocks/>
              </p:cNvSpPr>
              <p:nvPr/>
            </p:nvSpPr>
            <p:spPr bwMode="auto">
              <a:xfrm>
                <a:off x="3408" y="1447"/>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01" name="Oval 85">
                <a:extLst>
                  <a:ext uri="{FF2B5EF4-FFF2-40B4-BE49-F238E27FC236}">
                    <a16:creationId xmlns:a16="http://schemas.microsoft.com/office/drawing/2014/main" id="{295691A5-2120-9B48-A5DF-DA85A31B22A1}"/>
                  </a:ext>
                </a:extLst>
              </p:cNvPr>
              <p:cNvSpPr>
                <a:spLocks noChangeArrowheads="1"/>
              </p:cNvSpPr>
              <p:nvPr/>
            </p:nvSpPr>
            <p:spPr bwMode="auto">
              <a:xfrm>
                <a:off x="3408" y="1968"/>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302" name="Group 86">
              <a:extLst>
                <a:ext uri="{FF2B5EF4-FFF2-40B4-BE49-F238E27FC236}">
                  <a16:creationId xmlns:a16="http://schemas.microsoft.com/office/drawing/2014/main" id="{22993345-7469-0D4F-8D83-2D79E5A424C8}"/>
                </a:ext>
              </a:extLst>
            </p:cNvPr>
            <p:cNvGrpSpPr>
              <a:grpSpLocks/>
            </p:cNvGrpSpPr>
            <p:nvPr/>
          </p:nvGrpSpPr>
          <p:grpSpPr bwMode="auto">
            <a:xfrm>
              <a:off x="3408" y="1056"/>
              <a:ext cx="1350" cy="2012"/>
              <a:chOff x="3408" y="1056"/>
              <a:chExt cx="1350" cy="2012"/>
            </a:xfrm>
          </p:grpSpPr>
          <p:sp>
            <p:nvSpPr>
              <p:cNvPr id="137303" name="Freeform 87">
                <a:extLst>
                  <a:ext uri="{FF2B5EF4-FFF2-40B4-BE49-F238E27FC236}">
                    <a16:creationId xmlns:a16="http://schemas.microsoft.com/office/drawing/2014/main" id="{BA36ED1E-3E96-E944-97AB-B664663BB06D}"/>
                  </a:ext>
                </a:extLst>
              </p:cNvPr>
              <p:cNvSpPr>
                <a:spLocks/>
              </p:cNvSpPr>
              <p:nvPr/>
            </p:nvSpPr>
            <p:spPr bwMode="auto">
              <a:xfrm>
                <a:off x="3408" y="1056"/>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04" name="Oval 88">
                <a:extLst>
                  <a:ext uri="{FF2B5EF4-FFF2-40B4-BE49-F238E27FC236}">
                    <a16:creationId xmlns:a16="http://schemas.microsoft.com/office/drawing/2014/main" id="{8BA9D188-95B8-3640-B5DD-4CBF569F2F66}"/>
                  </a:ext>
                </a:extLst>
              </p:cNvPr>
              <p:cNvSpPr>
                <a:spLocks noChangeArrowheads="1"/>
              </p:cNvSpPr>
              <p:nvPr/>
            </p:nvSpPr>
            <p:spPr bwMode="auto">
              <a:xfrm>
                <a:off x="3408" y="1577"/>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7305" name="Freeform 89">
            <a:extLst>
              <a:ext uri="{FF2B5EF4-FFF2-40B4-BE49-F238E27FC236}">
                <a16:creationId xmlns:a16="http://schemas.microsoft.com/office/drawing/2014/main" id="{082A0625-E86A-734F-8B16-40EA2C03477F}"/>
              </a:ext>
            </a:extLst>
          </p:cNvPr>
          <p:cNvSpPr>
            <a:spLocks/>
          </p:cNvSpPr>
          <p:nvPr/>
        </p:nvSpPr>
        <p:spPr bwMode="auto">
          <a:xfrm>
            <a:off x="6291263" y="3336925"/>
            <a:ext cx="1884362" cy="1284288"/>
          </a:xfrm>
          <a:custGeom>
            <a:avLst/>
            <a:gdLst>
              <a:gd name="T0" fmla="*/ 614 w 4021"/>
              <a:gd name="T1" fmla="*/ 732 h 2621"/>
              <a:gd name="T2" fmla="*/ 1960 w 4021"/>
              <a:gd name="T3" fmla="*/ 554 h 2621"/>
              <a:gd name="T4" fmla="*/ 3144 w 4021"/>
              <a:gd name="T5" fmla="*/ 1195 h 2621"/>
              <a:gd name="T6" fmla="*/ 3225 w 4021"/>
              <a:gd name="T7" fmla="*/ 1975 h 2621"/>
              <a:gd name="T8" fmla="*/ 1529 w 4021"/>
              <a:gd name="T9" fmla="*/ 1943 h 2621"/>
              <a:gd name="T10" fmla="*/ 738 w 4021"/>
              <a:gd name="T11" fmla="*/ 1378 h 2621"/>
              <a:gd name="T12" fmla="*/ 614 w 4021"/>
              <a:gd name="T13" fmla="*/ 732 h 2621"/>
            </a:gdLst>
            <a:ahLst/>
            <a:cxnLst>
              <a:cxn ang="0">
                <a:pos x="T0" y="T1"/>
              </a:cxn>
              <a:cxn ang="0">
                <a:pos x="T2" y="T3"/>
              </a:cxn>
              <a:cxn ang="0">
                <a:pos x="T4" y="T5"/>
              </a:cxn>
              <a:cxn ang="0">
                <a:pos x="T6" y="T7"/>
              </a:cxn>
              <a:cxn ang="0">
                <a:pos x="T8" y="T9"/>
              </a:cxn>
              <a:cxn ang="0">
                <a:pos x="T10" y="T11"/>
              </a:cxn>
              <a:cxn ang="0">
                <a:pos x="T12" y="T13"/>
              </a:cxn>
            </a:cxnLst>
            <a:rect l="0" t="0" r="r" b="b"/>
            <a:pathLst>
              <a:path w="4021" h="2621">
                <a:moveTo>
                  <a:pt x="614" y="732"/>
                </a:moveTo>
                <a:cubicBezTo>
                  <a:pt x="361" y="172"/>
                  <a:pt x="1481" y="0"/>
                  <a:pt x="1960" y="554"/>
                </a:cubicBezTo>
                <a:cubicBezTo>
                  <a:pt x="2283" y="468"/>
                  <a:pt x="3069" y="683"/>
                  <a:pt x="3144" y="1195"/>
                </a:cubicBezTo>
                <a:cubicBezTo>
                  <a:pt x="4021" y="1442"/>
                  <a:pt x="3720" y="1954"/>
                  <a:pt x="3225" y="1975"/>
                </a:cubicBezTo>
                <a:cubicBezTo>
                  <a:pt x="3375" y="2621"/>
                  <a:pt x="1793" y="2573"/>
                  <a:pt x="1529" y="1943"/>
                </a:cubicBezTo>
                <a:cubicBezTo>
                  <a:pt x="668" y="1970"/>
                  <a:pt x="576" y="1453"/>
                  <a:pt x="738" y="1378"/>
                </a:cubicBezTo>
                <a:cubicBezTo>
                  <a:pt x="555" y="1335"/>
                  <a:pt x="0" y="909"/>
                  <a:pt x="614" y="732"/>
                </a:cubicBezTo>
                <a:close/>
              </a:path>
            </a:pathLst>
          </a:custGeom>
          <a:solidFill>
            <a:srgbClr val="B2B2B2"/>
          </a:solidFill>
          <a:ln w="9525">
            <a:solidFill>
              <a:srgbClr val="B2B2B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06" name="Freeform 90">
            <a:extLst>
              <a:ext uri="{FF2B5EF4-FFF2-40B4-BE49-F238E27FC236}">
                <a16:creationId xmlns:a16="http://schemas.microsoft.com/office/drawing/2014/main" id="{325F40A0-3A3D-6A4D-B67D-36B77941E298}"/>
              </a:ext>
            </a:extLst>
          </p:cNvPr>
          <p:cNvSpPr>
            <a:spLocks/>
          </p:cNvSpPr>
          <p:nvPr/>
        </p:nvSpPr>
        <p:spPr bwMode="auto">
          <a:xfrm>
            <a:off x="6291263" y="3298825"/>
            <a:ext cx="1881187" cy="1284288"/>
          </a:xfrm>
          <a:custGeom>
            <a:avLst/>
            <a:gdLst>
              <a:gd name="T0" fmla="*/ 614 w 4021"/>
              <a:gd name="T1" fmla="*/ 732 h 2621"/>
              <a:gd name="T2" fmla="*/ 1960 w 4021"/>
              <a:gd name="T3" fmla="*/ 554 h 2621"/>
              <a:gd name="T4" fmla="*/ 3144 w 4021"/>
              <a:gd name="T5" fmla="*/ 1195 h 2621"/>
              <a:gd name="T6" fmla="*/ 3225 w 4021"/>
              <a:gd name="T7" fmla="*/ 1975 h 2621"/>
              <a:gd name="T8" fmla="*/ 1529 w 4021"/>
              <a:gd name="T9" fmla="*/ 1943 h 2621"/>
              <a:gd name="T10" fmla="*/ 738 w 4021"/>
              <a:gd name="T11" fmla="*/ 1378 h 2621"/>
              <a:gd name="T12" fmla="*/ 614 w 4021"/>
              <a:gd name="T13" fmla="*/ 732 h 2621"/>
            </a:gdLst>
            <a:ahLst/>
            <a:cxnLst>
              <a:cxn ang="0">
                <a:pos x="T0" y="T1"/>
              </a:cxn>
              <a:cxn ang="0">
                <a:pos x="T2" y="T3"/>
              </a:cxn>
              <a:cxn ang="0">
                <a:pos x="T4" y="T5"/>
              </a:cxn>
              <a:cxn ang="0">
                <a:pos x="T6" y="T7"/>
              </a:cxn>
              <a:cxn ang="0">
                <a:pos x="T8" y="T9"/>
              </a:cxn>
              <a:cxn ang="0">
                <a:pos x="T10" y="T11"/>
              </a:cxn>
              <a:cxn ang="0">
                <a:pos x="T12" y="T13"/>
              </a:cxn>
            </a:cxnLst>
            <a:rect l="0" t="0" r="r" b="b"/>
            <a:pathLst>
              <a:path w="4021" h="2621">
                <a:moveTo>
                  <a:pt x="614" y="732"/>
                </a:moveTo>
                <a:cubicBezTo>
                  <a:pt x="361" y="172"/>
                  <a:pt x="1481" y="0"/>
                  <a:pt x="1960" y="554"/>
                </a:cubicBezTo>
                <a:cubicBezTo>
                  <a:pt x="2283" y="468"/>
                  <a:pt x="3069" y="683"/>
                  <a:pt x="3144" y="1195"/>
                </a:cubicBezTo>
                <a:cubicBezTo>
                  <a:pt x="4021" y="1442"/>
                  <a:pt x="3720" y="1954"/>
                  <a:pt x="3225" y="1975"/>
                </a:cubicBezTo>
                <a:cubicBezTo>
                  <a:pt x="3375" y="2621"/>
                  <a:pt x="1793" y="2573"/>
                  <a:pt x="1529" y="1943"/>
                </a:cubicBezTo>
                <a:cubicBezTo>
                  <a:pt x="668" y="1970"/>
                  <a:pt x="576" y="1453"/>
                  <a:pt x="738" y="1378"/>
                </a:cubicBezTo>
                <a:cubicBezTo>
                  <a:pt x="555" y="1335"/>
                  <a:pt x="0" y="909"/>
                  <a:pt x="614" y="732"/>
                </a:cubicBezTo>
                <a:close/>
              </a:path>
            </a:pathLst>
          </a:custGeom>
          <a:solidFill>
            <a:schemeClr val="bg1"/>
          </a:solidFill>
          <a:ln w="9525">
            <a:solidFill>
              <a:srgbClr val="B2B2B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07" name="Freeform 91">
            <a:extLst>
              <a:ext uri="{FF2B5EF4-FFF2-40B4-BE49-F238E27FC236}">
                <a16:creationId xmlns:a16="http://schemas.microsoft.com/office/drawing/2014/main" id="{B9BA31BC-586C-594B-A820-DACCEAB6E933}"/>
              </a:ext>
            </a:extLst>
          </p:cNvPr>
          <p:cNvSpPr>
            <a:spLocks/>
          </p:cNvSpPr>
          <p:nvPr/>
        </p:nvSpPr>
        <p:spPr bwMode="auto">
          <a:xfrm>
            <a:off x="7277100" y="3560763"/>
            <a:ext cx="746125" cy="552450"/>
          </a:xfrm>
          <a:custGeom>
            <a:avLst/>
            <a:gdLst>
              <a:gd name="T0" fmla="*/ 36 w 1258"/>
              <a:gd name="T1" fmla="*/ 1 h 889"/>
              <a:gd name="T2" fmla="*/ 1258 w 1258"/>
              <a:gd name="T3" fmla="*/ 867 h 889"/>
              <a:gd name="T4" fmla="*/ 1255 w 1258"/>
              <a:gd name="T5" fmla="*/ 889 h 889"/>
              <a:gd name="T6" fmla="*/ 0 w 1258"/>
              <a:gd name="T7" fmla="*/ 0 h 889"/>
              <a:gd name="T8" fmla="*/ 36 w 1258"/>
              <a:gd name="T9" fmla="*/ 1 h 889"/>
            </a:gdLst>
            <a:ahLst/>
            <a:cxnLst>
              <a:cxn ang="0">
                <a:pos x="T0" y="T1"/>
              </a:cxn>
              <a:cxn ang="0">
                <a:pos x="T2" y="T3"/>
              </a:cxn>
              <a:cxn ang="0">
                <a:pos x="T4" y="T5"/>
              </a:cxn>
              <a:cxn ang="0">
                <a:pos x="T6" y="T7"/>
              </a:cxn>
              <a:cxn ang="0">
                <a:pos x="T8" y="T9"/>
              </a:cxn>
            </a:cxnLst>
            <a:rect l="0" t="0" r="r" b="b"/>
            <a:pathLst>
              <a:path w="1258" h="889">
                <a:moveTo>
                  <a:pt x="36" y="1"/>
                </a:moveTo>
                <a:lnTo>
                  <a:pt x="1258" y="867"/>
                </a:lnTo>
                <a:lnTo>
                  <a:pt x="1255" y="889"/>
                </a:lnTo>
                <a:lnTo>
                  <a:pt x="0" y="0"/>
                </a:lnTo>
                <a:lnTo>
                  <a:pt x="36" y="1"/>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08" name="Freeform 92">
            <a:extLst>
              <a:ext uri="{FF2B5EF4-FFF2-40B4-BE49-F238E27FC236}">
                <a16:creationId xmlns:a16="http://schemas.microsoft.com/office/drawing/2014/main" id="{08192AA5-D56B-2745-AB47-AFA8D44CACE0}"/>
              </a:ext>
            </a:extLst>
          </p:cNvPr>
          <p:cNvSpPr>
            <a:spLocks/>
          </p:cNvSpPr>
          <p:nvPr/>
        </p:nvSpPr>
        <p:spPr bwMode="auto">
          <a:xfrm>
            <a:off x="6638925" y="3446463"/>
            <a:ext cx="1165225" cy="868362"/>
          </a:xfrm>
          <a:custGeom>
            <a:avLst/>
            <a:gdLst>
              <a:gd name="T0" fmla="*/ 48 w 4245"/>
              <a:gd name="T1" fmla="*/ 0 h 3019"/>
              <a:gd name="T2" fmla="*/ 4245 w 4245"/>
              <a:gd name="T3" fmla="*/ 2965 h 3019"/>
              <a:gd name="T4" fmla="*/ 4245 w 4245"/>
              <a:gd name="T5" fmla="*/ 3019 h 3019"/>
              <a:gd name="T6" fmla="*/ 0 w 4245"/>
              <a:gd name="T7" fmla="*/ 24 h 3019"/>
              <a:gd name="T8" fmla="*/ 48 w 4245"/>
              <a:gd name="T9" fmla="*/ 0 h 3019"/>
            </a:gdLst>
            <a:ahLst/>
            <a:cxnLst>
              <a:cxn ang="0">
                <a:pos x="T0" y="T1"/>
              </a:cxn>
              <a:cxn ang="0">
                <a:pos x="T2" y="T3"/>
              </a:cxn>
              <a:cxn ang="0">
                <a:pos x="T4" y="T5"/>
              </a:cxn>
              <a:cxn ang="0">
                <a:pos x="T6" y="T7"/>
              </a:cxn>
              <a:cxn ang="0">
                <a:pos x="T8" y="T9"/>
              </a:cxn>
            </a:cxnLst>
            <a:rect l="0" t="0" r="r" b="b"/>
            <a:pathLst>
              <a:path w="4245" h="3019">
                <a:moveTo>
                  <a:pt x="48" y="0"/>
                </a:moveTo>
                <a:lnTo>
                  <a:pt x="4245" y="2965"/>
                </a:lnTo>
                <a:lnTo>
                  <a:pt x="4245" y="3019"/>
                </a:lnTo>
                <a:lnTo>
                  <a:pt x="0" y="24"/>
                </a:lnTo>
                <a:lnTo>
                  <a:pt x="48"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09" name="Freeform 93">
            <a:extLst>
              <a:ext uri="{FF2B5EF4-FFF2-40B4-BE49-F238E27FC236}">
                <a16:creationId xmlns:a16="http://schemas.microsoft.com/office/drawing/2014/main" id="{8D6245C0-99E2-6E43-90CC-9CCCD007F0AF}"/>
              </a:ext>
            </a:extLst>
          </p:cNvPr>
          <p:cNvSpPr>
            <a:spLocks/>
          </p:cNvSpPr>
          <p:nvPr/>
        </p:nvSpPr>
        <p:spPr bwMode="auto">
          <a:xfrm>
            <a:off x="6573838" y="3513138"/>
            <a:ext cx="1198562" cy="896937"/>
          </a:xfrm>
          <a:custGeom>
            <a:avLst/>
            <a:gdLst>
              <a:gd name="T0" fmla="*/ 21 w 4362"/>
              <a:gd name="T1" fmla="*/ 0 h 3109"/>
              <a:gd name="T2" fmla="*/ 4362 w 4362"/>
              <a:gd name="T3" fmla="*/ 3071 h 3109"/>
              <a:gd name="T4" fmla="*/ 4335 w 4362"/>
              <a:gd name="T5" fmla="*/ 3109 h 3109"/>
              <a:gd name="T6" fmla="*/ 0 w 4362"/>
              <a:gd name="T7" fmla="*/ 40 h 3109"/>
              <a:gd name="T8" fmla="*/ 21 w 4362"/>
              <a:gd name="T9" fmla="*/ 0 h 3109"/>
            </a:gdLst>
            <a:ahLst/>
            <a:cxnLst>
              <a:cxn ang="0">
                <a:pos x="T0" y="T1"/>
              </a:cxn>
              <a:cxn ang="0">
                <a:pos x="T2" y="T3"/>
              </a:cxn>
              <a:cxn ang="0">
                <a:pos x="T4" y="T5"/>
              </a:cxn>
              <a:cxn ang="0">
                <a:pos x="T6" y="T7"/>
              </a:cxn>
              <a:cxn ang="0">
                <a:pos x="T8" y="T9"/>
              </a:cxn>
            </a:cxnLst>
            <a:rect l="0" t="0" r="r" b="b"/>
            <a:pathLst>
              <a:path w="4362" h="3109">
                <a:moveTo>
                  <a:pt x="21" y="0"/>
                </a:moveTo>
                <a:lnTo>
                  <a:pt x="4362" y="3071"/>
                </a:lnTo>
                <a:lnTo>
                  <a:pt x="4335" y="3109"/>
                </a:lnTo>
                <a:lnTo>
                  <a:pt x="0" y="40"/>
                </a:lnTo>
                <a:lnTo>
                  <a:pt x="21"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0" name="Freeform 94">
            <a:extLst>
              <a:ext uri="{FF2B5EF4-FFF2-40B4-BE49-F238E27FC236}">
                <a16:creationId xmlns:a16="http://schemas.microsoft.com/office/drawing/2014/main" id="{ACF177A8-EB89-ED4E-A6B8-B401ACBB488A}"/>
              </a:ext>
            </a:extLst>
          </p:cNvPr>
          <p:cNvSpPr>
            <a:spLocks/>
          </p:cNvSpPr>
          <p:nvPr/>
        </p:nvSpPr>
        <p:spPr bwMode="auto">
          <a:xfrm>
            <a:off x="6569075" y="3629025"/>
            <a:ext cx="1119188" cy="835025"/>
          </a:xfrm>
          <a:custGeom>
            <a:avLst/>
            <a:gdLst>
              <a:gd name="T0" fmla="*/ 0 w 4076"/>
              <a:gd name="T1" fmla="*/ 0 h 2904"/>
              <a:gd name="T2" fmla="*/ 4076 w 4076"/>
              <a:gd name="T3" fmla="*/ 2887 h 2904"/>
              <a:gd name="T4" fmla="*/ 4029 w 4076"/>
              <a:gd name="T5" fmla="*/ 2904 h 2904"/>
              <a:gd name="T6" fmla="*/ 34 w 4076"/>
              <a:gd name="T7" fmla="*/ 86 h 2904"/>
              <a:gd name="T8" fmla="*/ 0 w 4076"/>
              <a:gd name="T9" fmla="*/ 0 h 2904"/>
            </a:gdLst>
            <a:ahLst/>
            <a:cxnLst>
              <a:cxn ang="0">
                <a:pos x="T0" y="T1"/>
              </a:cxn>
              <a:cxn ang="0">
                <a:pos x="T2" y="T3"/>
              </a:cxn>
              <a:cxn ang="0">
                <a:pos x="T4" y="T5"/>
              </a:cxn>
              <a:cxn ang="0">
                <a:pos x="T6" y="T7"/>
              </a:cxn>
              <a:cxn ang="0">
                <a:pos x="T8" y="T9"/>
              </a:cxn>
            </a:cxnLst>
            <a:rect l="0" t="0" r="r" b="b"/>
            <a:pathLst>
              <a:path w="4076" h="2904">
                <a:moveTo>
                  <a:pt x="0" y="0"/>
                </a:moveTo>
                <a:lnTo>
                  <a:pt x="4076" y="2887"/>
                </a:lnTo>
                <a:lnTo>
                  <a:pt x="4029" y="2904"/>
                </a:lnTo>
                <a:lnTo>
                  <a:pt x="34" y="86"/>
                </a:lnTo>
                <a:lnTo>
                  <a:pt x="0"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1" name="Freeform 95">
            <a:extLst>
              <a:ext uri="{FF2B5EF4-FFF2-40B4-BE49-F238E27FC236}">
                <a16:creationId xmlns:a16="http://schemas.microsoft.com/office/drawing/2014/main" id="{E55E93AF-9AAD-1347-A6A6-E441FE6E722C}"/>
              </a:ext>
            </a:extLst>
          </p:cNvPr>
          <p:cNvSpPr>
            <a:spLocks/>
          </p:cNvSpPr>
          <p:nvPr/>
        </p:nvSpPr>
        <p:spPr bwMode="auto">
          <a:xfrm>
            <a:off x="6488113" y="3692525"/>
            <a:ext cx="1077912" cy="800100"/>
          </a:xfrm>
          <a:custGeom>
            <a:avLst/>
            <a:gdLst>
              <a:gd name="T0" fmla="*/ 40 w 3924"/>
              <a:gd name="T1" fmla="*/ 0 h 2777"/>
              <a:gd name="T2" fmla="*/ 3924 w 3924"/>
              <a:gd name="T3" fmla="*/ 2766 h 2777"/>
              <a:gd name="T4" fmla="*/ 3864 w 3924"/>
              <a:gd name="T5" fmla="*/ 2777 h 2777"/>
              <a:gd name="T6" fmla="*/ 0 w 3924"/>
              <a:gd name="T7" fmla="*/ 28 h 2777"/>
              <a:gd name="T8" fmla="*/ 40 w 3924"/>
              <a:gd name="T9" fmla="*/ 0 h 2777"/>
            </a:gdLst>
            <a:ahLst/>
            <a:cxnLst>
              <a:cxn ang="0">
                <a:pos x="T0" y="T1"/>
              </a:cxn>
              <a:cxn ang="0">
                <a:pos x="T2" y="T3"/>
              </a:cxn>
              <a:cxn ang="0">
                <a:pos x="T4" y="T5"/>
              </a:cxn>
              <a:cxn ang="0">
                <a:pos x="T6" y="T7"/>
              </a:cxn>
              <a:cxn ang="0">
                <a:pos x="T8" y="T9"/>
              </a:cxn>
            </a:cxnLst>
            <a:rect l="0" t="0" r="r" b="b"/>
            <a:pathLst>
              <a:path w="3924" h="2777">
                <a:moveTo>
                  <a:pt x="40" y="0"/>
                </a:moveTo>
                <a:lnTo>
                  <a:pt x="3924" y="2766"/>
                </a:lnTo>
                <a:lnTo>
                  <a:pt x="3864" y="2777"/>
                </a:lnTo>
                <a:lnTo>
                  <a:pt x="0" y="28"/>
                </a:lnTo>
                <a:lnTo>
                  <a:pt x="40"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2" name="Freeform 96">
            <a:extLst>
              <a:ext uri="{FF2B5EF4-FFF2-40B4-BE49-F238E27FC236}">
                <a16:creationId xmlns:a16="http://schemas.microsoft.com/office/drawing/2014/main" id="{DABBFE4B-C1D7-D044-B898-6C47794A742B}"/>
              </a:ext>
            </a:extLst>
          </p:cNvPr>
          <p:cNvSpPr>
            <a:spLocks/>
          </p:cNvSpPr>
          <p:nvPr/>
        </p:nvSpPr>
        <p:spPr bwMode="auto">
          <a:xfrm>
            <a:off x="6448425" y="3779838"/>
            <a:ext cx="952500" cy="708025"/>
          </a:xfrm>
          <a:custGeom>
            <a:avLst/>
            <a:gdLst>
              <a:gd name="T0" fmla="*/ 0 w 3471"/>
              <a:gd name="T1" fmla="*/ 0 h 2457"/>
              <a:gd name="T2" fmla="*/ 3471 w 3471"/>
              <a:gd name="T3" fmla="*/ 2457 h 2457"/>
              <a:gd name="T4" fmla="*/ 3377 w 3471"/>
              <a:gd name="T5" fmla="*/ 2442 h 2457"/>
              <a:gd name="T6" fmla="*/ 3 w 3471"/>
              <a:gd name="T7" fmla="*/ 56 h 2457"/>
              <a:gd name="T8" fmla="*/ 0 w 3471"/>
              <a:gd name="T9" fmla="*/ 0 h 2457"/>
            </a:gdLst>
            <a:ahLst/>
            <a:cxnLst>
              <a:cxn ang="0">
                <a:pos x="T0" y="T1"/>
              </a:cxn>
              <a:cxn ang="0">
                <a:pos x="T2" y="T3"/>
              </a:cxn>
              <a:cxn ang="0">
                <a:pos x="T4" y="T5"/>
              </a:cxn>
              <a:cxn ang="0">
                <a:pos x="T6" y="T7"/>
              </a:cxn>
              <a:cxn ang="0">
                <a:pos x="T8" y="T9"/>
              </a:cxn>
            </a:cxnLst>
            <a:rect l="0" t="0" r="r" b="b"/>
            <a:pathLst>
              <a:path w="3471" h="2457">
                <a:moveTo>
                  <a:pt x="0" y="0"/>
                </a:moveTo>
                <a:lnTo>
                  <a:pt x="3471" y="2457"/>
                </a:lnTo>
                <a:lnTo>
                  <a:pt x="3377" y="2442"/>
                </a:lnTo>
                <a:lnTo>
                  <a:pt x="3" y="56"/>
                </a:lnTo>
                <a:lnTo>
                  <a:pt x="0"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3" name="Freeform 97">
            <a:extLst>
              <a:ext uri="{FF2B5EF4-FFF2-40B4-BE49-F238E27FC236}">
                <a16:creationId xmlns:a16="http://schemas.microsoft.com/office/drawing/2014/main" id="{A1E528E3-D6D3-1242-BA88-0DB8C1FA8F28}"/>
              </a:ext>
            </a:extLst>
          </p:cNvPr>
          <p:cNvSpPr>
            <a:spLocks/>
          </p:cNvSpPr>
          <p:nvPr/>
        </p:nvSpPr>
        <p:spPr bwMode="auto">
          <a:xfrm>
            <a:off x="6605588" y="4017963"/>
            <a:ext cx="314325" cy="231775"/>
          </a:xfrm>
          <a:custGeom>
            <a:avLst/>
            <a:gdLst>
              <a:gd name="T0" fmla="*/ 6 w 1147"/>
              <a:gd name="T1" fmla="*/ 0 h 806"/>
              <a:gd name="T2" fmla="*/ 1147 w 1147"/>
              <a:gd name="T3" fmla="*/ 806 h 806"/>
              <a:gd name="T4" fmla="*/ 1058 w 1147"/>
              <a:gd name="T5" fmla="*/ 798 h 806"/>
              <a:gd name="T6" fmla="*/ 0 w 1147"/>
              <a:gd name="T7" fmla="*/ 49 h 806"/>
              <a:gd name="T8" fmla="*/ 6 w 1147"/>
              <a:gd name="T9" fmla="*/ 0 h 806"/>
            </a:gdLst>
            <a:ahLst/>
            <a:cxnLst>
              <a:cxn ang="0">
                <a:pos x="T0" y="T1"/>
              </a:cxn>
              <a:cxn ang="0">
                <a:pos x="T2" y="T3"/>
              </a:cxn>
              <a:cxn ang="0">
                <a:pos x="T4" y="T5"/>
              </a:cxn>
              <a:cxn ang="0">
                <a:pos x="T6" y="T7"/>
              </a:cxn>
              <a:cxn ang="0">
                <a:pos x="T8" y="T9"/>
              </a:cxn>
            </a:cxnLst>
            <a:rect l="0" t="0" r="r" b="b"/>
            <a:pathLst>
              <a:path w="1147" h="806">
                <a:moveTo>
                  <a:pt x="6" y="0"/>
                </a:moveTo>
                <a:lnTo>
                  <a:pt x="1147" y="806"/>
                </a:lnTo>
                <a:lnTo>
                  <a:pt x="1058" y="798"/>
                </a:lnTo>
                <a:lnTo>
                  <a:pt x="0" y="49"/>
                </a:lnTo>
                <a:lnTo>
                  <a:pt x="6"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4" name="Freeform 98">
            <a:extLst>
              <a:ext uri="{FF2B5EF4-FFF2-40B4-BE49-F238E27FC236}">
                <a16:creationId xmlns:a16="http://schemas.microsoft.com/office/drawing/2014/main" id="{5EAE1576-7DD9-3A48-9053-1A9223CA3318}"/>
              </a:ext>
            </a:extLst>
          </p:cNvPr>
          <p:cNvSpPr>
            <a:spLocks/>
          </p:cNvSpPr>
          <p:nvPr/>
        </p:nvSpPr>
        <p:spPr bwMode="auto">
          <a:xfrm>
            <a:off x="6911975" y="3409950"/>
            <a:ext cx="1071563" cy="788988"/>
          </a:xfrm>
          <a:custGeom>
            <a:avLst/>
            <a:gdLst>
              <a:gd name="T0" fmla="*/ 97 w 3903"/>
              <a:gd name="T1" fmla="*/ 16 h 2743"/>
              <a:gd name="T2" fmla="*/ 3903 w 3903"/>
              <a:gd name="T3" fmla="*/ 2707 h 2743"/>
              <a:gd name="T4" fmla="*/ 3870 w 3903"/>
              <a:gd name="T5" fmla="*/ 2743 h 2743"/>
              <a:gd name="T6" fmla="*/ 0 w 3903"/>
              <a:gd name="T7" fmla="*/ 0 h 2743"/>
              <a:gd name="T8" fmla="*/ 97 w 3903"/>
              <a:gd name="T9" fmla="*/ 16 h 2743"/>
            </a:gdLst>
            <a:ahLst/>
            <a:cxnLst>
              <a:cxn ang="0">
                <a:pos x="T0" y="T1"/>
              </a:cxn>
              <a:cxn ang="0">
                <a:pos x="T2" y="T3"/>
              </a:cxn>
              <a:cxn ang="0">
                <a:pos x="T4" y="T5"/>
              </a:cxn>
              <a:cxn ang="0">
                <a:pos x="T6" y="T7"/>
              </a:cxn>
              <a:cxn ang="0">
                <a:pos x="T8" y="T9"/>
              </a:cxn>
            </a:cxnLst>
            <a:rect l="0" t="0" r="r" b="b"/>
            <a:pathLst>
              <a:path w="3903" h="2743">
                <a:moveTo>
                  <a:pt x="97" y="16"/>
                </a:moveTo>
                <a:lnTo>
                  <a:pt x="3903" y="2707"/>
                </a:lnTo>
                <a:lnTo>
                  <a:pt x="3870" y="2743"/>
                </a:lnTo>
                <a:lnTo>
                  <a:pt x="0" y="0"/>
                </a:lnTo>
                <a:lnTo>
                  <a:pt x="97" y="16"/>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5" name="Freeform 99">
            <a:extLst>
              <a:ext uri="{FF2B5EF4-FFF2-40B4-BE49-F238E27FC236}">
                <a16:creationId xmlns:a16="http://schemas.microsoft.com/office/drawing/2014/main" id="{76098021-F7EB-6F4E-B70C-49A9999B7A60}"/>
              </a:ext>
            </a:extLst>
          </p:cNvPr>
          <p:cNvSpPr>
            <a:spLocks/>
          </p:cNvSpPr>
          <p:nvPr/>
        </p:nvSpPr>
        <p:spPr bwMode="auto">
          <a:xfrm>
            <a:off x="6746875" y="3408363"/>
            <a:ext cx="1149350" cy="842962"/>
          </a:xfrm>
          <a:custGeom>
            <a:avLst/>
            <a:gdLst>
              <a:gd name="T0" fmla="*/ 63 w 4187"/>
              <a:gd name="T1" fmla="*/ 0 h 2929"/>
              <a:gd name="T2" fmla="*/ 4187 w 4187"/>
              <a:gd name="T3" fmla="*/ 2913 h 2929"/>
              <a:gd name="T4" fmla="*/ 4133 w 4187"/>
              <a:gd name="T5" fmla="*/ 2929 h 2929"/>
              <a:gd name="T6" fmla="*/ 0 w 4187"/>
              <a:gd name="T7" fmla="*/ 12 h 2929"/>
              <a:gd name="T8" fmla="*/ 63 w 4187"/>
              <a:gd name="T9" fmla="*/ 0 h 2929"/>
            </a:gdLst>
            <a:ahLst/>
            <a:cxnLst>
              <a:cxn ang="0">
                <a:pos x="T0" y="T1"/>
              </a:cxn>
              <a:cxn ang="0">
                <a:pos x="T2" y="T3"/>
              </a:cxn>
              <a:cxn ang="0">
                <a:pos x="T4" y="T5"/>
              </a:cxn>
              <a:cxn ang="0">
                <a:pos x="T6" y="T7"/>
              </a:cxn>
              <a:cxn ang="0">
                <a:pos x="T8" y="T9"/>
              </a:cxn>
            </a:cxnLst>
            <a:rect l="0" t="0" r="r" b="b"/>
            <a:pathLst>
              <a:path w="4187" h="2929">
                <a:moveTo>
                  <a:pt x="63" y="0"/>
                </a:moveTo>
                <a:lnTo>
                  <a:pt x="4187" y="2913"/>
                </a:lnTo>
                <a:lnTo>
                  <a:pt x="4133" y="2929"/>
                </a:lnTo>
                <a:lnTo>
                  <a:pt x="0" y="12"/>
                </a:lnTo>
                <a:lnTo>
                  <a:pt x="63"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6" name="Freeform 100">
            <a:extLst>
              <a:ext uri="{FF2B5EF4-FFF2-40B4-BE49-F238E27FC236}">
                <a16:creationId xmlns:a16="http://schemas.microsoft.com/office/drawing/2014/main" id="{C517480D-9989-2C4B-AA02-9CF60E8324C5}"/>
              </a:ext>
            </a:extLst>
          </p:cNvPr>
          <p:cNvSpPr>
            <a:spLocks/>
          </p:cNvSpPr>
          <p:nvPr/>
        </p:nvSpPr>
        <p:spPr bwMode="auto">
          <a:xfrm>
            <a:off x="6561138" y="3403600"/>
            <a:ext cx="274637" cy="203200"/>
          </a:xfrm>
          <a:custGeom>
            <a:avLst/>
            <a:gdLst>
              <a:gd name="T0" fmla="*/ 0 w 1000"/>
              <a:gd name="T1" fmla="*/ 653 h 704"/>
              <a:gd name="T2" fmla="*/ 926 w 1000"/>
              <a:gd name="T3" fmla="*/ 5 h 704"/>
              <a:gd name="T4" fmla="*/ 1000 w 1000"/>
              <a:gd name="T5" fmla="*/ 0 h 704"/>
              <a:gd name="T6" fmla="*/ 6 w 1000"/>
              <a:gd name="T7" fmla="*/ 704 h 704"/>
              <a:gd name="T8" fmla="*/ 0 w 1000"/>
              <a:gd name="T9" fmla="*/ 653 h 704"/>
            </a:gdLst>
            <a:ahLst/>
            <a:cxnLst>
              <a:cxn ang="0">
                <a:pos x="T0" y="T1"/>
              </a:cxn>
              <a:cxn ang="0">
                <a:pos x="T2" y="T3"/>
              </a:cxn>
              <a:cxn ang="0">
                <a:pos x="T4" y="T5"/>
              </a:cxn>
              <a:cxn ang="0">
                <a:pos x="T6" y="T7"/>
              </a:cxn>
              <a:cxn ang="0">
                <a:pos x="T8" y="T9"/>
              </a:cxn>
            </a:cxnLst>
            <a:rect l="0" t="0" r="r" b="b"/>
            <a:pathLst>
              <a:path w="1000" h="704">
                <a:moveTo>
                  <a:pt x="0" y="653"/>
                </a:moveTo>
                <a:lnTo>
                  <a:pt x="926" y="5"/>
                </a:lnTo>
                <a:lnTo>
                  <a:pt x="1000" y="0"/>
                </a:lnTo>
                <a:lnTo>
                  <a:pt x="6" y="704"/>
                </a:lnTo>
                <a:lnTo>
                  <a:pt x="0" y="653"/>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7" name="Freeform 101">
            <a:extLst>
              <a:ext uri="{FF2B5EF4-FFF2-40B4-BE49-F238E27FC236}">
                <a16:creationId xmlns:a16="http://schemas.microsoft.com/office/drawing/2014/main" id="{49AFA37A-B172-7746-82CF-83B8998614E7}"/>
              </a:ext>
            </a:extLst>
          </p:cNvPr>
          <p:cNvSpPr>
            <a:spLocks/>
          </p:cNvSpPr>
          <p:nvPr/>
        </p:nvSpPr>
        <p:spPr bwMode="auto">
          <a:xfrm>
            <a:off x="6450013" y="3419475"/>
            <a:ext cx="523875" cy="388938"/>
          </a:xfrm>
          <a:custGeom>
            <a:avLst/>
            <a:gdLst>
              <a:gd name="T0" fmla="*/ 0 w 1910"/>
              <a:gd name="T1" fmla="*/ 1306 h 1353"/>
              <a:gd name="T2" fmla="*/ 1857 w 1910"/>
              <a:gd name="T3" fmla="*/ 0 h 1353"/>
              <a:gd name="T4" fmla="*/ 1910 w 1910"/>
              <a:gd name="T5" fmla="*/ 12 h 1353"/>
              <a:gd name="T6" fmla="*/ 14 w 1910"/>
              <a:gd name="T7" fmla="*/ 1353 h 1353"/>
              <a:gd name="T8" fmla="*/ 0 w 1910"/>
              <a:gd name="T9" fmla="*/ 1306 h 1353"/>
            </a:gdLst>
            <a:ahLst/>
            <a:cxnLst>
              <a:cxn ang="0">
                <a:pos x="T0" y="T1"/>
              </a:cxn>
              <a:cxn ang="0">
                <a:pos x="T2" y="T3"/>
              </a:cxn>
              <a:cxn ang="0">
                <a:pos x="T4" y="T5"/>
              </a:cxn>
              <a:cxn ang="0">
                <a:pos x="T6" y="T7"/>
              </a:cxn>
              <a:cxn ang="0">
                <a:pos x="T8" y="T9"/>
              </a:cxn>
            </a:cxnLst>
            <a:rect l="0" t="0" r="r" b="b"/>
            <a:pathLst>
              <a:path w="1910" h="1353">
                <a:moveTo>
                  <a:pt x="0" y="1306"/>
                </a:moveTo>
                <a:lnTo>
                  <a:pt x="1857" y="0"/>
                </a:lnTo>
                <a:lnTo>
                  <a:pt x="1910" y="12"/>
                </a:lnTo>
                <a:lnTo>
                  <a:pt x="14" y="1353"/>
                </a:lnTo>
                <a:lnTo>
                  <a:pt x="0" y="1306"/>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8" name="Freeform 102">
            <a:extLst>
              <a:ext uri="{FF2B5EF4-FFF2-40B4-BE49-F238E27FC236}">
                <a16:creationId xmlns:a16="http://schemas.microsoft.com/office/drawing/2014/main" id="{97B66E69-471C-DE43-BB51-030C9FFA72DD}"/>
              </a:ext>
            </a:extLst>
          </p:cNvPr>
          <p:cNvSpPr>
            <a:spLocks/>
          </p:cNvSpPr>
          <p:nvPr/>
        </p:nvSpPr>
        <p:spPr bwMode="auto">
          <a:xfrm>
            <a:off x="6497638" y="3459163"/>
            <a:ext cx="579437" cy="428625"/>
          </a:xfrm>
          <a:custGeom>
            <a:avLst/>
            <a:gdLst>
              <a:gd name="T0" fmla="*/ 0 w 2113"/>
              <a:gd name="T1" fmla="*/ 1457 h 1490"/>
              <a:gd name="T2" fmla="*/ 2070 w 2113"/>
              <a:gd name="T3" fmla="*/ 0 h 1490"/>
              <a:gd name="T4" fmla="*/ 2113 w 2113"/>
              <a:gd name="T5" fmla="*/ 20 h 1490"/>
              <a:gd name="T6" fmla="*/ 31 w 2113"/>
              <a:gd name="T7" fmla="*/ 1490 h 1490"/>
              <a:gd name="T8" fmla="*/ 0 w 2113"/>
              <a:gd name="T9" fmla="*/ 1457 h 1490"/>
            </a:gdLst>
            <a:ahLst/>
            <a:cxnLst>
              <a:cxn ang="0">
                <a:pos x="T0" y="T1"/>
              </a:cxn>
              <a:cxn ang="0">
                <a:pos x="T2" y="T3"/>
              </a:cxn>
              <a:cxn ang="0">
                <a:pos x="T4" y="T5"/>
              </a:cxn>
              <a:cxn ang="0">
                <a:pos x="T6" y="T7"/>
              </a:cxn>
              <a:cxn ang="0">
                <a:pos x="T8" y="T9"/>
              </a:cxn>
            </a:cxnLst>
            <a:rect l="0" t="0" r="r" b="b"/>
            <a:pathLst>
              <a:path w="2113" h="1490">
                <a:moveTo>
                  <a:pt x="0" y="1457"/>
                </a:moveTo>
                <a:lnTo>
                  <a:pt x="2070" y="0"/>
                </a:lnTo>
                <a:lnTo>
                  <a:pt x="2113" y="20"/>
                </a:lnTo>
                <a:lnTo>
                  <a:pt x="31" y="1490"/>
                </a:lnTo>
                <a:lnTo>
                  <a:pt x="0" y="1457"/>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19" name="Freeform 103">
            <a:extLst>
              <a:ext uri="{FF2B5EF4-FFF2-40B4-BE49-F238E27FC236}">
                <a16:creationId xmlns:a16="http://schemas.microsoft.com/office/drawing/2014/main" id="{55134B16-3DF4-154A-88A0-DF2776F1DF80}"/>
              </a:ext>
            </a:extLst>
          </p:cNvPr>
          <p:cNvSpPr>
            <a:spLocks/>
          </p:cNvSpPr>
          <p:nvPr/>
        </p:nvSpPr>
        <p:spPr bwMode="auto">
          <a:xfrm>
            <a:off x="6572250" y="3516313"/>
            <a:ext cx="590550" cy="433387"/>
          </a:xfrm>
          <a:custGeom>
            <a:avLst/>
            <a:gdLst>
              <a:gd name="T0" fmla="*/ 0 w 2144"/>
              <a:gd name="T1" fmla="*/ 1484 h 1510"/>
              <a:gd name="T2" fmla="*/ 2112 w 2144"/>
              <a:gd name="T3" fmla="*/ 0 h 1510"/>
              <a:gd name="T4" fmla="*/ 2144 w 2144"/>
              <a:gd name="T5" fmla="*/ 25 h 1510"/>
              <a:gd name="T6" fmla="*/ 42 w 2144"/>
              <a:gd name="T7" fmla="*/ 1510 h 1510"/>
              <a:gd name="T8" fmla="*/ 0 w 2144"/>
              <a:gd name="T9" fmla="*/ 1484 h 1510"/>
            </a:gdLst>
            <a:ahLst/>
            <a:cxnLst>
              <a:cxn ang="0">
                <a:pos x="T0" y="T1"/>
              </a:cxn>
              <a:cxn ang="0">
                <a:pos x="T2" y="T3"/>
              </a:cxn>
              <a:cxn ang="0">
                <a:pos x="T4" y="T5"/>
              </a:cxn>
              <a:cxn ang="0">
                <a:pos x="T6" y="T7"/>
              </a:cxn>
              <a:cxn ang="0">
                <a:pos x="T8" y="T9"/>
              </a:cxn>
            </a:cxnLst>
            <a:rect l="0" t="0" r="r" b="b"/>
            <a:pathLst>
              <a:path w="2144" h="1510">
                <a:moveTo>
                  <a:pt x="0" y="1484"/>
                </a:moveTo>
                <a:lnTo>
                  <a:pt x="2112" y="0"/>
                </a:lnTo>
                <a:lnTo>
                  <a:pt x="2144" y="25"/>
                </a:lnTo>
                <a:lnTo>
                  <a:pt x="42" y="1510"/>
                </a:lnTo>
                <a:lnTo>
                  <a:pt x="0" y="1484"/>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0" name="Freeform 104">
            <a:extLst>
              <a:ext uri="{FF2B5EF4-FFF2-40B4-BE49-F238E27FC236}">
                <a16:creationId xmlns:a16="http://schemas.microsoft.com/office/drawing/2014/main" id="{1BD992FC-6345-FE4A-B00F-551405F57478}"/>
              </a:ext>
            </a:extLst>
          </p:cNvPr>
          <p:cNvSpPr>
            <a:spLocks/>
          </p:cNvSpPr>
          <p:nvPr/>
        </p:nvSpPr>
        <p:spPr bwMode="auto">
          <a:xfrm>
            <a:off x="6607175" y="3562350"/>
            <a:ext cx="666750" cy="495300"/>
          </a:xfrm>
          <a:custGeom>
            <a:avLst/>
            <a:gdLst>
              <a:gd name="T0" fmla="*/ 0 w 2430"/>
              <a:gd name="T1" fmla="*/ 1667 h 1720"/>
              <a:gd name="T2" fmla="*/ 2359 w 2430"/>
              <a:gd name="T3" fmla="*/ 3 h 1720"/>
              <a:gd name="T4" fmla="*/ 2430 w 2430"/>
              <a:gd name="T5" fmla="*/ 0 h 1720"/>
              <a:gd name="T6" fmla="*/ 2 w 2430"/>
              <a:gd name="T7" fmla="*/ 1720 h 1720"/>
              <a:gd name="T8" fmla="*/ 0 w 2430"/>
              <a:gd name="T9" fmla="*/ 1667 h 1720"/>
            </a:gdLst>
            <a:ahLst/>
            <a:cxnLst>
              <a:cxn ang="0">
                <a:pos x="T0" y="T1"/>
              </a:cxn>
              <a:cxn ang="0">
                <a:pos x="T2" y="T3"/>
              </a:cxn>
              <a:cxn ang="0">
                <a:pos x="T4" y="T5"/>
              </a:cxn>
              <a:cxn ang="0">
                <a:pos x="T6" y="T7"/>
              </a:cxn>
              <a:cxn ang="0">
                <a:pos x="T8" y="T9"/>
              </a:cxn>
            </a:cxnLst>
            <a:rect l="0" t="0" r="r" b="b"/>
            <a:pathLst>
              <a:path w="2430" h="1720">
                <a:moveTo>
                  <a:pt x="0" y="1667"/>
                </a:moveTo>
                <a:lnTo>
                  <a:pt x="2359" y="3"/>
                </a:lnTo>
                <a:lnTo>
                  <a:pt x="2430" y="0"/>
                </a:lnTo>
                <a:lnTo>
                  <a:pt x="2" y="1720"/>
                </a:lnTo>
                <a:lnTo>
                  <a:pt x="0" y="1667"/>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1" name="Freeform 105">
            <a:extLst>
              <a:ext uri="{FF2B5EF4-FFF2-40B4-BE49-F238E27FC236}">
                <a16:creationId xmlns:a16="http://schemas.microsoft.com/office/drawing/2014/main" id="{3678C8CF-822C-7C4D-8577-87E3E0F1366E}"/>
              </a:ext>
            </a:extLst>
          </p:cNvPr>
          <p:cNvSpPr>
            <a:spLocks/>
          </p:cNvSpPr>
          <p:nvPr/>
        </p:nvSpPr>
        <p:spPr bwMode="auto">
          <a:xfrm>
            <a:off x="6643688" y="3575050"/>
            <a:ext cx="773112" cy="569913"/>
          </a:xfrm>
          <a:custGeom>
            <a:avLst/>
            <a:gdLst>
              <a:gd name="T0" fmla="*/ 0 w 2811"/>
              <a:gd name="T1" fmla="*/ 1941 h 1977"/>
              <a:gd name="T2" fmla="*/ 2759 w 2811"/>
              <a:gd name="T3" fmla="*/ 0 h 1977"/>
              <a:gd name="T4" fmla="*/ 2811 w 2811"/>
              <a:gd name="T5" fmla="*/ 10 h 1977"/>
              <a:gd name="T6" fmla="*/ 30 w 2811"/>
              <a:gd name="T7" fmla="*/ 1977 h 1977"/>
              <a:gd name="T8" fmla="*/ 0 w 2811"/>
              <a:gd name="T9" fmla="*/ 1941 h 1977"/>
            </a:gdLst>
            <a:ahLst/>
            <a:cxnLst>
              <a:cxn ang="0">
                <a:pos x="T0" y="T1"/>
              </a:cxn>
              <a:cxn ang="0">
                <a:pos x="T2" y="T3"/>
              </a:cxn>
              <a:cxn ang="0">
                <a:pos x="T4" y="T5"/>
              </a:cxn>
              <a:cxn ang="0">
                <a:pos x="T6" y="T7"/>
              </a:cxn>
              <a:cxn ang="0">
                <a:pos x="T8" y="T9"/>
              </a:cxn>
            </a:cxnLst>
            <a:rect l="0" t="0" r="r" b="b"/>
            <a:pathLst>
              <a:path w="2811" h="1977">
                <a:moveTo>
                  <a:pt x="0" y="1941"/>
                </a:moveTo>
                <a:lnTo>
                  <a:pt x="2759" y="0"/>
                </a:lnTo>
                <a:lnTo>
                  <a:pt x="2811" y="10"/>
                </a:lnTo>
                <a:lnTo>
                  <a:pt x="30" y="1977"/>
                </a:lnTo>
                <a:lnTo>
                  <a:pt x="0" y="1941"/>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2" name="Freeform 106">
            <a:extLst>
              <a:ext uri="{FF2B5EF4-FFF2-40B4-BE49-F238E27FC236}">
                <a16:creationId xmlns:a16="http://schemas.microsoft.com/office/drawing/2014/main" id="{DB5FF780-8907-E449-92DF-596E751AA8AB}"/>
              </a:ext>
            </a:extLst>
          </p:cNvPr>
          <p:cNvSpPr>
            <a:spLocks/>
          </p:cNvSpPr>
          <p:nvPr/>
        </p:nvSpPr>
        <p:spPr bwMode="auto">
          <a:xfrm>
            <a:off x="6721475" y="3611563"/>
            <a:ext cx="804863" cy="592137"/>
          </a:xfrm>
          <a:custGeom>
            <a:avLst/>
            <a:gdLst>
              <a:gd name="T0" fmla="*/ 0 w 2932"/>
              <a:gd name="T1" fmla="*/ 2033 h 2058"/>
              <a:gd name="T2" fmla="*/ 2889 w 2932"/>
              <a:gd name="T3" fmla="*/ 0 h 2058"/>
              <a:gd name="T4" fmla="*/ 2932 w 2932"/>
              <a:gd name="T5" fmla="*/ 18 h 2058"/>
              <a:gd name="T6" fmla="*/ 43 w 2932"/>
              <a:gd name="T7" fmla="*/ 2058 h 2058"/>
              <a:gd name="T8" fmla="*/ 0 w 2932"/>
              <a:gd name="T9" fmla="*/ 2033 h 2058"/>
            </a:gdLst>
            <a:ahLst/>
            <a:cxnLst>
              <a:cxn ang="0">
                <a:pos x="T0" y="T1"/>
              </a:cxn>
              <a:cxn ang="0">
                <a:pos x="T2" y="T3"/>
              </a:cxn>
              <a:cxn ang="0">
                <a:pos x="T4" y="T5"/>
              </a:cxn>
              <a:cxn ang="0">
                <a:pos x="T6" y="T7"/>
              </a:cxn>
              <a:cxn ang="0">
                <a:pos x="T8" y="T9"/>
              </a:cxn>
            </a:cxnLst>
            <a:rect l="0" t="0" r="r" b="b"/>
            <a:pathLst>
              <a:path w="2932" h="2058">
                <a:moveTo>
                  <a:pt x="0" y="2033"/>
                </a:moveTo>
                <a:lnTo>
                  <a:pt x="2889" y="0"/>
                </a:lnTo>
                <a:lnTo>
                  <a:pt x="2932" y="18"/>
                </a:lnTo>
                <a:lnTo>
                  <a:pt x="43" y="2058"/>
                </a:lnTo>
                <a:lnTo>
                  <a:pt x="0" y="2033"/>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3" name="Freeform 107">
            <a:extLst>
              <a:ext uri="{FF2B5EF4-FFF2-40B4-BE49-F238E27FC236}">
                <a16:creationId xmlns:a16="http://schemas.microsoft.com/office/drawing/2014/main" id="{D1F38A60-208A-5F41-A797-12ACFBC8AE21}"/>
              </a:ext>
            </a:extLst>
          </p:cNvPr>
          <p:cNvSpPr>
            <a:spLocks/>
          </p:cNvSpPr>
          <p:nvPr/>
        </p:nvSpPr>
        <p:spPr bwMode="auto">
          <a:xfrm>
            <a:off x="6827838" y="3662363"/>
            <a:ext cx="788987" cy="577850"/>
          </a:xfrm>
          <a:custGeom>
            <a:avLst/>
            <a:gdLst>
              <a:gd name="T0" fmla="*/ 0 w 2874"/>
              <a:gd name="T1" fmla="*/ 1999 h 2011"/>
              <a:gd name="T2" fmla="*/ 2840 w 2874"/>
              <a:gd name="T3" fmla="*/ 0 h 2011"/>
              <a:gd name="T4" fmla="*/ 2874 w 2874"/>
              <a:gd name="T5" fmla="*/ 24 h 2011"/>
              <a:gd name="T6" fmla="*/ 65 w 2874"/>
              <a:gd name="T7" fmla="*/ 2011 h 2011"/>
              <a:gd name="T8" fmla="*/ 0 w 2874"/>
              <a:gd name="T9" fmla="*/ 1999 h 2011"/>
            </a:gdLst>
            <a:ahLst/>
            <a:cxnLst>
              <a:cxn ang="0">
                <a:pos x="T0" y="T1"/>
              </a:cxn>
              <a:cxn ang="0">
                <a:pos x="T2" y="T3"/>
              </a:cxn>
              <a:cxn ang="0">
                <a:pos x="T4" y="T5"/>
              </a:cxn>
              <a:cxn ang="0">
                <a:pos x="T6" y="T7"/>
              </a:cxn>
              <a:cxn ang="0">
                <a:pos x="T8" y="T9"/>
              </a:cxn>
            </a:cxnLst>
            <a:rect l="0" t="0" r="r" b="b"/>
            <a:pathLst>
              <a:path w="2874" h="2011">
                <a:moveTo>
                  <a:pt x="0" y="1999"/>
                </a:moveTo>
                <a:lnTo>
                  <a:pt x="2840" y="0"/>
                </a:lnTo>
                <a:lnTo>
                  <a:pt x="2874" y="24"/>
                </a:lnTo>
                <a:lnTo>
                  <a:pt x="65" y="2011"/>
                </a:lnTo>
                <a:lnTo>
                  <a:pt x="0" y="1999"/>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4" name="Freeform 108">
            <a:extLst>
              <a:ext uri="{FF2B5EF4-FFF2-40B4-BE49-F238E27FC236}">
                <a16:creationId xmlns:a16="http://schemas.microsoft.com/office/drawing/2014/main" id="{A2D06011-386D-0F4A-8968-D8666EA3599B}"/>
              </a:ext>
            </a:extLst>
          </p:cNvPr>
          <p:cNvSpPr>
            <a:spLocks/>
          </p:cNvSpPr>
          <p:nvPr/>
        </p:nvSpPr>
        <p:spPr bwMode="auto">
          <a:xfrm>
            <a:off x="6978650" y="3727450"/>
            <a:ext cx="714375" cy="523875"/>
          </a:xfrm>
          <a:custGeom>
            <a:avLst/>
            <a:gdLst>
              <a:gd name="T0" fmla="*/ 0 w 2604"/>
              <a:gd name="T1" fmla="*/ 1820 h 1820"/>
              <a:gd name="T2" fmla="*/ 2577 w 2604"/>
              <a:gd name="T3" fmla="*/ 0 h 1820"/>
              <a:gd name="T4" fmla="*/ 2604 w 2604"/>
              <a:gd name="T5" fmla="*/ 30 h 1820"/>
              <a:gd name="T6" fmla="*/ 78 w 2604"/>
              <a:gd name="T7" fmla="*/ 1819 h 1820"/>
              <a:gd name="T8" fmla="*/ 0 w 2604"/>
              <a:gd name="T9" fmla="*/ 1820 h 1820"/>
            </a:gdLst>
            <a:ahLst/>
            <a:cxnLst>
              <a:cxn ang="0">
                <a:pos x="T0" y="T1"/>
              </a:cxn>
              <a:cxn ang="0">
                <a:pos x="T2" y="T3"/>
              </a:cxn>
              <a:cxn ang="0">
                <a:pos x="T4" y="T5"/>
              </a:cxn>
              <a:cxn ang="0">
                <a:pos x="T6" y="T7"/>
              </a:cxn>
              <a:cxn ang="0">
                <a:pos x="T8" y="T9"/>
              </a:cxn>
            </a:cxnLst>
            <a:rect l="0" t="0" r="r" b="b"/>
            <a:pathLst>
              <a:path w="2604" h="1820">
                <a:moveTo>
                  <a:pt x="0" y="1820"/>
                </a:moveTo>
                <a:lnTo>
                  <a:pt x="2577" y="0"/>
                </a:lnTo>
                <a:lnTo>
                  <a:pt x="2604" y="30"/>
                </a:lnTo>
                <a:lnTo>
                  <a:pt x="78" y="1819"/>
                </a:lnTo>
                <a:lnTo>
                  <a:pt x="0" y="182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5" name="Freeform 109">
            <a:extLst>
              <a:ext uri="{FF2B5EF4-FFF2-40B4-BE49-F238E27FC236}">
                <a16:creationId xmlns:a16="http://schemas.microsoft.com/office/drawing/2014/main" id="{BCBC365C-0814-9B42-B1A7-393DA8AB0AD0}"/>
              </a:ext>
            </a:extLst>
          </p:cNvPr>
          <p:cNvSpPr>
            <a:spLocks/>
          </p:cNvSpPr>
          <p:nvPr/>
        </p:nvSpPr>
        <p:spPr bwMode="auto">
          <a:xfrm>
            <a:off x="7048500" y="3810000"/>
            <a:ext cx="695325" cy="520700"/>
          </a:xfrm>
          <a:custGeom>
            <a:avLst/>
            <a:gdLst>
              <a:gd name="T0" fmla="*/ 0 w 2535"/>
              <a:gd name="T1" fmla="*/ 1773 h 1808"/>
              <a:gd name="T2" fmla="*/ 2519 w 2535"/>
              <a:gd name="T3" fmla="*/ 0 h 1808"/>
              <a:gd name="T4" fmla="*/ 2535 w 2535"/>
              <a:gd name="T5" fmla="*/ 38 h 1808"/>
              <a:gd name="T6" fmla="*/ 33 w 2535"/>
              <a:gd name="T7" fmla="*/ 1808 h 1808"/>
              <a:gd name="T8" fmla="*/ 0 w 2535"/>
              <a:gd name="T9" fmla="*/ 1773 h 1808"/>
            </a:gdLst>
            <a:ahLst/>
            <a:cxnLst>
              <a:cxn ang="0">
                <a:pos x="T0" y="T1"/>
              </a:cxn>
              <a:cxn ang="0">
                <a:pos x="T2" y="T3"/>
              </a:cxn>
              <a:cxn ang="0">
                <a:pos x="T4" y="T5"/>
              </a:cxn>
              <a:cxn ang="0">
                <a:pos x="T6" y="T7"/>
              </a:cxn>
              <a:cxn ang="0">
                <a:pos x="T8" y="T9"/>
              </a:cxn>
            </a:cxnLst>
            <a:rect l="0" t="0" r="r" b="b"/>
            <a:pathLst>
              <a:path w="2535" h="1808">
                <a:moveTo>
                  <a:pt x="0" y="1773"/>
                </a:moveTo>
                <a:lnTo>
                  <a:pt x="2519" y="0"/>
                </a:lnTo>
                <a:lnTo>
                  <a:pt x="2535" y="38"/>
                </a:lnTo>
                <a:lnTo>
                  <a:pt x="33" y="1808"/>
                </a:lnTo>
                <a:lnTo>
                  <a:pt x="0" y="1773"/>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6" name="Freeform 110">
            <a:extLst>
              <a:ext uri="{FF2B5EF4-FFF2-40B4-BE49-F238E27FC236}">
                <a16:creationId xmlns:a16="http://schemas.microsoft.com/office/drawing/2014/main" id="{77B9C393-ADE9-7449-820B-014823EF4B98}"/>
              </a:ext>
            </a:extLst>
          </p:cNvPr>
          <p:cNvSpPr>
            <a:spLocks/>
          </p:cNvSpPr>
          <p:nvPr/>
        </p:nvSpPr>
        <p:spPr bwMode="auto">
          <a:xfrm>
            <a:off x="7121525" y="3894138"/>
            <a:ext cx="682625" cy="501650"/>
          </a:xfrm>
          <a:custGeom>
            <a:avLst/>
            <a:gdLst>
              <a:gd name="T0" fmla="*/ 0 w 2483"/>
              <a:gd name="T1" fmla="*/ 1715 h 1745"/>
              <a:gd name="T2" fmla="*/ 2438 w 2483"/>
              <a:gd name="T3" fmla="*/ 0 h 1745"/>
              <a:gd name="T4" fmla="*/ 2483 w 2483"/>
              <a:gd name="T5" fmla="*/ 18 h 1745"/>
              <a:gd name="T6" fmla="*/ 41 w 2483"/>
              <a:gd name="T7" fmla="*/ 1745 h 1745"/>
              <a:gd name="T8" fmla="*/ 0 w 2483"/>
              <a:gd name="T9" fmla="*/ 1715 h 1745"/>
            </a:gdLst>
            <a:ahLst/>
            <a:cxnLst>
              <a:cxn ang="0">
                <a:pos x="T0" y="T1"/>
              </a:cxn>
              <a:cxn ang="0">
                <a:pos x="T2" y="T3"/>
              </a:cxn>
              <a:cxn ang="0">
                <a:pos x="T4" y="T5"/>
              </a:cxn>
              <a:cxn ang="0">
                <a:pos x="T6" y="T7"/>
              </a:cxn>
              <a:cxn ang="0">
                <a:pos x="T8" y="T9"/>
              </a:cxn>
            </a:cxnLst>
            <a:rect l="0" t="0" r="r" b="b"/>
            <a:pathLst>
              <a:path w="2483" h="1745">
                <a:moveTo>
                  <a:pt x="0" y="1715"/>
                </a:moveTo>
                <a:lnTo>
                  <a:pt x="2438" y="0"/>
                </a:lnTo>
                <a:lnTo>
                  <a:pt x="2483" y="18"/>
                </a:lnTo>
                <a:lnTo>
                  <a:pt x="41" y="1745"/>
                </a:lnTo>
                <a:lnTo>
                  <a:pt x="0" y="1715"/>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7" name="Freeform 111">
            <a:extLst>
              <a:ext uri="{FF2B5EF4-FFF2-40B4-BE49-F238E27FC236}">
                <a16:creationId xmlns:a16="http://schemas.microsoft.com/office/drawing/2014/main" id="{B2A7AC5B-8030-994B-8C99-79F69A52D1DC}"/>
              </a:ext>
            </a:extLst>
          </p:cNvPr>
          <p:cNvSpPr>
            <a:spLocks/>
          </p:cNvSpPr>
          <p:nvPr/>
        </p:nvSpPr>
        <p:spPr bwMode="auto">
          <a:xfrm>
            <a:off x="7216775" y="3938588"/>
            <a:ext cx="690563" cy="506412"/>
          </a:xfrm>
          <a:custGeom>
            <a:avLst/>
            <a:gdLst>
              <a:gd name="T0" fmla="*/ 0 w 2514"/>
              <a:gd name="T1" fmla="*/ 1742 h 1762"/>
              <a:gd name="T2" fmla="*/ 2476 w 2514"/>
              <a:gd name="T3" fmla="*/ 0 h 1762"/>
              <a:gd name="T4" fmla="*/ 2514 w 2514"/>
              <a:gd name="T5" fmla="*/ 22 h 1762"/>
              <a:gd name="T6" fmla="*/ 51 w 2514"/>
              <a:gd name="T7" fmla="*/ 1762 h 1762"/>
              <a:gd name="T8" fmla="*/ 0 w 2514"/>
              <a:gd name="T9" fmla="*/ 1742 h 1762"/>
            </a:gdLst>
            <a:ahLst/>
            <a:cxnLst>
              <a:cxn ang="0">
                <a:pos x="T0" y="T1"/>
              </a:cxn>
              <a:cxn ang="0">
                <a:pos x="T2" y="T3"/>
              </a:cxn>
              <a:cxn ang="0">
                <a:pos x="T4" y="T5"/>
              </a:cxn>
              <a:cxn ang="0">
                <a:pos x="T6" y="T7"/>
              </a:cxn>
              <a:cxn ang="0">
                <a:pos x="T8" y="T9"/>
              </a:cxn>
            </a:cxnLst>
            <a:rect l="0" t="0" r="r" b="b"/>
            <a:pathLst>
              <a:path w="2514" h="1762">
                <a:moveTo>
                  <a:pt x="0" y="1742"/>
                </a:moveTo>
                <a:lnTo>
                  <a:pt x="2476" y="0"/>
                </a:lnTo>
                <a:lnTo>
                  <a:pt x="2514" y="22"/>
                </a:lnTo>
                <a:lnTo>
                  <a:pt x="51" y="1762"/>
                </a:lnTo>
                <a:lnTo>
                  <a:pt x="0" y="1742"/>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8" name="Freeform 112">
            <a:extLst>
              <a:ext uri="{FF2B5EF4-FFF2-40B4-BE49-F238E27FC236}">
                <a16:creationId xmlns:a16="http://schemas.microsoft.com/office/drawing/2014/main" id="{B757A63C-3A60-1645-87B5-C0D3B3BE0869}"/>
              </a:ext>
            </a:extLst>
          </p:cNvPr>
          <p:cNvSpPr>
            <a:spLocks/>
          </p:cNvSpPr>
          <p:nvPr/>
        </p:nvSpPr>
        <p:spPr bwMode="auto">
          <a:xfrm>
            <a:off x="7327900" y="3995738"/>
            <a:ext cx="655638" cy="482600"/>
          </a:xfrm>
          <a:custGeom>
            <a:avLst/>
            <a:gdLst>
              <a:gd name="T0" fmla="*/ 0 w 2387"/>
              <a:gd name="T1" fmla="*/ 1661 h 1676"/>
              <a:gd name="T2" fmla="*/ 2357 w 2387"/>
              <a:gd name="T3" fmla="*/ 0 h 1676"/>
              <a:gd name="T4" fmla="*/ 2387 w 2387"/>
              <a:gd name="T5" fmla="*/ 30 h 1676"/>
              <a:gd name="T6" fmla="*/ 59 w 2387"/>
              <a:gd name="T7" fmla="*/ 1676 h 1676"/>
              <a:gd name="T8" fmla="*/ 0 w 2387"/>
              <a:gd name="T9" fmla="*/ 1661 h 1676"/>
            </a:gdLst>
            <a:ahLst/>
            <a:cxnLst>
              <a:cxn ang="0">
                <a:pos x="T0" y="T1"/>
              </a:cxn>
              <a:cxn ang="0">
                <a:pos x="T2" y="T3"/>
              </a:cxn>
              <a:cxn ang="0">
                <a:pos x="T4" y="T5"/>
              </a:cxn>
              <a:cxn ang="0">
                <a:pos x="T6" y="T7"/>
              </a:cxn>
              <a:cxn ang="0">
                <a:pos x="T8" y="T9"/>
              </a:cxn>
            </a:cxnLst>
            <a:rect l="0" t="0" r="r" b="b"/>
            <a:pathLst>
              <a:path w="2387" h="1676">
                <a:moveTo>
                  <a:pt x="0" y="1661"/>
                </a:moveTo>
                <a:lnTo>
                  <a:pt x="2357" y="0"/>
                </a:lnTo>
                <a:lnTo>
                  <a:pt x="2387" y="30"/>
                </a:lnTo>
                <a:lnTo>
                  <a:pt x="59" y="1676"/>
                </a:lnTo>
                <a:lnTo>
                  <a:pt x="0" y="1661"/>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29" name="Freeform 113">
            <a:extLst>
              <a:ext uri="{FF2B5EF4-FFF2-40B4-BE49-F238E27FC236}">
                <a16:creationId xmlns:a16="http://schemas.microsoft.com/office/drawing/2014/main" id="{9446DD87-40E2-4848-80C5-4C8131834720}"/>
              </a:ext>
            </a:extLst>
          </p:cNvPr>
          <p:cNvSpPr>
            <a:spLocks/>
          </p:cNvSpPr>
          <p:nvPr/>
        </p:nvSpPr>
        <p:spPr bwMode="auto">
          <a:xfrm>
            <a:off x="7466013" y="4083050"/>
            <a:ext cx="557212" cy="411163"/>
          </a:xfrm>
          <a:custGeom>
            <a:avLst/>
            <a:gdLst>
              <a:gd name="T0" fmla="*/ 0 w 2029"/>
              <a:gd name="T1" fmla="*/ 1424 h 1429"/>
              <a:gd name="T2" fmla="*/ 2024 w 2029"/>
              <a:gd name="T3" fmla="*/ 0 h 1429"/>
              <a:gd name="T4" fmla="*/ 2029 w 2029"/>
              <a:gd name="T5" fmla="*/ 48 h 1429"/>
              <a:gd name="T6" fmla="*/ 74 w 2029"/>
              <a:gd name="T7" fmla="*/ 1429 h 1429"/>
              <a:gd name="T8" fmla="*/ 0 w 2029"/>
              <a:gd name="T9" fmla="*/ 1424 h 1429"/>
            </a:gdLst>
            <a:ahLst/>
            <a:cxnLst>
              <a:cxn ang="0">
                <a:pos x="T0" y="T1"/>
              </a:cxn>
              <a:cxn ang="0">
                <a:pos x="T2" y="T3"/>
              </a:cxn>
              <a:cxn ang="0">
                <a:pos x="T4" y="T5"/>
              </a:cxn>
              <a:cxn ang="0">
                <a:pos x="T6" y="T7"/>
              </a:cxn>
              <a:cxn ang="0">
                <a:pos x="T8" y="T9"/>
              </a:cxn>
            </a:cxnLst>
            <a:rect l="0" t="0" r="r" b="b"/>
            <a:pathLst>
              <a:path w="2029" h="1429">
                <a:moveTo>
                  <a:pt x="0" y="1424"/>
                </a:moveTo>
                <a:lnTo>
                  <a:pt x="2024" y="0"/>
                </a:lnTo>
                <a:lnTo>
                  <a:pt x="2029" y="48"/>
                </a:lnTo>
                <a:lnTo>
                  <a:pt x="74" y="1429"/>
                </a:lnTo>
                <a:lnTo>
                  <a:pt x="0" y="1424"/>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37330" name="Group 114">
            <a:extLst>
              <a:ext uri="{FF2B5EF4-FFF2-40B4-BE49-F238E27FC236}">
                <a16:creationId xmlns:a16="http://schemas.microsoft.com/office/drawing/2014/main" id="{4A987D52-CC34-8149-8EE4-18F9A91BD261}"/>
              </a:ext>
            </a:extLst>
          </p:cNvPr>
          <p:cNvGrpSpPr>
            <a:grpSpLocks/>
          </p:cNvGrpSpPr>
          <p:nvPr/>
        </p:nvGrpSpPr>
        <p:grpSpPr bwMode="auto">
          <a:xfrm>
            <a:off x="8362950" y="4425950"/>
            <a:ext cx="323850" cy="554038"/>
            <a:chOff x="3769" y="1208"/>
            <a:chExt cx="1415" cy="2293"/>
          </a:xfrm>
        </p:grpSpPr>
        <p:sp>
          <p:nvSpPr>
            <p:cNvPr id="137331" name="Freeform 115">
              <a:extLst>
                <a:ext uri="{FF2B5EF4-FFF2-40B4-BE49-F238E27FC236}">
                  <a16:creationId xmlns:a16="http://schemas.microsoft.com/office/drawing/2014/main" id="{CF705F17-289B-C041-8D78-5FEC56620B66}"/>
                </a:ext>
              </a:extLst>
            </p:cNvPr>
            <p:cNvSpPr>
              <a:spLocks/>
            </p:cNvSpPr>
            <p:nvPr/>
          </p:nvSpPr>
          <p:spPr bwMode="auto">
            <a:xfrm>
              <a:off x="3772" y="1507"/>
              <a:ext cx="1411" cy="766"/>
            </a:xfrm>
            <a:custGeom>
              <a:avLst/>
              <a:gdLst>
                <a:gd name="T0" fmla="*/ 0 w 2232"/>
                <a:gd name="T1" fmla="*/ 766 h 1212"/>
                <a:gd name="T2" fmla="*/ 628 w 2232"/>
                <a:gd name="T3" fmla="*/ 1212 h 1212"/>
                <a:gd name="T4" fmla="*/ 1562 w 2232"/>
                <a:gd name="T5" fmla="*/ 546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62" y="546"/>
                  </a:lnTo>
                  <a:lnTo>
                    <a:pt x="2086" y="918"/>
                  </a:lnTo>
                  <a:lnTo>
                    <a:pt x="2232" y="814"/>
                  </a:lnTo>
                  <a:lnTo>
                    <a:pt x="1080" y="0"/>
                  </a:lnTo>
                  <a:lnTo>
                    <a:pt x="0" y="76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2" name="Freeform 116">
              <a:extLst>
                <a:ext uri="{FF2B5EF4-FFF2-40B4-BE49-F238E27FC236}">
                  <a16:creationId xmlns:a16="http://schemas.microsoft.com/office/drawing/2014/main" id="{06A94CF0-3879-6B49-9042-7D4EFDA982D5}"/>
                </a:ext>
              </a:extLst>
            </p:cNvPr>
            <p:cNvSpPr>
              <a:spLocks/>
            </p:cNvSpPr>
            <p:nvPr/>
          </p:nvSpPr>
          <p:spPr bwMode="auto">
            <a:xfrm>
              <a:off x="3769" y="1804"/>
              <a:ext cx="1411" cy="766"/>
            </a:xfrm>
            <a:custGeom>
              <a:avLst/>
              <a:gdLst>
                <a:gd name="T0" fmla="*/ 0 w 2232"/>
                <a:gd name="T1" fmla="*/ 766 h 1212"/>
                <a:gd name="T2" fmla="*/ 628 w 2232"/>
                <a:gd name="T3" fmla="*/ 1212 h 1212"/>
                <a:gd name="T4" fmla="*/ 1571 w 2232"/>
                <a:gd name="T5" fmla="*/ 554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71" y="554"/>
                  </a:lnTo>
                  <a:lnTo>
                    <a:pt x="2086" y="918"/>
                  </a:lnTo>
                  <a:lnTo>
                    <a:pt x="2232" y="814"/>
                  </a:lnTo>
                  <a:lnTo>
                    <a:pt x="1080" y="0"/>
                  </a:lnTo>
                  <a:lnTo>
                    <a:pt x="0" y="76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3" name="Freeform 117">
              <a:extLst>
                <a:ext uri="{FF2B5EF4-FFF2-40B4-BE49-F238E27FC236}">
                  <a16:creationId xmlns:a16="http://schemas.microsoft.com/office/drawing/2014/main" id="{7CEB8CE7-2EF2-5041-AF05-B1AFE8F54661}"/>
                </a:ext>
              </a:extLst>
            </p:cNvPr>
            <p:cNvSpPr>
              <a:spLocks/>
            </p:cNvSpPr>
            <p:nvPr/>
          </p:nvSpPr>
          <p:spPr bwMode="auto">
            <a:xfrm>
              <a:off x="3769" y="2103"/>
              <a:ext cx="1411" cy="766"/>
            </a:xfrm>
            <a:custGeom>
              <a:avLst/>
              <a:gdLst>
                <a:gd name="T0" fmla="*/ 0 w 2232"/>
                <a:gd name="T1" fmla="*/ 766 h 1212"/>
                <a:gd name="T2" fmla="*/ 628 w 2232"/>
                <a:gd name="T3" fmla="*/ 1212 h 1212"/>
                <a:gd name="T4" fmla="*/ 1562 w 2232"/>
                <a:gd name="T5" fmla="*/ 546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62" y="546"/>
                  </a:lnTo>
                  <a:lnTo>
                    <a:pt x="2086" y="918"/>
                  </a:lnTo>
                  <a:lnTo>
                    <a:pt x="2232" y="814"/>
                  </a:lnTo>
                  <a:lnTo>
                    <a:pt x="1080" y="0"/>
                  </a:lnTo>
                  <a:lnTo>
                    <a:pt x="0" y="76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4" name="Freeform 118">
              <a:extLst>
                <a:ext uri="{FF2B5EF4-FFF2-40B4-BE49-F238E27FC236}">
                  <a16:creationId xmlns:a16="http://schemas.microsoft.com/office/drawing/2014/main" id="{C43B337D-25D0-4F48-914D-7FB279582ACA}"/>
                </a:ext>
              </a:extLst>
            </p:cNvPr>
            <p:cNvSpPr>
              <a:spLocks/>
            </p:cNvSpPr>
            <p:nvPr/>
          </p:nvSpPr>
          <p:spPr bwMode="auto">
            <a:xfrm>
              <a:off x="4165" y="1848"/>
              <a:ext cx="924" cy="654"/>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917 h 1034"/>
                <a:gd name="T10" fmla="*/ 822 w 1462"/>
                <a:gd name="T11" fmla="*/ 452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917"/>
                  </a:lnTo>
                  <a:lnTo>
                    <a:pt x="822" y="452"/>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5" name="Freeform 119">
              <a:extLst>
                <a:ext uri="{FF2B5EF4-FFF2-40B4-BE49-F238E27FC236}">
                  <a16:creationId xmlns:a16="http://schemas.microsoft.com/office/drawing/2014/main" id="{6D82FC06-25EF-5240-A279-3BBA4078E8F3}"/>
                </a:ext>
              </a:extLst>
            </p:cNvPr>
            <p:cNvSpPr>
              <a:spLocks/>
            </p:cNvSpPr>
            <p:nvPr/>
          </p:nvSpPr>
          <p:spPr bwMode="auto">
            <a:xfrm>
              <a:off x="4165" y="2146"/>
              <a:ext cx="924" cy="654"/>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917 h 1034"/>
                <a:gd name="T10" fmla="*/ 822 w 1462"/>
                <a:gd name="T11" fmla="*/ 452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917"/>
                  </a:lnTo>
                  <a:lnTo>
                    <a:pt x="822" y="452"/>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6" name="Freeform 120">
              <a:extLst>
                <a:ext uri="{FF2B5EF4-FFF2-40B4-BE49-F238E27FC236}">
                  <a16:creationId xmlns:a16="http://schemas.microsoft.com/office/drawing/2014/main" id="{47D7E547-61D5-2949-A731-8C421E61782D}"/>
                </a:ext>
              </a:extLst>
            </p:cNvPr>
            <p:cNvSpPr>
              <a:spLocks/>
            </p:cNvSpPr>
            <p:nvPr/>
          </p:nvSpPr>
          <p:spPr bwMode="auto">
            <a:xfrm>
              <a:off x="4100" y="2567"/>
              <a:ext cx="1078" cy="766"/>
            </a:xfrm>
            <a:custGeom>
              <a:avLst/>
              <a:gdLst>
                <a:gd name="T0" fmla="*/ 0 w 1707"/>
                <a:gd name="T1" fmla="*/ 766 h 1212"/>
                <a:gd name="T2" fmla="*/ 628 w 1707"/>
                <a:gd name="T3" fmla="*/ 1212 h 1212"/>
                <a:gd name="T4" fmla="*/ 1707 w 1707"/>
                <a:gd name="T5" fmla="*/ 448 h 1212"/>
                <a:gd name="T6" fmla="*/ 1080 w 1707"/>
                <a:gd name="T7" fmla="*/ 0 h 1212"/>
                <a:gd name="T8" fmla="*/ 0 w 1707"/>
                <a:gd name="T9" fmla="*/ 766 h 1212"/>
              </a:gdLst>
              <a:ahLst/>
              <a:cxnLst>
                <a:cxn ang="0">
                  <a:pos x="T0" y="T1"/>
                </a:cxn>
                <a:cxn ang="0">
                  <a:pos x="T2" y="T3"/>
                </a:cxn>
                <a:cxn ang="0">
                  <a:pos x="T4" y="T5"/>
                </a:cxn>
                <a:cxn ang="0">
                  <a:pos x="T6" y="T7"/>
                </a:cxn>
                <a:cxn ang="0">
                  <a:pos x="T8" y="T9"/>
                </a:cxn>
              </a:cxnLst>
              <a:rect l="0" t="0" r="r" b="b"/>
              <a:pathLst>
                <a:path w="1707" h="1212">
                  <a:moveTo>
                    <a:pt x="0" y="766"/>
                  </a:moveTo>
                  <a:lnTo>
                    <a:pt x="628" y="1212"/>
                  </a:lnTo>
                  <a:lnTo>
                    <a:pt x="1707" y="448"/>
                  </a:lnTo>
                  <a:lnTo>
                    <a:pt x="1080" y="0"/>
                  </a:lnTo>
                  <a:lnTo>
                    <a:pt x="0" y="766"/>
                  </a:ln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7" name="Freeform 121">
              <a:extLst>
                <a:ext uri="{FF2B5EF4-FFF2-40B4-BE49-F238E27FC236}">
                  <a16:creationId xmlns:a16="http://schemas.microsoft.com/office/drawing/2014/main" id="{9D125B2A-C876-B447-A662-C33128E7F6DF}"/>
                </a:ext>
              </a:extLst>
            </p:cNvPr>
            <p:cNvSpPr>
              <a:spLocks/>
            </p:cNvSpPr>
            <p:nvPr/>
          </p:nvSpPr>
          <p:spPr bwMode="auto">
            <a:xfrm>
              <a:off x="4167" y="2444"/>
              <a:ext cx="923" cy="653"/>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747 h 1034"/>
                <a:gd name="T10" fmla="*/ 927 w 1462"/>
                <a:gd name="T11" fmla="*/ 375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747"/>
                  </a:lnTo>
                  <a:lnTo>
                    <a:pt x="927" y="375"/>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8" name="Freeform 122">
              <a:extLst>
                <a:ext uri="{FF2B5EF4-FFF2-40B4-BE49-F238E27FC236}">
                  <a16:creationId xmlns:a16="http://schemas.microsoft.com/office/drawing/2014/main" id="{B7CFB744-C6F7-CD42-A6D7-4591C1629ECE}"/>
                </a:ext>
              </a:extLst>
            </p:cNvPr>
            <p:cNvSpPr>
              <a:spLocks/>
            </p:cNvSpPr>
            <p:nvPr/>
          </p:nvSpPr>
          <p:spPr bwMode="auto">
            <a:xfrm>
              <a:off x="3771" y="1989"/>
              <a:ext cx="394" cy="513"/>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39" name="Freeform 123">
              <a:extLst>
                <a:ext uri="{FF2B5EF4-FFF2-40B4-BE49-F238E27FC236}">
                  <a16:creationId xmlns:a16="http://schemas.microsoft.com/office/drawing/2014/main" id="{924E6BC5-4927-5F4E-8800-E635F02835C0}"/>
                </a:ext>
              </a:extLst>
            </p:cNvPr>
            <p:cNvSpPr>
              <a:spLocks/>
            </p:cNvSpPr>
            <p:nvPr/>
          </p:nvSpPr>
          <p:spPr bwMode="auto">
            <a:xfrm>
              <a:off x="3771" y="2287"/>
              <a:ext cx="394" cy="513"/>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0" name="Freeform 124">
              <a:extLst>
                <a:ext uri="{FF2B5EF4-FFF2-40B4-BE49-F238E27FC236}">
                  <a16:creationId xmlns:a16="http://schemas.microsoft.com/office/drawing/2014/main" id="{C3205093-0FEC-7247-ADB7-CE36A6309725}"/>
                </a:ext>
              </a:extLst>
            </p:cNvPr>
            <p:cNvSpPr>
              <a:spLocks/>
            </p:cNvSpPr>
            <p:nvPr/>
          </p:nvSpPr>
          <p:spPr bwMode="auto">
            <a:xfrm>
              <a:off x="3853" y="2870"/>
              <a:ext cx="643" cy="629"/>
            </a:xfrm>
            <a:custGeom>
              <a:avLst/>
              <a:gdLst>
                <a:gd name="T0" fmla="*/ 0 w 1018"/>
                <a:gd name="T1" fmla="*/ 0 h 995"/>
                <a:gd name="T2" fmla="*/ 1 w 1018"/>
                <a:gd name="T3" fmla="*/ 271 h 995"/>
                <a:gd name="T4" fmla="*/ 1018 w 1018"/>
                <a:gd name="T5" fmla="*/ 995 h 995"/>
                <a:gd name="T6" fmla="*/ 1018 w 1018"/>
                <a:gd name="T7" fmla="*/ 721 h 995"/>
                <a:gd name="T8" fmla="*/ 0 w 1018"/>
                <a:gd name="T9" fmla="*/ 0 h 995"/>
              </a:gdLst>
              <a:ahLst/>
              <a:cxnLst>
                <a:cxn ang="0">
                  <a:pos x="T0" y="T1"/>
                </a:cxn>
                <a:cxn ang="0">
                  <a:pos x="T2" y="T3"/>
                </a:cxn>
                <a:cxn ang="0">
                  <a:pos x="T4" y="T5"/>
                </a:cxn>
                <a:cxn ang="0">
                  <a:pos x="T6" y="T7"/>
                </a:cxn>
                <a:cxn ang="0">
                  <a:pos x="T8" y="T9"/>
                </a:cxn>
              </a:cxnLst>
              <a:rect l="0" t="0" r="r" b="b"/>
              <a:pathLst>
                <a:path w="1018" h="995">
                  <a:moveTo>
                    <a:pt x="0" y="0"/>
                  </a:moveTo>
                  <a:lnTo>
                    <a:pt x="1" y="271"/>
                  </a:lnTo>
                  <a:lnTo>
                    <a:pt x="1018" y="995"/>
                  </a:lnTo>
                  <a:lnTo>
                    <a:pt x="1018" y="721"/>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1" name="Freeform 125">
              <a:extLst>
                <a:ext uri="{FF2B5EF4-FFF2-40B4-BE49-F238E27FC236}">
                  <a16:creationId xmlns:a16="http://schemas.microsoft.com/office/drawing/2014/main" id="{8BE62E88-9678-864E-AD96-CAB3A0A5C4B6}"/>
                </a:ext>
              </a:extLst>
            </p:cNvPr>
            <p:cNvSpPr>
              <a:spLocks/>
            </p:cNvSpPr>
            <p:nvPr/>
          </p:nvSpPr>
          <p:spPr bwMode="auto">
            <a:xfrm>
              <a:off x="3771" y="2584"/>
              <a:ext cx="394" cy="514"/>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2" name="Freeform 126">
              <a:extLst>
                <a:ext uri="{FF2B5EF4-FFF2-40B4-BE49-F238E27FC236}">
                  <a16:creationId xmlns:a16="http://schemas.microsoft.com/office/drawing/2014/main" id="{F7B1C59D-93C6-0940-8EAE-823DE6267495}"/>
                </a:ext>
              </a:extLst>
            </p:cNvPr>
            <p:cNvSpPr>
              <a:spLocks/>
            </p:cNvSpPr>
            <p:nvPr/>
          </p:nvSpPr>
          <p:spPr bwMode="auto">
            <a:xfrm>
              <a:off x="3772" y="1208"/>
              <a:ext cx="1411" cy="766"/>
            </a:xfrm>
            <a:custGeom>
              <a:avLst/>
              <a:gdLst>
                <a:gd name="T0" fmla="*/ 0 w 2232"/>
                <a:gd name="T1" fmla="*/ 766 h 1212"/>
                <a:gd name="T2" fmla="*/ 628 w 2232"/>
                <a:gd name="T3" fmla="*/ 1212 h 1212"/>
                <a:gd name="T4" fmla="*/ 1562 w 2232"/>
                <a:gd name="T5" fmla="*/ 546 h 1212"/>
                <a:gd name="T6" fmla="*/ 2086 w 2232"/>
                <a:gd name="T7" fmla="*/ 918 h 1212"/>
                <a:gd name="T8" fmla="*/ 2232 w 2232"/>
                <a:gd name="T9" fmla="*/ 814 h 1212"/>
                <a:gd name="T10" fmla="*/ 1080 w 2232"/>
                <a:gd name="T11" fmla="*/ 0 h 1212"/>
                <a:gd name="T12" fmla="*/ 0 w 2232"/>
                <a:gd name="T13" fmla="*/ 766 h 1212"/>
              </a:gdLst>
              <a:ahLst/>
              <a:cxnLst>
                <a:cxn ang="0">
                  <a:pos x="T0" y="T1"/>
                </a:cxn>
                <a:cxn ang="0">
                  <a:pos x="T2" y="T3"/>
                </a:cxn>
                <a:cxn ang="0">
                  <a:pos x="T4" y="T5"/>
                </a:cxn>
                <a:cxn ang="0">
                  <a:pos x="T6" y="T7"/>
                </a:cxn>
                <a:cxn ang="0">
                  <a:pos x="T8" y="T9"/>
                </a:cxn>
                <a:cxn ang="0">
                  <a:pos x="T10" y="T11"/>
                </a:cxn>
                <a:cxn ang="0">
                  <a:pos x="T12" y="T13"/>
                </a:cxn>
              </a:cxnLst>
              <a:rect l="0" t="0" r="r" b="b"/>
              <a:pathLst>
                <a:path w="2232" h="1212">
                  <a:moveTo>
                    <a:pt x="0" y="766"/>
                  </a:moveTo>
                  <a:lnTo>
                    <a:pt x="628" y="1212"/>
                  </a:lnTo>
                  <a:lnTo>
                    <a:pt x="1562" y="546"/>
                  </a:lnTo>
                  <a:lnTo>
                    <a:pt x="2086" y="918"/>
                  </a:lnTo>
                  <a:lnTo>
                    <a:pt x="2232" y="814"/>
                  </a:lnTo>
                  <a:lnTo>
                    <a:pt x="1080" y="0"/>
                  </a:lnTo>
                  <a:lnTo>
                    <a:pt x="0" y="766"/>
                  </a:ln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3" name="Freeform 127">
              <a:extLst>
                <a:ext uri="{FF2B5EF4-FFF2-40B4-BE49-F238E27FC236}">
                  <a16:creationId xmlns:a16="http://schemas.microsoft.com/office/drawing/2014/main" id="{244CA771-7E28-EA4E-AFE3-879CA655515E}"/>
                </a:ext>
              </a:extLst>
            </p:cNvPr>
            <p:cNvSpPr>
              <a:spLocks/>
            </p:cNvSpPr>
            <p:nvPr/>
          </p:nvSpPr>
          <p:spPr bwMode="auto">
            <a:xfrm>
              <a:off x="4165" y="1551"/>
              <a:ext cx="924" cy="654"/>
            </a:xfrm>
            <a:custGeom>
              <a:avLst/>
              <a:gdLst>
                <a:gd name="T0" fmla="*/ 0 w 1462"/>
                <a:gd name="T1" fmla="*/ 1034 h 1034"/>
                <a:gd name="T2" fmla="*/ 0 w 1462"/>
                <a:gd name="T3" fmla="*/ 666 h 1034"/>
                <a:gd name="T4" fmla="*/ 938 w 1462"/>
                <a:gd name="T5" fmla="*/ 0 h 1034"/>
                <a:gd name="T6" fmla="*/ 1462 w 1462"/>
                <a:gd name="T7" fmla="*/ 372 h 1034"/>
                <a:gd name="T8" fmla="*/ 1461 w 1462"/>
                <a:gd name="T9" fmla="*/ 917 h 1034"/>
                <a:gd name="T10" fmla="*/ 822 w 1462"/>
                <a:gd name="T11" fmla="*/ 452 h 1034"/>
                <a:gd name="T12" fmla="*/ 0 w 1462"/>
                <a:gd name="T13" fmla="*/ 1034 h 1034"/>
              </a:gdLst>
              <a:ahLst/>
              <a:cxnLst>
                <a:cxn ang="0">
                  <a:pos x="T0" y="T1"/>
                </a:cxn>
                <a:cxn ang="0">
                  <a:pos x="T2" y="T3"/>
                </a:cxn>
                <a:cxn ang="0">
                  <a:pos x="T4" y="T5"/>
                </a:cxn>
                <a:cxn ang="0">
                  <a:pos x="T6" y="T7"/>
                </a:cxn>
                <a:cxn ang="0">
                  <a:pos x="T8" y="T9"/>
                </a:cxn>
                <a:cxn ang="0">
                  <a:pos x="T10" y="T11"/>
                </a:cxn>
                <a:cxn ang="0">
                  <a:pos x="T12" y="T13"/>
                </a:cxn>
              </a:cxnLst>
              <a:rect l="0" t="0" r="r" b="b"/>
              <a:pathLst>
                <a:path w="1462" h="1034">
                  <a:moveTo>
                    <a:pt x="0" y="1034"/>
                  </a:moveTo>
                  <a:lnTo>
                    <a:pt x="0" y="666"/>
                  </a:lnTo>
                  <a:lnTo>
                    <a:pt x="938" y="0"/>
                  </a:lnTo>
                  <a:lnTo>
                    <a:pt x="1462" y="372"/>
                  </a:lnTo>
                  <a:lnTo>
                    <a:pt x="1461" y="917"/>
                  </a:lnTo>
                  <a:lnTo>
                    <a:pt x="822" y="452"/>
                  </a:lnTo>
                  <a:lnTo>
                    <a:pt x="0" y="1034"/>
                  </a:lnTo>
                  <a:close/>
                </a:path>
              </a:pathLst>
            </a:custGeom>
            <a:solidFill>
              <a:srgbClr val="333333"/>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4" name="Freeform 128">
              <a:extLst>
                <a:ext uri="{FF2B5EF4-FFF2-40B4-BE49-F238E27FC236}">
                  <a16:creationId xmlns:a16="http://schemas.microsoft.com/office/drawing/2014/main" id="{00B9E1FF-05E6-EC46-8167-64553CBCD2FE}"/>
                </a:ext>
              </a:extLst>
            </p:cNvPr>
            <p:cNvSpPr>
              <a:spLocks/>
            </p:cNvSpPr>
            <p:nvPr/>
          </p:nvSpPr>
          <p:spPr bwMode="auto">
            <a:xfrm>
              <a:off x="3771" y="1691"/>
              <a:ext cx="394" cy="514"/>
            </a:xfrm>
            <a:custGeom>
              <a:avLst/>
              <a:gdLst>
                <a:gd name="T0" fmla="*/ 0 w 624"/>
                <a:gd name="T1" fmla="*/ 0 h 812"/>
                <a:gd name="T2" fmla="*/ 0 w 624"/>
                <a:gd name="T3" fmla="*/ 370 h 812"/>
                <a:gd name="T4" fmla="*/ 624 w 624"/>
                <a:gd name="T5" fmla="*/ 812 h 812"/>
                <a:gd name="T6" fmla="*/ 624 w 624"/>
                <a:gd name="T7" fmla="*/ 444 h 812"/>
                <a:gd name="T8" fmla="*/ 0 w 624"/>
                <a:gd name="T9" fmla="*/ 0 h 812"/>
              </a:gdLst>
              <a:ahLst/>
              <a:cxnLst>
                <a:cxn ang="0">
                  <a:pos x="T0" y="T1"/>
                </a:cxn>
                <a:cxn ang="0">
                  <a:pos x="T2" y="T3"/>
                </a:cxn>
                <a:cxn ang="0">
                  <a:pos x="T4" y="T5"/>
                </a:cxn>
                <a:cxn ang="0">
                  <a:pos x="T6" y="T7"/>
                </a:cxn>
                <a:cxn ang="0">
                  <a:pos x="T8" y="T9"/>
                </a:cxn>
              </a:cxnLst>
              <a:rect l="0" t="0" r="r" b="b"/>
              <a:pathLst>
                <a:path w="624" h="812">
                  <a:moveTo>
                    <a:pt x="0" y="0"/>
                  </a:moveTo>
                  <a:lnTo>
                    <a:pt x="0" y="370"/>
                  </a:lnTo>
                  <a:lnTo>
                    <a:pt x="624" y="812"/>
                  </a:lnTo>
                  <a:lnTo>
                    <a:pt x="624" y="444"/>
                  </a:lnTo>
                  <a:lnTo>
                    <a:pt x="0" y="0"/>
                  </a:ln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5" name="Freeform 129">
              <a:extLst>
                <a:ext uri="{FF2B5EF4-FFF2-40B4-BE49-F238E27FC236}">
                  <a16:creationId xmlns:a16="http://schemas.microsoft.com/office/drawing/2014/main" id="{0B21CC83-65F4-514E-94CA-987A53273939}"/>
                </a:ext>
              </a:extLst>
            </p:cNvPr>
            <p:cNvSpPr>
              <a:spLocks/>
            </p:cNvSpPr>
            <p:nvPr/>
          </p:nvSpPr>
          <p:spPr bwMode="auto">
            <a:xfrm>
              <a:off x="4496" y="1719"/>
              <a:ext cx="688" cy="1782"/>
            </a:xfrm>
            <a:custGeom>
              <a:avLst/>
              <a:gdLst>
                <a:gd name="T0" fmla="*/ 0 w 1088"/>
                <a:gd name="T1" fmla="*/ 2554 h 2820"/>
                <a:gd name="T2" fmla="*/ 938 w 1088"/>
                <a:gd name="T3" fmla="*/ 1890 h 2820"/>
                <a:gd name="T4" fmla="*/ 938 w 1088"/>
                <a:gd name="T5" fmla="*/ 102 h 2820"/>
                <a:gd name="T6" fmla="*/ 1088 w 1088"/>
                <a:gd name="T7" fmla="*/ 0 h 2820"/>
                <a:gd name="T8" fmla="*/ 1088 w 1088"/>
                <a:gd name="T9" fmla="*/ 2046 h 2820"/>
                <a:gd name="T10" fmla="*/ 0 w 1088"/>
                <a:gd name="T11" fmla="*/ 2820 h 2820"/>
                <a:gd name="T12" fmla="*/ 0 w 1088"/>
                <a:gd name="T13" fmla="*/ 2554 h 2820"/>
              </a:gdLst>
              <a:ahLst/>
              <a:cxnLst>
                <a:cxn ang="0">
                  <a:pos x="T0" y="T1"/>
                </a:cxn>
                <a:cxn ang="0">
                  <a:pos x="T2" y="T3"/>
                </a:cxn>
                <a:cxn ang="0">
                  <a:pos x="T4" y="T5"/>
                </a:cxn>
                <a:cxn ang="0">
                  <a:pos x="T6" y="T7"/>
                </a:cxn>
                <a:cxn ang="0">
                  <a:pos x="T8" y="T9"/>
                </a:cxn>
                <a:cxn ang="0">
                  <a:pos x="T10" y="T11"/>
                </a:cxn>
                <a:cxn ang="0">
                  <a:pos x="T12" y="T13"/>
                </a:cxn>
              </a:cxnLst>
              <a:rect l="0" t="0" r="r" b="b"/>
              <a:pathLst>
                <a:path w="1088" h="2820">
                  <a:moveTo>
                    <a:pt x="0" y="2554"/>
                  </a:moveTo>
                  <a:lnTo>
                    <a:pt x="938" y="1890"/>
                  </a:lnTo>
                  <a:lnTo>
                    <a:pt x="938" y="102"/>
                  </a:lnTo>
                  <a:lnTo>
                    <a:pt x="1088" y="0"/>
                  </a:lnTo>
                  <a:lnTo>
                    <a:pt x="1088" y="2046"/>
                  </a:lnTo>
                  <a:lnTo>
                    <a:pt x="0" y="2820"/>
                  </a:lnTo>
                  <a:lnTo>
                    <a:pt x="0" y="2554"/>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6" name="Freeform 130">
              <a:extLst>
                <a:ext uri="{FF2B5EF4-FFF2-40B4-BE49-F238E27FC236}">
                  <a16:creationId xmlns:a16="http://schemas.microsoft.com/office/drawing/2014/main" id="{EFD9B63D-86E6-FD4C-8658-FE9E96B3F461}"/>
                </a:ext>
              </a:extLst>
            </p:cNvPr>
            <p:cNvSpPr>
              <a:spLocks/>
            </p:cNvSpPr>
            <p:nvPr/>
          </p:nvSpPr>
          <p:spPr bwMode="auto">
            <a:xfrm>
              <a:off x="4220" y="2665"/>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7" name="Freeform 131">
              <a:extLst>
                <a:ext uri="{FF2B5EF4-FFF2-40B4-BE49-F238E27FC236}">
                  <a16:creationId xmlns:a16="http://schemas.microsoft.com/office/drawing/2014/main" id="{BFF50E32-EE9E-574E-87DE-D1DBDF1EC95F}"/>
                </a:ext>
              </a:extLst>
            </p:cNvPr>
            <p:cNvSpPr>
              <a:spLocks/>
            </p:cNvSpPr>
            <p:nvPr/>
          </p:nvSpPr>
          <p:spPr bwMode="auto">
            <a:xfrm>
              <a:off x="4220" y="2473"/>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8" name="Freeform 132">
              <a:extLst>
                <a:ext uri="{FF2B5EF4-FFF2-40B4-BE49-F238E27FC236}">
                  <a16:creationId xmlns:a16="http://schemas.microsoft.com/office/drawing/2014/main" id="{2DA4FE66-B319-924D-B627-B0B9B7714524}"/>
                </a:ext>
              </a:extLst>
            </p:cNvPr>
            <p:cNvSpPr>
              <a:spLocks/>
            </p:cNvSpPr>
            <p:nvPr/>
          </p:nvSpPr>
          <p:spPr bwMode="auto">
            <a:xfrm>
              <a:off x="4220" y="2369"/>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49" name="Freeform 133">
              <a:extLst>
                <a:ext uri="{FF2B5EF4-FFF2-40B4-BE49-F238E27FC236}">
                  <a16:creationId xmlns:a16="http://schemas.microsoft.com/office/drawing/2014/main" id="{8F6FAE7F-46AF-3542-9B4A-DBBD0140871A}"/>
                </a:ext>
              </a:extLst>
            </p:cNvPr>
            <p:cNvSpPr>
              <a:spLocks/>
            </p:cNvSpPr>
            <p:nvPr/>
          </p:nvSpPr>
          <p:spPr bwMode="auto">
            <a:xfrm>
              <a:off x="4220" y="2177"/>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0" name="Freeform 134">
              <a:extLst>
                <a:ext uri="{FF2B5EF4-FFF2-40B4-BE49-F238E27FC236}">
                  <a16:creationId xmlns:a16="http://schemas.microsoft.com/office/drawing/2014/main" id="{720F2720-0883-7645-9A02-32B255CD21D9}"/>
                </a:ext>
              </a:extLst>
            </p:cNvPr>
            <p:cNvSpPr>
              <a:spLocks/>
            </p:cNvSpPr>
            <p:nvPr/>
          </p:nvSpPr>
          <p:spPr bwMode="auto">
            <a:xfrm>
              <a:off x="4220" y="2073"/>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1" name="Freeform 135">
              <a:extLst>
                <a:ext uri="{FF2B5EF4-FFF2-40B4-BE49-F238E27FC236}">
                  <a16:creationId xmlns:a16="http://schemas.microsoft.com/office/drawing/2014/main" id="{838FEAFC-CBB1-6943-AAF4-5F397CCD2581}"/>
                </a:ext>
              </a:extLst>
            </p:cNvPr>
            <p:cNvSpPr>
              <a:spLocks/>
            </p:cNvSpPr>
            <p:nvPr/>
          </p:nvSpPr>
          <p:spPr bwMode="auto">
            <a:xfrm>
              <a:off x="4220" y="1881"/>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2" name="Freeform 136">
              <a:extLst>
                <a:ext uri="{FF2B5EF4-FFF2-40B4-BE49-F238E27FC236}">
                  <a16:creationId xmlns:a16="http://schemas.microsoft.com/office/drawing/2014/main" id="{36AF0E29-2CFB-254F-BB9B-E4FF7CCEBBF2}"/>
                </a:ext>
              </a:extLst>
            </p:cNvPr>
            <p:cNvSpPr>
              <a:spLocks/>
            </p:cNvSpPr>
            <p:nvPr/>
          </p:nvSpPr>
          <p:spPr bwMode="auto">
            <a:xfrm>
              <a:off x="4220" y="1777"/>
              <a:ext cx="664" cy="598"/>
            </a:xfrm>
            <a:custGeom>
              <a:avLst/>
              <a:gdLst>
                <a:gd name="T0" fmla="*/ 0 w 1048"/>
                <a:gd name="T1" fmla="*/ 680 h 940"/>
                <a:gd name="T2" fmla="*/ 0 w 1048"/>
                <a:gd name="T3" fmla="*/ 307 h 940"/>
                <a:gd name="T4" fmla="*/ 1044 w 1048"/>
                <a:gd name="T5" fmla="*/ 4 h 940"/>
                <a:gd name="T6" fmla="*/ 1044 w 1048"/>
                <a:gd name="T7" fmla="*/ 330 h 940"/>
                <a:gd name="T8" fmla="*/ 849 w 1048"/>
                <a:gd name="T9" fmla="*/ 695 h 940"/>
                <a:gd name="T10" fmla="*/ 0 w 1048"/>
                <a:gd name="T11" fmla="*/ 680 h 940"/>
              </a:gdLst>
              <a:ahLst/>
              <a:cxnLst>
                <a:cxn ang="0">
                  <a:pos x="T0" y="T1"/>
                </a:cxn>
                <a:cxn ang="0">
                  <a:pos x="T2" y="T3"/>
                </a:cxn>
                <a:cxn ang="0">
                  <a:pos x="T4" y="T5"/>
                </a:cxn>
                <a:cxn ang="0">
                  <a:pos x="T6" y="T7"/>
                </a:cxn>
                <a:cxn ang="0">
                  <a:pos x="T8" y="T9"/>
                </a:cxn>
                <a:cxn ang="0">
                  <a:pos x="T10" y="T11"/>
                </a:cxn>
              </a:cxnLst>
              <a:rect l="0" t="0" r="r" b="b"/>
              <a:pathLst>
                <a:path w="1048" h="940">
                  <a:moveTo>
                    <a:pt x="0" y="680"/>
                  </a:moveTo>
                  <a:lnTo>
                    <a:pt x="0" y="307"/>
                  </a:lnTo>
                  <a:cubicBezTo>
                    <a:pt x="174" y="194"/>
                    <a:pt x="870" y="0"/>
                    <a:pt x="1044" y="4"/>
                  </a:cubicBezTo>
                  <a:cubicBezTo>
                    <a:pt x="1044" y="4"/>
                    <a:pt x="1044" y="152"/>
                    <a:pt x="1044" y="330"/>
                  </a:cubicBezTo>
                  <a:cubicBezTo>
                    <a:pt x="1048" y="394"/>
                    <a:pt x="1014" y="581"/>
                    <a:pt x="849" y="695"/>
                  </a:cubicBezTo>
                  <a:cubicBezTo>
                    <a:pt x="396" y="940"/>
                    <a:pt x="56" y="720"/>
                    <a:pt x="0" y="680"/>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3" name="Freeform 137">
              <a:extLst>
                <a:ext uri="{FF2B5EF4-FFF2-40B4-BE49-F238E27FC236}">
                  <a16:creationId xmlns:a16="http://schemas.microsoft.com/office/drawing/2014/main" id="{232566F5-26BC-1D48-ABCC-9F03622993A6}"/>
                </a:ext>
              </a:extLst>
            </p:cNvPr>
            <p:cNvSpPr>
              <a:spLocks/>
            </p:cNvSpPr>
            <p:nvPr/>
          </p:nvSpPr>
          <p:spPr bwMode="auto">
            <a:xfrm>
              <a:off x="4220" y="1585"/>
              <a:ext cx="787" cy="547"/>
            </a:xfrm>
            <a:custGeom>
              <a:avLst/>
              <a:gdLst>
                <a:gd name="T0" fmla="*/ 0 w 1246"/>
                <a:gd name="T1" fmla="*/ 614 h 866"/>
                <a:gd name="T2" fmla="*/ 865 w 1246"/>
                <a:gd name="T3" fmla="*/ 0 h 866"/>
                <a:gd name="T4" fmla="*/ 852 w 1246"/>
                <a:gd name="T5" fmla="*/ 636 h 866"/>
                <a:gd name="T6" fmla="*/ 0 w 1246"/>
                <a:gd name="T7" fmla="*/ 614 h 866"/>
              </a:gdLst>
              <a:ahLst/>
              <a:cxnLst>
                <a:cxn ang="0">
                  <a:pos x="T0" y="T1"/>
                </a:cxn>
                <a:cxn ang="0">
                  <a:pos x="T2" y="T3"/>
                </a:cxn>
                <a:cxn ang="0">
                  <a:pos x="T4" y="T5"/>
                </a:cxn>
                <a:cxn ang="0">
                  <a:pos x="T6" y="T7"/>
                </a:cxn>
              </a:cxnLst>
              <a:rect l="0" t="0" r="r" b="b"/>
              <a:pathLst>
                <a:path w="1246" h="866">
                  <a:moveTo>
                    <a:pt x="0" y="614"/>
                  </a:moveTo>
                  <a:cubicBezTo>
                    <a:pt x="432" y="307"/>
                    <a:pt x="865" y="0"/>
                    <a:pt x="865" y="0"/>
                  </a:cubicBezTo>
                  <a:cubicBezTo>
                    <a:pt x="1246" y="324"/>
                    <a:pt x="919" y="584"/>
                    <a:pt x="852" y="636"/>
                  </a:cubicBezTo>
                  <a:cubicBezTo>
                    <a:pt x="442" y="866"/>
                    <a:pt x="60" y="662"/>
                    <a:pt x="0" y="614"/>
                  </a:cubicBezTo>
                  <a:close/>
                </a:path>
              </a:pathLst>
            </a:custGeom>
            <a:solidFill>
              <a:srgbClr val="EAEAEA"/>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354" name="Group 138">
            <a:extLst>
              <a:ext uri="{FF2B5EF4-FFF2-40B4-BE49-F238E27FC236}">
                <a16:creationId xmlns:a16="http://schemas.microsoft.com/office/drawing/2014/main" id="{3338628C-E82E-B546-9ED8-76FD8FF2D9DA}"/>
              </a:ext>
            </a:extLst>
          </p:cNvPr>
          <p:cNvGrpSpPr>
            <a:grpSpLocks/>
          </p:cNvGrpSpPr>
          <p:nvPr/>
        </p:nvGrpSpPr>
        <p:grpSpPr bwMode="auto">
          <a:xfrm>
            <a:off x="7034213" y="5068888"/>
            <a:ext cx="371475" cy="569912"/>
            <a:chOff x="2101" y="1791"/>
            <a:chExt cx="1661" cy="2421"/>
          </a:xfrm>
        </p:grpSpPr>
        <p:sp>
          <p:nvSpPr>
            <p:cNvPr id="137355" name="Freeform 139">
              <a:extLst>
                <a:ext uri="{FF2B5EF4-FFF2-40B4-BE49-F238E27FC236}">
                  <a16:creationId xmlns:a16="http://schemas.microsoft.com/office/drawing/2014/main" id="{3A776516-2203-3B4A-B9CC-EA08726D279E}"/>
                </a:ext>
              </a:extLst>
            </p:cNvPr>
            <p:cNvSpPr>
              <a:spLocks/>
            </p:cNvSpPr>
            <p:nvPr/>
          </p:nvSpPr>
          <p:spPr bwMode="auto">
            <a:xfrm>
              <a:off x="2101" y="2909"/>
              <a:ext cx="1661" cy="1171"/>
            </a:xfrm>
            <a:custGeom>
              <a:avLst/>
              <a:gdLst>
                <a:gd name="T0" fmla="*/ 1319 w 2528"/>
                <a:gd name="T1" fmla="*/ 1783 h 1783"/>
                <a:gd name="T2" fmla="*/ 2528 w 2528"/>
                <a:gd name="T3" fmla="*/ 923 h 1783"/>
                <a:gd name="T4" fmla="*/ 1184 w 2528"/>
                <a:gd name="T5" fmla="*/ 0 h 1783"/>
                <a:gd name="T6" fmla="*/ 0 w 2528"/>
                <a:gd name="T7" fmla="*/ 843 h 1783"/>
                <a:gd name="T8" fmla="*/ 1319 w 2528"/>
                <a:gd name="T9" fmla="*/ 1783 h 1783"/>
              </a:gdLst>
              <a:ahLst/>
              <a:cxnLst>
                <a:cxn ang="0">
                  <a:pos x="T0" y="T1"/>
                </a:cxn>
                <a:cxn ang="0">
                  <a:pos x="T2" y="T3"/>
                </a:cxn>
                <a:cxn ang="0">
                  <a:pos x="T4" y="T5"/>
                </a:cxn>
                <a:cxn ang="0">
                  <a:pos x="T6" y="T7"/>
                </a:cxn>
                <a:cxn ang="0">
                  <a:pos x="T8" y="T9"/>
                </a:cxn>
              </a:cxnLst>
              <a:rect l="0" t="0" r="r" b="b"/>
              <a:pathLst>
                <a:path w="2528" h="1783">
                  <a:moveTo>
                    <a:pt x="1319" y="1783"/>
                  </a:moveTo>
                  <a:lnTo>
                    <a:pt x="2528" y="923"/>
                  </a:lnTo>
                  <a:lnTo>
                    <a:pt x="1184" y="0"/>
                  </a:lnTo>
                  <a:lnTo>
                    <a:pt x="0" y="843"/>
                  </a:lnTo>
                  <a:lnTo>
                    <a:pt x="1319" y="1783"/>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6" name="Freeform 140">
              <a:extLst>
                <a:ext uri="{FF2B5EF4-FFF2-40B4-BE49-F238E27FC236}">
                  <a16:creationId xmlns:a16="http://schemas.microsoft.com/office/drawing/2014/main" id="{544F340E-F6A1-F94B-B502-8D3053F69FC7}"/>
                </a:ext>
              </a:extLst>
            </p:cNvPr>
            <p:cNvSpPr>
              <a:spLocks/>
            </p:cNvSpPr>
            <p:nvPr/>
          </p:nvSpPr>
          <p:spPr bwMode="auto">
            <a:xfrm>
              <a:off x="2259" y="2223"/>
              <a:ext cx="733" cy="1760"/>
            </a:xfrm>
            <a:custGeom>
              <a:avLst/>
              <a:gdLst>
                <a:gd name="T0" fmla="*/ 726 w 733"/>
                <a:gd name="T1" fmla="*/ 1760 h 1760"/>
                <a:gd name="T2" fmla="*/ 733 w 733"/>
                <a:gd name="T3" fmla="*/ 510 h 1760"/>
                <a:gd name="T4" fmla="*/ 0 w 733"/>
                <a:gd name="T5" fmla="*/ 0 h 1760"/>
                <a:gd name="T6" fmla="*/ 0 w 733"/>
                <a:gd name="T7" fmla="*/ 428 h 1760"/>
                <a:gd name="T8" fmla="*/ 44 w 733"/>
                <a:gd name="T9" fmla="*/ 501 h 1760"/>
                <a:gd name="T10" fmla="*/ 0 w 733"/>
                <a:gd name="T11" fmla="*/ 555 h 1760"/>
                <a:gd name="T12" fmla="*/ 0 w 733"/>
                <a:gd name="T13" fmla="*/ 1256 h 1760"/>
                <a:gd name="T14" fmla="*/ 726 w 733"/>
                <a:gd name="T15" fmla="*/ 1760 h 17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33" h="1760">
                  <a:moveTo>
                    <a:pt x="726" y="1760"/>
                  </a:moveTo>
                  <a:lnTo>
                    <a:pt x="733" y="510"/>
                  </a:lnTo>
                  <a:lnTo>
                    <a:pt x="0" y="0"/>
                  </a:lnTo>
                  <a:lnTo>
                    <a:pt x="0" y="428"/>
                  </a:lnTo>
                  <a:lnTo>
                    <a:pt x="44" y="501"/>
                  </a:lnTo>
                  <a:lnTo>
                    <a:pt x="0" y="555"/>
                  </a:lnTo>
                  <a:lnTo>
                    <a:pt x="0" y="1256"/>
                  </a:lnTo>
                  <a:lnTo>
                    <a:pt x="726" y="1760"/>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7" name="Freeform 141">
              <a:extLst>
                <a:ext uri="{FF2B5EF4-FFF2-40B4-BE49-F238E27FC236}">
                  <a16:creationId xmlns:a16="http://schemas.microsoft.com/office/drawing/2014/main" id="{463DFBFB-1729-6B4C-9522-6B38CBCA117F}"/>
                </a:ext>
              </a:extLst>
            </p:cNvPr>
            <p:cNvSpPr>
              <a:spLocks/>
            </p:cNvSpPr>
            <p:nvPr/>
          </p:nvSpPr>
          <p:spPr bwMode="auto">
            <a:xfrm>
              <a:off x="2970" y="3515"/>
              <a:ext cx="792" cy="697"/>
            </a:xfrm>
            <a:custGeom>
              <a:avLst/>
              <a:gdLst>
                <a:gd name="T0" fmla="*/ 0 w 1206"/>
                <a:gd name="T1" fmla="*/ 1060 h 1060"/>
                <a:gd name="T2" fmla="*/ 0 w 1206"/>
                <a:gd name="T3" fmla="*/ 852 h 1060"/>
                <a:gd name="T4" fmla="*/ 1206 w 1206"/>
                <a:gd name="T5" fmla="*/ 0 h 1060"/>
                <a:gd name="T6" fmla="*/ 1206 w 1206"/>
                <a:gd name="T7" fmla="*/ 197 h 1060"/>
                <a:gd name="T8" fmla="*/ 0 w 1206"/>
                <a:gd name="T9" fmla="*/ 1060 h 1060"/>
              </a:gdLst>
              <a:ahLst/>
              <a:cxnLst>
                <a:cxn ang="0">
                  <a:pos x="T0" y="T1"/>
                </a:cxn>
                <a:cxn ang="0">
                  <a:pos x="T2" y="T3"/>
                </a:cxn>
                <a:cxn ang="0">
                  <a:pos x="T4" y="T5"/>
                </a:cxn>
                <a:cxn ang="0">
                  <a:pos x="T6" y="T7"/>
                </a:cxn>
                <a:cxn ang="0">
                  <a:pos x="T8" y="T9"/>
                </a:cxn>
              </a:cxnLst>
              <a:rect l="0" t="0" r="r" b="b"/>
              <a:pathLst>
                <a:path w="1206" h="1060">
                  <a:moveTo>
                    <a:pt x="0" y="1060"/>
                  </a:moveTo>
                  <a:lnTo>
                    <a:pt x="0" y="852"/>
                  </a:lnTo>
                  <a:lnTo>
                    <a:pt x="1206" y="0"/>
                  </a:lnTo>
                  <a:lnTo>
                    <a:pt x="1206" y="197"/>
                  </a:lnTo>
                  <a:lnTo>
                    <a:pt x="0" y="106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8" name="Freeform 142">
              <a:extLst>
                <a:ext uri="{FF2B5EF4-FFF2-40B4-BE49-F238E27FC236}">
                  <a16:creationId xmlns:a16="http://schemas.microsoft.com/office/drawing/2014/main" id="{4673077C-57C5-AE4B-8A2C-8983814E3C95}"/>
                </a:ext>
              </a:extLst>
            </p:cNvPr>
            <p:cNvSpPr>
              <a:spLocks/>
            </p:cNvSpPr>
            <p:nvPr/>
          </p:nvSpPr>
          <p:spPr bwMode="auto">
            <a:xfrm>
              <a:off x="2101" y="3462"/>
              <a:ext cx="870" cy="750"/>
            </a:xfrm>
            <a:custGeom>
              <a:avLst/>
              <a:gdLst>
                <a:gd name="T0" fmla="*/ 1324 w 1324"/>
                <a:gd name="T1" fmla="*/ 1140 h 1140"/>
                <a:gd name="T2" fmla="*/ 1324 w 1324"/>
                <a:gd name="T3" fmla="*/ 932 h 1140"/>
                <a:gd name="T4" fmla="*/ 0 w 1324"/>
                <a:gd name="T5" fmla="*/ 0 h 1140"/>
                <a:gd name="T6" fmla="*/ 0 w 1324"/>
                <a:gd name="T7" fmla="*/ 197 h 1140"/>
                <a:gd name="T8" fmla="*/ 1324 w 1324"/>
                <a:gd name="T9" fmla="*/ 1140 h 1140"/>
              </a:gdLst>
              <a:ahLst/>
              <a:cxnLst>
                <a:cxn ang="0">
                  <a:pos x="T0" y="T1"/>
                </a:cxn>
                <a:cxn ang="0">
                  <a:pos x="T2" y="T3"/>
                </a:cxn>
                <a:cxn ang="0">
                  <a:pos x="T4" y="T5"/>
                </a:cxn>
                <a:cxn ang="0">
                  <a:pos x="T6" y="T7"/>
                </a:cxn>
                <a:cxn ang="0">
                  <a:pos x="T8" y="T9"/>
                </a:cxn>
              </a:cxnLst>
              <a:rect l="0" t="0" r="r" b="b"/>
              <a:pathLst>
                <a:path w="1324" h="1140">
                  <a:moveTo>
                    <a:pt x="1324" y="1140"/>
                  </a:moveTo>
                  <a:lnTo>
                    <a:pt x="1324" y="932"/>
                  </a:lnTo>
                  <a:lnTo>
                    <a:pt x="0" y="0"/>
                  </a:lnTo>
                  <a:lnTo>
                    <a:pt x="0" y="197"/>
                  </a:lnTo>
                  <a:lnTo>
                    <a:pt x="1324" y="1140"/>
                  </a:lnTo>
                  <a:close/>
                </a:path>
              </a:pathLst>
            </a:custGeom>
            <a:solidFill>
              <a:srgbClr val="56565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59" name="Freeform 143">
              <a:extLst>
                <a:ext uri="{FF2B5EF4-FFF2-40B4-BE49-F238E27FC236}">
                  <a16:creationId xmlns:a16="http://schemas.microsoft.com/office/drawing/2014/main" id="{B4CB55C7-6D38-474A-A82A-8528CA435190}"/>
                </a:ext>
              </a:extLst>
            </p:cNvPr>
            <p:cNvSpPr>
              <a:spLocks/>
            </p:cNvSpPr>
            <p:nvPr/>
          </p:nvSpPr>
          <p:spPr bwMode="auto">
            <a:xfrm>
              <a:off x="2986" y="2295"/>
              <a:ext cx="623" cy="1690"/>
            </a:xfrm>
            <a:custGeom>
              <a:avLst/>
              <a:gdLst>
                <a:gd name="T0" fmla="*/ 0 w 949"/>
                <a:gd name="T1" fmla="*/ 2573 h 2573"/>
                <a:gd name="T2" fmla="*/ 0 w 949"/>
                <a:gd name="T3" fmla="*/ 665 h 2573"/>
                <a:gd name="T4" fmla="*/ 949 w 949"/>
                <a:gd name="T5" fmla="*/ 0 h 2573"/>
                <a:gd name="T6" fmla="*/ 949 w 949"/>
                <a:gd name="T7" fmla="*/ 1902 h 2573"/>
                <a:gd name="T8" fmla="*/ 0 w 949"/>
                <a:gd name="T9" fmla="*/ 2573 h 2573"/>
              </a:gdLst>
              <a:ahLst/>
              <a:cxnLst>
                <a:cxn ang="0">
                  <a:pos x="T0" y="T1"/>
                </a:cxn>
                <a:cxn ang="0">
                  <a:pos x="T2" y="T3"/>
                </a:cxn>
                <a:cxn ang="0">
                  <a:pos x="T4" y="T5"/>
                </a:cxn>
                <a:cxn ang="0">
                  <a:pos x="T6" y="T7"/>
                </a:cxn>
                <a:cxn ang="0">
                  <a:pos x="T8" y="T9"/>
                </a:cxn>
              </a:cxnLst>
              <a:rect l="0" t="0" r="r" b="b"/>
              <a:pathLst>
                <a:path w="949" h="2573">
                  <a:moveTo>
                    <a:pt x="0" y="2573"/>
                  </a:moveTo>
                  <a:lnTo>
                    <a:pt x="0" y="665"/>
                  </a:lnTo>
                  <a:lnTo>
                    <a:pt x="949" y="0"/>
                  </a:lnTo>
                  <a:lnTo>
                    <a:pt x="949" y="1902"/>
                  </a:lnTo>
                  <a:lnTo>
                    <a:pt x="0" y="2573"/>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60" name="Freeform 144">
              <a:extLst>
                <a:ext uri="{FF2B5EF4-FFF2-40B4-BE49-F238E27FC236}">
                  <a16:creationId xmlns:a16="http://schemas.microsoft.com/office/drawing/2014/main" id="{2798469F-0141-414A-989E-5CAFFAFC25D4}"/>
                </a:ext>
              </a:extLst>
            </p:cNvPr>
            <p:cNvSpPr>
              <a:spLocks/>
            </p:cNvSpPr>
            <p:nvPr/>
          </p:nvSpPr>
          <p:spPr bwMode="auto">
            <a:xfrm>
              <a:off x="2260" y="1791"/>
              <a:ext cx="1348" cy="943"/>
            </a:xfrm>
            <a:custGeom>
              <a:avLst/>
              <a:gdLst>
                <a:gd name="T0" fmla="*/ 1103 w 2051"/>
                <a:gd name="T1" fmla="*/ 1435 h 1435"/>
                <a:gd name="T2" fmla="*/ 2051 w 2051"/>
                <a:gd name="T3" fmla="*/ 773 h 1435"/>
                <a:gd name="T4" fmla="*/ 949 w 2051"/>
                <a:gd name="T5" fmla="*/ 0 h 1435"/>
                <a:gd name="T6" fmla="*/ 0 w 2051"/>
                <a:gd name="T7" fmla="*/ 661 h 1435"/>
                <a:gd name="T8" fmla="*/ 1103 w 2051"/>
                <a:gd name="T9" fmla="*/ 1435 h 1435"/>
              </a:gdLst>
              <a:ahLst/>
              <a:cxnLst>
                <a:cxn ang="0">
                  <a:pos x="T0" y="T1"/>
                </a:cxn>
                <a:cxn ang="0">
                  <a:pos x="T2" y="T3"/>
                </a:cxn>
                <a:cxn ang="0">
                  <a:pos x="T4" y="T5"/>
                </a:cxn>
                <a:cxn ang="0">
                  <a:pos x="T6" y="T7"/>
                </a:cxn>
                <a:cxn ang="0">
                  <a:pos x="T8" y="T9"/>
                </a:cxn>
              </a:cxnLst>
              <a:rect l="0" t="0" r="r" b="b"/>
              <a:pathLst>
                <a:path w="2051" h="1435">
                  <a:moveTo>
                    <a:pt x="1103" y="1435"/>
                  </a:moveTo>
                  <a:lnTo>
                    <a:pt x="2051" y="773"/>
                  </a:lnTo>
                  <a:lnTo>
                    <a:pt x="949" y="0"/>
                  </a:lnTo>
                  <a:lnTo>
                    <a:pt x="0" y="661"/>
                  </a:lnTo>
                  <a:lnTo>
                    <a:pt x="1103" y="1435"/>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61" name="Freeform 145">
              <a:extLst>
                <a:ext uri="{FF2B5EF4-FFF2-40B4-BE49-F238E27FC236}">
                  <a16:creationId xmlns:a16="http://schemas.microsoft.com/office/drawing/2014/main" id="{75D0CC35-BEE8-984D-A7EC-C0B2D97AAD5A}"/>
                </a:ext>
              </a:extLst>
            </p:cNvPr>
            <p:cNvSpPr>
              <a:spLocks/>
            </p:cNvSpPr>
            <p:nvPr/>
          </p:nvSpPr>
          <p:spPr bwMode="auto">
            <a:xfrm>
              <a:off x="2260" y="2725"/>
              <a:ext cx="760" cy="549"/>
            </a:xfrm>
            <a:custGeom>
              <a:avLst/>
              <a:gdLst>
                <a:gd name="T0" fmla="*/ 760 w 760"/>
                <a:gd name="T1" fmla="*/ 496 h 549"/>
                <a:gd name="T2" fmla="*/ 727 w 760"/>
                <a:gd name="T3" fmla="*/ 549 h 549"/>
                <a:gd name="T4" fmla="*/ 0 w 760"/>
                <a:gd name="T5" fmla="*/ 52 h 549"/>
                <a:gd name="T6" fmla="*/ 37 w 760"/>
                <a:gd name="T7" fmla="*/ 0 h 549"/>
                <a:gd name="T8" fmla="*/ 760 w 760"/>
                <a:gd name="T9" fmla="*/ 496 h 549"/>
              </a:gdLst>
              <a:ahLst/>
              <a:cxnLst>
                <a:cxn ang="0">
                  <a:pos x="T0" y="T1"/>
                </a:cxn>
                <a:cxn ang="0">
                  <a:pos x="T2" y="T3"/>
                </a:cxn>
                <a:cxn ang="0">
                  <a:pos x="T4" y="T5"/>
                </a:cxn>
                <a:cxn ang="0">
                  <a:pos x="T6" y="T7"/>
                </a:cxn>
                <a:cxn ang="0">
                  <a:pos x="T8" y="T9"/>
                </a:cxn>
              </a:cxnLst>
              <a:rect l="0" t="0" r="r" b="b"/>
              <a:pathLst>
                <a:path w="760" h="549">
                  <a:moveTo>
                    <a:pt x="760" y="496"/>
                  </a:moveTo>
                  <a:lnTo>
                    <a:pt x="727" y="549"/>
                  </a:lnTo>
                  <a:lnTo>
                    <a:pt x="0" y="52"/>
                  </a:lnTo>
                  <a:lnTo>
                    <a:pt x="37" y="0"/>
                  </a:lnTo>
                  <a:lnTo>
                    <a:pt x="760" y="496"/>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62" name="Freeform 146">
              <a:extLst>
                <a:ext uri="{FF2B5EF4-FFF2-40B4-BE49-F238E27FC236}">
                  <a16:creationId xmlns:a16="http://schemas.microsoft.com/office/drawing/2014/main" id="{75978746-A9F8-0844-B7A4-658D6132CAEC}"/>
                </a:ext>
              </a:extLst>
            </p:cNvPr>
            <p:cNvSpPr>
              <a:spLocks/>
            </p:cNvSpPr>
            <p:nvPr/>
          </p:nvSpPr>
          <p:spPr bwMode="auto">
            <a:xfrm>
              <a:off x="2260" y="2652"/>
              <a:ext cx="758" cy="569"/>
            </a:xfrm>
            <a:custGeom>
              <a:avLst/>
              <a:gdLst>
                <a:gd name="T0" fmla="*/ 758 w 758"/>
                <a:gd name="T1" fmla="*/ 569 h 569"/>
                <a:gd name="T2" fmla="*/ 728 w 758"/>
                <a:gd name="T3" fmla="*/ 494 h 569"/>
                <a:gd name="T4" fmla="*/ 0 w 758"/>
                <a:gd name="T5" fmla="*/ 0 h 569"/>
                <a:gd name="T6" fmla="*/ 33 w 758"/>
                <a:gd name="T7" fmla="*/ 75 h 569"/>
                <a:gd name="T8" fmla="*/ 758 w 758"/>
                <a:gd name="T9" fmla="*/ 569 h 569"/>
              </a:gdLst>
              <a:ahLst/>
              <a:cxnLst>
                <a:cxn ang="0">
                  <a:pos x="T0" y="T1"/>
                </a:cxn>
                <a:cxn ang="0">
                  <a:pos x="T2" y="T3"/>
                </a:cxn>
                <a:cxn ang="0">
                  <a:pos x="T4" y="T5"/>
                </a:cxn>
                <a:cxn ang="0">
                  <a:pos x="T6" y="T7"/>
                </a:cxn>
                <a:cxn ang="0">
                  <a:pos x="T8" y="T9"/>
                </a:cxn>
              </a:cxnLst>
              <a:rect l="0" t="0" r="r" b="b"/>
              <a:pathLst>
                <a:path w="758" h="569">
                  <a:moveTo>
                    <a:pt x="758" y="569"/>
                  </a:moveTo>
                  <a:lnTo>
                    <a:pt x="728" y="494"/>
                  </a:lnTo>
                  <a:lnTo>
                    <a:pt x="0" y="0"/>
                  </a:lnTo>
                  <a:lnTo>
                    <a:pt x="33" y="75"/>
                  </a:lnTo>
                  <a:lnTo>
                    <a:pt x="758" y="569"/>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363" name="Group 147">
            <a:extLst>
              <a:ext uri="{FF2B5EF4-FFF2-40B4-BE49-F238E27FC236}">
                <a16:creationId xmlns:a16="http://schemas.microsoft.com/office/drawing/2014/main" id="{3A81AE32-C66E-9742-8109-16D7F8F6B733}"/>
              </a:ext>
            </a:extLst>
          </p:cNvPr>
          <p:cNvGrpSpPr>
            <a:grpSpLocks/>
          </p:cNvGrpSpPr>
          <p:nvPr/>
        </p:nvGrpSpPr>
        <p:grpSpPr bwMode="auto">
          <a:xfrm>
            <a:off x="6096000" y="4425950"/>
            <a:ext cx="211138" cy="527050"/>
            <a:chOff x="3408" y="1056"/>
            <a:chExt cx="1350" cy="3183"/>
          </a:xfrm>
        </p:grpSpPr>
        <p:grpSp>
          <p:nvGrpSpPr>
            <p:cNvPr id="137364" name="Group 148">
              <a:extLst>
                <a:ext uri="{FF2B5EF4-FFF2-40B4-BE49-F238E27FC236}">
                  <a16:creationId xmlns:a16="http://schemas.microsoft.com/office/drawing/2014/main" id="{88D01D45-65CE-2143-8FBD-80D70743F211}"/>
                </a:ext>
              </a:extLst>
            </p:cNvPr>
            <p:cNvGrpSpPr>
              <a:grpSpLocks/>
            </p:cNvGrpSpPr>
            <p:nvPr/>
          </p:nvGrpSpPr>
          <p:grpSpPr bwMode="auto">
            <a:xfrm>
              <a:off x="3408" y="2227"/>
              <a:ext cx="1350" cy="2012"/>
              <a:chOff x="3408" y="2227"/>
              <a:chExt cx="1350" cy="2012"/>
            </a:xfrm>
          </p:grpSpPr>
          <p:sp>
            <p:nvSpPr>
              <p:cNvPr id="137365" name="Freeform 149">
                <a:extLst>
                  <a:ext uri="{FF2B5EF4-FFF2-40B4-BE49-F238E27FC236}">
                    <a16:creationId xmlns:a16="http://schemas.microsoft.com/office/drawing/2014/main" id="{9596F764-C0CE-154C-8825-4927A2449CD1}"/>
                  </a:ext>
                </a:extLst>
              </p:cNvPr>
              <p:cNvSpPr>
                <a:spLocks/>
              </p:cNvSpPr>
              <p:nvPr/>
            </p:nvSpPr>
            <p:spPr bwMode="auto">
              <a:xfrm>
                <a:off x="3408" y="2227"/>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66" name="Oval 150">
                <a:extLst>
                  <a:ext uri="{FF2B5EF4-FFF2-40B4-BE49-F238E27FC236}">
                    <a16:creationId xmlns:a16="http://schemas.microsoft.com/office/drawing/2014/main" id="{5C53A1AC-2225-A441-9F13-BAB937A72C81}"/>
                  </a:ext>
                </a:extLst>
              </p:cNvPr>
              <p:cNvSpPr>
                <a:spLocks noChangeArrowheads="1"/>
              </p:cNvSpPr>
              <p:nvPr/>
            </p:nvSpPr>
            <p:spPr bwMode="auto">
              <a:xfrm>
                <a:off x="3408" y="2748"/>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367" name="Group 151">
              <a:extLst>
                <a:ext uri="{FF2B5EF4-FFF2-40B4-BE49-F238E27FC236}">
                  <a16:creationId xmlns:a16="http://schemas.microsoft.com/office/drawing/2014/main" id="{78DCA5D5-92B9-5048-B7A6-961169EB4F92}"/>
                </a:ext>
              </a:extLst>
            </p:cNvPr>
            <p:cNvGrpSpPr>
              <a:grpSpLocks/>
            </p:cNvGrpSpPr>
            <p:nvPr/>
          </p:nvGrpSpPr>
          <p:grpSpPr bwMode="auto">
            <a:xfrm>
              <a:off x="3408" y="1837"/>
              <a:ext cx="1350" cy="2012"/>
              <a:chOff x="3408" y="1837"/>
              <a:chExt cx="1350" cy="2012"/>
            </a:xfrm>
          </p:grpSpPr>
          <p:sp>
            <p:nvSpPr>
              <p:cNvPr id="137368" name="Freeform 152">
                <a:extLst>
                  <a:ext uri="{FF2B5EF4-FFF2-40B4-BE49-F238E27FC236}">
                    <a16:creationId xmlns:a16="http://schemas.microsoft.com/office/drawing/2014/main" id="{4422F3B2-637F-E347-97ED-98699E29690F}"/>
                  </a:ext>
                </a:extLst>
              </p:cNvPr>
              <p:cNvSpPr>
                <a:spLocks/>
              </p:cNvSpPr>
              <p:nvPr/>
            </p:nvSpPr>
            <p:spPr bwMode="auto">
              <a:xfrm>
                <a:off x="3408" y="1837"/>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69" name="Oval 153">
                <a:extLst>
                  <a:ext uri="{FF2B5EF4-FFF2-40B4-BE49-F238E27FC236}">
                    <a16:creationId xmlns:a16="http://schemas.microsoft.com/office/drawing/2014/main" id="{D3E90053-6FC3-2641-B93C-6B9FBB147884}"/>
                  </a:ext>
                </a:extLst>
              </p:cNvPr>
              <p:cNvSpPr>
                <a:spLocks noChangeArrowheads="1"/>
              </p:cNvSpPr>
              <p:nvPr/>
            </p:nvSpPr>
            <p:spPr bwMode="auto">
              <a:xfrm>
                <a:off x="3408" y="2358"/>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370" name="Group 154">
              <a:extLst>
                <a:ext uri="{FF2B5EF4-FFF2-40B4-BE49-F238E27FC236}">
                  <a16:creationId xmlns:a16="http://schemas.microsoft.com/office/drawing/2014/main" id="{CCE5A680-F87B-AE4E-95A3-81AFA48F5ECD}"/>
                </a:ext>
              </a:extLst>
            </p:cNvPr>
            <p:cNvGrpSpPr>
              <a:grpSpLocks/>
            </p:cNvGrpSpPr>
            <p:nvPr/>
          </p:nvGrpSpPr>
          <p:grpSpPr bwMode="auto">
            <a:xfrm>
              <a:off x="3408" y="1447"/>
              <a:ext cx="1350" cy="2012"/>
              <a:chOff x="3408" y="1447"/>
              <a:chExt cx="1350" cy="2012"/>
            </a:xfrm>
          </p:grpSpPr>
          <p:sp>
            <p:nvSpPr>
              <p:cNvPr id="137371" name="Freeform 155">
                <a:extLst>
                  <a:ext uri="{FF2B5EF4-FFF2-40B4-BE49-F238E27FC236}">
                    <a16:creationId xmlns:a16="http://schemas.microsoft.com/office/drawing/2014/main" id="{C336FD47-2E4F-EB4D-92FF-9A4D797AE5A2}"/>
                  </a:ext>
                </a:extLst>
              </p:cNvPr>
              <p:cNvSpPr>
                <a:spLocks/>
              </p:cNvSpPr>
              <p:nvPr/>
            </p:nvSpPr>
            <p:spPr bwMode="auto">
              <a:xfrm>
                <a:off x="3408" y="1447"/>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72" name="Oval 156">
                <a:extLst>
                  <a:ext uri="{FF2B5EF4-FFF2-40B4-BE49-F238E27FC236}">
                    <a16:creationId xmlns:a16="http://schemas.microsoft.com/office/drawing/2014/main" id="{D5E75687-7826-2F49-89AC-DB4495EBCDFE}"/>
                  </a:ext>
                </a:extLst>
              </p:cNvPr>
              <p:cNvSpPr>
                <a:spLocks noChangeArrowheads="1"/>
              </p:cNvSpPr>
              <p:nvPr/>
            </p:nvSpPr>
            <p:spPr bwMode="auto">
              <a:xfrm>
                <a:off x="3408" y="1968"/>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373" name="Group 157">
              <a:extLst>
                <a:ext uri="{FF2B5EF4-FFF2-40B4-BE49-F238E27FC236}">
                  <a16:creationId xmlns:a16="http://schemas.microsoft.com/office/drawing/2014/main" id="{2002BB91-DECE-424F-822A-4804D812CCC6}"/>
                </a:ext>
              </a:extLst>
            </p:cNvPr>
            <p:cNvGrpSpPr>
              <a:grpSpLocks/>
            </p:cNvGrpSpPr>
            <p:nvPr/>
          </p:nvGrpSpPr>
          <p:grpSpPr bwMode="auto">
            <a:xfrm>
              <a:off x="3408" y="1056"/>
              <a:ext cx="1350" cy="2012"/>
              <a:chOff x="3408" y="1056"/>
              <a:chExt cx="1350" cy="2012"/>
            </a:xfrm>
          </p:grpSpPr>
          <p:sp>
            <p:nvSpPr>
              <p:cNvPr id="137374" name="Freeform 158">
                <a:extLst>
                  <a:ext uri="{FF2B5EF4-FFF2-40B4-BE49-F238E27FC236}">
                    <a16:creationId xmlns:a16="http://schemas.microsoft.com/office/drawing/2014/main" id="{A924AC64-4752-D942-8B54-DACD592C0F80}"/>
                  </a:ext>
                </a:extLst>
              </p:cNvPr>
              <p:cNvSpPr>
                <a:spLocks/>
              </p:cNvSpPr>
              <p:nvPr/>
            </p:nvSpPr>
            <p:spPr bwMode="auto">
              <a:xfrm>
                <a:off x="3408" y="1056"/>
                <a:ext cx="1350" cy="2012"/>
              </a:xfrm>
              <a:custGeom>
                <a:avLst/>
                <a:gdLst>
                  <a:gd name="T0" fmla="*/ 1 w 1664"/>
                  <a:gd name="T1" fmla="*/ 1221 h 2480"/>
                  <a:gd name="T2" fmla="*/ 1664 w 1664"/>
                  <a:gd name="T3" fmla="*/ 1221 h 2480"/>
                  <a:gd name="T4" fmla="*/ 1664 w 1664"/>
                  <a:gd name="T5" fmla="*/ 1648 h 2480"/>
                  <a:gd name="T6" fmla="*/ 0 w 1664"/>
                  <a:gd name="T7" fmla="*/ 1664 h 2480"/>
                  <a:gd name="T8" fmla="*/ 1 w 1664"/>
                  <a:gd name="T9" fmla="*/ 1221 h 2480"/>
                </a:gdLst>
                <a:ahLst/>
                <a:cxnLst>
                  <a:cxn ang="0">
                    <a:pos x="T0" y="T1"/>
                  </a:cxn>
                  <a:cxn ang="0">
                    <a:pos x="T2" y="T3"/>
                  </a:cxn>
                  <a:cxn ang="0">
                    <a:pos x="T4" y="T5"/>
                  </a:cxn>
                  <a:cxn ang="0">
                    <a:pos x="T6" y="T7"/>
                  </a:cxn>
                  <a:cxn ang="0">
                    <a:pos x="T8" y="T9"/>
                  </a:cxn>
                </a:cxnLst>
                <a:rect l="0" t="0" r="r" b="b"/>
                <a:pathLst>
                  <a:path w="1664" h="2480">
                    <a:moveTo>
                      <a:pt x="1" y="1221"/>
                    </a:moveTo>
                    <a:cubicBezTo>
                      <a:pt x="886" y="0"/>
                      <a:pt x="1664" y="1221"/>
                      <a:pt x="1664" y="1221"/>
                    </a:cubicBezTo>
                    <a:lnTo>
                      <a:pt x="1664" y="1648"/>
                    </a:lnTo>
                    <a:cubicBezTo>
                      <a:pt x="1648" y="2282"/>
                      <a:pt x="192" y="2480"/>
                      <a:pt x="0" y="1664"/>
                    </a:cubicBezTo>
                    <a:cubicBezTo>
                      <a:pt x="0" y="1664"/>
                      <a:pt x="1" y="1450"/>
                      <a:pt x="1" y="1221"/>
                    </a:cubicBezTo>
                    <a:close/>
                  </a:path>
                </a:pathLst>
              </a:custGeom>
              <a:solidFill>
                <a:srgbClr val="8F8F8F"/>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75" name="Oval 159">
                <a:extLst>
                  <a:ext uri="{FF2B5EF4-FFF2-40B4-BE49-F238E27FC236}">
                    <a16:creationId xmlns:a16="http://schemas.microsoft.com/office/drawing/2014/main" id="{7B5B7C64-BFB3-3341-9DA3-34D45F3336C7}"/>
                  </a:ext>
                </a:extLst>
              </p:cNvPr>
              <p:cNvSpPr>
                <a:spLocks noChangeArrowheads="1"/>
              </p:cNvSpPr>
              <p:nvPr/>
            </p:nvSpPr>
            <p:spPr bwMode="auto">
              <a:xfrm>
                <a:off x="3408" y="1577"/>
                <a:ext cx="1350" cy="960"/>
              </a:xfrm>
              <a:prstGeom prst="ellipse">
                <a:avLst/>
              </a:prstGeom>
              <a:solidFill>
                <a:srgbClr val="EAEAEA"/>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137376" name="Line 160">
            <a:extLst>
              <a:ext uri="{FF2B5EF4-FFF2-40B4-BE49-F238E27FC236}">
                <a16:creationId xmlns:a16="http://schemas.microsoft.com/office/drawing/2014/main" id="{0F72B51F-93E0-0B41-ACBE-869E7FF88C26}"/>
              </a:ext>
            </a:extLst>
          </p:cNvPr>
          <p:cNvSpPr>
            <a:spLocks noChangeShapeType="1"/>
          </p:cNvSpPr>
          <p:nvPr/>
        </p:nvSpPr>
        <p:spPr bwMode="auto">
          <a:xfrm>
            <a:off x="6934200" y="3505200"/>
            <a:ext cx="838200" cy="6096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77" name="Line 161">
            <a:extLst>
              <a:ext uri="{FF2B5EF4-FFF2-40B4-BE49-F238E27FC236}">
                <a16:creationId xmlns:a16="http://schemas.microsoft.com/office/drawing/2014/main" id="{C1FE6000-0179-D34E-91C5-E502D6E32456}"/>
              </a:ext>
            </a:extLst>
          </p:cNvPr>
          <p:cNvSpPr>
            <a:spLocks noChangeShapeType="1"/>
          </p:cNvSpPr>
          <p:nvPr/>
        </p:nvSpPr>
        <p:spPr bwMode="auto">
          <a:xfrm rot="-5400000">
            <a:off x="7505700" y="4076700"/>
            <a:ext cx="228600" cy="3048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78" name="Line 162">
            <a:extLst>
              <a:ext uri="{FF2B5EF4-FFF2-40B4-BE49-F238E27FC236}">
                <a16:creationId xmlns:a16="http://schemas.microsoft.com/office/drawing/2014/main" id="{115A788D-6E13-F943-87CF-AADFC206AF02}"/>
              </a:ext>
            </a:extLst>
          </p:cNvPr>
          <p:cNvSpPr>
            <a:spLocks noChangeShapeType="1"/>
          </p:cNvSpPr>
          <p:nvPr/>
        </p:nvSpPr>
        <p:spPr bwMode="auto">
          <a:xfrm>
            <a:off x="6934200" y="3505200"/>
            <a:ext cx="533400" cy="8382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79" name="Line 163">
            <a:extLst>
              <a:ext uri="{FF2B5EF4-FFF2-40B4-BE49-F238E27FC236}">
                <a16:creationId xmlns:a16="http://schemas.microsoft.com/office/drawing/2014/main" id="{21FDDB4B-3083-DC4D-8B74-D68C9E2834C1}"/>
              </a:ext>
            </a:extLst>
          </p:cNvPr>
          <p:cNvSpPr>
            <a:spLocks noChangeShapeType="1"/>
          </p:cNvSpPr>
          <p:nvPr/>
        </p:nvSpPr>
        <p:spPr bwMode="auto">
          <a:xfrm flipV="1">
            <a:off x="6629400" y="3505200"/>
            <a:ext cx="304800" cy="2286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0" name="Line 164">
            <a:extLst>
              <a:ext uri="{FF2B5EF4-FFF2-40B4-BE49-F238E27FC236}">
                <a16:creationId xmlns:a16="http://schemas.microsoft.com/office/drawing/2014/main" id="{093F967E-2A66-1546-815A-15039CA17A8A}"/>
              </a:ext>
            </a:extLst>
          </p:cNvPr>
          <p:cNvSpPr>
            <a:spLocks noChangeShapeType="1"/>
          </p:cNvSpPr>
          <p:nvPr/>
        </p:nvSpPr>
        <p:spPr bwMode="auto">
          <a:xfrm>
            <a:off x="6629400" y="3733800"/>
            <a:ext cx="838200" cy="6096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1" name="Line 165">
            <a:extLst>
              <a:ext uri="{FF2B5EF4-FFF2-40B4-BE49-F238E27FC236}">
                <a16:creationId xmlns:a16="http://schemas.microsoft.com/office/drawing/2014/main" id="{549D5707-9D59-704A-BF22-1927D334FAC3}"/>
              </a:ext>
            </a:extLst>
          </p:cNvPr>
          <p:cNvSpPr>
            <a:spLocks noChangeShapeType="1"/>
          </p:cNvSpPr>
          <p:nvPr/>
        </p:nvSpPr>
        <p:spPr bwMode="auto">
          <a:xfrm>
            <a:off x="6629400" y="3733800"/>
            <a:ext cx="1143000" cy="381000"/>
          </a:xfrm>
          <a:prstGeom prst="line">
            <a:avLst/>
          </a:prstGeom>
          <a:noFill/>
          <a:ln w="19050">
            <a:solidFill>
              <a:srgbClr val="33CC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37382" name="Group 166">
            <a:extLst>
              <a:ext uri="{FF2B5EF4-FFF2-40B4-BE49-F238E27FC236}">
                <a16:creationId xmlns:a16="http://schemas.microsoft.com/office/drawing/2014/main" id="{DD1F69B3-AF55-4845-B930-17DE481132F5}"/>
              </a:ext>
            </a:extLst>
          </p:cNvPr>
          <p:cNvGrpSpPr>
            <a:grpSpLocks/>
          </p:cNvGrpSpPr>
          <p:nvPr/>
        </p:nvGrpSpPr>
        <p:grpSpPr bwMode="auto">
          <a:xfrm>
            <a:off x="6757988" y="3429000"/>
            <a:ext cx="333375" cy="276225"/>
            <a:chOff x="192" y="2"/>
            <a:chExt cx="4368" cy="3454"/>
          </a:xfrm>
        </p:grpSpPr>
        <p:sp>
          <p:nvSpPr>
            <p:cNvPr id="137383" name="Freeform 167">
              <a:extLst>
                <a:ext uri="{FF2B5EF4-FFF2-40B4-BE49-F238E27FC236}">
                  <a16:creationId xmlns:a16="http://schemas.microsoft.com/office/drawing/2014/main" id="{C907D14A-06C0-AE4F-AC0C-6DBB95004609}"/>
                </a:ext>
              </a:extLst>
            </p:cNvPr>
            <p:cNvSpPr>
              <a:spLocks/>
            </p:cNvSpPr>
            <p:nvPr/>
          </p:nvSpPr>
          <p:spPr bwMode="auto">
            <a:xfrm>
              <a:off x="192" y="1784"/>
              <a:ext cx="1847" cy="1672"/>
            </a:xfrm>
            <a:custGeom>
              <a:avLst/>
              <a:gdLst>
                <a:gd name="T0" fmla="*/ 0 w 1668"/>
                <a:gd name="T1" fmla="*/ 0 h 1510"/>
                <a:gd name="T2" fmla="*/ 0 w 1668"/>
                <a:gd name="T3" fmla="*/ 324 h 1510"/>
                <a:gd name="T4" fmla="*/ 1668 w 1668"/>
                <a:gd name="T5" fmla="*/ 1510 h 1510"/>
                <a:gd name="T6" fmla="*/ 1668 w 1668"/>
                <a:gd name="T7" fmla="*/ 1180 h 1510"/>
                <a:gd name="T8" fmla="*/ 0 w 1668"/>
                <a:gd name="T9" fmla="*/ 0 h 1510"/>
              </a:gdLst>
              <a:ahLst/>
              <a:cxnLst>
                <a:cxn ang="0">
                  <a:pos x="T0" y="T1"/>
                </a:cxn>
                <a:cxn ang="0">
                  <a:pos x="T2" y="T3"/>
                </a:cxn>
                <a:cxn ang="0">
                  <a:pos x="T4" y="T5"/>
                </a:cxn>
                <a:cxn ang="0">
                  <a:pos x="T6" y="T7"/>
                </a:cxn>
                <a:cxn ang="0">
                  <a:pos x="T8" y="T9"/>
                </a:cxn>
              </a:cxnLst>
              <a:rect l="0" t="0" r="r" b="b"/>
              <a:pathLst>
                <a:path w="1668" h="1510">
                  <a:moveTo>
                    <a:pt x="0" y="0"/>
                  </a:moveTo>
                  <a:lnTo>
                    <a:pt x="0" y="324"/>
                  </a:lnTo>
                  <a:lnTo>
                    <a:pt x="1668" y="1510"/>
                  </a:lnTo>
                  <a:lnTo>
                    <a:pt x="1668" y="1180"/>
                  </a:lnTo>
                  <a:lnTo>
                    <a:pt x="0" y="0"/>
                  </a:lnTo>
                  <a:close/>
                </a:path>
              </a:pathLst>
            </a:custGeom>
            <a:solidFill>
              <a:srgbClr val="4A60A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4" name="Freeform 168">
              <a:extLst>
                <a:ext uri="{FF2B5EF4-FFF2-40B4-BE49-F238E27FC236}">
                  <a16:creationId xmlns:a16="http://schemas.microsoft.com/office/drawing/2014/main" id="{54AFD26A-E96F-3840-A1D2-76B03B977C69}"/>
                </a:ext>
              </a:extLst>
            </p:cNvPr>
            <p:cNvSpPr>
              <a:spLocks/>
            </p:cNvSpPr>
            <p:nvPr/>
          </p:nvSpPr>
          <p:spPr bwMode="auto">
            <a:xfrm>
              <a:off x="216" y="1870"/>
              <a:ext cx="1798" cy="1539"/>
            </a:xfrm>
            <a:custGeom>
              <a:avLst/>
              <a:gdLst>
                <a:gd name="T0" fmla="*/ 1624 w 1624"/>
                <a:gd name="T1" fmla="*/ 1152 h 1390"/>
                <a:gd name="T2" fmla="*/ 1624 w 1624"/>
                <a:gd name="T3" fmla="*/ 1390 h 1390"/>
                <a:gd name="T4" fmla="*/ 0 w 1624"/>
                <a:gd name="T5" fmla="*/ 236 h 1390"/>
                <a:gd name="T6" fmla="*/ 0 w 1624"/>
                <a:gd name="T7" fmla="*/ 0 h 1390"/>
                <a:gd name="T8" fmla="*/ 140 w 1624"/>
                <a:gd name="T9" fmla="*/ 98 h 1390"/>
                <a:gd name="T10" fmla="*/ 166 w 1624"/>
                <a:gd name="T11" fmla="*/ 178 h 1390"/>
                <a:gd name="T12" fmla="*/ 1370 w 1624"/>
                <a:gd name="T13" fmla="*/ 1034 h 1390"/>
                <a:gd name="T14" fmla="*/ 1438 w 1624"/>
                <a:gd name="T15" fmla="*/ 1020 h 1390"/>
                <a:gd name="T16" fmla="*/ 1624 w 1624"/>
                <a:gd name="T17" fmla="*/ 1152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24" h="1390">
                  <a:moveTo>
                    <a:pt x="1624" y="1152"/>
                  </a:moveTo>
                  <a:lnTo>
                    <a:pt x="1624" y="1390"/>
                  </a:lnTo>
                  <a:lnTo>
                    <a:pt x="0" y="236"/>
                  </a:lnTo>
                  <a:lnTo>
                    <a:pt x="0" y="0"/>
                  </a:lnTo>
                  <a:lnTo>
                    <a:pt x="140" y="98"/>
                  </a:lnTo>
                  <a:lnTo>
                    <a:pt x="166" y="178"/>
                  </a:lnTo>
                  <a:lnTo>
                    <a:pt x="1370" y="1034"/>
                  </a:lnTo>
                  <a:lnTo>
                    <a:pt x="1438" y="1020"/>
                  </a:lnTo>
                  <a:lnTo>
                    <a:pt x="1624" y="1152"/>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5" name="Freeform 169">
              <a:extLst>
                <a:ext uri="{FF2B5EF4-FFF2-40B4-BE49-F238E27FC236}">
                  <a16:creationId xmlns:a16="http://schemas.microsoft.com/office/drawing/2014/main" id="{8828A314-A7BF-134E-9589-AC47E3EE7C5C}"/>
                </a:ext>
              </a:extLst>
            </p:cNvPr>
            <p:cNvSpPr>
              <a:spLocks/>
            </p:cNvSpPr>
            <p:nvPr/>
          </p:nvSpPr>
          <p:spPr bwMode="auto">
            <a:xfrm>
              <a:off x="343" y="2125"/>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6" name="Freeform 170">
              <a:extLst>
                <a:ext uri="{FF2B5EF4-FFF2-40B4-BE49-F238E27FC236}">
                  <a16:creationId xmlns:a16="http://schemas.microsoft.com/office/drawing/2014/main" id="{ACA68869-3708-A641-ACA4-5B84732FDAFF}"/>
                </a:ext>
              </a:extLst>
            </p:cNvPr>
            <p:cNvSpPr>
              <a:spLocks/>
            </p:cNvSpPr>
            <p:nvPr/>
          </p:nvSpPr>
          <p:spPr bwMode="auto">
            <a:xfrm>
              <a:off x="439" y="2194"/>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7" name="Freeform 171">
              <a:extLst>
                <a:ext uri="{FF2B5EF4-FFF2-40B4-BE49-F238E27FC236}">
                  <a16:creationId xmlns:a16="http://schemas.microsoft.com/office/drawing/2014/main" id="{4816F81E-F8A1-5F4B-94E1-13A66A456077}"/>
                </a:ext>
              </a:extLst>
            </p:cNvPr>
            <p:cNvSpPr>
              <a:spLocks/>
            </p:cNvSpPr>
            <p:nvPr/>
          </p:nvSpPr>
          <p:spPr bwMode="auto">
            <a:xfrm>
              <a:off x="536" y="2262"/>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8" name="Freeform 172">
              <a:extLst>
                <a:ext uri="{FF2B5EF4-FFF2-40B4-BE49-F238E27FC236}">
                  <a16:creationId xmlns:a16="http://schemas.microsoft.com/office/drawing/2014/main" id="{C802EDA3-017E-9640-A340-AFF4B2E7B171}"/>
                </a:ext>
              </a:extLst>
            </p:cNvPr>
            <p:cNvSpPr>
              <a:spLocks/>
            </p:cNvSpPr>
            <p:nvPr/>
          </p:nvSpPr>
          <p:spPr bwMode="auto">
            <a:xfrm>
              <a:off x="633" y="2331"/>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89" name="Freeform 173">
              <a:extLst>
                <a:ext uri="{FF2B5EF4-FFF2-40B4-BE49-F238E27FC236}">
                  <a16:creationId xmlns:a16="http://schemas.microsoft.com/office/drawing/2014/main" id="{B9D8CE1F-9C0F-1840-BDFB-B6805DDFFB2C}"/>
                </a:ext>
              </a:extLst>
            </p:cNvPr>
            <p:cNvSpPr>
              <a:spLocks/>
            </p:cNvSpPr>
            <p:nvPr/>
          </p:nvSpPr>
          <p:spPr bwMode="auto">
            <a:xfrm>
              <a:off x="730" y="240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0" name="Freeform 174">
              <a:extLst>
                <a:ext uri="{FF2B5EF4-FFF2-40B4-BE49-F238E27FC236}">
                  <a16:creationId xmlns:a16="http://schemas.microsoft.com/office/drawing/2014/main" id="{79D05A42-E6CF-E243-B5C6-0F7B7E79149E}"/>
                </a:ext>
              </a:extLst>
            </p:cNvPr>
            <p:cNvSpPr>
              <a:spLocks/>
            </p:cNvSpPr>
            <p:nvPr/>
          </p:nvSpPr>
          <p:spPr bwMode="auto">
            <a:xfrm>
              <a:off x="828" y="247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1" name="Freeform 175">
              <a:extLst>
                <a:ext uri="{FF2B5EF4-FFF2-40B4-BE49-F238E27FC236}">
                  <a16:creationId xmlns:a16="http://schemas.microsoft.com/office/drawing/2014/main" id="{83D9B461-3B3E-134E-93F3-DD0236EB7EDD}"/>
                </a:ext>
              </a:extLst>
            </p:cNvPr>
            <p:cNvSpPr>
              <a:spLocks/>
            </p:cNvSpPr>
            <p:nvPr/>
          </p:nvSpPr>
          <p:spPr bwMode="auto">
            <a:xfrm>
              <a:off x="925" y="2539"/>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2" name="Freeform 176">
              <a:extLst>
                <a:ext uri="{FF2B5EF4-FFF2-40B4-BE49-F238E27FC236}">
                  <a16:creationId xmlns:a16="http://schemas.microsoft.com/office/drawing/2014/main" id="{70E45718-8BEB-C64B-B5FD-1ECFAE458759}"/>
                </a:ext>
              </a:extLst>
            </p:cNvPr>
            <p:cNvSpPr>
              <a:spLocks/>
            </p:cNvSpPr>
            <p:nvPr/>
          </p:nvSpPr>
          <p:spPr bwMode="auto">
            <a:xfrm>
              <a:off x="1021" y="2608"/>
              <a:ext cx="86"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3" name="Freeform 177">
              <a:extLst>
                <a:ext uri="{FF2B5EF4-FFF2-40B4-BE49-F238E27FC236}">
                  <a16:creationId xmlns:a16="http://schemas.microsoft.com/office/drawing/2014/main" id="{4252FD9F-D5C9-C74B-ADD9-398431B941EF}"/>
                </a:ext>
              </a:extLst>
            </p:cNvPr>
            <p:cNvSpPr>
              <a:spLocks/>
            </p:cNvSpPr>
            <p:nvPr/>
          </p:nvSpPr>
          <p:spPr bwMode="auto">
            <a:xfrm>
              <a:off x="1118" y="2676"/>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4" name="Freeform 178">
              <a:extLst>
                <a:ext uri="{FF2B5EF4-FFF2-40B4-BE49-F238E27FC236}">
                  <a16:creationId xmlns:a16="http://schemas.microsoft.com/office/drawing/2014/main" id="{55125283-C4A0-CB49-961A-7EFB2CA7F0B1}"/>
                </a:ext>
              </a:extLst>
            </p:cNvPr>
            <p:cNvSpPr>
              <a:spLocks/>
            </p:cNvSpPr>
            <p:nvPr/>
          </p:nvSpPr>
          <p:spPr bwMode="auto">
            <a:xfrm>
              <a:off x="1214" y="2745"/>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5" name="Freeform 179">
              <a:extLst>
                <a:ext uri="{FF2B5EF4-FFF2-40B4-BE49-F238E27FC236}">
                  <a16:creationId xmlns:a16="http://schemas.microsoft.com/office/drawing/2014/main" id="{A40ECFA7-C492-1442-B070-C71E61D8B97C}"/>
                </a:ext>
              </a:extLst>
            </p:cNvPr>
            <p:cNvSpPr>
              <a:spLocks/>
            </p:cNvSpPr>
            <p:nvPr/>
          </p:nvSpPr>
          <p:spPr bwMode="auto">
            <a:xfrm>
              <a:off x="1311" y="2813"/>
              <a:ext cx="85"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6" name="Freeform 180">
              <a:extLst>
                <a:ext uri="{FF2B5EF4-FFF2-40B4-BE49-F238E27FC236}">
                  <a16:creationId xmlns:a16="http://schemas.microsoft.com/office/drawing/2014/main" id="{C1319758-9963-CF43-A84D-CAB65707E1CB}"/>
                </a:ext>
              </a:extLst>
            </p:cNvPr>
            <p:cNvSpPr>
              <a:spLocks/>
            </p:cNvSpPr>
            <p:nvPr/>
          </p:nvSpPr>
          <p:spPr bwMode="auto">
            <a:xfrm>
              <a:off x="1409" y="2883"/>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7" name="Freeform 181">
              <a:extLst>
                <a:ext uri="{FF2B5EF4-FFF2-40B4-BE49-F238E27FC236}">
                  <a16:creationId xmlns:a16="http://schemas.microsoft.com/office/drawing/2014/main" id="{F6B2FB13-DCF7-2E4B-AAC2-8BBA48D2DE02}"/>
                </a:ext>
              </a:extLst>
            </p:cNvPr>
            <p:cNvSpPr>
              <a:spLocks/>
            </p:cNvSpPr>
            <p:nvPr/>
          </p:nvSpPr>
          <p:spPr bwMode="auto">
            <a:xfrm>
              <a:off x="1505" y="2952"/>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8" name="Freeform 182">
              <a:extLst>
                <a:ext uri="{FF2B5EF4-FFF2-40B4-BE49-F238E27FC236}">
                  <a16:creationId xmlns:a16="http://schemas.microsoft.com/office/drawing/2014/main" id="{1C37ABD0-025E-C245-934D-0673DC759250}"/>
                </a:ext>
              </a:extLst>
            </p:cNvPr>
            <p:cNvSpPr>
              <a:spLocks/>
            </p:cNvSpPr>
            <p:nvPr/>
          </p:nvSpPr>
          <p:spPr bwMode="auto">
            <a:xfrm>
              <a:off x="1603" y="3021"/>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399" name="Freeform 183">
              <a:extLst>
                <a:ext uri="{FF2B5EF4-FFF2-40B4-BE49-F238E27FC236}">
                  <a16:creationId xmlns:a16="http://schemas.microsoft.com/office/drawing/2014/main" id="{CB406DEE-66C9-ED4B-860F-BAB50314E281}"/>
                </a:ext>
              </a:extLst>
            </p:cNvPr>
            <p:cNvSpPr>
              <a:spLocks/>
            </p:cNvSpPr>
            <p:nvPr/>
          </p:nvSpPr>
          <p:spPr bwMode="auto">
            <a:xfrm>
              <a:off x="1700" y="3092"/>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0" name="Freeform 184">
              <a:extLst>
                <a:ext uri="{FF2B5EF4-FFF2-40B4-BE49-F238E27FC236}">
                  <a16:creationId xmlns:a16="http://schemas.microsoft.com/office/drawing/2014/main" id="{1CB35461-1309-7245-B1C8-7DEB336450A7}"/>
                </a:ext>
              </a:extLst>
            </p:cNvPr>
            <p:cNvSpPr>
              <a:spLocks/>
            </p:cNvSpPr>
            <p:nvPr/>
          </p:nvSpPr>
          <p:spPr bwMode="auto">
            <a:xfrm>
              <a:off x="1797" y="3160"/>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1" name="Freeform 185">
              <a:extLst>
                <a:ext uri="{FF2B5EF4-FFF2-40B4-BE49-F238E27FC236}">
                  <a16:creationId xmlns:a16="http://schemas.microsoft.com/office/drawing/2014/main" id="{CA974D7B-C886-804C-B5F7-72F4E6B91FF9}"/>
                </a:ext>
              </a:extLst>
            </p:cNvPr>
            <p:cNvSpPr>
              <a:spLocks/>
            </p:cNvSpPr>
            <p:nvPr/>
          </p:nvSpPr>
          <p:spPr bwMode="auto">
            <a:xfrm>
              <a:off x="338" y="1888"/>
              <a:ext cx="1504" cy="1065"/>
            </a:xfrm>
            <a:custGeom>
              <a:avLst/>
              <a:gdLst>
                <a:gd name="T0" fmla="*/ 1358 w 1358"/>
                <a:gd name="T1" fmla="*/ 962 h 962"/>
                <a:gd name="T2" fmla="*/ 0 w 1358"/>
                <a:gd name="T3" fmla="*/ 0 h 962"/>
                <a:gd name="T4" fmla="*/ 690 w 1358"/>
                <a:gd name="T5" fmla="*/ 595 h 962"/>
                <a:gd name="T6" fmla="*/ 1358 w 1358"/>
                <a:gd name="T7" fmla="*/ 962 h 962"/>
              </a:gdLst>
              <a:ahLst/>
              <a:cxnLst>
                <a:cxn ang="0">
                  <a:pos x="T0" y="T1"/>
                </a:cxn>
                <a:cxn ang="0">
                  <a:pos x="T2" y="T3"/>
                </a:cxn>
                <a:cxn ang="0">
                  <a:pos x="T4" y="T5"/>
                </a:cxn>
                <a:cxn ang="0">
                  <a:pos x="T6" y="T7"/>
                </a:cxn>
              </a:cxnLst>
              <a:rect l="0" t="0" r="r" b="b"/>
              <a:pathLst>
                <a:path w="1358" h="962">
                  <a:moveTo>
                    <a:pt x="1358" y="962"/>
                  </a:moveTo>
                  <a:lnTo>
                    <a:pt x="0" y="0"/>
                  </a:lnTo>
                  <a:cubicBezTo>
                    <a:pt x="313" y="214"/>
                    <a:pt x="242" y="291"/>
                    <a:pt x="690" y="595"/>
                  </a:cubicBezTo>
                  <a:cubicBezTo>
                    <a:pt x="1118" y="882"/>
                    <a:pt x="972" y="723"/>
                    <a:pt x="1358" y="962"/>
                  </a:cubicBezTo>
                  <a:close/>
                </a:path>
              </a:pathLst>
            </a:custGeom>
            <a:solidFill>
              <a:srgbClr val="6B7FB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2" name="Freeform 186">
              <a:extLst>
                <a:ext uri="{FF2B5EF4-FFF2-40B4-BE49-F238E27FC236}">
                  <a16:creationId xmlns:a16="http://schemas.microsoft.com/office/drawing/2014/main" id="{3D988AD4-AF23-BB44-B2A5-2D4657DB3B5C}"/>
                </a:ext>
              </a:extLst>
            </p:cNvPr>
            <p:cNvSpPr>
              <a:spLocks/>
            </p:cNvSpPr>
            <p:nvPr/>
          </p:nvSpPr>
          <p:spPr bwMode="auto">
            <a:xfrm>
              <a:off x="2039" y="1302"/>
              <a:ext cx="2521" cy="2154"/>
            </a:xfrm>
            <a:custGeom>
              <a:avLst/>
              <a:gdLst>
                <a:gd name="T0" fmla="*/ 2277 w 2277"/>
                <a:gd name="T1" fmla="*/ 0 h 1945"/>
                <a:gd name="T2" fmla="*/ 2277 w 2277"/>
                <a:gd name="T3" fmla="*/ 328 h 1945"/>
                <a:gd name="T4" fmla="*/ 0 w 2277"/>
                <a:gd name="T5" fmla="*/ 1945 h 1945"/>
                <a:gd name="T6" fmla="*/ 0 w 2277"/>
                <a:gd name="T7" fmla="*/ 1615 h 1945"/>
                <a:gd name="T8" fmla="*/ 2277 w 2277"/>
                <a:gd name="T9" fmla="*/ 0 h 1945"/>
              </a:gdLst>
              <a:ahLst/>
              <a:cxnLst>
                <a:cxn ang="0">
                  <a:pos x="T0" y="T1"/>
                </a:cxn>
                <a:cxn ang="0">
                  <a:pos x="T2" y="T3"/>
                </a:cxn>
                <a:cxn ang="0">
                  <a:pos x="T4" y="T5"/>
                </a:cxn>
                <a:cxn ang="0">
                  <a:pos x="T6" y="T7"/>
                </a:cxn>
                <a:cxn ang="0">
                  <a:pos x="T8" y="T9"/>
                </a:cxn>
              </a:cxnLst>
              <a:rect l="0" t="0" r="r" b="b"/>
              <a:pathLst>
                <a:path w="2277" h="1945">
                  <a:moveTo>
                    <a:pt x="2277" y="0"/>
                  </a:moveTo>
                  <a:lnTo>
                    <a:pt x="2277" y="328"/>
                  </a:lnTo>
                  <a:lnTo>
                    <a:pt x="0" y="1945"/>
                  </a:lnTo>
                  <a:lnTo>
                    <a:pt x="0" y="1615"/>
                  </a:lnTo>
                  <a:lnTo>
                    <a:pt x="2277" y="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3" name="Freeform 187">
              <a:extLst>
                <a:ext uri="{FF2B5EF4-FFF2-40B4-BE49-F238E27FC236}">
                  <a16:creationId xmlns:a16="http://schemas.microsoft.com/office/drawing/2014/main" id="{CD019FD8-6ED6-4F45-B1FA-6E3C05F3CB0C}"/>
                </a:ext>
              </a:extLst>
            </p:cNvPr>
            <p:cNvSpPr>
              <a:spLocks/>
            </p:cNvSpPr>
            <p:nvPr/>
          </p:nvSpPr>
          <p:spPr bwMode="auto">
            <a:xfrm>
              <a:off x="192" y="2"/>
              <a:ext cx="4366" cy="3089"/>
            </a:xfrm>
            <a:custGeom>
              <a:avLst/>
              <a:gdLst>
                <a:gd name="T0" fmla="*/ 1668 w 3943"/>
                <a:gd name="T1" fmla="*/ 2789 h 2789"/>
                <a:gd name="T2" fmla="*/ 3943 w 3943"/>
                <a:gd name="T3" fmla="*/ 1175 h 2789"/>
                <a:gd name="T4" fmla="*/ 2276 w 3943"/>
                <a:gd name="T5" fmla="*/ 0 h 2789"/>
                <a:gd name="T6" fmla="*/ 0 w 3943"/>
                <a:gd name="T7" fmla="*/ 1610 h 2789"/>
                <a:gd name="T8" fmla="*/ 1668 w 3943"/>
                <a:gd name="T9" fmla="*/ 2789 h 2789"/>
              </a:gdLst>
              <a:ahLst/>
              <a:cxnLst>
                <a:cxn ang="0">
                  <a:pos x="T0" y="T1"/>
                </a:cxn>
                <a:cxn ang="0">
                  <a:pos x="T2" y="T3"/>
                </a:cxn>
                <a:cxn ang="0">
                  <a:pos x="T4" y="T5"/>
                </a:cxn>
                <a:cxn ang="0">
                  <a:pos x="T6" y="T7"/>
                </a:cxn>
                <a:cxn ang="0">
                  <a:pos x="T8" y="T9"/>
                </a:cxn>
              </a:cxnLst>
              <a:rect l="0" t="0" r="r" b="b"/>
              <a:pathLst>
                <a:path w="3943" h="2789">
                  <a:moveTo>
                    <a:pt x="1668" y="2789"/>
                  </a:moveTo>
                  <a:lnTo>
                    <a:pt x="3943" y="1175"/>
                  </a:lnTo>
                  <a:lnTo>
                    <a:pt x="2276" y="0"/>
                  </a:lnTo>
                  <a:lnTo>
                    <a:pt x="0" y="1610"/>
                  </a:lnTo>
                  <a:lnTo>
                    <a:pt x="1668" y="2789"/>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4" name="Freeform 188">
              <a:extLst>
                <a:ext uri="{FF2B5EF4-FFF2-40B4-BE49-F238E27FC236}">
                  <a16:creationId xmlns:a16="http://schemas.microsoft.com/office/drawing/2014/main" id="{FC955E8F-3306-AF4D-83D2-5D565F78366E}"/>
                </a:ext>
              </a:extLst>
            </p:cNvPr>
            <p:cNvSpPr>
              <a:spLocks/>
            </p:cNvSpPr>
            <p:nvPr/>
          </p:nvSpPr>
          <p:spPr bwMode="auto">
            <a:xfrm>
              <a:off x="985" y="2400"/>
              <a:ext cx="210" cy="157"/>
            </a:xfrm>
            <a:custGeom>
              <a:avLst/>
              <a:gdLst>
                <a:gd name="T0" fmla="*/ 60 w 742"/>
                <a:gd name="T1" fmla="*/ 10 h 555"/>
                <a:gd name="T2" fmla="*/ 718 w 742"/>
                <a:gd name="T3" fmla="*/ 487 h 555"/>
                <a:gd name="T4" fmla="*/ 676 w 742"/>
                <a:gd name="T5" fmla="*/ 552 h 555"/>
                <a:gd name="T6" fmla="*/ 21 w 742"/>
                <a:gd name="T7" fmla="*/ 73 h 555"/>
                <a:gd name="T8" fmla="*/ 60 w 742"/>
                <a:gd name="T9" fmla="*/ 10 h 555"/>
              </a:gdLst>
              <a:ahLst/>
              <a:cxnLst>
                <a:cxn ang="0">
                  <a:pos x="T0" y="T1"/>
                </a:cxn>
                <a:cxn ang="0">
                  <a:pos x="T2" y="T3"/>
                </a:cxn>
                <a:cxn ang="0">
                  <a:pos x="T4" y="T5"/>
                </a:cxn>
                <a:cxn ang="0">
                  <a:pos x="T6" y="T7"/>
                </a:cxn>
                <a:cxn ang="0">
                  <a:pos x="T8" y="T9"/>
                </a:cxn>
              </a:cxnLst>
              <a:rect l="0" t="0" r="r" b="b"/>
              <a:pathLst>
                <a:path w="742" h="555">
                  <a:moveTo>
                    <a:pt x="60" y="10"/>
                  </a:moveTo>
                  <a:cubicBezTo>
                    <a:pt x="183" y="24"/>
                    <a:pt x="618" y="282"/>
                    <a:pt x="718" y="487"/>
                  </a:cubicBezTo>
                  <a:cubicBezTo>
                    <a:pt x="727" y="523"/>
                    <a:pt x="742" y="555"/>
                    <a:pt x="676" y="552"/>
                  </a:cubicBezTo>
                  <a:cubicBezTo>
                    <a:pt x="408" y="513"/>
                    <a:pt x="86" y="230"/>
                    <a:pt x="21" y="73"/>
                  </a:cubicBezTo>
                  <a:cubicBezTo>
                    <a:pt x="0" y="30"/>
                    <a:pt x="9" y="0"/>
                    <a:pt x="60" y="10"/>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5" name="Freeform 189">
              <a:extLst>
                <a:ext uri="{FF2B5EF4-FFF2-40B4-BE49-F238E27FC236}">
                  <a16:creationId xmlns:a16="http://schemas.microsoft.com/office/drawing/2014/main" id="{45A6C265-0187-CE4A-9C25-15C7ABFEF9F1}"/>
                </a:ext>
              </a:extLst>
            </p:cNvPr>
            <p:cNvSpPr>
              <a:spLocks/>
            </p:cNvSpPr>
            <p:nvPr/>
          </p:nvSpPr>
          <p:spPr bwMode="auto">
            <a:xfrm>
              <a:off x="251" y="1897"/>
              <a:ext cx="114" cy="185"/>
            </a:xfrm>
            <a:custGeom>
              <a:avLst/>
              <a:gdLst>
                <a:gd name="T0" fmla="*/ 0 w 489"/>
                <a:gd name="T1" fmla="*/ 219 h 789"/>
                <a:gd name="T2" fmla="*/ 489 w 489"/>
                <a:gd name="T3" fmla="*/ 576 h 789"/>
                <a:gd name="T4" fmla="*/ 0 w 489"/>
                <a:gd name="T5" fmla="*/ 219 h 789"/>
              </a:gdLst>
              <a:ahLst/>
              <a:cxnLst>
                <a:cxn ang="0">
                  <a:pos x="T0" y="T1"/>
                </a:cxn>
                <a:cxn ang="0">
                  <a:pos x="T2" y="T3"/>
                </a:cxn>
                <a:cxn ang="0">
                  <a:pos x="T4" y="T5"/>
                </a:cxn>
              </a:cxnLst>
              <a:rect l="0" t="0" r="r" b="b"/>
              <a:pathLst>
                <a:path w="489" h="789">
                  <a:moveTo>
                    <a:pt x="0" y="219"/>
                  </a:moveTo>
                  <a:cubicBezTo>
                    <a:pt x="0" y="0"/>
                    <a:pt x="489" y="332"/>
                    <a:pt x="489" y="576"/>
                  </a:cubicBezTo>
                  <a:cubicBezTo>
                    <a:pt x="489" y="789"/>
                    <a:pt x="0" y="440"/>
                    <a:pt x="0" y="219"/>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6" name="Freeform 190">
              <a:extLst>
                <a:ext uri="{FF2B5EF4-FFF2-40B4-BE49-F238E27FC236}">
                  <a16:creationId xmlns:a16="http://schemas.microsoft.com/office/drawing/2014/main" id="{EC4E9F4A-F51D-524F-B765-381733F30869}"/>
                </a:ext>
              </a:extLst>
            </p:cNvPr>
            <p:cNvSpPr>
              <a:spLocks/>
            </p:cNvSpPr>
            <p:nvPr/>
          </p:nvSpPr>
          <p:spPr bwMode="auto">
            <a:xfrm>
              <a:off x="1904" y="3077"/>
              <a:ext cx="92" cy="140"/>
            </a:xfrm>
            <a:custGeom>
              <a:avLst/>
              <a:gdLst>
                <a:gd name="T0" fmla="*/ 77 w 93"/>
                <a:gd name="T1" fmla="*/ 141 h 141"/>
                <a:gd name="T2" fmla="*/ 77 w 93"/>
                <a:gd name="T3" fmla="*/ 83 h 141"/>
                <a:gd name="T4" fmla="*/ 93 w 93"/>
                <a:gd name="T5" fmla="*/ 93 h 141"/>
                <a:gd name="T6" fmla="*/ 93 w 93"/>
                <a:gd name="T7" fmla="*/ 66 h 141"/>
                <a:gd name="T8" fmla="*/ 0 w 93"/>
                <a:gd name="T9" fmla="*/ 0 h 141"/>
                <a:gd name="T10" fmla="*/ 0 w 93"/>
                <a:gd name="T11" fmla="*/ 30 h 141"/>
                <a:gd name="T12" fmla="*/ 13 w 93"/>
                <a:gd name="T13" fmla="*/ 41 h 141"/>
                <a:gd name="T14" fmla="*/ 13 w 93"/>
                <a:gd name="T15" fmla="*/ 96 h 141"/>
                <a:gd name="T16" fmla="*/ 77 w 93"/>
                <a:gd name="T17" fmla="*/ 14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141">
                  <a:moveTo>
                    <a:pt x="77" y="141"/>
                  </a:moveTo>
                  <a:lnTo>
                    <a:pt x="77" y="83"/>
                  </a:lnTo>
                  <a:lnTo>
                    <a:pt x="93" y="93"/>
                  </a:lnTo>
                  <a:lnTo>
                    <a:pt x="93" y="66"/>
                  </a:lnTo>
                  <a:lnTo>
                    <a:pt x="0" y="0"/>
                  </a:lnTo>
                  <a:lnTo>
                    <a:pt x="0" y="30"/>
                  </a:lnTo>
                  <a:lnTo>
                    <a:pt x="13" y="41"/>
                  </a:lnTo>
                  <a:lnTo>
                    <a:pt x="13" y="96"/>
                  </a:lnTo>
                  <a:lnTo>
                    <a:pt x="77" y="141"/>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407" name="Group 191">
            <a:extLst>
              <a:ext uri="{FF2B5EF4-FFF2-40B4-BE49-F238E27FC236}">
                <a16:creationId xmlns:a16="http://schemas.microsoft.com/office/drawing/2014/main" id="{51571DD7-8041-F846-8B3A-DA3751A406CC}"/>
              </a:ext>
            </a:extLst>
          </p:cNvPr>
          <p:cNvGrpSpPr>
            <a:grpSpLocks/>
          </p:cNvGrpSpPr>
          <p:nvPr/>
        </p:nvGrpSpPr>
        <p:grpSpPr bwMode="auto">
          <a:xfrm>
            <a:off x="7634288" y="3962400"/>
            <a:ext cx="334962" cy="277813"/>
            <a:chOff x="192" y="2"/>
            <a:chExt cx="4368" cy="3454"/>
          </a:xfrm>
        </p:grpSpPr>
        <p:sp>
          <p:nvSpPr>
            <p:cNvPr id="137408" name="Freeform 192">
              <a:extLst>
                <a:ext uri="{FF2B5EF4-FFF2-40B4-BE49-F238E27FC236}">
                  <a16:creationId xmlns:a16="http://schemas.microsoft.com/office/drawing/2014/main" id="{CFB6A3AD-DA5D-ED46-9272-47A252B4624F}"/>
                </a:ext>
              </a:extLst>
            </p:cNvPr>
            <p:cNvSpPr>
              <a:spLocks/>
            </p:cNvSpPr>
            <p:nvPr/>
          </p:nvSpPr>
          <p:spPr bwMode="auto">
            <a:xfrm>
              <a:off x="192" y="1784"/>
              <a:ext cx="1847" cy="1672"/>
            </a:xfrm>
            <a:custGeom>
              <a:avLst/>
              <a:gdLst>
                <a:gd name="T0" fmla="*/ 0 w 1668"/>
                <a:gd name="T1" fmla="*/ 0 h 1510"/>
                <a:gd name="T2" fmla="*/ 0 w 1668"/>
                <a:gd name="T3" fmla="*/ 324 h 1510"/>
                <a:gd name="T4" fmla="*/ 1668 w 1668"/>
                <a:gd name="T5" fmla="*/ 1510 h 1510"/>
                <a:gd name="T6" fmla="*/ 1668 w 1668"/>
                <a:gd name="T7" fmla="*/ 1180 h 1510"/>
                <a:gd name="T8" fmla="*/ 0 w 1668"/>
                <a:gd name="T9" fmla="*/ 0 h 1510"/>
              </a:gdLst>
              <a:ahLst/>
              <a:cxnLst>
                <a:cxn ang="0">
                  <a:pos x="T0" y="T1"/>
                </a:cxn>
                <a:cxn ang="0">
                  <a:pos x="T2" y="T3"/>
                </a:cxn>
                <a:cxn ang="0">
                  <a:pos x="T4" y="T5"/>
                </a:cxn>
                <a:cxn ang="0">
                  <a:pos x="T6" y="T7"/>
                </a:cxn>
                <a:cxn ang="0">
                  <a:pos x="T8" y="T9"/>
                </a:cxn>
              </a:cxnLst>
              <a:rect l="0" t="0" r="r" b="b"/>
              <a:pathLst>
                <a:path w="1668" h="1510">
                  <a:moveTo>
                    <a:pt x="0" y="0"/>
                  </a:moveTo>
                  <a:lnTo>
                    <a:pt x="0" y="324"/>
                  </a:lnTo>
                  <a:lnTo>
                    <a:pt x="1668" y="1510"/>
                  </a:lnTo>
                  <a:lnTo>
                    <a:pt x="1668" y="1180"/>
                  </a:lnTo>
                  <a:lnTo>
                    <a:pt x="0" y="0"/>
                  </a:lnTo>
                  <a:close/>
                </a:path>
              </a:pathLst>
            </a:custGeom>
            <a:solidFill>
              <a:srgbClr val="4A60A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09" name="Freeform 193">
              <a:extLst>
                <a:ext uri="{FF2B5EF4-FFF2-40B4-BE49-F238E27FC236}">
                  <a16:creationId xmlns:a16="http://schemas.microsoft.com/office/drawing/2014/main" id="{7B98AA51-EE05-5146-A0DA-00A710A02EFE}"/>
                </a:ext>
              </a:extLst>
            </p:cNvPr>
            <p:cNvSpPr>
              <a:spLocks/>
            </p:cNvSpPr>
            <p:nvPr/>
          </p:nvSpPr>
          <p:spPr bwMode="auto">
            <a:xfrm>
              <a:off x="216" y="1870"/>
              <a:ext cx="1798" cy="1539"/>
            </a:xfrm>
            <a:custGeom>
              <a:avLst/>
              <a:gdLst>
                <a:gd name="T0" fmla="*/ 1624 w 1624"/>
                <a:gd name="T1" fmla="*/ 1152 h 1390"/>
                <a:gd name="T2" fmla="*/ 1624 w 1624"/>
                <a:gd name="T3" fmla="*/ 1390 h 1390"/>
                <a:gd name="T4" fmla="*/ 0 w 1624"/>
                <a:gd name="T5" fmla="*/ 236 h 1390"/>
                <a:gd name="T6" fmla="*/ 0 w 1624"/>
                <a:gd name="T7" fmla="*/ 0 h 1390"/>
                <a:gd name="T8" fmla="*/ 140 w 1624"/>
                <a:gd name="T9" fmla="*/ 98 h 1390"/>
                <a:gd name="T10" fmla="*/ 166 w 1624"/>
                <a:gd name="T11" fmla="*/ 178 h 1390"/>
                <a:gd name="T12" fmla="*/ 1370 w 1624"/>
                <a:gd name="T13" fmla="*/ 1034 h 1390"/>
                <a:gd name="T14" fmla="*/ 1438 w 1624"/>
                <a:gd name="T15" fmla="*/ 1020 h 1390"/>
                <a:gd name="T16" fmla="*/ 1624 w 1624"/>
                <a:gd name="T17" fmla="*/ 1152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24" h="1390">
                  <a:moveTo>
                    <a:pt x="1624" y="1152"/>
                  </a:moveTo>
                  <a:lnTo>
                    <a:pt x="1624" y="1390"/>
                  </a:lnTo>
                  <a:lnTo>
                    <a:pt x="0" y="236"/>
                  </a:lnTo>
                  <a:lnTo>
                    <a:pt x="0" y="0"/>
                  </a:lnTo>
                  <a:lnTo>
                    <a:pt x="140" y="98"/>
                  </a:lnTo>
                  <a:lnTo>
                    <a:pt x="166" y="178"/>
                  </a:lnTo>
                  <a:lnTo>
                    <a:pt x="1370" y="1034"/>
                  </a:lnTo>
                  <a:lnTo>
                    <a:pt x="1438" y="1020"/>
                  </a:lnTo>
                  <a:lnTo>
                    <a:pt x="1624" y="1152"/>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0" name="Freeform 194">
              <a:extLst>
                <a:ext uri="{FF2B5EF4-FFF2-40B4-BE49-F238E27FC236}">
                  <a16:creationId xmlns:a16="http://schemas.microsoft.com/office/drawing/2014/main" id="{76C446CA-37CE-DC44-A0F5-00B84E8163B0}"/>
                </a:ext>
              </a:extLst>
            </p:cNvPr>
            <p:cNvSpPr>
              <a:spLocks/>
            </p:cNvSpPr>
            <p:nvPr/>
          </p:nvSpPr>
          <p:spPr bwMode="auto">
            <a:xfrm>
              <a:off x="343" y="2125"/>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1" name="Freeform 195">
              <a:extLst>
                <a:ext uri="{FF2B5EF4-FFF2-40B4-BE49-F238E27FC236}">
                  <a16:creationId xmlns:a16="http://schemas.microsoft.com/office/drawing/2014/main" id="{9491C17E-071E-DE4E-B106-467068BFC9FE}"/>
                </a:ext>
              </a:extLst>
            </p:cNvPr>
            <p:cNvSpPr>
              <a:spLocks/>
            </p:cNvSpPr>
            <p:nvPr/>
          </p:nvSpPr>
          <p:spPr bwMode="auto">
            <a:xfrm>
              <a:off x="439" y="2194"/>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2" name="Freeform 196">
              <a:extLst>
                <a:ext uri="{FF2B5EF4-FFF2-40B4-BE49-F238E27FC236}">
                  <a16:creationId xmlns:a16="http://schemas.microsoft.com/office/drawing/2014/main" id="{8B0617CB-CDFA-9445-B498-21D4B490E116}"/>
                </a:ext>
              </a:extLst>
            </p:cNvPr>
            <p:cNvSpPr>
              <a:spLocks/>
            </p:cNvSpPr>
            <p:nvPr/>
          </p:nvSpPr>
          <p:spPr bwMode="auto">
            <a:xfrm>
              <a:off x="536" y="2262"/>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3" name="Freeform 197">
              <a:extLst>
                <a:ext uri="{FF2B5EF4-FFF2-40B4-BE49-F238E27FC236}">
                  <a16:creationId xmlns:a16="http://schemas.microsoft.com/office/drawing/2014/main" id="{D793EB1D-C8B5-0C43-94EC-C24AAC5D3236}"/>
                </a:ext>
              </a:extLst>
            </p:cNvPr>
            <p:cNvSpPr>
              <a:spLocks/>
            </p:cNvSpPr>
            <p:nvPr/>
          </p:nvSpPr>
          <p:spPr bwMode="auto">
            <a:xfrm>
              <a:off x="633" y="2331"/>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4" name="Freeform 198">
              <a:extLst>
                <a:ext uri="{FF2B5EF4-FFF2-40B4-BE49-F238E27FC236}">
                  <a16:creationId xmlns:a16="http://schemas.microsoft.com/office/drawing/2014/main" id="{28BF8A1B-9C32-844E-BD18-7FCAC0E2E2CD}"/>
                </a:ext>
              </a:extLst>
            </p:cNvPr>
            <p:cNvSpPr>
              <a:spLocks/>
            </p:cNvSpPr>
            <p:nvPr/>
          </p:nvSpPr>
          <p:spPr bwMode="auto">
            <a:xfrm>
              <a:off x="730" y="240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5" name="Freeform 199">
              <a:extLst>
                <a:ext uri="{FF2B5EF4-FFF2-40B4-BE49-F238E27FC236}">
                  <a16:creationId xmlns:a16="http://schemas.microsoft.com/office/drawing/2014/main" id="{5577A3ED-4956-564C-BEEC-6C530E6B003C}"/>
                </a:ext>
              </a:extLst>
            </p:cNvPr>
            <p:cNvSpPr>
              <a:spLocks/>
            </p:cNvSpPr>
            <p:nvPr/>
          </p:nvSpPr>
          <p:spPr bwMode="auto">
            <a:xfrm>
              <a:off x="828" y="247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6" name="Freeform 200">
              <a:extLst>
                <a:ext uri="{FF2B5EF4-FFF2-40B4-BE49-F238E27FC236}">
                  <a16:creationId xmlns:a16="http://schemas.microsoft.com/office/drawing/2014/main" id="{055B34BF-B896-9F45-8BBE-CA0EA713C581}"/>
                </a:ext>
              </a:extLst>
            </p:cNvPr>
            <p:cNvSpPr>
              <a:spLocks/>
            </p:cNvSpPr>
            <p:nvPr/>
          </p:nvSpPr>
          <p:spPr bwMode="auto">
            <a:xfrm>
              <a:off x="925" y="2539"/>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7" name="Freeform 201">
              <a:extLst>
                <a:ext uri="{FF2B5EF4-FFF2-40B4-BE49-F238E27FC236}">
                  <a16:creationId xmlns:a16="http://schemas.microsoft.com/office/drawing/2014/main" id="{83233A14-BB36-FB49-978F-96709C501F3F}"/>
                </a:ext>
              </a:extLst>
            </p:cNvPr>
            <p:cNvSpPr>
              <a:spLocks/>
            </p:cNvSpPr>
            <p:nvPr/>
          </p:nvSpPr>
          <p:spPr bwMode="auto">
            <a:xfrm>
              <a:off x="1021" y="2608"/>
              <a:ext cx="86"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8" name="Freeform 202">
              <a:extLst>
                <a:ext uri="{FF2B5EF4-FFF2-40B4-BE49-F238E27FC236}">
                  <a16:creationId xmlns:a16="http://schemas.microsoft.com/office/drawing/2014/main" id="{523DE264-8174-2C49-8F2B-8796B5B0220F}"/>
                </a:ext>
              </a:extLst>
            </p:cNvPr>
            <p:cNvSpPr>
              <a:spLocks/>
            </p:cNvSpPr>
            <p:nvPr/>
          </p:nvSpPr>
          <p:spPr bwMode="auto">
            <a:xfrm>
              <a:off x="1118" y="2676"/>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19" name="Freeform 203">
              <a:extLst>
                <a:ext uri="{FF2B5EF4-FFF2-40B4-BE49-F238E27FC236}">
                  <a16:creationId xmlns:a16="http://schemas.microsoft.com/office/drawing/2014/main" id="{91A2A312-DC1C-1347-949C-99F44A139BC8}"/>
                </a:ext>
              </a:extLst>
            </p:cNvPr>
            <p:cNvSpPr>
              <a:spLocks/>
            </p:cNvSpPr>
            <p:nvPr/>
          </p:nvSpPr>
          <p:spPr bwMode="auto">
            <a:xfrm>
              <a:off x="1214" y="2745"/>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0" name="Freeform 204">
              <a:extLst>
                <a:ext uri="{FF2B5EF4-FFF2-40B4-BE49-F238E27FC236}">
                  <a16:creationId xmlns:a16="http://schemas.microsoft.com/office/drawing/2014/main" id="{2F9A7EC6-BE28-7240-8875-9BE5C4FE1800}"/>
                </a:ext>
              </a:extLst>
            </p:cNvPr>
            <p:cNvSpPr>
              <a:spLocks/>
            </p:cNvSpPr>
            <p:nvPr/>
          </p:nvSpPr>
          <p:spPr bwMode="auto">
            <a:xfrm>
              <a:off x="1311" y="2813"/>
              <a:ext cx="85"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1" name="Freeform 205">
              <a:extLst>
                <a:ext uri="{FF2B5EF4-FFF2-40B4-BE49-F238E27FC236}">
                  <a16:creationId xmlns:a16="http://schemas.microsoft.com/office/drawing/2014/main" id="{B6812FDE-776C-AC47-9C52-884391FB7767}"/>
                </a:ext>
              </a:extLst>
            </p:cNvPr>
            <p:cNvSpPr>
              <a:spLocks/>
            </p:cNvSpPr>
            <p:nvPr/>
          </p:nvSpPr>
          <p:spPr bwMode="auto">
            <a:xfrm>
              <a:off x="1409" y="2883"/>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2" name="Freeform 206">
              <a:extLst>
                <a:ext uri="{FF2B5EF4-FFF2-40B4-BE49-F238E27FC236}">
                  <a16:creationId xmlns:a16="http://schemas.microsoft.com/office/drawing/2014/main" id="{648B2D37-64FA-8347-BAED-DFF458584F87}"/>
                </a:ext>
              </a:extLst>
            </p:cNvPr>
            <p:cNvSpPr>
              <a:spLocks/>
            </p:cNvSpPr>
            <p:nvPr/>
          </p:nvSpPr>
          <p:spPr bwMode="auto">
            <a:xfrm>
              <a:off x="1505" y="2952"/>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3" name="Freeform 207">
              <a:extLst>
                <a:ext uri="{FF2B5EF4-FFF2-40B4-BE49-F238E27FC236}">
                  <a16:creationId xmlns:a16="http://schemas.microsoft.com/office/drawing/2014/main" id="{E174B1CF-F8EF-E348-BE29-499C41DB768E}"/>
                </a:ext>
              </a:extLst>
            </p:cNvPr>
            <p:cNvSpPr>
              <a:spLocks/>
            </p:cNvSpPr>
            <p:nvPr/>
          </p:nvSpPr>
          <p:spPr bwMode="auto">
            <a:xfrm>
              <a:off x="1603" y="3021"/>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4" name="Freeform 208">
              <a:extLst>
                <a:ext uri="{FF2B5EF4-FFF2-40B4-BE49-F238E27FC236}">
                  <a16:creationId xmlns:a16="http://schemas.microsoft.com/office/drawing/2014/main" id="{DEB65032-CD60-5248-965F-B1BCC95B0DB9}"/>
                </a:ext>
              </a:extLst>
            </p:cNvPr>
            <p:cNvSpPr>
              <a:spLocks/>
            </p:cNvSpPr>
            <p:nvPr/>
          </p:nvSpPr>
          <p:spPr bwMode="auto">
            <a:xfrm>
              <a:off x="1700" y="3092"/>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5" name="Freeform 209">
              <a:extLst>
                <a:ext uri="{FF2B5EF4-FFF2-40B4-BE49-F238E27FC236}">
                  <a16:creationId xmlns:a16="http://schemas.microsoft.com/office/drawing/2014/main" id="{B90A85A5-F6C2-D443-9376-859CB630D838}"/>
                </a:ext>
              </a:extLst>
            </p:cNvPr>
            <p:cNvSpPr>
              <a:spLocks/>
            </p:cNvSpPr>
            <p:nvPr/>
          </p:nvSpPr>
          <p:spPr bwMode="auto">
            <a:xfrm>
              <a:off x="1797" y="3160"/>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6" name="Freeform 210">
              <a:extLst>
                <a:ext uri="{FF2B5EF4-FFF2-40B4-BE49-F238E27FC236}">
                  <a16:creationId xmlns:a16="http://schemas.microsoft.com/office/drawing/2014/main" id="{FFEF29EB-2F03-A249-9537-3491F9371293}"/>
                </a:ext>
              </a:extLst>
            </p:cNvPr>
            <p:cNvSpPr>
              <a:spLocks/>
            </p:cNvSpPr>
            <p:nvPr/>
          </p:nvSpPr>
          <p:spPr bwMode="auto">
            <a:xfrm>
              <a:off x="338" y="1888"/>
              <a:ext cx="1504" cy="1065"/>
            </a:xfrm>
            <a:custGeom>
              <a:avLst/>
              <a:gdLst>
                <a:gd name="T0" fmla="*/ 1358 w 1358"/>
                <a:gd name="T1" fmla="*/ 962 h 962"/>
                <a:gd name="T2" fmla="*/ 0 w 1358"/>
                <a:gd name="T3" fmla="*/ 0 h 962"/>
                <a:gd name="T4" fmla="*/ 690 w 1358"/>
                <a:gd name="T5" fmla="*/ 595 h 962"/>
                <a:gd name="T6" fmla="*/ 1358 w 1358"/>
                <a:gd name="T7" fmla="*/ 962 h 962"/>
              </a:gdLst>
              <a:ahLst/>
              <a:cxnLst>
                <a:cxn ang="0">
                  <a:pos x="T0" y="T1"/>
                </a:cxn>
                <a:cxn ang="0">
                  <a:pos x="T2" y="T3"/>
                </a:cxn>
                <a:cxn ang="0">
                  <a:pos x="T4" y="T5"/>
                </a:cxn>
                <a:cxn ang="0">
                  <a:pos x="T6" y="T7"/>
                </a:cxn>
              </a:cxnLst>
              <a:rect l="0" t="0" r="r" b="b"/>
              <a:pathLst>
                <a:path w="1358" h="962">
                  <a:moveTo>
                    <a:pt x="1358" y="962"/>
                  </a:moveTo>
                  <a:lnTo>
                    <a:pt x="0" y="0"/>
                  </a:lnTo>
                  <a:cubicBezTo>
                    <a:pt x="313" y="214"/>
                    <a:pt x="242" y="291"/>
                    <a:pt x="690" y="595"/>
                  </a:cubicBezTo>
                  <a:cubicBezTo>
                    <a:pt x="1118" y="882"/>
                    <a:pt x="972" y="723"/>
                    <a:pt x="1358" y="962"/>
                  </a:cubicBezTo>
                  <a:close/>
                </a:path>
              </a:pathLst>
            </a:custGeom>
            <a:solidFill>
              <a:srgbClr val="6B7FB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7" name="Freeform 211">
              <a:extLst>
                <a:ext uri="{FF2B5EF4-FFF2-40B4-BE49-F238E27FC236}">
                  <a16:creationId xmlns:a16="http://schemas.microsoft.com/office/drawing/2014/main" id="{553EF3B3-DE76-B74F-843F-AAB7A96A98D4}"/>
                </a:ext>
              </a:extLst>
            </p:cNvPr>
            <p:cNvSpPr>
              <a:spLocks/>
            </p:cNvSpPr>
            <p:nvPr/>
          </p:nvSpPr>
          <p:spPr bwMode="auto">
            <a:xfrm>
              <a:off x="2039" y="1302"/>
              <a:ext cx="2521" cy="2154"/>
            </a:xfrm>
            <a:custGeom>
              <a:avLst/>
              <a:gdLst>
                <a:gd name="T0" fmla="*/ 2277 w 2277"/>
                <a:gd name="T1" fmla="*/ 0 h 1945"/>
                <a:gd name="T2" fmla="*/ 2277 w 2277"/>
                <a:gd name="T3" fmla="*/ 328 h 1945"/>
                <a:gd name="T4" fmla="*/ 0 w 2277"/>
                <a:gd name="T5" fmla="*/ 1945 h 1945"/>
                <a:gd name="T6" fmla="*/ 0 w 2277"/>
                <a:gd name="T7" fmla="*/ 1615 h 1945"/>
                <a:gd name="T8" fmla="*/ 2277 w 2277"/>
                <a:gd name="T9" fmla="*/ 0 h 1945"/>
              </a:gdLst>
              <a:ahLst/>
              <a:cxnLst>
                <a:cxn ang="0">
                  <a:pos x="T0" y="T1"/>
                </a:cxn>
                <a:cxn ang="0">
                  <a:pos x="T2" y="T3"/>
                </a:cxn>
                <a:cxn ang="0">
                  <a:pos x="T4" y="T5"/>
                </a:cxn>
                <a:cxn ang="0">
                  <a:pos x="T6" y="T7"/>
                </a:cxn>
                <a:cxn ang="0">
                  <a:pos x="T8" y="T9"/>
                </a:cxn>
              </a:cxnLst>
              <a:rect l="0" t="0" r="r" b="b"/>
              <a:pathLst>
                <a:path w="2277" h="1945">
                  <a:moveTo>
                    <a:pt x="2277" y="0"/>
                  </a:moveTo>
                  <a:lnTo>
                    <a:pt x="2277" y="328"/>
                  </a:lnTo>
                  <a:lnTo>
                    <a:pt x="0" y="1945"/>
                  </a:lnTo>
                  <a:lnTo>
                    <a:pt x="0" y="1615"/>
                  </a:lnTo>
                  <a:lnTo>
                    <a:pt x="2277" y="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8" name="Freeform 212">
              <a:extLst>
                <a:ext uri="{FF2B5EF4-FFF2-40B4-BE49-F238E27FC236}">
                  <a16:creationId xmlns:a16="http://schemas.microsoft.com/office/drawing/2014/main" id="{207750AC-4A54-FB46-8470-8FE0F6CB9C63}"/>
                </a:ext>
              </a:extLst>
            </p:cNvPr>
            <p:cNvSpPr>
              <a:spLocks/>
            </p:cNvSpPr>
            <p:nvPr/>
          </p:nvSpPr>
          <p:spPr bwMode="auto">
            <a:xfrm>
              <a:off x="192" y="2"/>
              <a:ext cx="4366" cy="3089"/>
            </a:xfrm>
            <a:custGeom>
              <a:avLst/>
              <a:gdLst>
                <a:gd name="T0" fmla="*/ 1668 w 3943"/>
                <a:gd name="T1" fmla="*/ 2789 h 2789"/>
                <a:gd name="T2" fmla="*/ 3943 w 3943"/>
                <a:gd name="T3" fmla="*/ 1175 h 2789"/>
                <a:gd name="T4" fmla="*/ 2276 w 3943"/>
                <a:gd name="T5" fmla="*/ 0 h 2789"/>
                <a:gd name="T6" fmla="*/ 0 w 3943"/>
                <a:gd name="T7" fmla="*/ 1610 h 2789"/>
                <a:gd name="T8" fmla="*/ 1668 w 3943"/>
                <a:gd name="T9" fmla="*/ 2789 h 2789"/>
              </a:gdLst>
              <a:ahLst/>
              <a:cxnLst>
                <a:cxn ang="0">
                  <a:pos x="T0" y="T1"/>
                </a:cxn>
                <a:cxn ang="0">
                  <a:pos x="T2" y="T3"/>
                </a:cxn>
                <a:cxn ang="0">
                  <a:pos x="T4" y="T5"/>
                </a:cxn>
                <a:cxn ang="0">
                  <a:pos x="T6" y="T7"/>
                </a:cxn>
                <a:cxn ang="0">
                  <a:pos x="T8" y="T9"/>
                </a:cxn>
              </a:cxnLst>
              <a:rect l="0" t="0" r="r" b="b"/>
              <a:pathLst>
                <a:path w="3943" h="2789">
                  <a:moveTo>
                    <a:pt x="1668" y="2789"/>
                  </a:moveTo>
                  <a:lnTo>
                    <a:pt x="3943" y="1175"/>
                  </a:lnTo>
                  <a:lnTo>
                    <a:pt x="2276" y="0"/>
                  </a:lnTo>
                  <a:lnTo>
                    <a:pt x="0" y="1610"/>
                  </a:lnTo>
                  <a:lnTo>
                    <a:pt x="1668" y="2789"/>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29" name="Freeform 213">
              <a:extLst>
                <a:ext uri="{FF2B5EF4-FFF2-40B4-BE49-F238E27FC236}">
                  <a16:creationId xmlns:a16="http://schemas.microsoft.com/office/drawing/2014/main" id="{1BCAB7BB-A3D7-8F49-BB46-D69AA4402BB8}"/>
                </a:ext>
              </a:extLst>
            </p:cNvPr>
            <p:cNvSpPr>
              <a:spLocks/>
            </p:cNvSpPr>
            <p:nvPr/>
          </p:nvSpPr>
          <p:spPr bwMode="auto">
            <a:xfrm>
              <a:off x="985" y="2400"/>
              <a:ext cx="210" cy="157"/>
            </a:xfrm>
            <a:custGeom>
              <a:avLst/>
              <a:gdLst>
                <a:gd name="T0" fmla="*/ 60 w 742"/>
                <a:gd name="T1" fmla="*/ 10 h 555"/>
                <a:gd name="T2" fmla="*/ 718 w 742"/>
                <a:gd name="T3" fmla="*/ 487 h 555"/>
                <a:gd name="T4" fmla="*/ 676 w 742"/>
                <a:gd name="T5" fmla="*/ 552 h 555"/>
                <a:gd name="T6" fmla="*/ 21 w 742"/>
                <a:gd name="T7" fmla="*/ 73 h 555"/>
                <a:gd name="T8" fmla="*/ 60 w 742"/>
                <a:gd name="T9" fmla="*/ 10 h 555"/>
              </a:gdLst>
              <a:ahLst/>
              <a:cxnLst>
                <a:cxn ang="0">
                  <a:pos x="T0" y="T1"/>
                </a:cxn>
                <a:cxn ang="0">
                  <a:pos x="T2" y="T3"/>
                </a:cxn>
                <a:cxn ang="0">
                  <a:pos x="T4" y="T5"/>
                </a:cxn>
                <a:cxn ang="0">
                  <a:pos x="T6" y="T7"/>
                </a:cxn>
                <a:cxn ang="0">
                  <a:pos x="T8" y="T9"/>
                </a:cxn>
              </a:cxnLst>
              <a:rect l="0" t="0" r="r" b="b"/>
              <a:pathLst>
                <a:path w="742" h="555">
                  <a:moveTo>
                    <a:pt x="60" y="10"/>
                  </a:moveTo>
                  <a:cubicBezTo>
                    <a:pt x="183" y="24"/>
                    <a:pt x="618" y="282"/>
                    <a:pt x="718" y="487"/>
                  </a:cubicBezTo>
                  <a:cubicBezTo>
                    <a:pt x="727" y="523"/>
                    <a:pt x="742" y="555"/>
                    <a:pt x="676" y="552"/>
                  </a:cubicBezTo>
                  <a:cubicBezTo>
                    <a:pt x="408" y="513"/>
                    <a:pt x="86" y="230"/>
                    <a:pt x="21" y="73"/>
                  </a:cubicBezTo>
                  <a:cubicBezTo>
                    <a:pt x="0" y="30"/>
                    <a:pt x="9" y="0"/>
                    <a:pt x="60" y="10"/>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0" name="Freeform 214">
              <a:extLst>
                <a:ext uri="{FF2B5EF4-FFF2-40B4-BE49-F238E27FC236}">
                  <a16:creationId xmlns:a16="http://schemas.microsoft.com/office/drawing/2014/main" id="{65FE010B-A330-A14F-9180-03376A6EDABC}"/>
                </a:ext>
              </a:extLst>
            </p:cNvPr>
            <p:cNvSpPr>
              <a:spLocks/>
            </p:cNvSpPr>
            <p:nvPr/>
          </p:nvSpPr>
          <p:spPr bwMode="auto">
            <a:xfrm>
              <a:off x="251" y="1897"/>
              <a:ext cx="114" cy="185"/>
            </a:xfrm>
            <a:custGeom>
              <a:avLst/>
              <a:gdLst>
                <a:gd name="T0" fmla="*/ 0 w 489"/>
                <a:gd name="T1" fmla="*/ 219 h 789"/>
                <a:gd name="T2" fmla="*/ 489 w 489"/>
                <a:gd name="T3" fmla="*/ 576 h 789"/>
                <a:gd name="T4" fmla="*/ 0 w 489"/>
                <a:gd name="T5" fmla="*/ 219 h 789"/>
              </a:gdLst>
              <a:ahLst/>
              <a:cxnLst>
                <a:cxn ang="0">
                  <a:pos x="T0" y="T1"/>
                </a:cxn>
                <a:cxn ang="0">
                  <a:pos x="T2" y="T3"/>
                </a:cxn>
                <a:cxn ang="0">
                  <a:pos x="T4" y="T5"/>
                </a:cxn>
              </a:cxnLst>
              <a:rect l="0" t="0" r="r" b="b"/>
              <a:pathLst>
                <a:path w="489" h="789">
                  <a:moveTo>
                    <a:pt x="0" y="219"/>
                  </a:moveTo>
                  <a:cubicBezTo>
                    <a:pt x="0" y="0"/>
                    <a:pt x="489" y="332"/>
                    <a:pt x="489" y="576"/>
                  </a:cubicBezTo>
                  <a:cubicBezTo>
                    <a:pt x="489" y="789"/>
                    <a:pt x="0" y="440"/>
                    <a:pt x="0" y="219"/>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1" name="Freeform 215">
              <a:extLst>
                <a:ext uri="{FF2B5EF4-FFF2-40B4-BE49-F238E27FC236}">
                  <a16:creationId xmlns:a16="http://schemas.microsoft.com/office/drawing/2014/main" id="{C0A6B925-3149-684F-8350-CDE0AFA044A4}"/>
                </a:ext>
              </a:extLst>
            </p:cNvPr>
            <p:cNvSpPr>
              <a:spLocks/>
            </p:cNvSpPr>
            <p:nvPr/>
          </p:nvSpPr>
          <p:spPr bwMode="auto">
            <a:xfrm>
              <a:off x="1904" y="3077"/>
              <a:ext cx="92" cy="140"/>
            </a:xfrm>
            <a:custGeom>
              <a:avLst/>
              <a:gdLst>
                <a:gd name="T0" fmla="*/ 77 w 93"/>
                <a:gd name="T1" fmla="*/ 141 h 141"/>
                <a:gd name="T2" fmla="*/ 77 w 93"/>
                <a:gd name="T3" fmla="*/ 83 h 141"/>
                <a:gd name="T4" fmla="*/ 93 w 93"/>
                <a:gd name="T5" fmla="*/ 93 h 141"/>
                <a:gd name="T6" fmla="*/ 93 w 93"/>
                <a:gd name="T7" fmla="*/ 66 h 141"/>
                <a:gd name="T8" fmla="*/ 0 w 93"/>
                <a:gd name="T9" fmla="*/ 0 h 141"/>
                <a:gd name="T10" fmla="*/ 0 w 93"/>
                <a:gd name="T11" fmla="*/ 30 h 141"/>
                <a:gd name="T12" fmla="*/ 13 w 93"/>
                <a:gd name="T13" fmla="*/ 41 h 141"/>
                <a:gd name="T14" fmla="*/ 13 w 93"/>
                <a:gd name="T15" fmla="*/ 96 h 141"/>
                <a:gd name="T16" fmla="*/ 77 w 93"/>
                <a:gd name="T17" fmla="*/ 14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141">
                  <a:moveTo>
                    <a:pt x="77" y="141"/>
                  </a:moveTo>
                  <a:lnTo>
                    <a:pt x="77" y="83"/>
                  </a:lnTo>
                  <a:lnTo>
                    <a:pt x="93" y="93"/>
                  </a:lnTo>
                  <a:lnTo>
                    <a:pt x="93" y="66"/>
                  </a:lnTo>
                  <a:lnTo>
                    <a:pt x="0" y="0"/>
                  </a:lnTo>
                  <a:lnTo>
                    <a:pt x="0" y="30"/>
                  </a:lnTo>
                  <a:lnTo>
                    <a:pt x="13" y="41"/>
                  </a:lnTo>
                  <a:lnTo>
                    <a:pt x="13" y="96"/>
                  </a:lnTo>
                  <a:lnTo>
                    <a:pt x="77" y="141"/>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432" name="Group 216">
            <a:extLst>
              <a:ext uri="{FF2B5EF4-FFF2-40B4-BE49-F238E27FC236}">
                <a16:creationId xmlns:a16="http://schemas.microsoft.com/office/drawing/2014/main" id="{B29C6300-6834-4846-8596-C99114F00F31}"/>
              </a:ext>
            </a:extLst>
          </p:cNvPr>
          <p:cNvGrpSpPr>
            <a:grpSpLocks/>
          </p:cNvGrpSpPr>
          <p:nvPr/>
        </p:nvGrpSpPr>
        <p:grpSpPr bwMode="auto">
          <a:xfrm>
            <a:off x="6477000" y="3630613"/>
            <a:ext cx="336550" cy="277812"/>
            <a:chOff x="192" y="2"/>
            <a:chExt cx="4368" cy="3454"/>
          </a:xfrm>
        </p:grpSpPr>
        <p:sp>
          <p:nvSpPr>
            <p:cNvPr id="137433" name="Freeform 217">
              <a:extLst>
                <a:ext uri="{FF2B5EF4-FFF2-40B4-BE49-F238E27FC236}">
                  <a16:creationId xmlns:a16="http://schemas.microsoft.com/office/drawing/2014/main" id="{0D58B51C-0BA3-CF4C-8338-C80680613E4A}"/>
                </a:ext>
              </a:extLst>
            </p:cNvPr>
            <p:cNvSpPr>
              <a:spLocks/>
            </p:cNvSpPr>
            <p:nvPr/>
          </p:nvSpPr>
          <p:spPr bwMode="auto">
            <a:xfrm>
              <a:off x="192" y="1784"/>
              <a:ext cx="1847" cy="1672"/>
            </a:xfrm>
            <a:custGeom>
              <a:avLst/>
              <a:gdLst>
                <a:gd name="T0" fmla="*/ 0 w 1668"/>
                <a:gd name="T1" fmla="*/ 0 h 1510"/>
                <a:gd name="T2" fmla="*/ 0 w 1668"/>
                <a:gd name="T3" fmla="*/ 324 h 1510"/>
                <a:gd name="T4" fmla="*/ 1668 w 1668"/>
                <a:gd name="T5" fmla="*/ 1510 h 1510"/>
                <a:gd name="T6" fmla="*/ 1668 w 1668"/>
                <a:gd name="T7" fmla="*/ 1180 h 1510"/>
                <a:gd name="T8" fmla="*/ 0 w 1668"/>
                <a:gd name="T9" fmla="*/ 0 h 1510"/>
              </a:gdLst>
              <a:ahLst/>
              <a:cxnLst>
                <a:cxn ang="0">
                  <a:pos x="T0" y="T1"/>
                </a:cxn>
                <a:cxn ang="0">
                  <a:pos x="T2" y="T3"/>
                </a:cxn>
                <a:cxn ang="0">
                  <a:pos x="T4" y="T5"/>
                </a:cxn>
                <a:cxn ang="0">
                  <a:pos x="T6" y="T7"/>
                </a:cxn>
                <a:cxn ang="0">
                  <a:pos x="T8" y="T9"/>
                </a:cxn>
              </a:cxnLst>
              <a:rect l="0" t="0" r="r" b="b"/>
              <a:pathLst>
                <a:path w="1668" h="1510">
                  <a:moveTo>
                    <a:pt x="0" y="0"/>
                  </a:moveTo>
                  <a:lnTo>
                    <a:pt x="0" y="324"/>
                  </a:lnTo>
                  <a:lnTo>
                    <a:pt x="1668" y="1510"/>
                  </a:lnTo>
                  <a:lnTo>
                    <a:pt x="1668" y="1180"/>
                  </a:lnTo>
                  <a:lnTo>
                    <a:pt x="0" y="0"/>
                  </a:lnTo>
                  <a:close/>
                </a:path>
              </a:pathLst>
            </a:custGeom>
            <a:solidFill>
              <a:srgbClr val="4A60A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4" name="Freeform 218">
              <a:extLst>
                <a:ext uri="{FF2B5EF4-FFF2-40B4-BE49-F238E27FC236}">
                  <a16:creationId xmlns:a16="http://schemas.microsoft.com/office/drawing/2014/main" id="{BCDE0789-FA03-414B-97E9-6C1714E6F5D7}"/>
                </a:ext>
              </a:extLst>
            </p:cNvPr>
            <p:cNvSpPr>
              <a:spLocks/>
            </p:cNvSpPr>
            <p:nvPr/>
          </p:nvSpPr>
          <p:spPr bwMode="auto">
            <a:xfrm>
              <a:off x="216" y="1870"/>
              <a:ext cx="1798" cy="1539"/>
            </a:xfrm>
            <a:custGeom>
              <a:avLst/>
              <a:gdLst>
                <a:gd name="T0" fmla="*/ 1624 w 1624"/>
                <a:gd name="T1" fmla="*/ 1152 h 1390"/>
                <a:gd name="T2" fmla="*/ 1624 w 1624"/>
                <a:gd name="T3" fmla="*/ 1390 h 1390"/>
                <a:gd name="T4" fmla="*/ 0 w 1624"/>
                <a:gd name="T5" fmla="*/ 236 h 1390"/>
                <a:gd name="T6" fmla="*/ 0 w 1624"/>
                <a:gd name="T7" fmla="*/ 0 h 1390"/>
                <a:gd name="T8" fmla="*/ 140 w 1624"/>
                <a:gd name="T9" fmla="*/ 98 h 1390"/>
                <a:gd name="T10" fmla="*/ 166 w 1624"/>
                <a:gd name="T11" fmla="*/ 178 h 1390"/>
                <a:gd name="T12" fmla="*/ 1370 w 1624"/>
                <a:gd name="T13" fmla="*/ 1034 h 1390"/>
                <a:gd name="T14" fmla="*/ 1438 w 1624"/>
                <a:gd name="T15" fmla="*/ 1020 h 1390"/>
                <a:gd name="T16" fmla="*/ 1624 w 1624"/>
                <a:gd name="T17" fmla="*/ 1152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24" h="1390">
                  <a:moveTo>
                    <a:pt x="1624" y="1152"/>
                  </a:moveTo>
                  <a:lnTo>
                    <a:pt x="1624" y="1390"/>
                  </a:lnTo>
                  <a:lnTo>
                    <a:pt x="0" y="236"/>
                  </a:lnTo>
                  <a:lnTo>
                    <a:pt x="0" y="0"/>
                  </a:lnTo>
                  <a:lnTo>
                    <a:pt x="140" y="98"/>
                  </a:lnTo>
                  <a:lnTo>
                    <a:pt x="166" y="178"/>
                  </a:lnTo>
                  <a:lnTo>
                    <a:pt x="1370" y="1034"/>
                  </a:lnTo>
                  <a:lnTo>
                    <a:pt x="1438" y="1020"/>
                  </a:lnTo>
                  <a:lnTo>
                    <a:pt x="1624" y="1152"/>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5" name="Freeform 219">
              <a:extLst>
                <a:ext uri="{FF2B5EF4-FFF2-40B4-BE49-F238E27FC236}">
                  <a16:creationId xmlns:a16="http://schemas.microsoft.com/office/drawing/2014/main" id="{5B87D02A-AEA8-254E-BEFB-25BAF46F25E4}"/>
                </a:ext>
              </a:extLst>
            </p:cNvPr>
            <p:cNvSpPr>
              <a:spLocks/>
            </p:cNvSpPr>
            <p:nvPr/>
          </p:nvSpPr>
          <p:spPr bwMode="auto">
            <a:xfrm>
              <a:off x="343" y="2125"/>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6" name="Freeform 220">
              <a:extLst>
                <a:ext uri="{FF2B5EF4-FFF2-40B4-BE49-F238E27FC236}">
                  <a16:creationId xmlns:a16="http://schemas.microsoft.com/office/drawing/2014/main" id="{E3650130-0002-B344-BBFE-73CDB30D3B5A}"/>
                </a:ext>
              </a:extLst>
            </p:cNvPr>
            <p:cNvSpPr>
              <a:spLocks/>
            </p:cNvSpPr>
            <p:nvPr/>
          </p:nvSpPr>
          <p:spPr bwMode="auto">
            <a:xfrm>
              <a:off x="439" y="2194"/>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7" name="Freeform 221">
              <a:extLst>
                <a:ext uri="{FF2B5EF4-FFF2-40B4-BE49-F238E27FC236}">
                  <a16:creationId xmlns:a16="http://schemas.microsoft.com/office/drawing/2014/main" id="{38932E1A-36FC-B741-BF21-D16167687681}"/>
                </a:ext>
              </a:extLst>
            </p:cNvPr>
            <p:cNvSpPr>
              <a:spLocks/>
            </p:cNvSpPr>
            <p:nvPr/>
          </p:nvSpPr>
          <p:spPr bwMode="auto">
            <a:xfrm>
              <a:off x="536" y="2262"/>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8" name="Freeform 222">
              <a:extLst>
                <a:ext uri="{FF2B5EF4-FFF2-40B4-BE49-F238E27FC236}">
                  <a16:creationId xmlns:a16="http://schemas.microsoft.com/office/drawing/2014/main" id="{7CAF2C25-1CA6-9B45-ABDB-EDF8A0D9C2F0}"/>
                </a:ext>
              </a:extLst>
            </p:cNvPr>
            <p:cNvSpPr>
              <a:spLocks/>
            </p:cNvSpPr>
            <p:nvPr/>
          </p:nvSpPr>
          <p:spPr bwMode="auto">
            <a:xfrm>
              <a:off x="633" y="2331"/>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39" name="Freeform 223">
              <a:extLst>
                <a:ext uri="{FF2B5EF4-FFF2-40B4-BE49-F238E27FC236}">
                  <a16:creationId xmlns:a16="http://schemas.microsoft.com/office/drawing/2014/main" id="{B85E140E-72FE-B94B-912A-171059AEF72B}"/>
                </a:ext>
              </a:extLst>
            </p:cNvPr>
            <p:cNvSpPr>
              <a:spLocks/>
            </p:cNvSpPr>
            <p:nvPr/>
          </p:nvSpPr>
          <p:spPr bwMode="auto">
            <a:xfrm>
              <a:off x="730" y="240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0" name="Freeform 224">
              <a:extLst>
                <a:ext uri="{FF2B5EF4-FFF2-40B4-BE49-F238E27FC236}">
                  <a16:creationId xmlns:a16="http://schemas.microsoft.com/office/drawing/2014/main" id="{A6E62F40-377F-064C-A3C4-136EB57B9A0C}"/>
                </a:ext>
              </a:extLst>
            </p:cNvPr>
            <p:cNvSpPr>
              <a:spLocks/>
            </p:cNvSpPr>
            <p:nvPr/>
          </p:nvSpPr>
          <p:spPr bwMode="auto">
            <a:xfrm>
              <a:off x="828" y="247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1" name="Freeform 225">
              <a:extLst>
                <a:ext uri="{FF2B5EF4-FFF2-40B4-BE49-F238E27FC236}">
                  <a16:creationId xmlns:a16="http://schemas.microsoft.com/office/drawing/2014/main" id="{ECD27D51-3F13-BF4B-9DDB-B550F65C63D8}"/>
                </a:ext>
              </a:extLst>
            </p:cNvPr>
            <p:cNvSpPr>
              <a:spLocks/>
            </p:cNvSpPr>
            <p:nvPr/>
          </p:nvSpPr>
          <p:spPr bwMode="auto">
            <a:xfrm>
              <a:off x="925" y="2539"/>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2" name="Freeform 226">
              <a:extLst>
                <a:ext uri="{FF2B5EF4-FFF2-40B4-BE49-F238E27FC236}">
                  <a16:creationId xmlns:a16="http://schemas.microsoft.com/office/drawing/2014/main" id="{952EF2C3-97AC-6744-ACA6-C2F8A57A1231}"/>
                </a:ext>
              </a:extLst>
            </p:cNvPr>
            <p:cNvSpPr>
              <a:spLocks/>
            </p:cNvSpPr>
            <p:nvPr/>
          </p:nvSpPr>
          <p:spPr bwMode="auto">
            <a:xfrm>
              <a:off x="1021" y="2608"/>
              <a:ext cx="86"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3" name="Freeform 227">
              <a:extLst>
                <a:ext uri="{FF2B5EF4-FFF2-40B4-BE49-F238E27FC236}">
                  <a16:creationId xmlns:a16="http://schemas.microsoft.com/office/drawing/2014/main" id="{B5F67957-34F4-994E-AFF9-7C5D1027E1D4}"/>
                </a:ext>
              </a:extLst>
            </p:cNvPr>
            <p:cNvSpPr>
              <a:spLocks/>
            </p:cNvSpPr>
            <p:nvPr/>
          </p:nvSpPr>
          <p:spPr bwMode="auto">
            <a:xfrm>
              <a:off x="1118" y="2676"/>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4" name="Freeform 228">
              <a:extLst>
                <a:ext uri="{FF2B5EF4-FFF2-40B4-BE49-F238E27FC236}">
                  <a16:creationId xmlns:a16="http://schemas.microsoft.com/office/drawing/2014/main" id="{B82A7CBA-B211-7B4E-B62D-C48095E451CB}"/>
                </a:ext>
              </a:extLst>
            </p:cNvPr>
            <p:cNvSpPr>
              <a:spLocks/>
            </p:cNvSpPr>
            <p:nvPr/>
          </p:nvSpPr>
          <p:spPr bwMode="auto">
            <a:xfrm>
              <a:off x="1214" y="2745"/>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5" name="Freeform 229">
              <a:extLst>
                <a:ext uri="{FF2B5EF4-FFF2-40B4-BE49-F238E27FC236}">
                  <a16:creationId xmlns:a16="http://schemas.microsoft.com/office/drawing/2014/main" id="{DF0EE616-9816-AC4D-99D7-AE3A4CD04267}"/>
                </a:ext>
              </a:extLst>
            </p:cNvPr>
            <p:cNvSpPr>
              <a:spLocks/>
            </p:cNvSpPr>
            <p:nvPr/>
          </p:nvSpPr>
          <p:spPr bwMode="auto">
            <a:xfrm>
              <a:off x="1311" y="2813"/>
              <a:ext cx="85"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6" name="Freeform 230">
              <a:extLst>
                <a:ext uri="{FF2B5EF4-FFF2-40B4-BE49-F238E27FC236}">
                  <a16:creationId xmlns:a16="http://schemas.microsoft.com/office/drawing/2014/main" id="{9FC35A07-939C-DE42-820C-B7F788129FCD}"/>
                </a:ext>
              </a:extLst>
            </p:cNvPr>
            <p:cNvSpPr>
              <a:spLocks/>
            </p:cNvSpPr>
            <p:nvPr/>
          </p:nvSpPr>
          <p:spPr bwMode="auto">
            <a:xfrm>
              <a:off x="1409" y="2883"/>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7" name="Freeform 231">
              <a:extLst>
                <a:ext uri="{FF2B5EF4-FFF2-40B4-BE49-F238E27FC236}">
                  <a16:creationId xmlns:a16="http://schemas.microsoft.com/office/drawing/2014/main" id="{17E11CD4-0D96-1B42-A932-F44DD30B4395}"/>
                </a:ext>
              </a:extLst>
            </p:cNvPr>
            <p:cNvSpPr>
              <a:spLocks/>
            </p:cNvSpPr>
            <p:nvPr/>
          </p:nvSpPr>
          <p:spPr bwMode="auto">
            <a:xfrm>
              <a:off x="1505" y="2952"/>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8" name="Freeform 232">
              <a:extLst>
                <a:ext uri="{FF2B5EF4-FFF2-40B4-BE49-F238E27FC236}">
                  <a16:creationId xmlns:a16="http://schemas.microsoft.com/office/drawing/2014/main" id="{9F898820-2CD6-A04C-BCC1-2EA8A6F95B74}"/>
                </a:ext>
              </a:extLst>
            </p:cNvPr>
            <p:cNvSpPr>
              <a:spLocks/>
            </p:cNvSpPr>
            <p:nvPr/>
          </p:nvSpPr>
          <p:spPr bwMode="auto">
            <a:xfrm>
              <a:off x="1603" y="3021"/>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49" name="Freeform 233">
              <a:extLst>
                <a:ext uri="{FF2B5EF4-FFF2-40B4-BE49-F238E27FC236}">
                  <a16:creationId xmlns:a16="http://schemas.microsoft.com/office/drawing/2014/main" id="{7C0058F5-562D-994E-AC5F-4F9C13B25E8D}"/>
                </a:ext>
              </a:extLst>
            </p:cNvPr>
            <p:cNvSpPr>
              <a:spLocks/>
            </p:cNvSpPr>
            <p:nvPr/>
          </p:nvSpPr>
          <p:spPr bwMode="auto">
            <a:xfrm>
              <a:off x="1700" y="3092"/>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0" name="Freeform 234">
              <a:extLst>
                <a:ext uri="{FF2B5EF4-FFF2-40B4-BE49-F238E27FC236}">
                  <a16:creationId xmlns:a16="http://schemas.microsoft.com/office/drawing/2014/main" id="{B118D340-6462-B341-A548-04A377FAF73E}"/>
                </a:ext>
              </a:extLst>
            </p:cNvPr>
            <p:cNvSpPr>
              <a:spLocks/>
            </p:cNvSpPr>
            <p:nvPr/>
          </p:nvSpPr>
          <p:spPr bwMode="auto">
            <a:xfrm>
              <a:off x="1797" y="3160"/>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1" name="Freeform 235">
              <a:extLst>
                <a:ext uri="{FF2B5EF4-FFF2-40B4-BE49-F238E27FC236}">
                  <a16:creationId xmlns:a16="http://schemas.microsoft.com/office/drawing/2014/main" id="{AEC0C060-1D38-244F-86B6-9EC7670CC62F}"/>
                </a:ext>
              </a:extLst>
            </p:cNvPr>
            <p:cNvSpPr>
              <a:spLocks/>
            </p:cNvSpPr>
            <p:nvPr/>
          </p:nvSpPr>
          <p:spPr bwMode="auto">
            <a:xfrm>
              <a:off x="338" y="1888"/>
              <a:ext cx="1504" cy="1065"/>
            </a:xfrm>
            <a:custGeom>
              <a:avLst/>
              <a:gdLst>
                <a:gd name="T0" fmla="*/ 1358 w 1358"/>
                <a:gd name="T1" fmla="*/ 962 h 962"/>
                <a:gd name="T2" fmla="*/ 0 w 1358"/>
                <a:gd name="T3" fmla="*/ 0 h 962"/>
                <a:gd name="T4" fmla="*/ 690 w 1358"/>
                <a:gd name="T5" fmla="*/ 595 h 962"/>
                <a:gd name="T6" fmla="*/ 1358 w 1358"/>
                <a:gd name="T7" fmla="*/ 962 h 962"/>
              </a:gdLst>
              <a:ahLst/>
              <a:cxnLst>
                <a:cxn ang="0">
                  <a:pos x="T0" y="T1"/>
                </a:cxn>
                <a:cxn ang="0">
                  <a:pos x="T2" y="T3"/>
                </a:cxn>
                <a:cxn ang="0">
                  <a:pos x="T4" y="T5"/>
                </a:cxn>
                <a:cxn ang="0">
                  <a:pos x="T6" y="T7"/>
                </a:cxn>
              </a:cxnLst>
              <a:rect l="0" t="0" r="r" b="b"/>
              <a:pathLst>
                <a:path w="1358" h="962">
                  <a:moveTo>
                    <a:pt x="1358" y="962"/>
                  </a:moveTo>
                  <a:lnTo>
                    <a:pt x="0" y="0"/>
                  </a:lnTo>
                  <a:cubicBezTo>
                    <a:pt x="313" y="214"/>
                    <a:pt x="242" y="291"/>
                    <a:pt x="690" y="595"/>
                  </a:cubicBezTo>
                  <a:cubicBezTo>
                    <a:pt x="1118" y="882"/>
                    <a:pt x="972" y="723"/>
                    <a:pt x="1358" y="962"/>
                  </a:cubicBezTo>
                  <a:close/>
                </a:path>
              </a:pathLst>
            </a:custGeom>
            <a:solidFill>
              <a:srgbClr val="6B7FB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2" name="Freeform 236">
              <a:extLst>
                <a:ext uri="{FF2B5EF4-FFF2-40B4-BE49-F238E27FC236}">
                  <a16:creationId xmlns:a16="http://schemas.microsoft.com/office/drawing/2014/main" id="{2797474C-1761-094A-AACB-52BFC3A451E2}"/>
                </a:ext>
              </a:extLst>
            </p:cNvPr>
            <p:cNvSpPr>
              <a:spLocks/>
            </p:cNvSpPr>
            <p:nvPr/>
          </p:nvSpPr>
          <p:spPr bwMode="auto">
            <a:xfrm>
              <a:off x="2039" y="1302"/>
              <a:ext cx="2521" cy="2154"/>
            </a:xfrm>
            <a:custGeom>
              <a:avLst/>
              <a:gdLst>
                <a:gd name="T0" fmla="*/ 2277 w 2277"/>
                <a:gd name="T1" fmla="*/ 0 h 1945"/>
                <a:gd name="T2" fmla="*/ 2277 w 2277"/>
                <a:gd name="T3" fmla="*/ 328 h 1945"/>
                <a:gd name="T4" fmla="*/ 0 w 2277"/>
                <a:gd name="T5" fmla="*/ 1945 h 1945"/>
                <a:gd name="T6" fmla="*/ 0 w 2277"/>
                <a:gd name="T7" fmla="*/ 1615 h 1945"/>
                <a:gd name="T8" fmla="*/ 2277 w 2277"/>
                <a:gd name="T9" fmla="*/ 0 h 1945"/>
              </a:gdLst>
              <a:ahLst/>
              <a:cxnLst>
                <a:cxn ang="0">
                  <a:pos x="T0" y="T1"/>
                </a:cxn>
                <a:cxn ang="0">
                  <a:pos x="T2" y="T3"/>
                </a:cxn>
                <a:cxn ang="0">
                  <a:pos x="T4" y="T5"/>
                </a:cxn>
                <a:cxn ang="0">
                  <a:pos x="T6" y="T7"/>
                </a:cxn>
                <a:cxn ang="0">
                  <a:pos x="T8" y="T9"/>
                </a:cxn>
              </a:cxnLst>
              <a:rect l="0" t="0" r="r" b="b"/>
              <a:pathLst>
                <a:path w="2277" h="1945">
                  <a:moveTo>
                    <a:pt x="2277" y="0"/>
                  </a:moveTo>
                  <a:lnTo>
                    <a:pt x="2277" y="328"/>
                  </a:lnTo>
                  <a:lnTo>
                    <a:pt x="0" y="1945"/>
                  </a:lnTo>
                  <a:lnTo>
                    <a:pt x="0" y="1615"/>
                  </a:lnTo>
                  <a:lnTo>
                    <a:pt x="2277" y="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3" name="Freeform 237">
              <a:extLst>
                <a:ext uri="{FF2B5EF4-FFF2-40B4-BE49-F238E27FC236}">
                  <a16:creationId xmlns:a16="http://schemas.microsoft.com/office/drawing/2014/main" id="{18114249-2DE2-8740-91E8-2B25BB0134C9}"/>
                </a:ext>
              </a:extLst>
            </p:cNvPr>
            <p:cNvSpPr>
              <a:spLocks/>
            </p:cNvSpPr>
            <p:nvPr/>
          </p:nvSpPr>
          <p:spPr bwMode="auto">
            <a:xfrm>
              <a:off x="192" y="2"/>
              <a:ext cx="4366" cy="3089"/>
            </a:xfrm>
            <a:custGeom>
              <a:avLst/>
              <a:gdLst>
                <a:gd name="T0" fmla="*/ 1668 w 3943"/>
                <a:gd name="T1" fmla="*/ 2789 h 2789"/>
                <a:gd name="T2" fmla="*/ 3943 w 3943"/>
                <a:gd name="T3" fmla="*/ 1175 h 2789"/>
                <a:gd name="T4" fmla="*/ 2276 w 3943"/>
                <a:gd name="T5" fmla="*/ 0 h 2789"/>
                <a:gd name="T6" fmla="*/ 0 w 3943"/>
                <a:gd name="T7" fmla="*/ 1610 h 2789"/>
                <a:gd name="T8" fmla="*/ 1668 w 3943"/>
                <a:gd name="T9" fmla="*/ 2789 h 2789"/>
              </a:gdLst>
              <a:ahLst/>
              <a:cxnLst>
                <a:cxn ang="0">
                  <a:pos x="T0" y="T1"/>
                </a:cxn>
                <a:cxn ang="0">
                  <a:pos x="T2" y="T3"/>
                </a:cxn>
                <a:cxn ang="0">
                  <a:pos x="T4" y="T5"/>
                </a:cxn>
                <a:cxn ang="0">
                  <a:pos x="T6" y="T7"/>
                </a:cxn>
                <a:cxn ang="0">
                  <a:pos x="T8" y="T9"/>
                </a:cxn>
              </a:cxnLst>
              <a:rect l="0" t="0" r="r" b="b"/>
              <a:pathLst>
                <a:path w="3943" h="2789">
                  <a:moveTo>
                    <a:pt x="1668" y="2789"/>
                  </a:moveTo>
                  <a:lnTo>
                    <a:pt x="3943" y="1175"/>
                  </a:lnTo>
                  <a:lnTo>
                    <a:pt x="2276" y="0"/>
                  </a:lnTo>
                  <a:lnTo>
                    <a:pt x="0" y="1610"/>
                  </a:lnTo>
                  <a:lnTo>
                    <a:pt x="1668" y="2789"/>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4" name="Freeform 238">
              <a:extLst>
                <a:ext uri="{FF2B5EF4-FFF2-40B4-BE49-F238E27FC236}">
                  <a16:creationId xmlns:a16="http://schemas.microsoft.com/office/drawing/2014/main" id="{73A5152C-0C1E-D647-9DE6-252098B27689}"/>
                </a:ext>
              </a:extLst>
            </p:cNvPr>
            <p:cNvSpPr>
              <a:spLocks/>
            </p:cNvSpPr>
            <p:nvPr/>
          </p:nvSpPr>
          <p:spPr bwMode="auto">
            <a:xfrm>
              <a:off x="985" y="2400"/>
              <a:ext cx="210" cy="157"/>
            </a:xfrm>
            <a:custGeom>
              <a:avLst/>
              <a:gdLst>
                <a:gd name="T0" fmla="*/ 60 w 742"/>
                <a:gd name="T1" fmla="*/ 10 h 555"/>
                <a:gd name="T2" fmla="*/ 718 w 742"/>
                <a:gd name="T3" fmla="*/ 487 h 555"/>
                <a:gd name="T4" fmla="*/ 676 w 742"/>
                <a:gd name="T5" fmla="*/ 552 h 555"/>
                <a:gd name="T6" fmla="*/ 21 w 742"/>
                <a:gd name="T7" fmla="*/ 73 h 555"/>
                <a:gd name="T8" fmla="*/ 60 w 742"/>
                <a:gd name="T9" fmla="*/ 10 h 555"/>
              </a:gdLst>
              <a:ahLst/>
              <a:cxnLst>
                <a:cxn ang="0">
                  <a:pos x="T0" y="T1"/>
                </a:cxn>
                <a:cxn ang="0">
                  <a:pos x="T2" y="T3"/>
                </a:cxn>
                <a:cxn ang="0">
                  <a:pos x="T4" y="T5"/>
                </a:cxn>
                <a:cxn ang="0">
                  <a:pos x="T6" y="T7"/>
                </a:cxn>
                <a:cxn ang="0">
                  <a:pos x="T8" y="T9"/>
                </a:cxn>
              </a:cxnLst>
              <a:rect l="0" t="0" r="r" b="b"/>
              <a:pathLst>
                <a:path w="742" h="555">
                  <a:moveTo>
                    <a:pt x="60" y="10"/>
                  </a:moveTo>
                  <a:cubicBezTo>
                    <a:pt x="183" y="24"/>
                    <a:pt x="618" y="282"/>
                    <a:pt x="718" y="487"/>
                  </a:cubicBezTo>
                  <a:cubicBezTo>
                    <a:pt x="727" y="523"/>
                    <a:pt x="742" y="555"/>
                    <a:pt x="676" y="552"/>
                  </a:cubicBezTo>
                  <a:cubicBezTo>
                    <a:pt x="408" y="513"/>
                    <a:pt x="86" y="230"/>
                    <a:pt x="21" y="73"/>
                  </a:cubicBezTo>
                  <a:cubicBezTo>
                    <a:pt x="0" y="30"/>
                    <a:pt x="9" y="0"/>
                    <a:pt x="60" y="10"/>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5" name="Freeform 239">
              <a:extLst>
                <a:ext uri="{FF2B5EF4-FFF2-40B4-BE49-F238E27FC236}">
                  <a16:creationId xmlns:a16="http://schemas.microsoft.com/office/drawing/2014/main" id="{F87CD2C3-2EB4-4B4F-A9DD-844E3648B566}"/>
                </a:ext>
              </a:extLst>
            </p:cNvPr>
            <p:cNvSpPr>
              <a:spLocks/>
            </p:cNvSpPr>
            <p:nvPr/>
          </p:nvSpPr>
          <p:spPr bwMode="auto">
            <a:xfrm>
              <a:off x="251" y="1897"/>
              <a:ext cx="114" cy="185"/>
            </a:xfrm>
            <a:custGeom>
              <a:avLst/>
              <a:gdLst>
                <a:gd name="T0" fmla="*/ 0 w 489"/>
                <a:gd name="T1" fmla="*/ 219 h 789"/>
                <a:gd name="T2" fmla="*/ 489 w 489"/>
                <a:gd name="T3" fmla="*/ 576 h 789"/>
                <a:gd name="T4" fmla="*/ 0 w 489"/>
                <a:gd name="T5" fmla="*/ 219 h 789"/>
              </a:gdLst>
              <a:ahLst/>
              <a:cxnLst>
                <a:cxn ang="0">
                  <a:pos x="T0" y="T1"/>
                </a:cxn>
                <a:cxn ang="0">
                  <a:pos x="T2" y="T3"/>
                </a:cxn>
                <a:cxn ang="0">
                  <a:pos x="T4" y="T5"/>
                </a:cxn>
              </a:cxnLst>
              <a:rect l="0" t="0" r="r" b="b"/>
              <a:pathLst>
                <a:path w="489" h="789">
                  <a:moveTo>
                    <a:pt x="0" y="219"/>
                  </a:moveTo>
                  <a:cubicBezTo>
                    <a:pt x="0" y="0"/>
                    <a:pt x="489" y="332"/>
                    <a:pt x="489" y="576"/>
                  </a:cubicBezTo>
                  <a:cubicBezTo>
                    <a:pt x="489" y="789"/>
                    <a:pt x="0" y="440"/>
                    <a:pt x="0" y="219"/>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6" name="Freeform 240">
              <a:extLst>
                <a:ext uri="{FF2B5EF4-FFF2-40B4-BE49-F238E27FC236}">
                  <a16:creationId xmlns:a16="http://schemas.microsoft.com/office/drawing/2014/main" id="{F5CAB4C9-269B-7B43-A50D-F82A518D5612}"/>
                </a:ext>
              </a:extLst>
            </p:cNvPr>
            <p:cNvSpPr>
              <a:spLocks/>
            </p:cNvSpPr>
            <p:nvPr/>
          </p:nvSpPr>
          <p:spPr bwMode="auto">
            <a:xfrm>
              <a:off x="1904" y="3077"/>
              <a:ext cx="92" cy="140"/>
            </a:xfrm>
            <a:custGeom>
              <a:avLst/>
              <a:gdLst>
                <a:gd name="T0" fmla="*/ 77 w 93"/>
                <a:gd name="T1" fmla="*/ 141 h 141"/>
                <a:gd name="T2" fmla="*/ 77 w 93"/>
                <a:gd name="T3" fmla="*/ 83 h 141"/>
                <a:gd name="T4" fmla="*/ 93 w 93"/>
                <a:gd name="T5" fmla="*/ 93 h 141"/>
                <a:gd name="T6" fmla="*/ 93 w 93"/>
                <a:gd name="T7" fmla="*/ 66 h 141"/>
                <a:gd name="T8" fmla="*/ 0 w 93"/>
                <a:gd name="T9" fmla="*/ 0 h 141"/>
                <a:gd name="T10" fmla="*/ 0 w 93"/>
                <a:gd name="T11" fmla="*/ 30 h 141"/>
                <a:gd name="T12" fmla="*/ 13 w 93"/>
                <a:gd name="T13" fmla="*/ 41 h 141"/>
                <a:gd name="T14" fmla="*/ 13 w 93"/>
                <a:gd name="T15" fmla="*/ 96 h 141"/>
                <a:gd name="T16" fmla="*/ 77 w 93"/>
                <a:gd name="T17" fmla="*/ 14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141">
                  <a:moveTo>
                    <a:pt x="77" y="141"/>
                  </a:moveTo>
                  <a:lnTo>
                    <a:pt x="77" y="83"/>
                  </a:lnTo>
                  <a:lnTo>
                    <a:pt x="93" y="93"/>
                  </a:lnTo>
                  <a:lnTo>
                    <a:pt x="93" y="66"/>
                  </a:lnTo>
                  <a:lnTo>
                    <a:pt x="0" y="0"/>
                  </a:lnTo>
                  <a:lnTo>
                    <a:pt x="0" y="30"/>
                  </a:lnTo>
                  <a:lnTo>
                    <a:pt x="13" y="41"/>
                  </a:lnTo>
                  <a:lnTo>
                    <a:pt x="13" y="96"/>
                  </a:lnTo>
                  <a:lnTo>
                    <a:pt x="77" y="141"/>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457" name="Group 241">
            <a:extLst>
              <a:ext uri="{FF2B5EF4-FFF2-40B4-BE49-F238E27FC236}">
                <a16:creationId xmlns:a16="http://schemas.microsoft.com/office/drawing/2014/main" id="{4E195307-5B02-FF45-B926-F2F89B0BC203}"/>
              </a:ext>
            </a:extLst>
          </p:cNvPr>
          <p:cNvGrpSpPr>
            <a:grpSpLocks/>
          </p:cNvGrpSpPr>
          <p:nvPr/>
        </p:nvGrpSpPr>
        <p:grpSpPr bwMode="auto">
          <a:xfrm>
            <a:off x="7315200" y="4198938"/>
            <a:ext cx="334963" cy="277812"/>
            <a:chOff x="192" y="2"/>
            <a:chExt cx="4368" cy="3454"/>
          </a:xfrm>
        </p:grpSpPr>
        <p:sp>
          <p:nvSpPr>
            <p:cNvPr id="137458" name="Freeform 242">
              <a:extLst>
                <a:ext uri="{FF2B5EF4-FFF2-40B4-BE49-F238E27FC236}">
                  <a16:creationId xmlns:a16="http://schemas.microsoft.com/office/drawing/2014/main" id="{86226B12-BCA9-D042-BD29-845C4C4F63D2}"/>
                </a:ext>
              </a:extLst>
            </p:cNvPr>
            <p:cNvSpPr>
              <a:spLocks/>
            </p:cNvSpPr>
            <p:nvPr/>
          </p:nvSpPr>
          <p:spPr bwMode="auto">
            <a:xfrm>
              <a:off x="192" y="1784"/>
              <a:ext cx="1847" cy="1672"/>
            </a:xfrm>
            <a:custGeom>
              <a:avLst/>
              <a:gdLst>
                <a:gd name="T0" fmla="*/ 0 w 1668"/>
                <a:gd name="T1" fmla="*/ 0 h 1510"/>
                <a:gd name="T2" fmla="*/ 0 w 1668"/>
                <a:gd name="T3" fmla="*/ 324 h 1510"/>
                <a:gd name="T4" fmla="*/ 1668 w 1668"/>
                <a:gd name="T5" fmla="*/ 1510 h 1510"/>
                <a:gd name="T6" fmla="*/ 1668 w 1668"/>
                <a:gd name="T7" fmla="*/ 1180 h 1510"/>
                <a:gd name="T8" fmla="*/ 0 w 1668"/>
                <a:gd name="T9" fmla="*/ 0 h 1510"/>
              </a:gdLst>
              <a:ahLst/>
              <a:cxnLst>
                <a:cxn ang="0">
                  <a:pos x="T0" y="T1"/>
                </a:cxn>
                <a:cxn ang="0">
                  <a:pos x="T2" y="T3"/>
                </a:cxn>
                <a:cxn ang="0">
                  <a:pos x="T4" y="T5"/>
                </a:cxn>
                <a:cxn ang="0">
                  <a:pos x="T6" y="T7"/>
                </a:cxn>
                <a:cxn ang="0">
                  <a:pos x="T8" y="T9"/>
                </a:cxn>
              </a:cxnLst>
              <a:rect l="0" t="0" r="r" b="b"/>
              <a:pathLst>
                <a:path w="1668" h="1510">
                  <a:moveTo>
                    <a:pt x="0" y="0"/>
                  </a:moveTo>
                  <a:lnTo>
                    <a:pt x="0" y="324"/>
                  </a:lnTo>
                  <a:lnTo>
                    <a:pt x="1668" y="1510"/>
                  </a:lnTo>
                  <a:lnTo>
                    <a:pt x="1668" y="1180"/>
                  </a:lnTo>
                  <a:lnTo>
                    <a:pt x="0" y="0"/>
                  </a:lnTo>
                  <a:close/>
                </a:path>
              </a:pathLst>
            </a:custGeom>
            <a:solidFill>
              <a:srgbClr val="4A60A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59" name="Freeform 243">
              <a:extLst>
                <a:ext uri="{FF2B5EF4-FFF2-40B4-BE49-F238E27FC236}">
                  <a16:creationId xmlns:a16="http://schemas.microsoft.com/office/drawing/2014/main" id="{A3666DD6-783C-D341-9D91-D08517E3BE9D}"/>
                </a:ext>
              </a:extLst>
            </p:cNvPr>
            <p:cNvSpPr>
              <a:spLocks/>
            </p:cNvSpPr>
            <p:nvPr/>
          </p:nvSpPr>
          <p:spPr bwMode="auto">
            <a:xfrm>
              <a:off x="216" y="1870"/>
              <a:ext cx="1798" cy="1539"/>
            </a:xfrm>
            <a:custGeom>
              <a:avLst/>
              <a:gdLst>
                <a:gd name="T0" fmla="*/ 1624 w 1624"/>
                <a:gd name="T1" fmla="*/ 1152 h 1390"/>
                <a:gd name="T2" fmla="*/ 1624 w 1624"/>
                <a:gd name="T3" fmla="*/ 1390 h 1390"/>
                <a:gd name="T4" fmla="*/ 0 w 1624"/>
                <a:gd name="T5" fmla="*/ 236 h 1390"/>
                <a:gd name="T6" fmla="*/ 0 w 1624"/>
                <a:gd name="T7" fmla="*/ 0 h 1390"/>
                <a:gd name="T8" fmla="*/ 140 w 1624"/>
                <a:gd name="T9" fmla="*/ 98 h 1390"/>
                <a:gd name="T10" fmla="*/ 166 w 1624"/>
                <a:gd name="T11" fmla="*/ 178 h 1390"/>
                <a:gd name="T12" fmla="*/ 1370 w 1624"/>
                <a:gd name="T13" fmla="*/ 1034 h 1390"/>
                <a:gd name="T14" fmla="*/ 1438 w 1624"/>
                <a:gd name="T15" fmla="*/ 1020 h 1390"/>
                <a:gd name="T16" fmla="*/ 1624 w 1624"/>
                <a:gd name="T17" fmla="*/ 1152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24" h="1390">
                  <a:moveTo>
                    <a:pt x="1624" y="1152"/>
                  </a:moveTo>
                  <a:lnTo>
                    <a:pt x="1624" y="1390"/>
                  </a:lnTo>
                  <a:lnTo>
                    <a:pt x="0" y="236"/>
                  </a:lnTo>
                  <a:lnTo>
                    <a:pt x="0" y="0"/>
                  </a:lnTo>
                  <a:lnTo>
                    <a:pt x="140" y="98"/>
                  </a:lnTo>
                  <a:lnTo>
                    <a:pt x="166" y="178"/>
                  </a:lnTo>
                  <a:lnTo>
                    <a:pt x="1370" y="1034"/>
                  </a:lnTo>
                  <a:lnTo>
                    <a:pt x="1438" y="1020"/>
                  </a:lnTo>
                  <a:lnTo>
                    <a:pt x="1624" y="1152"/>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0" name="Freeform 244">
              <a:extLst>
                <a:ext uri="{FF2B5EF4-FFF2-40B4-BE49-F238E27FC236}">
                  <a16:creationId xmlns:a16="http://schemas.microsoft.com/office/drawing/2014/main" id="{CEF8FF15-B5A4-DB43-A2C7-88090E4196AB}"/>
                </a:ext>
              </a:extLst>
            </p:cNvPr>
            <p:cNvSpPr>
              <a:spLocks/>
            </p:cNvSpPr>
            <p:nvPr/>
          </p:nvSpPr>
          <p:spPr bwMode="auto">
            <a:xfrm>
              <a:off x="343" y="2125"/>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1" name="Freeform 245">
              <a:extLst>
                <a:ext uri="{FF2B5EF4-FFF2-40B4-BE49-F238E27FC236}">
                  <a16:creationId xmlns:a16="http://schemas.microsoft.com/office/drawing/2014/main" id="{FFA3A8BC-9DBE-154A-9159-1DCE4FB6C3CC}"/>
                </a:ext>
              </a:extLst>
            </p:cNvPr>
            <p:cNvSpPr>
              <a:spLocks/>
            </p:cNvSpPr>
            <p:nvPr/>
          </p:nvSpPr>
          <p:spPr bwMode="auto">
            <a:xfrm>
              <a:off x="439" y="2194"/>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2" name="Freeform 246">
              <a:extLst>
                <a:ext uri="{FF2B5EF4-FFF2-40B4-BE49-F238E27FC236}">
                  <a16:creationId xmlns:a16="http://schemas.microsoft.com/office/drawing/2014/main" id="{1BB81350-2D08-D845-BD10-3FB55EAD4621}"/>
                </a:ext>
              </a:extLst>
            </p:cNvPr>
            <p:cNvSpPr>
              <a:spLocks/>
            </p:cNvSpPr>
            <p:nvPr/>
          </p:nvSpPr>
          <p:spPr bwMode="auto">
            <a:xfrm>
              <a:off x="536" y="2262"/>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3" name="Freeform 247">
              <a:extLst>
                <a:ext uri="{FF2B5EF4-FFF2-40B4-BE49-F238E27FC236}">
                  <a16:creationId xmlns:a16="http://schemas.microsoft.com/office/drawing/2014/main" id="{369A75DB-F806-B748-9292-6C5C735117B8}"/>
                </a:ext>
              </a:extLst>
            </p:cNvPr>
            <p:cNvSpPr>
              <a:spLocks/>
            </p:cNvSpPr>
            <p:nvPr/>
          </p:nvSpPr>
          <p:spPr bwMode="auto">
            <a:xfrm>
              <a:off x="633" y="2331"/>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4" name="Freeform 248">
              <a:extLst>
                <a:ext uri="{FF2B5EF4-FFF2-40B4-BE49-F238E27FC236}">
                  <a16:creationId xmlns:a16="http://schemas.microsoft.com/office/drawing/2014/main" id="{FF42F823-7165-A34D-A8D2-1490F92C0C5B}"/>
                </a:ext>
              </a:extLst>
            </p:cNvPr>
            <p:cNvSpPr>
              <a:spLocks/>
            </p:cNvSpPr>
            <p:nvPr/>
          </p:nvSpPr>
          <p:spPr bwMode="auto">
            <a:xfrm>
              <a:off x="730" y="240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5" name="Freeform 249">
              <a:extLst>
                <a:ext uri="{FF2B5EF4-FFF2-40B4-BE49-F238E27FC236}">
                  <a16:creationId xmlns:a16="http://schemas.microsoft.com/office/drawing/2014/main" id="{CC53CC8D-6A17-594D-86F6-9930C746569B}"/>
                </a:ext>
              </a:extLst>
            </p:cNvPr>
            <p:cNvSpPr>
              <a:spLocks/>
            </p:cNvSpPr>
            <p:nvPr/>
          </p:nvSpPr>
          <p:spPr bwMode="auto">
            <a:xfrm>
              <a:off x="828" y="2470"/>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6" name="Freeform 250">
              <a:extLst>
                <a:ext uri="{FF2B5EF4-FFF2-40B4-BE49-F238E27FC236}">
                  <a16:creationId xmlns:a16="http://schemas.microsoft.com/office/drawing/2014/main" id="{76E5A2C2-BE13-4D41-A099-72EF40C0D4F4}"/>
                </a:ext>
              </a:extLst>
            </p:cNvPr>
            <p:cNvSpPr>
              <a:spLocks/>
            </p:cNvSpPr>
            <p:nvPr/>
          </p:nvSpPr>
          <p:spPr bwMode="auto">
            <a:xfrm>
              <a:off x="925" y="2539"/>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7" name="Freeform 251">
              <a:extLst>
                <a:ext uri="{FF2B5EF4-FFF2-40B4-BE49-F238E27FC236}">
                  <a16:creationId xmlns:a16="http://schemas.microsoft.com/office/drawing/2014/main" id="{778A19E9-A5A2-0B4B-A3CF-B301258C97B1}"/>
                </a:ext>
              </a:extLst>
            </p:cNvPr>
            <p:cNvSpPr>
              <a:spLocks/>
            </p:cNvSpPr>
            <p:nvPr/>
          </p:nvSpPr>
          <p:spPr bwMode="auto">
            <a:xfrm>
              <a:off x="1021" y="2608"/>
              <a:ext cx="86"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8" name="Freeform 252">
              <a:extLst>
                <a:ext uri="{FF2B5EF4-FFF2-40B4-BE49-F238E27FC236}">
                  <a16:creationId xmlns:a16="http://schemas.microsoft.com/office/drawing/2014/main" id="{0FA2C9AB-54FD-4A4C-9456-C66BA0EE4B0F}"/>
                </a:ext>
              </a:extLst>
            </p:cNvPr>
            <p:cNvSpPr>
              <a:spLocks/>
            </p:cNvSpPr>
            <p:nvPr/>
          </p:nvSpPr>
          <p:spPr bwMode="auto">
            <a:xfrm>
              <a:off x="1118" y="2676"/>
              <a:ext cx="85"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69" name="Freeform 253">
              <a:extLst>
                <a:ext uri="{FF2B5EF4-FFF2-40B4-BE49-F238E27FC236}">
                  <a16:creationId xmlns:a16="http://schemas.microsoft.com/office/drawing/2014/main" id="{6E07C185-9DDE-0F48-A425-83A717326668}"/>
                </a:ext>
              </a:extLst>
            </p:cNvPr>
            <p:cNvSpPr>
              <a:spLocks/>
            </p:cNvSpPr>
            <p:nvPr/>
          </p:nvSpPr>
          <p:spPr bwMode="auto">
            <a:xfrm>
              <a:off x="1214" y="2745"/>
              <a:ext cx="84" cy="111"/>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0" name="Freeform 254">
              <a:extLst>
                <a:ext uri="{FF2B5EF4-FFF2-40B4-BE49-F238E27FC236}">
                  <a16:creationId xmlns:a16="http://schemas.microsoft.com/office/drawing/2014/main" id="{A5E22B09-0405-444F-AC8E-23C25A82E893}"/>
                </a:ext>
              </a:extLst>
            </p:cNvPr>
            <p:cNvSpPr>
              <a:spLocks/>
            </p:cNvSpPr>
            <p:nvPr/>
          </p:nvSpPr>
          <p:spPr bwMode="auto">
            <a:xfrm>
              <a:off x="1311" y="2813"/>
              <a:ext cx="85"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1" name="Freeform 255">
              <a:extLst>
                <a:ext uri="{FF2B5EF4-FFF2-40B4-BE49-F238E27FC236}">
                  <a16:creationId xmlns:a16="http://schemas.microsoft.com/office/drawing/2014/main" id="{FEDBA958-A836-9C44-A610-E6AAA1A258BF}"/>
                </a:ext>
              </a:extLst>
            </p:cNvPr>
            <p:cNvSpPr>
              <a:spLocks/>
            </p:cNvSpPr>
            <p:nvPr/>
          </p:nvSpPr>
          <p:spPr bwMode="auto">
            <a:xfrm>
              <a:off x="1409" y="2883"/>
              <a:ext cx="84"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2" name="Freeform 256">
              <a:extLst>
                <a:ext uri="{FF2B5EF4-FFF2-40B4-BE49-F238E27FC236}">
                  <a16:creationId xmlns:a16="http://schemas.microsoft.com/office/drawing/2014/main" id="{2A4679A3-322D-4C42-9482-A14D34349B21}"/>
                </a:ext>
              </a:extLst>
            </p:cNvPr>
            <p:cNvSpPr>
              <a:spLocks/>
            </p:cNvSpPr>
            <p:nvPr/>
          </p:nvSpPr>
          <p:spPr bwMode="auto">
            <a:xfrm>
              <a:off x="1505" y="2952"/>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3" name="Freeform 257">
              <a:extLst>
                <a:ext uri="{FF2B5EF4-FFF2-40B4-BE49-F238E27FC236}">
                  <a16:creationId xmlns:a16="http://schemas.microsoft.com/office/drawing/2014/main" id="{2F807DBF-B6B5-8048-B95A-0BDA68E03A50}"/>
                </a:ext>
              </a:extLst>
            </p:cNvPr>
            <p:cNvSpPr>
              <a:spLocks/>
            </p:cNvSpPr>
            <p:nvPr/>
          </p:nvSpPr>
          <p:spPr bwMode="auto">
            <a:xfrm>
              <a:off x="1603" y="3021"/>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4" name="Freeform 258">
              <a:extLst>
                <a:ext uri="{FF2B5EF4-FFF2-40B4-BE49-F238E27FC236}">
                  <a16:creationId xmlns:a16="http://schemas.microsoft.com/office/drawing/2014/main" id="{3B6B2523-45CC-1D4A-8907-A562B291CC43}"/>
                </a:ext>
              </a:extLst>
            </p:cNvPr>
            <p:cNvSpPr>
              <a:spLocks/>
            </p:cNvSpPr>
            <p:nvPr/>
          </p:nvSpPr>
          <p:spPr bwMode="auto">
            <a:xfrm>
              <a:off x="1700" y="3092"/>
              <a:ext cx="84" cy="109"/>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5" name="Freeform 259">
              <a:extLst>
                <a:ext uri="{FF2B5EF4-FFF2-40B4-BE49-F238E27FC236}">
                  <a16:creationId xmlns:a16="http://schemas.microsoft.com/office/drawing/2014/main" id="{7077766A-E59F-804B-877F-62A7635407EB}"/>
                </a:ext>
              </a:extLst>
            </p:cNvPr>
            <p:cNvSpPr>
              <a:spLocks/>
            </p:cNvSpPr>
            <p:nvPr/>
          </p:nvSpPr>
          <p:spPr bwMode="auto">
            <a:xfrm>
              <a:off x="1797" y="3160"/>
              <a:ext cx="85" cy="110"/>
            </a:xfrm>
            <a:custGeom>
              <a:avLst/>
              <a:gdLst>
                <a:gd name="T0" fmla="*/ 0 w 88"/>
                <a:gd name="T1" fmla="*/ 0 h 112"/>
                <a:gd name="T2" fmla="*/ 0 w 88"/>
                <a:gd name="T3" fmla="*/ 50 h 112"/>
                <a:gd name="T4" fmla="*/ 88 w 88"/>
                <a:gd name="T5" fmla="*/ 112 h 112"/>
                <a:gd name="T6" fmla="*/ 88 w 88"/>
                <a:gd name="T7" fmla="*/ 64 h 112"/>
                <a:gd name="T8" fmla="*/ 0 w 88"/>
                <a:gd name="T9" fmla="*/ 0 h 112"/>
              </a:gdLst>
              <a:ahLst/>
              <a:cxnLst>
                <a:cxn ang="0">
                  <a:pos x="T0" y="T1"/>
                </a:cxn>
                <a:cxn ang="0">
                  <a:pos x="T2" y="T3"/>
                </a:cxn>
                <a:cxn ang="0">
                  <a:pos x="T4" y="T5"/>
                </a:cxn>
                <a:cxn ang="0">
                  <a:pos x="T6" y="T7"/>
                </a:cxn>
                <a:cxn ang="0">
                  <a:pos x="T8" y="T9"/>
                </a:cxn>
              </a:cxnLst>
              <a:rect l="0" t="0" r="r" b="b"/>
              <a:pathLst>
                <a:path w="88" h="112">
                  <a:moveTo>
                    <a:pt x="0" y="0"/>
                  </a:moveTo>
                  <a:lnTo>
                    <a:pt x="0" y="50"/>
                  </a:lnTo>
                  <a:lnTo>
                    <a:pt x="88" y="112"/>
                  </a:lnTo>
                  <a:lnTo>
                    <a:pt x="88" y="64"/>
                  </a:lnTo>
                  <a:lnTo>
                    <a:pt x="0" y="0"/>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6" name="Freeform 260">
              <a:extLst>
                <a:ext uri="{FF2B5EF4-FFF2-40B4-BE49-F238E27FC236}">
                  <a16:creationId xmlns:a16="http://schemas.microsoft.com/office/drawing/2014/main" id="{E96F447F-D4B9-394A-9E1E-DC2D1D579A7D}"/>
                </a:ext>
              </a:extLst>
            </p:cNvPr>
            <p:cNvSpPr>
              <a:spLocks/>
            </p:cNvSpPr>
            <p:nvPr/>
          </p:nvSpPr>
          <p:spPr bwMode="auto">
            <a:xfrm>
              <a:off x="338" y="1888"/>
              <a:ext cx="1504" cy="1065"/>
            </a:xfrm>
            <a:custGeom>
              <a:avLst/>
              <a:gdLst>
                <a:gd name="T0" fmla="*/ 1358 w 1358"/>
                <a:gd name="T1" fmla="*/ 962 h 962"/>
                <a:gd name="T2" fmla="*/ 0 w 1358"/>
                <a:gd name="T3" fmla="*/ 0 h 962"/>
                <a:gd name="T4" fmla="*/ 690 w 1358"/>
                <a:gd name="T5" fmla="*/ 595 h 962"/>
                <a:gd name="T6" fmla="*/ 1358 w 1358"/>
                <a:gd name="T7" fmla="*/ 962 h 962"/>
              </a:gdLst>
              <a:ahLst/>
              <a:cxnLst>
                <a:cxn ang="0">
                  <a:pos x="T0" y="T1"/>
                </a:cxn>
                <a:cxn ang="0">
                  <a:pos x="T2" y="T3"/>
                </a:cxn>
                <a:cxn ang="0">
                  <a:pos x="T4" y="T5"/>
                </a:cxn>
                <a:cxn ang="0">
                  <a:pos x="T6" y="T7"/>
                </a:cxn>
              </a:cxnLst>
              <a:rect l="0" t="0" r="r" b="b"/>
              <a:pathLst>
                <a:path w="1358" h="962">
                  <a:moveTo>
                    <a:pt x="1358" y="962"/>
                  </a:moveTo>
                  <a:lnTo>
                    <a:pt x="0" y="0"/>
                  </a:lnTo>
                  <a:cubicBezTo>
                    <a:pt x="313" y="214"/>
                    <a:pt x="242" y="291"/>
                    <a:pt x="690" y="595"/>
                  </a:cubicBezTo>
                  <a:cubicBezTo>
                    <a:pt x="1118" y="882"/>
                    <a:pt x="972" y="723"/>
                    <a:pt x="1358" y="962"/>
                  </a:cubicBezTo>
                  <a:close/>
                </a:path>
              </a:pathLst>
            </a:custGeom>
            <a:solidFill>
              <a:srgbClr val="6B7FB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7" name="Freeform 261">
              <a:extLst>
                <a:ext uri="{FF2B5EF4-FFF2-40B4-BE49-F238E27FC236}">
                  <a16:creationId xmlns:a16="http://schemas.microsoft.com/office/drawing/2014/main" id="{A1BEB8E6-8AAC-5B40-855F-C88FC3F681B7}"/>
                </a:ext>
              </a:extLst>
            </p:cNvPr>
            <p:cNvSpPr>
              <a:spLocks/>
            </p:cNvSpPr>
            <p:nvPr/>
          </p:nvSpPr>
          <p:spPr bwMode="auto">
            <a:xfrm>
              <a:off x="2039" y="1302"/>
              <a:ext cx="2521" cy="2154"/>
            </a:xfrm>
            <a:custGeom>
              <a:avLst/>
              <a:gdLst>
                <a:gd name="T0" fmla="*/ 2277 w 2277"/>
                <a:gd name="T1" fmla="*/ 0 h 1945"/>
                <a:gd name="T2" fmla="*/ 2277 w 2277"/>
                <a:gd name="T3" fmla="*/ 328 h 1945"/>
                <a:gd name="T4" fmla="*/ 0 w 2277"/>
                <a:gd name="T5" fmla="*/ 1945 h 1945"/>
                <a:gd name="T6" fmla="*/ 0 w 2277"/>
                <a:gd name="T7" fmla="*/ 1615 h 1945"/>
                <a:gd name="T8" fmla="*/ 2277 w 2277"/>
                <a:gd name="T9" fmla="*/ 0 h 1945"/>
              </a:gdLst>
              <a:ahLst/>
              <a:cxnLst>
                <a:cxn ang="0">
                  <a:pos x="T0" y="T1"/>
                </a:cxn>
                <a:cxn ang="0">
                  <a:pos x="T2" y="T3"/>
                </a:cxn>
                <a:cxn ang="0">
                  <a:pos x="T4" y="T5"/>
                </a:cxn>
                <a:cxn ang="0">
                  <a:pos x="T6" y="T7"/>
                </a:cxn>
                <a:cxn ang="0">
                  <a:pos x="T8" y="T9"/>
                </a:cxn>
              </a:cxnLst>
              <a:rect l="0" t="0" r="r" b="b"/>
              <a:pathLst>
                <a:path w="2277" h="1945">
                  <a:moveTo>
                    <a:pt x="2277" y="0"/>
                  </a:moveTo>
                  <a:lnTo>
                    <a:pt x="2277" y="328"/>
                  </a:lnTo>
                  <a:lnTo>
                    <a:pt x="0" y="1945"/>
                  </a:lnTo>
                  <a:lnTo>
                    <a:pt x="0" y="1615"/>
                  </a:lnTo>
                  <a:lnTo>
                    <a:pt x="2277" y="0"/>
                  </a:lnTo>
                  <a:close/>
                </a:path>
              </a:pathLst>
            </a:custGeom>
            <a:solidFill>
              <a:srgbClr val="80808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8" name="Freeform 262">
              <a:extLst>
                <a:ext uri="{FF2B5EF4-FFF2-40B4-BE49-F238E27FC236}">
                  <a16:creationId xmlns:a16="http://schemas.microsoft.com/office/drawing/2014/main" id="{965159FC-D116-2E48-9D72-3FA097C9DDCF}"/>
                </a:ext>
              </a:extLst>
            </p:cNvPr>
            <p:cNvSpPr>
              <a:spLocks/>
            </p:cNvSpPr>
            <p:nvPr/>
          </p:nvSpPr>
          <p:spPr bwMode="auto">
            <a:xfrm>
              <a:off x="192" y="2"/>
              <a:ext cx="4366" cy="3089"/>
            </a:xfrm>
            <a:custGeom>
              <a:avLst/>
              <a:gdLst>
                <a:gd name="T0" fmla="*/ 1668 w 3943"/>
                <a:gd name="T1" fmla="*/ 2789 h 2789"/>
                <a:gd name="T2" fmla="*/ 3943 w 3943"/>
                <a:gd name="T3" fmla="*/ 1175 h 2789"/>
                <a:gd name="T4" fmla="*/ 2276 w 3943"/>
                <a:gd name="T5" fmla="*/ 0 h 2789"/>
                <a:gd name="T6" fmla="*/ 0 w 3943"/>
                <a:gd name="T7" fmla="*/ 1610 h 2789"/>
                <a:gd name="T8" fmla="*/ 1668 w 3943"/>
                <a:gd name="T9" fmla="*/ 2789 h 2789"/>
              </a:gdLst>
              <a:ahLst/>
              <a:cxnLst>
                <a:cxn ang="0">
                  <a:pos x="T0" y="T1"/>
                </a:cxn>
                <a:cxn ang="0">
                  <a:pos x="T2" y="T3"/>
                </a:cxn>
                <a:cxn ang="0">
                  <a:pos x="T4" y="T5"/>
                </a:cxn>
                <a:cxn ang="0">
                  <a:pos x="T6" y="T7"/>
                </a:cxn>
                <a:cxn ang="0">
                  <a:pos x="T8" y="T9"/>
                </a:cxn>
              </a:cxnLst>
              <a:rect l="0" t="0" r="r" b="b"/>
              <a:pathLst>
                <a:path w="3943" h="2789">
                  <a:moveTo>
                    <a:pt x="1668" y="2789"/>
                  </a:moveTo>
                  <a:lnTo>
                    <a:pt x="3943" y="1175"/>
                  </a:lnTo>
                  <a:lnTo>
                    <a:pt x="2276" y="0"/>
                  </a:lnTo>
                  <a:lnTo>
                    <a:pt x="0" y="1610"/>
                  </a:lnTo>
                  <a:lnTo>
                    <a:pt x="1668" y="2789"/>
                  </a:lnTo>
                  <a:close/>
                </a:path>
              </a:pathLst>
            </a:custGeom>
            <a:solidFill>
              <a:srgbClr val="B2B2B2"/>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79" name="Freeform 263">
              <a:extLst>
                <a:ext uri="{FF2B5EF4-FFF2-40B4-BE49-F238E27FC236}">
                  <a16:creationId xmlns:a16="http://schemas.microsoft.com/office/drawing/2014/main" id="{E385579D-0515-F44E-926F-D55B0608A533}"/>
                </a:ext>
              </a:extLst>
            </p:cNvPr>
            <p:cNvSpPr>
              <a:spLocks/>
            </p:cNvSpPr>
            <p:nvPr/>
          </p:nvSpPr>
          <p:spPr bwMode="auto">
            <a:xfrm>
              <a:off x="985" y="2400"/>
              <a:ext cx="210" cy="157"/>
            </a:xfrm>
            <a:custGeom>
              <a:avLst/>
              <a:gdLst>
                <a:gd name="T0" fmla="*/ 60 w 742"/>
                <a:gd name="T1" fmla="*/ 10 h 555"/>
                <a:gd name="T2" fmla="*/ 718 w 742"/>
                <a:gd name="T3" fmla="*/ 487 h 555"/>
                <a:gd name="T4" fmla="*/ 676 w 742"/>
                <a:gd name="T5" fmla="*/ 552 h 555"/>
                <a:gd name="T6" fmla="*/ 21 w 742"/>
                <a:gd name="T7" fmla="*/ 73 h 555"/>
                <a:gd name="T8" fmla="*/ 60 w 742"/>
                <a:gd name="T9" fmla="*/ 10 h 555"/>
              </a:gdLst>
              <a:ahLst/>
              <a:cxnLst>
                <a:cxn ang="0">
                  <a:pos x="T0" y="T1"/>
                </a:cxn>
                <a:cxn ang="0">
                  <a:pos x="T2" y="T3"/>
                </a:cxn>
                <a:cxn ang="0">
                  <a:pos x="T4" y="T5"/>
                </a:cxn>
                <a:cxn ang="0">
                  <a:pos x="T6" y="T7"/>
                </a:cxn>
                <a:cxn ang="0">
                  <a:pos x="T8" y="T9"/>
                </a:cxn>
              </a:cxnLst>
              <a:rect l="0" t="0" r="r" b="b"/>
              <a:pathLst>
                <a:path w="742" h="555">
                  <a:moveTo>
                    <a:pt x="60" y="10"/>
                  </a:moveTo>
                  <a:cubicBezTo>
                    <a:pt x="183" y="24"/>
                    <a:pt x="618" y="282"/>
                    <a:pt x="718" y="487"/>
                  </a:cubicBezTo>
                  <a:cubicBezTo>
                    <a:pt x="727" y="523"/>
                    <a:pt x="742" y="555"/>
                    <a:pt x="676" y="552"/>
                  </a:cubicBezTo>
                  <a:cubicBezTo>
                    <a:pt x="408" y="513"/>
                    <a:pt x="86" y="230"/>
                    <a:pt x="21" y="73"/>
                  </a:cubicBezTo>
                  <a:cubicBezTo>
                    <a:pt x="0" y="30"/>
                    <a:pt x="9" y="0"/>
                    <a:pt x="60" y="10"/>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0" name="Freeform 264">
              <a:extLst>
                <a:ext uri="{FF2B5EF4-FFF2-40B4-BE49-F238E27FC236}">
                  <a16:creationId xmlns:a16="http://schemas.microsoft.com/office/drawing/2014/main" id="{4EEFDA98-285A-3A41-A134-C6650BEA6458}"/>
                </a:ext>
              </a:extLst>
            </p:cNvPr>
            <p:cNvSpPr>
              <a:spLocks/>
            </p:cNvSpPr>
            <p:nvPr/>
          </p:nvSpPr>
          <p:spPr bwMode="auto">
            <a:xfrm>
              <a:off x="251" y="1897"/>
              <a:ext cx="114" cy="185"/>
            </a:xfrm>
            <a:custGeom>
              <a:avLst/>
              <a:gdLst>
                <a:gd name="T0" fmla="*/ 0 w 489"/>
                <a:gd name="T1" fmla="*/ 219 h 789"/>
                <a:gd name="T2" fmla="*/ 489 w 489"/>
                <a:gd name="T3" fmla="*/ 576 h 789"/>
                <a:gd name="T4" fmla="*/ 0 w 489"/>
                <a:gd name="T5" fmla="*/ 219 h 789"/>
              </a:gdLst>
              <a:ahLst/>
              <a:cxnLst>
                <a:cxn ang="0">
                  <a:pos x="T0" y="T1"/>
                </a:cxn>
                <a:cxn ang="0">
                  <a:pos x="T2" y="T3"/>
                </a:cxn>
                <a:cxn ang="0">
                  <a:pos x="T4" y="T5"/>
                </a:cxn>
              </a:cxnLst>
              <a:rect l="0" t="0" r="r" b="b"/>
              <a:pathLst>
                <a:path w="489" h="789">
                  <a:moveTo>
                    <a:pt x="0" y="219"/>
                  </a:moveTo>
                  <a:cubicBezTo>
                    <a:pt x="0" y="0"/>
                    <a:pt x="489" y="332"/>
                    <a:pt x="489" y="576"/>
                  </a:cubicBezTo>
                  <a:cubicBezTo>
                    <a:pt x="489" y="789"/>
                    <a:pt x="0" y="440"/>
                    <a:pt x="0" y="219"/>
                  </a:cubicBez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1" name="Freeform 265">
              <a:extLst>
                <a:ext uri="{FF2B5EF4-FFF2-40B4-BE49-F238E27FC236}">
                  <a16:creationId xmlns:a16="http://schemas.microsoft.com/office/drawing/2014/main" id="{2AD425C6-CA45-674E-9022-2C51628D2858}"/>
                </a:ext>
              </a:extLst>
            </p:cNvPr>
            <p:cNvSpPr>
              <a:spLocks/>
            </p:cNvSpPr>
            <p:nvPr/>
          </p:nvSpPr>
          <p:spPr bwMode="auto">
            <a:xfrm>
              <a:off x="1904" y="3077"/>
              <a:ext cx="92" cy="140"/>
            </a:xfrm>
            <a:custGeom>
              <a:avLst/>
              <a:gdLst>
                <a:gd name="T0" fmla="*/ 77 w 93"/>
                <a:gd name="T1" fmla="*/ 141 h 141"/>
                <a:gd name="T2" fmla="*/ 77 w 93"/>
                <a:gd name="T3" fmla="*/ 83 h 141"/>
                <a:gd name="T4" fmla="*/ 93 w 93"/>
                <a:gd name="T5" fmla="*/ 93 h 141"/>
                <a:gd name="T6" fmla="*/ 93 w 93"/>
                <a:gd name="T7" fmla="*/ 66 h 141"/>
                <a:gd name="T8" fmla="*/ 0 w 93"/>
                <a:gd name="T9" fmla="*/ 0 h 141"/>
                <a:gd name="T10" fmla="*/ 0 w 93"/>
                <a:gd name="T11" fmla="*/ 30 h 141"/>
                <a:gd name="T12" fmla="*/ 13 w 93"/>
                <a:gd name="T13" fmla="*/ 41 h 141"/>
                <a:gd name="T14" fmla="*/ 13 w 93"/>
                <a:gd name="T15" fmla="*/ 96 h 141"/>
                <a:gd name="T16" fmla="*/ 77 w 93"/>
                <a:gd name="T17" fmla="*/ 14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 h="141">
                  <a:moveTo>
                    <a:pt x="77" y="141"/>
                  </a:moveTo>
                  <a:lnTo>
                    <a:pt x="77" y="83"/>
                  </a:lnTo>
                  <a:lnTo>
                    <a:pt x="93" y="93"/>
                  </a:lnTo>
                  <a:lnTo>
                    <a:pt x="93" y="66"/>
                  </a:lnTo>
                  <a:lnTo>
                    <a:pt x="0" y="0"/>
                  </a:lnTo>
                  <a:lnTo>
                    <a:pt x="0" y="30"/>
                  </a:lnTo>
                  <a:lnTo>
                    <a:pt x="13" y="41"/>
                  </a:lnTo>
                  <a:lnTo>
                    <a:pt x="13" y="96"/>
                  </a:lnTo>
                  <a:lnTo>
                    <a:pt x="77" y="141"/>
                  </a:lnTo>
                  <a:close/>
                </a:path>
              </a:pathLst>
            </a:custGeom>
            <a:solidFill>
              <a:srgbClr val="D5DEE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482" name="Group 266">
            <a:extLst>
              <a:ext uri="{FF2B5EF4-FFF2-40B4-BE49-F238E27FC236}">
                <a16:creationId xmlns:a16="http://schemas.microsoft.com/office/drawing/2014/main" id="{107AFADE-CF09-BC45-AC21-AFCEBF755A84}"/>
              </a:ext>
            </a:extLst>
          </p:cNvPr>
          <p:cNvGrpSpPr>
            <a:grpSpLocks/>
          </p:cNvGrpSpPr>
          <p:nvPr/>
        </p:nvGrpSpPr>
        <p:grpSpPr bwMode="auto">
          <a:xfrm>
            <a:off x="7000875" y="3581400"/>
            <a:ext cx="466725" cy="685800"/>
            <a:chOff x="2352" y="1056"/>
            <a:chExt cx="1499" cy="2205"/>
          </a:xfrm>
        </p:grpSpPr>
        <p:sp>
          <p:nvSpPr>
            <p:cNvPr id="137483" name="Freeform 267">
              <a:extLst>
                <a:ext uri="{FF2B5EF4-FFF2-40B4-BE49-F238E27FC236}">
                  <a16:creationId xmlns:a16="http://schemas.microsoft.com/office/drawing/2014/main" id="{E067A521-7622-6747-A20B-A911268F1862}"/>
                </a:ext>
              </a:extLst>
            </p:cNvPr>
            <p:cNvSpPr>
              <a:spLocks/>
            </p:cNvSpPr>
            <p:nvPr/>
          </p:nvSpPr>
          <p:spPr bwMode="auto">
            <a:xfrm>
              <a:off x="2352" y="1056"/>
              <a:ext cx="1498" cy="1053"/>
            </a:xfrm>
            <a:custGeom>
              <a:avLst/>
              <a:gdLst>
                <a:gd name="T0" fmla="*/ 1435 w 2672"/>
                <a:gd name="T1" fmla="*/ 1878 h 1878"/>
                <a:gd name="T2" fmla="*/ 2672 w 2672"/>
                <a:gd name="T3" fmla="*/ 1019 h 1878"/>
                <a:gd name="T4" fmla="*/ 1237 w 2672"/>
                <a:gd name="T5" fmla="*/ 0 h 1878"/>
                <a:gd name="T6" fmla="*/ 0 w 2672"/>
                <a:gd name="T7" fmla="*/ 875 h 1878"/>
                <a:gd name="T8" fmla="*/ 1435 w 2672"/>
                <a:gd name="T9" fmla="*/ 1878 h 1878"/>
              </a:gdLst>
              <a:ahLst/>
              <a:cxnLst>
                <a:cxn ang="0">
                  <a:pos x="T0" y="T1"/>
                </a:cxn>
                <a:cxn ang="0">
                  <a:pos x="T2" y="T3"/>
                </a:cxn>
                <a:cxn ang="0">
                  <a:pos x="T4" y="T5"/>
                </a:cxn>
                <a:cxn ang="0">
                  <a:pos x="T6" y="T7"/>
                </a:cxn>
                <a:cxn ang="0">
                  <a:pos x="T8" y="T9"/>
                </a:cxn>
              </a:cxnLst>
              <a:rect l="0" t="0" r="r" b="b"/>
              <a:pathLst>
                <a:path w="2672" h="1878">
                  <a:moveTo>
                    <a:pt x="1435" y="1878"/>
                  </a:moveTo>
                  <a:lnTo>
                    <a:pt x="2672" y="1019"/>
                  </a:lnTo>
                  <a:lnTo>
                    <a:pt x="1237" y="0"/>
                  </a:lnTo>
                  <a:lnTo>
                    <a:pt x="0" y="875"/>
                  </a:lnTo>
                  <a:lnTo>
                    <a:pt x="1435" y="1878"/>
                  </a:lnTo>
                  <a:close/>
                </a:path>
              </a:pathLst>
            </a:custGeom>
            <a:solidFill>
              <a:srgbClr val="DDDDDD"/>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4" name="Freeform 268">
              <a:extLst>
                <a:ext uri="{FF2B5EF4-FFF2-40B4-BE49-F238E27FC236}">
                  <a16:creationId xmlns:a16="http://schemas.microsoft.com/office/drawing/2014/main" id="{AE43EFDD-FE98-4542-AF61-2EA3651CF506}"/>
                </a:ext>
              </a:extLst>
            </p:cNvPr>
            <p:cNvSpPr>
              <a:spLocks/>
            </p:cNvSpPr>
            <p:nvPr/>
          </p:nvSpPr>
          <p:spPr bwMode="auto">
            <a:xfrm>
              <a:off x="2355" y="1547"/>
              <a:ext cx="806" cy="1714"/>
            </a:xfrm>
            <a:custGeom>
              <a:avLst/>
              <a:gdLst>
                <a:gd name="T0" fmla="*/ 1436 w 1436"/>
                <a:gd name="T1" fmla="*/ 3058 h 3058"/>
                <a:gd name="T2" fmla="*/ 1436 w 1436"/>
                <a:gd name="T3" fmla="*/ 1003 h 3058"/>
                <a:gd name="T4" fmla="*/ 0 w 1436"/>
                <a:gd name="T5" fmla="*/ 0 h 3058"/>
                <a:gd name="T6" fmla="*/ 0 w 1436"/>
                <a:gd name="T7" fmla="*/ 2048 h 3058"/>
                <a:gd name="T8" fmla="*/ 1436 w 1436"/>
                <a:gd name="T9" fmla="*/ 3058 h 3058"/>
              </a:gdLst>
              <a:ahLst/>
              <a:cxnLst>
                <a:cxn ang="0">
                  <a:pos x="T0" y="T1"/>
                </a:cxn>
                <a:cxn ang="0">
                  <a:pos x="T2" y="T3"/>
                </a:cxn>
                <a:cxn ang="0">
                  <a:pos x="T4" y="T5"/>
                </a:cxn>
                <a:cxn ang="0">
                  <a:pos x="T6" y="T7"/>
                </a:cxn>
                <a:cxn ang="0">
                  <a:pos x="T8" y="T9"/>
                </a:cxn>
              </a:cxnLst>
              <a:rect l="0" t="0" r="r" b="b"/>
              <a:pathLst>
                <a:path w="1436" h="3058">
                  <a:moveTo>
                    <a:pt x="1436" y="3058"/>
                  </a:moveTo>
                  <a:lnTo>
                    <a:pt x="1436" y="1003"/>
                  </a:lnTo>
                  <a:lnTo>
                    <a:pt x="0" y="0"/>
                  </a:lnTo>
                  <a:lnTo>
                    <a:pt x="0" y="2048"/>
                  </a:lnTo>
                  <a:lnTo>
                    <a:pt x="1436" y="3058"/>
                  </a:lnTo>
                  <a:close/>
                </a:path>
              </a:pathLst>
            </a:custGeom>
            <a:solidFill>
              <a:srgbClr val="5F74B7"/>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5" name="Freeform 269">
              <a:extLst>
                <a:ext uri="{FF2B5EF4-FFF2-40B4-BE49-F238E27FC236}">
                  <a16:creationId xmlns:a16="http://schemas.microsoft.com/office/drawing/2014/main" id="{FFBB8C75-A4D7-AE41-B833-112BCFF3DC6F}"/>
                </a:ext>
              </a:extLst>
            </p:cNvPr>
            <p:cNvSpPr>
              <a:spLocks/>
            </p:cNvSpPr>
            <p:nvPr/>
          </p:nvSpPr>
          <p:spPr bwMode="auto">
            <a:xfrm>
              <a:off x="3160" y="1622"/>
              <a:ext cx="691" cy="1636"/>
            </a:xfrm>
            <a:custGeom>
              <a:avLst/>
              <a:gdLst>
                <a:gd name="T0" fmla="*/ 0 w 1233"/>
                <a:gd name="T1" fmla="*/ 2919 h 2919"/>
                <a:gd name="T2" fmla="*/ 0 w 1233"/>
                <a:gd name="T3" fmla="*/ 864 h 2919"/>
                <a:gd name="T4" fmla="*/ 1232 w 1233"/>
                <a:gd name="T5" fmla="*/ 0 h 2919"/>
                <a:gd name="T6" fmla="*/ 1233 w 1233"/>
                <a:gd name="T7" fmla="*/ 1809 h 2919"/>
                <a:gd name="T8" fmla="*/ 1233 w 1233"/>
                <a:gd name="T9" fmla="*/ 2039 h 2919"/>
                <a:gd name="T10" fmla="*/ 0 w 1233"/>
                <a:gd name="T11" fmla="*/ 2919 h 2919"/>
              </a:gdLst>
              <a:ahLst/>
              <a:cxnLst>
                <a:cxn ang="0">
                  <a:pos x="T0" y="T1"/>
                </a:cxn>
                <a:cxn ang="0">
                  <a:pos x="T2" y="T3"/>
                </a:cxn>
                <a:cxn ang="0">
                  <a:pos x="T4" y="T5"/>
                </a:cxn>
                <a:cxn ang="0">
                  <a:pos x="T6" y="T7"/>
                </a:cxn>
                <a:cxn ang="0">
                  <a:pos x="T8" y="T9"/>
                </a:cxn>
                <a:cxn ang="0">
                  <a:pos x="T10" y="T11"/>
                </a:cxn>
              </a:cxnLst>
              <a:rect l="0" t="0" r="r" b="b"/>
              <a:pathLst>
                <a:path w="1233" h="2919">
                  <a:moveTo>
                    <a:pt x="0" y="2919"/>
                  </a:moveTo>
                  <a:lnTo>
                    <a:pt x="0" y="864"/>
                  </a:lnTo>
                  <a:lnTo>
                    <a:pt x="1232" y="0"/>
                  </a:lnTo>
                  <a:lnTo>
                    <a:pt x="1233" y="1809"/>
                  </a:lnTo>
                  <a:lnTo>
                    <a:pt x="1233" y="2039"/>
                  </a:lnTo>
                  <a:lnTo>
                    <a:pt x="0" y="2919"/>
                  </a:lnTo>
                  <a:close/>
                </a:path>
              </a:pathLst>
            </a:custGeom>
            <a:solidFill>
              <a:srgbClr val="969696"/>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6" name="Freeform 270">
              <a:extLst>
                <a:ext uri="{FF2B5EF4-FFF2-40B4-BE49-F238E27FC236}">
                  <a16:creationId xmlns:a16="http://schemas.microsoft.com/office/drawing/2014/main" id="{7278225C-71DB-AF47-B764-B6E21A1CF038}"/>
                </a:ext>
              </a:extLst>
            </p:cNvPr>
            <p:cNvSpPr>
              <a:spLocks/>
            </p:cNvSpPr>
            <p:nvPr/>
          </p:nvSpPr>
          <p:spPr bwMode="auto">
            <a:xfrm>
              <a:off x="2996" y="2223"/>
              <a:ext cx="113" cy="771"/>
            </a:xfrm>
            <a:custGeom>
              <a:avLst/>
              <a:gdLst>
                <a:gd name="T0" fmla="*/ 200 w 200"/>
                <a:gd name="T1" fmla="*/ 1376 h 1376"/>
                <a:gd name="T2" fmla="*/ 0 w 200"/>
                <a:gd name="T3" fmla="*/ 1234 h 1376"/>
                <a:gd name="T4" fmla="*/ 0 w 200"/>
                <a:gd name="T5" fmla="*/ 0 h 1376"/>
                <a:gd name="T6" fmla="*/ 200 w 200"/>
                <a:gd name="T7" fmla="*/ 138 h 1376"/>
                <a:gd name="T8" fmla="*/ 200 w 200"/>
                <a:gd name="T9" fmla="*/ 556 h 1376"/>
                <a:gd name="T10" fmla="*/ 200 w 200"/>
                <a:gd name="T11" fmla="*/ 934 h 1376"/>
                <a:gd name="T12" fmla="*/ 200 w 200"/>
                <a:gd name="T13" fmla="*/ 1376 h 1376"/>
              </a:gdLst>
              <a:ahLst/>
              <a:cxnLst>
                <a:cxn ang="0">
                  <a:pos x="T0" y="T1"/>
                </a:cxn>
                <a:cxn ang="0">
                  <a:pos x="T2" y="T3"/>
                </a:cxn>
                <a:cxn ang="0">
                  <a:pos x="T4" y="T5"/>
                </a:cxn>
                <a:cxn ang="0">
                  <a:pos x="T6" y="T7"/>
                </a:cxn>
                <a:cxn ang="0">
                  <a:pos x="T8" y="T9"/>
                </a:cxn>
                <a:cxn ang="0">
                  <a:pos x="T10" y="T11"/>
                </a:cxn>
                <a:cxn ang="0">
                  <a:pos x="T12" y="T13"/>
                </a:cxn>
              </a:cxnLst>
              <a:rect l="0" t="0" r="r" b="b"/>
              <a:pathLst>
                <a:path w="200" h="1376">
                  <a:moveTo>
                    <a:pt x="200" y="1376"/>
                  </a:moveTo>
                  <a:lnTo>
                    <a:pt x="0" y="1234"/>
                  </a:lnTo>
                  <a:lnTo>
                    <a:pt x="0" y="0"/>
                  </a:lnTo>
                  <a:lnTo>
                    <a:pt x="200" y="138"/>
                  </a:lnTo>
                  <a:cubicBezTo>
                    <a:pt x="200" y="138"/>
                    <a:pt x="200" y="347"/>
                    <a:pt x="200" y="556"/>
                  </a:cubicBezTo>
                  <a:cubicBezTo>
                    <a:pt x="122" y="556"/>
                    <a:pt x="76" y="802"/>
                    <a:pt x="200" y="934"/>
                  </a:cubicBezTo>
                  <a:cubicBezTo>
                    <a:pt x="200" y="1155"/>
                    <a:pt x="200" y="1376"/>
                    <a:pt x="200" y="1376"/>
                  </a:cubicBez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7" name="Freeform 271">
              <a:extLst>
                <a:ext uri="{FF2B5EF4-FFF2-40B4-BE49-F238E27FC236}">
                  <a16:creationId xmlns:a16="http://schemas.microsoft.com/office/drawing/2014/main" id="{7AAD2A6B-B7A5-9D42-9138-93F7F643965F}"/>
                </a:ext>
              </a:extLst>
            </p:cNvPr>
            <p:cNvSpPr>
              <a:spLocks/>
            </p:cNvSpPr>
            <p:nvPr/>
          </p:nvSpPr>
          <p:spPr bwMode="auto">
            <a:xfrm>
              <a:off x="2401" y="1802"/>
              <a:ext cx="35" cy="718"/>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8" name="Freeform 272">
              <a:extLst>
                <a:ext uri="{FF2B5EF4-FFF2-40B4-BE49-F238E27FC236}">
                  <a16:creationId xmlns:a16="http://schemas.microsoft.com/office/drawing/2014/main" id="{0AE2A55B-AD23-C148-839D-514B26B72648}"/>
                </a:ext>
              </a:extLst>
            </p:cNvPr>
            <p:cNvSpPr>
              <a:spLocks/>
            </p:cNvSpPr>
            <p:nvPr/>
          </p:nvSpPr>
          <p:spPr bwMode="auto">
            <a:xfrm>
              <a:off x="2458" y="1843"/>
              <a:ext cx="35" cy="717"/>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89" name="Freeform 273">
              <a:extLst>
                <a:ext uri="{FF2B5EF4-FFF2-40B4-BE49-F238E27FC236}">
                  <a16:creationId xmlns:a16="http://schemas.microsoft.com/office/drawing/2014/main" id="{412052FD-5910-5041-9AB2-FC9D753889E6}"/>
                </a:ext>
              </a:extLst>
            </p:cNvPr>
            <p:cNvSpPr>
              <a:spLocks/>
            </p:cNvSpPr>
            <p:nvPr/>
          </p:nvSpPr>
          <p:spPr bwMode="auto">
            <a:xfrm>
              <a:off x="2516" y="1884"/>
              <a:ext cx="35" cy="718"/>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0" name="Freeform 274">
              <a:extLst>
                <a:ext uri="{FF2B5EF4-FFF2-40B4-BE49-F238E27FC236}">
                  <a16:creationId xmlns:a16="http://schemas.microsoft.com/office/drawing/2014/main" id="{856C865D-0D27-274C-82DD-DCC2D564F04D}"/>
                </a:ext>
              </a:extLst>
            </p:cNvPr>
            <p:cNvSpPr>
              <a:spLocks/>
            </p:cNvSpPr>
            <p:nvPr/>
          </p:nvSpPr>
          <p:spPr bwMode="auto">
            <a:xfrm>
              <a:off x="2574" y="1924"/>
              <a:ext cx="34" cy="718"/>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1" name="Freeform 275">
              <a:extLst>
                <a:ext uri="{FF2B5EF4-FFF2-40B4-BE49-F238E27FC236}">
                  <a16:creationId xmlns:a16="http://schemas.microsoft.com/office/drawing/2014/main" id="{5DB98EE1-5E98-4B40-8BBE-9DC5E0ED1208}"/>
                </a:ext>
              </a:extLst>
            </p:cNvPr>
            <p:cNvSpPr>
              <a:spLocks/>
            </p:cNvSpPr>
            <p:nvPr/>
          </p:nvSpPr>
          <p:spPr bwMode="auto">
            <a:xfrm>
              <a:off x="2628" y="1963"/>
              <a:ext cx="35" cy="717"/>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2" name="Freeform 276">
              <a:extLst>
                <a:ext uri="{FF2B5EF4-FFF2-40B4-BE49-F238E27FC236}">
                  <a16:creationId xmlns:a16="http://schemas.microsoft.com/office/drawing/2014/main" id="{67D258DD-D284-E64D-98A0-1757A24EF241}"/>
                </a:ext>
              </a:extLst>
            </p:cNvPr>
            <p:cNvSpPr>
              <a:spLocks/>
            </p:cNvSpPr>
            <p:nvPr/>
          </p:nvSpPr>
          <p:spPr bwMode="auto">
            <a:xfrm>
              <a:off x="2686" y="2003"/>
              <a:ext cx="34" cy="718"/>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3" name="Freeform 277">
              <a:extLst>
                <a:ext uri="{FF2B5EF4-FFF2-40B4-BE49-F238E27FC236}">
                  <a16:creationId xmlns:a16="http://schemas.microsoft.com/office/drawing/2014/main" id="{6B8B49FF-338D-0E48-B1FD-9C7E656A536E}"/>
                </a:ext>
              </a:extLst>
            </p:cNvPr>
            <p:cNvSpPr>
              <a:spLocks/>
            </p:cNvSpPr>
            <p:nvPr/>
          </p:nvSpPr>
          <p:spPr bwMode="auto">
            <a:xfrm>
              <a:off x="2744" y="2044"/>
              <a:ext cx="35" cy="718"/>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4" name="Freeform 278">
              <a:extLst>
                <a:ext uri="{FF2B5EF4-FFF2-40B4-BE49-F238E27FC236}">
                  <a16:creationId xmlns:a16="http://schemas.microsoft.com/office/drawing/2014/main" id="{FF332927-CB76-F744-874F-F60F13164C99}"/>
                </a:ext>
              </a:extLst>
            </p:cNvPr>
            <p:cNvSpPr>
              <a:spLocks/>
            </p:cNvSpPr>
            <p:nvPr/>
          </p:nvSpPr>
          <p:spPr bwMode="auto">
            <a:xfrm>
              <a:off x="2801" y="2085"/>
              <a:ext cx="35" cy="717"/>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5" name="Freeform 279">
              <a:extLst>
                <a:ext uri="{FF2B5EF4-FFF2-40B4-BE49-F238E27FC236}">
                  <a16:creationId xmlns:a16="http://schemas.microsoft.com/office/drawing/2014/main" id="{993D0D1B-D40E-194F-ACB3-983FDA4CA7A3}"/>
                </a:ext>
              </a:extLst>
            </p:cNvPr>
            <p:cNvSpPr>
              <a:spLocks/>
            </p:cNvSpPr>
            <p:nvPr/>
          </p:nvSpPr>
          <p:spPr bwMode="auto">
            <a:xfrm>
              <a:off x="2860" y="2126"/>
              <a:ext cx="34" cy="718"/>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6" name="Freeform 280">
              <a:extLst>
                <a:ext uri="{FF2B5EF4-FFF2-40B4-BE49-F238E27FC236}">
                  <a16:creationId xmlns:a16="http://schemas.microsoft.com/office/drawing/2014/main" id="{9693DF1F-53DD-3E45-98C4-A9DF1FF076DE}"/>
                </a:ext>
              </a:extLst>
            </p:cNvPr>
            <p:cNvSpPr>
              <a:spLocks/>
            </p:cNvSpPr>
            <p:nvPr/>
          </p:nvSpPr>
          <p:spPr bwMode="auto">
            <a:xfrm>
              <a:off x="2917" y="2167"/>
              <a:ext cx="34" cy="717"/>
            </a:xfrm>
            <a:custGeom>
              <a:avLst/>
              <a:gdLst>
                <a:gd name="T0" fmla="*/ 62 w 62"/>
                <a:gd name="T1" fmla="*/ 1280 h 1280"/>
                <a:gd name="T2" fmla="*/ 0 w 62"/>
                <a:gd name="T3" fmla="*/ 1234 h 1280"/>
                <a:gd name="T4" fmla="*/ 0 w 62"/>
                <a:gd name="T5" fmla="*/ 0 h 1280"/>
                <a:gd name="T6" fmla="*/ 62 w 62"/>
                <a:gd name="T7" fmla="*/ 44 h 1280"/>
                <a:gd name="T8" fmla="*/ 62 w 62"/>
                <a:gd name="T9" fmla="*/ 1280 h 1280"/>
              </a:gdLst>
              <a:ahLst/>
              <a:cxnLst>
                <a:cxn ang="0">
                  <a:pos x="T0" y="T1"/>
                </a:cxn>
                <a:cxn ang="0">
                  <a:pos x="T2" y="T3"/>
                </a:cxn>
                <a:cxn ang="0">
                  <a:pos x="T4" y="T5"/>
                </a:cxn>
                <a:cxn ang="0">
                  <a:pos x="T6" y="T7"/>
                </a:cxn>
                <a:cxn ang="0">
                  <a:pos x="T8" y="T9"/>
                </a:cxn>
              </a:cxnLst>
              <a:rect l="0" t="0" r="r" b="b"/>
              <a:pathLst>
                <a:path w="62" h="1280">
                  <a:moveTo>
                    <a:pt x="62" y="1280"/>
                  </a:moveTo>
                  <a:lnTo>
                    <a:pt x="0" y="1234"/>
                  </a:lnTo>
                  <a:lnTo>
                    <a:pt x="0" y="0"/>
                  </a:lnTo>
                  <a:lnTo>
                    <a:pt x="62" y="44"/>
                  </a:lnTo>
                  <a:lnTo>
                    <a:pt x="62" y="1280"/>
                  </a:lnTo>
                  <a:close/>
                </a:path>
              </a:pathLst>
            </a:cu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37497" name="Group 281">
              <a:extLst>
                <a:ext uri="{FF2B5EF4-FFF2-40B4-BE49-F238E27FC236}">
                  <a16:creationId xmlns:a16="http://schemas.microsoft.com/office/drawing/2014/main" id="{6A741418-8DD9-B14C-A289-0F4945C0FB2C}"/>
                </a:ext>
              </a:extLst>
            </p:cNvPr>
            <p:cNvGrpSpPr>
              <a:grpSpLocks/>
            </p:cNvGrpSpPr>
            <p:nvPr/>
          </p:nvGrpSpPr>
          <p:grpSpPr bwMode="auto">
            <a:xfrm>
              <a:off x="2401" y="2590"/>
              <a:ext cx="709" cy="597"/>
              <a:chOff x="1618" y="3024"/>
              <a:chExt cx="1264" cy="1064"/>
            </a:xfrm>
          </p:grpSpPr>
          <p:sp>
            <p:nvSpPr>
              <p:cNvPr id="137498" name="Freeform 282">
                <a:extLst>
                  <a:ext uri="{FF2B5EF4-FFF2-40B4-BE49-F238E27FC236}">
                    <a16:creationId xmlns:a16="http://schemas.microsoft.com/office/drawing/2014/main" id="{A172F70F-72F6-D24C-888F-8C8DB2FDEE90}"/>
                  </a:ext>
                </a:extLst>
              </p:cNvPr>
              <p:cNvSpPr>
                <a:spLocks/>
              </p:cNvSpPr>
              <p:nvPr/>
            </p:nvSpPr>
            <p:spPr bwMode="auto">
              <a:xfrm>
                <a:off x="1618" y="3160"/>
                <a:ext cx="1264" cy="928"/>
              </a:xfrm>
              <a:custGeom>
                <a:avLst/>
                <a:gdLst>
                  <a:gd name="T0" fmla="*/ 1264 w 1264"/>
                  <a:gd name="T1" fmla="*/ 928 h 928"/>
                  <a:gd name="T2" fmla="*/ 1264 w 1264"/>
                  <a:gd name="T3" fmla="*/ 898 h 928"/>
                  <a:gd name="T4" fmla="*/ 0 w 1264"/>
                  <a:gd name="T5" fmla="*/ 0 h 928"/>
                  <a:gd name="T6" fmla="*/ 0 w 1264"/>
                  <a:gd name="T7" fmla="*/ 28 h 928"/>
                  <a:gd name="T8" fmla="*/ 1264 w 1264"/>
                  <a:gd name="T9" fmla="*/ 928 h 928"/>
                </a:gdLst>
                <a:ahLst/>
                <a:cxnLst>
                  <a:cxn ang="0">
                    <a:pos x="T0" y="T1"/>
                  </a:cxn>
                  <a:cxn ang="0">
                    <a:pos x="T2" y="T3"/>
                  </a:cxn>
                  <a:cxn ang="0">
                    <a:pos x="T4" y="T5"/>
                  </a:cxn>
                  <a:cxn ang="0">
                    <a:pos x="T6" y="T7"/>
                  </a:cxn>
                  <a:cxn ang="0">
                    <a:pos x="T8" y="T9"/>
                  </a:cxn>
                </a:cxnLst>
                <a:rect l="0" t="0" r="r" b="b"/>
                <a:pathLst>
                  <a:path w="1264" h="928">
                    <a:moveTo>
                      <a:pt x="1264" y="928"/>
                    </a:moveTo>
                    <a:lnTo>
                      <a:pt x="1264" y="898"/>
                    </a:lnTo>
                    <a:lnTo>
                      <a:pt x="0" y="0"/>
                    </a:lnTo>
                    <a:lnTo>
                      <a:pt x="0" y="28"/>
                    </a:lnTo>
                    <a:lnTo>
                      <a:pt x="1264" y="928"/>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499" name="Freeform 283">
                <a:extLst>
                  <a:ext uri="{FF2B5EF4-FFF2-40B4-BE49-F238E27FC236}">
                    <a16:creationId xmlns:a16="http://schemas.microsoft.com/office/drawing/2014/main" id="{AD004358-9867-1748-8340-48B6D949B490}"/>
                  </a:ext>
                </a:extLst>
              </p:cNvPr>
              <p:cNvSpPr>
                <a:spLocks/>
              </p:cNvSpPr>
              <p:nvPr/>
            </p:nvSpPr>
            <p:spPr bwMode="auto">
              <a:xfrm>
                <a:off x="1618" y="3092"/>
                <a:ext cx="1264" cy="928"/>
              </a:xfrm>
              <a:custGeom>
                <a:avLst/>
                <a:gdLst>
                  <a:gd name="T0" fmla="*/ 1264 w 1264"/>
                  <a:gd name="T1" fmla="*/ 928 h 928"/>
                  <a:gd name="T2" fmla="*/ 1264 w 1264"/>
                  <a:gd name="T3" fmla="*/ 898 h 928"/>
                  <a:gd name="T4" fmla="*/ 0 w 1264"/>
                  <a:gd name="T5" fmla="*/ 0 h 928"/>
                  <a:gd name="T6" fmla="*/ 0 w 1264"/>
                  <a:gd name="T7" fmla="*/ 28 h 928"/>
                  <a:gd name="T8" fmla="*/ 1264 w 1264"/>
                  <a:gd name="T9" fmla="*/ 928 h 928"/>
                </a:gdLst>
                <a:ahLst/>
                <a:cxnLst>
                  <a:cxn ang="0">
                    <a:pos x="T0" y="T1"/>
                  </a:cxn>
                  <a:cxn ang="0">
                    <a:pos x="T2" y="T3"/>
                  </a:cxn>
                  <a:cxn ang="0">
                    <a:pos x="T4" y="T5"/>
                  </a:cxn>
                  <a:cxn ang="0">
                    <a:pos x="T6" y="T7"/>
                  </a:cxn>
                  <a:cxn ang="0">
                    <a:pos x="T8" y="T9"/>
                  </a:cxn>
                </a:cxnLst>
                <a:rect l="0" t="0" r="r" b="b"/>
                <a:pathLst>
                  <a:path w="1264" h="928">
                    <a:moveTo>
                      <a:pt x="1264" y="928"/>
                    </a:moveTo>
                    <a:lnTo>
                      <a:pt x="1264" y="898"/>
                    </a:lnTo>
                    <a:lnTo>
                      <a:pt x="0" y="0"/>
                    </a:lnTo>
                    <a:lnTo>
                      <a:pt x="0" y="28"/>
                    </a:lnTo>
                    <a:lnTo>
                      <a:pt x="1264" y="928"/>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00" name="Freeform 284">
                <a:extLst>
                  <a:ext uri="{FF2B5EF4-FFF2-40B4-BE49-F238E27FC236}">
                    <a16:creationId xmlns:a16="http://schemas.microsoft.com/office/drawing/2014/main" id="{4B599070-7399-A945-AA14-455D68C378A5}"/>
                  </a:ext>
                </a:extLst>
              </p:cNvPr>
              <p:cNvSpPr>
                <a:spLocks/>
              </p:cNvSpPr>
              <p:nvPr/>
            </p:nvSpPr>
            <p:spPr bwMode="auto">
              <a:xfrm>
                <a:off x="1618" y="3024"/>
                <a:ext cx="1264" cy="928"/>
              </a:xfrm>
              <a:custGeom>
                <a:avLst/>
                <a:gdLst>
                  <a:gd name="T0" fmla="*/ 1264 w 1264"/>
                  <a:gd name="T1" fmla="*/ 928 h 928"/>
                  <a:gd name="T2" fmla="*/ 1264 w 1264"/>
                  <a:gd name="T3" fmla="*/ 898 h 928"/>
                  <a:gd name="T4" fmla="*/ 0 w 1264"/>
                  <a:gd name="T5" fmla="*/ 0 h 928"/>
                  <a:gd name="T6" fmla="*/ 0 w 1264"/>
                  <a:gd name="T7" fmla="*/ 28 h 928"/>
                  <a:gd name="T8" fmla="*/ 1264 w 1264"/>
                  <a:gd name="T9" fmla="*/ 928 h 928"/>
                </a:gdLst>
                <a:ahLst/>
                <a:cxnLst>
                  <a:cxn ang="0">
                    <a:pos x="T0" y="T1"/>
                  </a:cxn>
                  <a:cxn ang="0">
                    <a:pos x="T2" y="T3"/>
                  </a:cxn>
                  <a:cxn ang="0">
                    <a:pos x="T4" y="T5"/>
                  </a:cxn>
                  <a:cxn ang="0">
                    <a:pos x="T6" y="T7"/>
                  </a:cxn>
                  <a:cxn ang="0">
                    <a:pos x="T8" y="T9"/>
                  </a:cxn>
                </a:cxnLst>
                <a:rect l="0" t="0" r="r" b="b"/>
                <a:pathLst>
                  <a:path w="1264" h="928">
                    <a:moveTo>
                      <a:pt x="1264" y="928"/>
                    </a:moveTo>
                    <a:lnTo>
                      <a:pt x="1264" y="898"/>
                    </a:lnTo>
                    <a:lnTo>
                      <a:pt x="0" y="0"/>
                    </a:lnTo>
                    <a:lnTo>
                      <a:pt x="0" y="28"/>
                    </a:lnTo>
                    <a:lnTo>
                      <a:pt x="1264" y="928"/>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501" name="Group 285">
              <a:extLst>
                <a:ext uri="{FF2B5EF4-FFF2-40B4-BE49-F238E27FC236}">
                  <a16:creationId xmlns:a16="http://schemas.microsoft.com/office/drawing/2014/main" id="{BFB98369-A833-E947-881E-4F23FC612C58}"/>
                </a:ext>
              </a:extLst>
            </p:cNvPr>
            <p:cNvGrpSpPr>
              <a:grpSpLocks/>
            </p:cNvGrpSpPr>
            <p:nvPr/>
          </p:nvGrpSpPr>
          <p:grpSpPr bwMode="auto">
            <a:xfrm>
              <a:off x="2401" y="1614"/>
              <a:ext cx="709" cy="596"/>
              <a:chOff x="1618" y="3024"/>
              <a:chExt cx="1264" cy="1064"/>
            </a:xfrm>
          </p:grpSpPr>
          <p:sp>
            <p:nvSpPr>
              <p:cNvPr id="137502" name="Freeform 286">
                <a:extLst>
                  <a:ext uri="{FF2B5EF4-FFF2-40B4-BE49-F238E27FC236}">
                    <a16:creationId xmlns:a16="http://schemas.microsoft.com/office/drawing/2014/main" id="{23E2DCC9-1747-6241-96B5-31C0041FEAFB}"/>
                  </a:ext>
                </a:extLst>
              </p:cNvPr>
              <p:cNvSpPr>
                <a:spLocks/>
              </p:cNvSpPr>
              <p:nvPr/>
            </p:nvSpPr>
            <p:spPr bwMode="auto">
              <a:xfrm>
                <a:off x="1618" y="3160"/>
                <a:ext cx="1264" cy="928"/>
              </a:xfrm>
              <a:custGeom>
                <a:avLst/>
                <a:gdLst>
                  <a:gd name="T0" fmla="*/ 1264 w 1264"/>
                  <a:gd name="T1" fmla="*/ 928 h 928"/>
                  <a:gd name="T2" fmla="*/ 1264 w 1264"/>
                  <a:gd name="T3" fmla="*/ 898 h 928"/>
                  <a:gd name="T4" fmla="*/ 0 w 1264"/>
                  <a:gd name="T5" fmla="*/ 0 h 928"/>
                  <a:gd name="T6" fmla="*/ 0 w 1264"/>
                  <a:gd name="T7" fmla="*/ 28 h 928"/>
                  <a:gd name="T8" fmla="*/ 1264 w 1264"/>
                  <a:gd name="T9" fmla="*/ 928 h 928"/>
                </a:gdLst>
                <a:ahLst/>
                <a:cxnLst>
                  <a:cxn ang="0">
                    <a:pos x="T0" y="T1"/>
                  </a:cxn>
                  <a:cxn ang="0">
                    <a:pos x="T2" y="T3"/>
                  </a:cxn>
                  <a:cxn ang="0">
                    <a:pos x="T4" y="T5"/>
                  </a:cxn>
                  <a:cxn ang="0">
                    <a:pos x="T6" y="T7"/>
                  </a:cxn>
                  <a:cxn ang="0">
                    <a:pos x="T8" y="T9"/>
                  </a:cxn>
                </a:cxnLst>
                <a:rect l="0" t="0" r="r" b="b"/>
                <a:pathLst>
                  <a:path w="1264" h="928">
                    <a:moveTo>
                      <a:pt x="1264" y="928"/>
                    </a:moveTo>
                    <a:lnTo>
                      <a:pt x="1264" y="898"/>
                    </a:lnTo>
                    <a:lnTo>
                      <a:pt x="0" y="0"/>
                    </a:lnTo>
                    <a:lnTo>
                      <a:pt x="0" y="28"/>
                    </a:lnTo>
                    <a:lnTo>
                      <a:pt x="1264" y="928"/>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03" name="Freeform 287">
                <a:extLst>
                  <a:ext uri="{FF2B5EF4-FFF2-40B4-BE49-F238E27FC236}">
                    <a16:creationId xmlns:a16="http://schemas.microsoft.com/office/drawing/2014/main" id="{227C2C53-CB25-2845-8500-10F2BEC00816}"/>
                  </a:ext>
                </a:extLst>
              </p:cNvPr>
              <p:cNvSpPr>
                <a:spLocks/>
              </p:cNvSpPr>
              <p:nvPr/>
            </p:nvSpPr>
            <p:spPr bwMode="auto">
              <a:xfrm>
                <a:off x="1618" y="3092"/>
                <a:ext cx="1264" cy="928"/>
              </a:xfrm>
              <a:custGeom>
                <a:avLst/>
                <a:gdLst>
                  <a:gd name="T0" fmla="*/ 1264 w 1264"/>
                  <a:gd name="T1" fmla="*/ 928 h 928"/>
                  <a:gd name="T2" fmla="*/ 1264 w 1264"/>
                  <a:gd name="T3" fmla="*/ 898 h 928"/>
                  <a:gd name="T4" fmla="*/ 0 w 1264"/>
                  <a:gd name="T5" fmla="*/ 0 h 928"/>
                  <a:gd name="T6" fmla="*/ 0 w 1264"/>
                  <a:gd name="T7" fmla="*/ 28 h 928"/>
                  <a:gd name="T8" fmla="*/ 1264 w 1264"/>
                  <a:gd name="T9" fmla="*/ 928 h 928"/>
                </a:gdLst>
                <a:ahLst/>
                <a:cxnLst>
                  <a:cxn ang="0">
                    <a:pos x="T0" y="T1"/>
                  </a:cxn>
                  <a:cxn ang="0">
                    <a:pos x="T2" y="T3"/>
                  </a:cxn>
                  <a:cxn ang="0">
                    <a:pos x="T4" y="T5"/>
                  </a:cxn>
                  <a:cxn ang="0">
                    <a:pos x="T6" y="T7"/>
                  </a:cxn>
                  <a:cxn ang="0">
                    <a:pos x="T8" y="T9"/>
                  </a:cxn>
                </a:cxnLst>
                <a:rect l="0" t="0" r="r" b="b"/>
                <a:pathLst>
                  <a:path w="1264" h="928">
                    <a:moveTo>
                      <a:pt x="1264" y="928"/>
                    </a:moveTo>
                    <a:lnTo>
                      <a:pt x="1264" y="898"/>
                    </a:lnTo>
                    <a:lnTo>
                      <a:pt x="0" y="0"/>
                    </a:lnTo>
                    <a:lnTo>
                      <a:pt x="0" y="28"/>
                    </a:lnTo>
                    <a:lnTo>
                      <a:pt x="1264" y="928"/>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04" name="Freeform 288">
                <a:extLst>
                  <a:ext uri="{FF2B5EF4-FFF2-40B4-BE49-F238E27FC236}">
                    <a16:creationId xmlns:a16="http://schemas.microsoft.com/office/drawing/2014/main" id="{B27B48D9-2E42-DD4A-B8E2-88D001D4B6BC}"/>
                  </a:ext>
                </a:extLst>
              </p:cNvPr>
              <p:cNvSpPr>
                <a:spLocks/>
              </p:cNvSpPr>
              <p:nvPr/>
            </p:nvSpPr>
            <p:spPr bwMode="auto">
              <a:xfrm>
                <a:off x="1618" y="3024"/>
                <a:ext cx="1264" cy="928"/>
              </a:xfrm>
              <a:custGeom>
                <a:avLst/>
                <a:gdLst>
                  <a:gd name="T0" fmla="*/ 1264 w 1264"/>
                  <a:gd name="T1" fmla="*/ 928 h 928"/>
                  <a:gd name="T2" fmla="*/ 1264 w 1264"/>
                  <a:gd name="T3" fmla="*/ 898 h 928"/>
                  <a:gd name="T4" fmla="*/ 0 w 1264"/>
                  <a:gd name="T5" fmla="*/ 0 h 928"/>
                  <a:gd name="T6" fmla="*/ 0 w 1264"/>
                  <a:gd name="T7" fmla="*/ 28 h 928"/>
                  <a:gd name="T8" fmla="*/ 1264 w 1264"/>
                  <a:gd name="T9" fmla="*/ 928 h 928"/>
                </a:gdLst>
                <a:ahLst/>
                <a:cxnLst>
                  <a:cxn ang="0">
                    <a:pos x="T0" y="T1"/>
                  </a:cxn>
                  <a:cxn ang="0">
                    <a:pos x="T2" y="T3"/>
                  </a:cxn>
                  <a:cxn ang="0">
                    <a:pos x="T4" y="T5"/>
                  </a:cxn>
                  <a:cxn ang="0">
                    <a:pos x="T6" y="T7"/>
                  </a:cxn>
                  <a:cxn ang="0">
                    <a:pos x="T8" y="T9"/>
                  </a:cxn>
                </a:cxnLst>
                <a:rect l="0" t="0" r="r" b="b"/>
                <a:pathLst>
                  <a:path w="1264" h="928">
                    <a:moveTo>
                      <a:pt x="1264" y="928"/>
                    </a:moveTo>
                    <a:lnTo>
                      <a:pt x="1264" y="898"/>
                    </a:lnTo>
                    <a:lnTo>
                      <a:pt x="0" y="0"/>
                    </a:lnTo>
                    <a:lnTo>
                      <a:pt x="0" y="28"/>
                    </a:lnTo>
                    <a:lnTo>
                      <a:pt x="1264" y="928"/>
                    </a:lnTo>
                    <a:close/>
                  </a:path>
                </a:pathLst>
              </a:custGeom>
              <a:solidFill>
                <a:srgbClr val="163470"/>
              </a:soli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37505" name="Oval 289">
              <a:extLst>
                <a:ext uri="{FF2B5EF4-FFF2-40B4-BE49-F238E27FC236}">
                  <a16:creationId xmlns:a16="http://schemas.microsoft.com/office/drawing/2014/main" id="{7487B4BA-2BF0-944A-AAF2-F1645F6AE417}"/>
                </a:ext>
              </a:extLst>
            </p:cNvPr>
            <p:cNvSpPr>
              <a:spLocks noChangeArrowheads="1"/>
            </p:cNvSpPr>
            <p:nvPr/>
          </p:nvSpPr>
          <p:spPr bwMode="auto">
            <a:xfrm rot="-1725959">
              <a:off x="2715" y="1840"/>
              <a:ext cx="81" cy="155"/>
            </a:xfrm>
            <a:prstGeom prst="ellipse">
              <a:avLst/>
            </a:prstGeom>
            <a:solidFill>
              <a:srgbClr val="D5DEED"/>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37506" name="Group 290">
            <a:extLst>
              <a:ext uri="{FF2B5EF4-FFF2-40B4-BE49-F238E27FC236}">
                <a16:creationId xmlns:a16="http://schemas.microsoft.com/office/drawing/2014/main" id="{7560A02D-47A3-3E46-BEF3-A609968B22CF}"/>
              </a:ext>
            </a:extLst>
          </p:cNvPr>
          <p:cNvGrpSpPr>
            <a:grpSpLocks/>
          </p:cNvGrpSpPr>
          <p:nvPr/>
        </p:nvGrpSpPr>
        <p:grpSpPr bwMode="auto">
          <a:xfrm>
            <a:off x="6705600" y="2133600"/>
            <a:ext cx="1676400" cy="1143000"/>
            <a:chOff x="-96" y="768"/>
            <a:chExt cx="3888" cy="2604"/>
          </a:xfrm>
        </p:grpSpPr>
        <p:sp>
          <p:nvSpPr>
            <p:cNvPr id="137507" name="Freeform 291">
              <a:extLst>
                <a:ext uri="{FF2B5EF4-FFF2-40B4-BE49-F238E27FC236}">
                  <a16:creationId xmlns:a16="http://schemas.microsoft.com/office/drawing/2014/main" id="{70596A3C-133A-EF40-857A-EA205ECA3465}"/>
                </a:ext>
              </a:extLst>
            </p:cNvPr>
            <p:cNvSpPr>
              <a:spLocks/>
            </p:cNvSpPr>
            <p:nvPr/>
          </p:nvSpPr>
          <p:spPr bwMode="auto">
            <a:xfrm>
              <a:off x="-95" y="843"/>
              <a:ext cx="3887" cy="2529"/>
            </a:xfrm>
            <a:custGeom>
              <a:avLst/>
              <a:gdLst>
                <a:gd name="T0" fmla="*/ 614 w 4021"/>
                <a:gd name="T1" fmla="*/ 732 h 2621"/>
                <a:gd name="T2" fmla="*/ 1960 w 4021"/>
                <a:gd name="T3" fmla="*/ 554 h 2621"/>
                <a:gd name="T4" fmla="*/ 3144 w 4021"/>
                <a:gd name="T5" fmla="*/ 1195 h 2621"/>
                <a:gd name="T6" fmla="*/ 3225 w 4021"/>
                <a:gd name="T7" fmla="*/ 1975 h 2621"/>
                <a:gd name="T8" fmla="*/ 1529 w 4021"/>
                <a:gd name="T9" fmla="*/ 1943 h 2621"/>
                <a:gd name="T10" fmla="*/ 738 w 4021"/>
                <a:gd name="T11" fmla="*/ 1378 h 2621"/>
                <a:gd name="T12" fmla="*/ 614 w 4021"/>
                <a:gd name="T13" fmla="*/ 732 h 2621"/>
              </a:gdLst>
              <a:ahLst/>
              <a:cxnLst>
                <a:cxn ang="0">
                  <a:pos x="T0" y="T1"/>
                </a:cxn>
                <a:cxn ang="0">
                  <a:pos x="T2" y="T3"/>
                </a:cxn>
                <a:cxn ang="0">
                  <a:pos x="T4" y="T5"/>
                </a:cxn>
                <a:cxn ang="0">
                  <a:pos x="T6" y="T7"/>
                </a:cxn>
                <a:cxn ang="0">
                  <a:pos x="T8" y="T9"/>
                </a:cxn>
                <a:cxn ang="0">
                  <a:pos x="T10" y="T11"/>
                </a:cxn>
                <a:cxn ang="0">
                  <a:pos x="T12" y="T13"/>
                </a:cxn>
              </a:cxnLst>
              <a:rect l="0" t="0" r="r" b="b"/>
              <a:pathLst>
                <a:path w="4021" h="2621">
                  <a:moveTo>
                    <a:pt x="614" y="732"/>
                  </a:moveTo>
                  <a:cubicBezTo>
                    <a:pt x="361" y="172"/>
                    <a:pt x="1481" y="0"/>
                    <a:pt x="1960" y="554"/>
                  </a:cubicBezTo>
                  <a:cubicBezTo>
                    <a:pt x="2283" y="468"/>
                    <a:pt x="3069" y="683"/>
                    <a:pt x="3144" y="1195"/>
                  </a:cubicBezTo>
                  <a:cubicBezTo>
                    <a:pt x="4021" y="1442"/>
                    <a:pt x="3720" y="1954"/>
                    <a:pt x="3225" y="1975"/>
                  </a:cubicBezTo>
                  <a:cubicBezTo>
                    <a:pt x="3375" y="2621"/>
                    <a:pt x="1793" y="2573"/>
                    <a:pt x="1529" y="1943"/>
                  </a:cubicBezTo>
                  <a:cubicBezTo>
                    <a:pt x="668" y="1970"/>
                    <a:pt x="576" y="1453"/>
                    <a:pt x="738" y="1378"/>
                  </a:cubicBezTo>
                  <a:cubicBezTo>
                    <a:pt x="555" y="1335"/>
                    <a:pt x="0" y="909"/>
                    <a:pt x="614" y="732"/>
                  </a:cubicBezTo>
                  <a:close/>
                </a:path>
              </a:pathLst>
            </a:custGeom>
            <a:solidFill>
              <a:srgbClr val="B2B2B2"/>
            </a:solidFill>
            <a:ln w="9525">
              <a:solidFill>
                <a:srgbClr val="B2B2B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08" name="Freeform 292">
              <a:extLst>
                <a:ext uri="{FF2B5EF4-FFF2-40B4-BE49-F238E27FC236}">
                  <a16:creationId xmlns:a16="http://schemas.microsoft.com/office/drawing/2014/main" id="{B687A58C-883D-B44B-8FCC-A4B1FD78D232}"/>
                </a:ext>
              </a:extLst>
            </p:cNvPr>
            <p:cNvSpPr>
              <a:spLocks/>
            </p:cNvSpPr>
            <p:nvPr/>
          </p:nvSpPr>
          <p:spPr bwMode="auto">
            <a:xfrm>
              <a:off x="-96" y="768"/>
              <a:ext cx="3882" cy="2529"/>
            </a:xfrm>
            <a:custGeom>
              <a:avLst/>
              <a:gdLst>
                <a:gd name="T0" fmla="*/ 614 w 4021"/>
                <a:gd name="T1" fmla="*/ 732 h 2621"/>
                <a:gd name="T2" fmla="*/ 1960 w 4021"/>
                <a:gd name="T3" fmla="*/ 554 h 2621"/>
                <a:gd name="T4" fmla="*/ 3144 w 4021"/>
                <a:gd name="T5" fmla="*/ 1195 h 2621"/>
                <a:gd name="T6" fmla="*/ 3225 w 4021"/>
                <a:gd name="T7" fmla="*/ 1975 h 2621"/>
                <a:gd name="T8" fmla="*/ 1529 w 4021"/>
                <a:gd name="T9" fmla="*/ 1943 h 2621"/>
                <a:gd name="T10" fmla="*/ 738 w 4021"/>
                <a:gd name="T11" fmla="*/ 1378 h 2621"/>
                <a:gd name="T12" fmla="*/ 614 w 4021"/>
                <a:gd name="T13" fmla="*/ 732 h 2621"/>
              </a:gdLst>
              <a:ahLst/>
              <a:cxnLst>
                <a:cxn ang="0">
                  <a:pos x="T0" y="T1"/>
                </a:cxn>
                <a:cxn ang="0">
                  <a:pos x="T2" y="T3"/>
                </a:cxn>
                <a:cxn ang="0">
                  <a:pos x="T4" y="T5"/>
                </a:cxn>
                <a:cxn ang="0">
                  <a:pos x="T6" y="T7"/>
                </a:cxn>
                <a:cxn ang="0">
                  <a:pos x="T8" y="T9"/>
                </a:cxn>
                <a:cxn ang="0">
                  <a:pos x="T10" y="T11"/>
                </a:cxn>
                <a:cxn ang="0">
                  <a:pos x="T12" y="T13"/>
                </a:cxn>
              </a:cxnLst>
              <a:rect l="0" t="0" r="r" b="b"/>
              <a:pathLst>
                <a:path w="4021" h="2621">
                  <a:moveTo>
                    <a:pt x="614" y="732"/>
                  </a:moveTo>
                  <a:cubicBezTo>
                    <a:pt x="361" y="172"/>
                    <a:pt x="1481" y="0"/>
                    <a:pt x="1960" y="554"/>
                  </a:cubicBezTo>
                  <a:cubicBezTo>
                    <a:pt x="2283" y="468"/>
                    <a:pt x="3069" y="683"/>
                    <a:pt x="3144" y="1195"/>
                  </a:cubicBezTo>
                  <a:cubicBezTo>
                    <a:pt x="4021" y="1442"/>
                    <a:pt x="3720" y="1954"/>
                    <a:pt x="3225" y="1975"/>
                  </a:cubicBezTo>
                  <a:cubicBezTo>
                    <a:pt x="3375" y="2621"/>
                    <a:pt x="1793" y="2573"/>
                    <a:pt x="1529" y="1943"/>
                  </a:cubicBezTo>
                  <a:cubicBezTo>
                    <a:pt x="668" y="1970"/>
                    <a:pt x="576" y="1453"/>
                    <a:pt x="738" y="1378"/>
                  </a:cubicBezTo>
                  <a:cubicBezTo>
                    <a:pt x="555" y="1335"/>
                    <a:pt x="0" y="909"/>
                    <a:pt x="614" y="732"/>
                  </a:cubicBezTo>
                  <a:close/>
                </a:path>
              </a:pathLst>
            </a:custGeom>
            <a:solidFill>
              <a:schemeClr val="bg1"/>
            </a:solidFill>
            <a:ln w="9525">
              <a:solidFill>
                <a:srgbClr val="B2B2B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09" name="Freeform 293">
              <a:extLst>
                <a:ext uri="{FF2B5EF4-FFF2-40B4-BE49-F238E27FC236}">
                  <a16:creationId xmlns:a16="http://schemas.microsoft.com/office/drawing/2014/main" id="{4D54442E-2FFA-EE4B-B3F6-F8DAE0CAEAA2}"/>
                </a:ext>
              </a:extLst>
            </p:cNvPr>
            <p:cNvSpPr>
              <a:spLocks/>
            </p:cNvSpPr>
            <p:nvPr/>
          </p:nvSpPr>
          <p:spPr bwMode="auto">
            <a:xfrm>
              <a:off x="1937" y="1284"/>
              <a:ext cx="1539" cy="1088"/>
            </a:xfrm>
            <a:custGeom>
              <a:avLst/>
              <a:gdLst>
                <a:gd name="T0" fmla="*/ 36 w 1258"/>
                <a:gd name="T1" fmla="*/ 1 h 889"/>
                <a:gd name="T2" fmla="*/ 1258 w 1258"/>
                <a:gd name="T3" fmla="*/ 867 h 889"/>
                <a:gd name="T4" fmla="*/ 1255 w 1258"/>
                <a:gd name="T5" fmla="*/ 889 h 889"/>
                <a:gd name="T6" fmla="*/ 0 w 1258"/>
                <a:gd name="T7" fmla="*/ 0 h 889"/>
                <a:gd name="T8" fmla="*/ 36 w 1258"/>
                <a:gd name="T9" fmla="*/ 1 h 889"/>
              </a:gdLst>
              <a:ahLst/>
              <a:cxnLst>
                <a:cxn ang="0">
                  <a:pos x="T0" y="T1"/>
                </a:cxn>
                <a:cxn ang="0">
                  <a:pos x="T2" y="T3"/>
                </a:cxn>
                <a:cxn ang="0">
                  <a:pos x="T4" y="T5"/>
                </a:cxn>
                <a:cxn ang="0">
                  <a:pos x="T6" y="T7"/>
                </a:cxn>
                <a:cxn ang="0">
                  <a:pos x="T8" y="T9"/>
                </a:cxn>
              </a:cxnLst>
              <a:rect l="0" t="0" r="r" b="b"/>
              <a:pathLst>
                <a:path w="1258" h="889">
                  <a:moveTo>
                    <a:pt x="36" y="1"/>
                  </a:moveTo>
                  <a:lnTo>
                    <a:pt x="1258" y="867"/>
                  </a:lnTo>
                  <a:lnTo>
                    <a:pt x="1255" y="889"/>
                  </a:lnTo>
                  <a:lnTo>
                    <a:pt x="0" y="0"/>
                  </a:lnTo>
                  <a:lnTo>
                    <a:pt x="36" y="1"/>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0" name="Freeform 294">
              <a:extLst>
                <a:ext uri="{FF2B5EF4-FFF2-40B4-BE49-F238E27FC236}">
                  <a16:creationId xmlns:a16="http://schemas.microsoft.com/office/drawing/2014/main" id="{C1647E40-C5FE-884A-B7C7-9996546370BE}"/>
                </a:ext>
              </a:extLst>
            </p:cNvPr>
            <p:cNvSpPr>
              <a:spLocks/>
            </p:cNvSpPr>
            <p:nvPr/>
          </p:nvSpPr>
          <p:spPr bwMode="auto">
            <a:xfrm>
              <a:off x="620" y="1059"/>
              <a:ext cx="2407" cy="1711"/>
            </a:xfrm>
            <a:custGeom>
              <a:avLst/>
              <a:gdLst>
                <a:gd name="T0" fmla="*/ 48 w 4245"/>
                <a:gd name="T1" fmla="*/ 0 h 3019"/>
                <a:gd name="T2" fmla="*/ 4245 w 4245"/>
                <a:gd name="T3" fmla="*/ 2965 h 3019"/>
                <a:gd name="T4" fmla="*/ 4245 w 4245"/>
                <a:gd name="T5" fmla="*/ 3019 h 3019"/>
                <a:gd name="T6" fmla="*/ 0 w 4245"/>
                <a:gd name="T7" fmla="*/ 24 h 3019"/>
                <a:gd name="T8" fmla="*/ 48 w 4245"/>
                <a:gd name="T9" fmla="*/ 0 h 3019"/>
              </a:gdLst>
              <a:ahLst/>
              <a:cxnLst>
                <a:cxn ang="0">
                  <a:pos x="T0" y="T1"/>
                </a:cxn>
                <a:cxn ang="0">
                  <a:pos x="T2" y="T3"/>
                </a:cxn>
                <a:cxn ang="0">
                  <a:pos x="T4" y="T5"/>
                </a:cxn>
                <a:cxn ang="0">
                  <a:pos x="T6" y="T7"/>
                </a:cxn>
                <a:cxn ang="0">
                  <a:pos x="T8" y="T9"/>
                </a:cxn>
              </a:cxnLst>
              <a:rect l="0" t="0" r="r" b="b"/>
              <a:pathLst>
                <a:path w="4245" h="3019">
                  <a:moveTo>
                    <a:pt x="48" y="0"/>
                  </a:moveTo>
                  <a:lnTo>
                    <a:pt x="4245" y="2965"/>
                  </a:lnTo>
                  <a:lnTo>
                    <a:pt x="4245" y="3019"/>
                  </a:lnTo>
                  <a:lnTo>
                    <a:pt x="0" y="24"/>
                  </a:lnTo>
                  <a:lnTo>
                    <a:pt x="48"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1" name="Freeform 295">
              <a:extLst>
                <a:ext uri="{FF2B5EF4-FFF2-40B4-BE49-F238E27FC236}">
                  <a16:creationId xmlns:a16="http://schemas.microsoft.com/office/drawing/2014/main" id="{461547B9-A693-EC4D-A9B7-C848FB6F2F4B}"/>
                </a:ext>
              </a:extLst>
            </p:cNvPr>
            <p:cNvSpPr>
              <a:spLocks/>
            </p:cNvSpPr>
            <p:nvPr/>
          </p:nvSpPr>
          <p:spPr bwMode="auto">
            <a:xfrm>
              <a:off x="487" y="1191"/>
              <a:ext cx="2473" cy="1764"/>
            </a:xfrm>
            <a:custGeom>
              <a:avLst/>
              <a:gdLst>
                <a:gd name="T0" fmla="*/ 21 w 4362"/>
                <a:gd name="T1" fmla="*/ 0 h 3109"/>
                <a:gd name="T2" fmla="*/ 4362 w 4362"/>
                <a:gd name="T3" fmla="*/ 3071 h 3109"/>
                <a:gd name="T4" fmla="*/ 4335 w 4362"/>
                <a:gd name="T5" fmla="*/ 3109 h 3109"/>
                <a:gd name="T6" fmla="*/ 0 w 4362"/>
                <a:gd name="T7" fmla="*/ 40 h 3109"/>
                <a:gd name="T8" fmla="*/ 21 w 4362"/>
                <a:gd name="T9" fmla="*/ 0 h 3109"/>
              </a:gdLst>
              <a:ahLst/>
              <a:cxnLst>
                <a:cxn ang="0">
                  <a:pos x="T0" y="T1"/>
                </a:cxn>
                <a:cxn ang="0">
                  <a:pos x="T2" y="T3"/>
                </a:cxn>
                <a:cxn ang="0">
                  <a:pos x="T4" y="T5"/>
                </a:cxn>
                <a:cxn ang="0">
                  <a:pos x="T6" y="T7"/>
                </a:cxn>
                <a:cxn ang="0">
                  <a:pos x="T8" y="T9"/>
                </a:cxn>
              </a:cxnLst>
              <a:rect l="0" t="0" r="r" b="b"/>
              <a:pathLst>
                <a:path w="4362" h="3109">
                  <a:moveTo>
                    <a:pt x="21" y="0"/>
                  </a:moveTo>
                  <a:lnTo>
                    <a:pt x="4362" y="3071"/>
                  </a:lnTo>
                  <a:lnTo>
                    <a:pt x="4335" y="3109"/>
                  </a:lnTo>
                  <a:lnTo>
                    <a:pt x="0" y="40"/>
                  </a:lnTo>
                  <a:lnTo>
                    <a:pt x="21"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2" name="Freeform 296">
              <a:extLst>
                <a:ext uri="{FF2B5EF4-FFF2-40B4-BE49-F238E27FC236}">
                  <a16:creationId xmlns:a16="http://schemas.microsoft.com/office/drawing/2014/main" id="{281E9ADB-E9C0-E84A-8804-FECA9CD5C405}"/>
                </a:ext>
              </a:extLst>
            </p:cNvPr>
            <p:cNvSpPr>
              <a:spLocks/>
            </p:cNvSpPr>
            <p:nvPr/>
          </p:nvSpPr>
          <p:spPr bwMode="auto">
            <a:xfrm>
              <a:off x="476" y="1417"/>
              <a:ext cx="2310" cy="1645"/>
            </a:xfrm>
            <a:custGeom>
              <a:avLst/>
              <a:gdLst>
                <a:gd name="T0" fmla="*/ 0 w 4076"/>
                <a:gd name="T1" fmla="*/ 0 h 2904"/>
                <a:gd name="T2" fmla="*/ 4076 w 4076"/>
                <a:gd name="T3" fmla="*/ 2887 h 2904"/>
                <a:gd name="T4" fmla="*/ 4029 w 4076"/>
                <a:gd name="T5" fmla="*/ 2904 h 2904"/>
                <a:gd name="T6" fmla="*/ 34 w 4076"/>
                <a:gd name="T7" fmla="*/ 86 h 2904"/>
                <a:gd name="T8" fmla="*/ 0 w 4076"/>
                <a:gd name="T9" fmla="*/ 0 h 2904"/>
              </a:gdLst>
              <a:ahLst/>
              <a:cxnLst>
                <a:cxn ang="0">
                  <a:pos x="T0" y="T1"/>
                </a:cxn>
                <a:cxn ang="0">
                  <a:pos x="T2" y="T3"/>
                </a:cxn>
                <a:cxn ang="0">
                  <a:pos x="T4" y="T5"/>
                </a:cxn>
                <a:cxn ang="0">
                  <a:pos x="T6" y="T7"/>
                </a:cxn>
                <a:cxn ang="0">
                  <a:pos x="T8" y="T9"/>
                </a:cxn>
              </a:cxnLst>
              <a:rect l="0" t="0" r="r" b="b"/>
              <a:pathLst>
                <a:path w="4076" h="2904">
                  <a:moveTo>
                    <a:pt x="0" y="0"/>
                  </a:moveTo>
                  <a:lnTo>
                    <a:pt x="4076" y="2887"/>
                  </a:lnTo>
                  <a:lnTo>
                    <a:pt x="4029" y="2904"/>
                  </a:lnTo>
                  <a:lnTo>
                    <a:pt x="34" y="86"/>
                  </a:lnTo>
                  <a:lnTo>
                    <a:pt x="0"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3" name="Freeform 297">
              <a:extLst>
                <a:ext uri="{FF2B5EF4-FFF2-40B4-BE49-F238E27FC236}">
                  <a16:creationId xmlns:a16="http://schemas.microsoft.com/office/drawing/2014/main" id="{78F01621-6224-0E48-8932-038977047146}"/>
                </a:ext>
              </a:extLst>
            </p:cNvPr>
            <p:cNvSpPr>
              <a:spLocks/>
            </p:cNvSpPr>
            <p:nvPr/>
          </p:nvSpPr>
          <p:spPr bwMode="auto">
            <a:xfrm>
              <a:off x="309" y="1544"/>
              <a:ext cx="2225" cy="1575"/>
            </a:xfrm>
            <a:custGeom>
              <a:avLst/>
              <a:gdLst>
                <a:gd name="T0" fmla="*/ 40 w 3924"/>
                <a:gd name="T1" fmla="*/ 0 h 2777"/>
                <a:gd name="T2" fmla="*/ 3924 w 3924"/>
                <a:gd name="T3" fmla="*/ 2766 h 2777"/>
                <a:gd name="T4" fmla="*/ 3864 w 3924"/>
                <a:gd name="T5" fmla="*/ 2777 h 2777"/>
                <a:gd name="T6" fmla="*/ 0 w 3924"/>
                <a:gd name="T7" fmla="*/ 28 h 2777"/>
                <a:gd name="T8" fmla="*/ 40 w 3924"/>
                <a:gd name="T9" fmla="*/ 0 h 2777"/>
              </a:gdLst>
              <a:ahLst/>
              <a:cxnLst>
                <a:cxn ang="0">
                  <a:pos x="T0" y="T1"/>
                </a:cxn>
                <a:cxn ang="0">
                  <a:pos x="T2" y="T3"/>
                </a:cxn>
                <a:cxn ang="0">
                  <a:pos x="T4" y="T5"/>
                </a:cxn>
                <a:cxn ang="0">
                  <a:pos x="T6" y="T7"/>
                </a:cxn>
                <a:cxn ang="0">
                  <a:pos x="T8" y="T9"/>
                </a:cxn>
              </a:cxnLst>
              <a:rect l="0" t="0" r="r" b="b"/>
              <a:pathLst>
                <a:path w="3924" h="2777">
                  <a:moveTo>
                    <a:pt x="40" y="0"/>
                  </a:moveTo>
                  <a:lnTo>
                    <a:pt x="3924" y="2766"/>
                  </a:lnTo>
                  <a:lnTo>
                    <a:pt x="3864" y="2777"/>
                  </a:lnTo>
                  <a:lnTo>
                    <a:pt x="0" y="28"/>
                  </a:lnTo>
                  <a:lnTo>
                    <a:pt x="40"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4" name="Freeform 298">
              <a:extLst>
                <a:ext uri="{FF2B5EF4-FFF2-40B4-BE49-F238E27FC236}">
                  <a16:creationId xmlns:a16="http://schemas.microsoft.com/office/drawing/2014/main" id="{0846840E-40C3-8A45-994D-1BB475493403}"/>
                </a:ext>
              </a:extLst>
            </p:cNvPr>
            <p:cNvSpPr>
              <a:spLocks/>
            </p:cNvSpPr>
            <p:nvPr/>
          </p:nvSpPr>
          <p:spPr bwMode="auto">
            <a:xfrm>
              <a:off x="227" y="1716"/>
              <a:ext cx="1968" cy="1393"/>
            </a:xfrm>
            <a:custGeom>
              <a:avLst/>
              <a:gdLst>
                <a:gd name="T0" fmla="*/ 0 w 3471"/>
                <a:gd name="T1" fmla="*/ 0 h 2457"/>
                <a:gd name="T2" fmla="*/ 3471 w 3471"/>
                <a:gd name="T3" fmla="*/ 2457 h 2457"/>
                <a:gd name="T4" fmla="*/ 3377 w 3471"/>
                <a:gd name="T5" fmla="*/ 2442 h 2457"/>
                <a:gd name="T6" fmla="*/ 3 w 3471"/>
                <a:gd name="T7" fmla="*/ 56 h 2457"/>
                <a:gd name="T8" fmla="*/ 0 w 3471"/>
                <a:gd name="T9" fmla="*/ 0 h 2457"/>
              </a:gdLst>
              <a:ahLst/>
              <a:cxnLst>
                <a:cxn ang="0">
                  <a:pos x="T0" y="T1"/>
                </a:cxn>
                <a:cxn ang="0">
                  <a:pos x="T2" y="T3"/>
                </a:cxn>
                <a:cxn ang="0">
                  <a:pos x="T4" y="T5"/>
                </a:cxn>
                <a:cxn ang="0">
                  <a:pos x="T6" y="T7"/>
                </a:cxn>
                <a:cxn ang="0">
                  <a:pos x="T8" y="T9"/>
                </a:cxn>
              </a:cxnLst>
              <a:rect l="0" t="0" r="r" b="b"/>
              <a:pathLst>
                <a:path w="3471" h="2457">
                  <a:moveTo>
                    <a:pt x="0" y="0"/>
                  </a:moveTo>
                  <a:lnTo>
                    <a:pt x="3471" y="2457"/>
                  </a:lnTo>
                  <a:lnTo>
                    <a:pt x="3377" y="2442"/>
                  </a:lnTo>
                  <a:lnTo>
                    <a:pt x="3" y="56"/>
                  </a:lnTo>
                  <a:lnTo>
                    <a:pt x="0"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5" name="Freeform 299">
              <a:extLst>
                <a:ext uri="{FF2B5EF4-FFF2-40B4-BE49-F238E27FC236}">
                  <a16:creationId xmlns:a16="http://schemas.microsoft.com/office/drawing/2014/main" id="{6D1CF80C-4DC3-A741-8EC6-DA6467B2C2F6}"/>
                </a:ext>
              </a:extLst>
            </p:cNvPr>
            <p:cNvSpPr>
              <a:spLocks/>
            </p:cNvSpPr>
            <p:nvPr/>
          </p:nvSpPr>
          <p:spPr bwMode="auto">
            <a:xfrm>
              <a:off x="553" y="2183"/>
              <a:ext cx="649" cy="457"/>
            </a:xfrm>
            <a:custGeom>
              <a:avLst/>
              <a:gdLst>
                <a:gd name="T0" fmla="*/ 6 w 1147"/>
                <a:gd name="T1" fmla="*/ 0 h 806"/>
                <a:gd name="T2" fmla="*/ 1147 w 1147"/>
                <a:gd name="T3" fmla="*/ 806 h 806"/>
                <a:gd name="T4" fmla="*/ 1058 w 1147"/>
                <a:gd name="T5" fmla="*/ 798 h 806"/>
                <a:gd name="T6" fmla="*/ 0 w 1147"/>
                <a:gd name="T7" fmla="*/ 49 h 806"/>
                <a:gd name="T8" fmla="*/ 6 w 1147"/>
                <a:gd name="T9" fmla="*/ 0 h 806"/>
              </a:gdLst>
              <a:ahLst/>
              <a:cxnLst>
                <a:cxn ang="0">
                  <a:pos x="T0" y="T1"/>
                </a:cxn>
                <a:cxn ang="0">
                  <a:pos x="T2" y="T3"/>
                </a:cxn>
                <a:cxn ang="0">
                  <a:pos x="T4" y="T5"/>
                </a:cxn>
                <a:cxn ang="0">
                  <a:pos x="T6" y="T7"/>
                </a:cxn>
                <a:cxn ang="0">
                  <a:pos x="T8" y="T9"/>
                </a:cxn>
              </a:cxnLst>
              <a:rect l="0" t="0" r="r" b="b"/>
              <a:pathLst>
                <a:path w="1147" h="806">
                  <a:moveTo>
                    <a:pt x="6" y="0"/>
                  </a:moveTo>
                  <a:lnTo>
                    <a:pt x="1147" y="806"/>
                  </a:lnTo>
                  <a:lnTo>
                    <a:pt x="1058" y="798"/>
                  </a:lnTo>
                  <a:lnTo>
                    <a:pt x="0" y="49"/>
                  </a:lnTo>
                  <a:lnTo>
                    <a:pt x="6"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6" name="Freeform 300">
              <a:extLst>
                <a:ext uri="{FF2B5EF4-FFF2-40B4-BE49-F238E27FC236}">
                  <a16:creationId xmlns:a16="http://schemas.microsoft.com/office/drawing/2014/main" id="{0372FA1D-9ADD-4446-87DE-AB0E739FDEB1}"/>
                </a:ext>
              </a:extLst>
            </p:cNvPr>
            <p:cNvSpPr>
              <a:spLocks/>
            </p:cNvSpPr>
            <p:nvPr/>
          </p:nvSpPr>
          <p:spPr bwMode="auto">
            <a:xfrm>
              <a:off x="1184" y="987"/>
              <a:ext cx="2213" cy="1555"/>
            </a:xfrm>
            <a:custGeom>
              <a:avLst/>
              <a:gdLst>
                <a:gd name="T0" fmla="*/ 97 w 3903"/>
                <a:gd name="T1" fmla="*/ 16 h 2743"/>
                <a:gd name="T2" fmla="*/ 3903 w 3903"/>
                <a:gd name="T3" fmla="*/ 2707 h 2743"/>
                <a:gd name="T4" fmla="*/ 3870 w 3903"/>
                <a:gd name="T5" fmla="*/ 2743 h 2743"/>
                <a:gd name="T6" fmla="*/ 0 w 3903"/>
                <a:gd name="T7" fmla="*/ 0 h 2743"/>
                <a:gd name="T8" fmla="*/ 97 w 3903"/>
                <a:gd name="T9" fmla="*/ 16 h 2743"/>
              </a:gdLst>
              <a:ahLst/>
              <a:cxnLst>
                <a:cxn ang="0">
                  <a:pos x="T0" y="T1"/>
                </a:cxn>
                <a:cxn ang="0">
                  <a:pos x="T2" y="T3"/>
                </a:cxn>
                <a:cxn ang="0">
                  <a:pos x="T4" y="T5"/>
                </a:cxn>
                <a:cxn ang="0">
                  <a:pos x="T6" y="T7"/>
                </a:cxn>
                <a:cxn ang="0">
                  <a:pos x="T8" y="T9"/>
                </a:cxn>
              </a:cxnLst>
              <a:rect l="0" t="0" r="r" b="b"/>
              <a:pathLst>
                <a:path w="3903" h="2743">
                  <a:moveTo>
                    <a:pt x="97" y="16"/>
                  </a:moveTo>
                  <a:lnTo>
                    <a:pt x="3903" y="2707"/>
                  </a:lnTo>
                  <a:lnTo>
                    <a:pt x="3870" y="2743"/>
                  </a:lnTo>
                  <a:lnTo>
                    <a:pt x="0" y="0"/>
                  </a:lnTo>
                  <a:lnTo>
                    <a:pt x="97" y="16"/>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7" name="Freeform 301">
              <a:extLst>
                <a:ext uri="{FF2B5EF4-FFF2-40B4-BE49-F238E27FC236}">
                  <a16:creationId xmlns:a16="http://schemas.microsoft.com/office/drawing/2014/main" id="{558FA170-B0D5-D04E-97AF-62FBFC6F15CE}"/>
                </a:ext>
              </a:extLst>
            </p:cNvPr>
            <p:cNvSpPr>
              <a:spLocks/>
            </p:cNvSpPr>
            <p:nvPr/>
          </p:nvSpPr>
          <p:spPr bwMode="auto">
            <a:xfrm>
              <a:off x="844" y="983"/>
              <a:ext cx="2373" cy="1661"/>
            </a:xfrm>
            <a:custGeom>
              <a:avLst/>
              <a:gdLst>
                <a:gd name="T0" fmla="*/ 63 w 4187"/>
                <a:gd name="T1" fmla="*/ 0 h 2929"/>
                <a:gd name="T2" fmla="*/ 4187 w 4187"/>
                <a:gd name="T3" fmla="*/ 2913 h 2929"/>
                <a:gd name="T4" fmla="*/ 4133 w 4187"/>
                <a:gd name="T5" fmla="*/ 2929 h 2929"/>
                <a:gd name="T6" fmla="*/ 0 w 4187"/>
                <a:gd name="T7" fmla="*/ 12 h 2929"/>
                <a:gd name="T8" fmla="*/ 63 w 4187"/>
                <a:gd name="T9" fmla="*/ 0 h 2929"/>
              </a:gdLst>
              <a:ahLst/>
              <a:cxnLst>
                <a:cxn ang="0">
                  <a:pos x="T0" y="T1"/>
                </a:cxn>
                <a:cxn ang="0">
                  <a:pos x="T2" y="T3"/>
                </a:cxn>
                <a:cxn ang="0">
                  <a:pos x="T4" y="T5"/>
                </a:cxn>
                <a:cxn ang="0">
                  <a:pos x="T6" y="T7"/>
                </a:cxn>
                <a:cxn ang="0">
                  <a:pos x="T8" y="T9"/>
                </a:cxn>
              </a:cxnLst>
              <a:rect l="0" t="0" r="r" b="b"/>
              <a:pathLst>
                <a:path w="4187" h="2929">
                  <a:moveTo>
                    <a:pt x="63" y="0"/>
                  </a:moveTo>
                  <a:lnTo>
                    <a:pt x="4187" y="2913"/>
                  </a:lnTo>
                  <a:lnTo>
                    <a:pt x="4133" y="2929"/>
                  </a:lnTo>
                  <a:lnTo>
                    <a:pt x="0" y="12"/>
                  </a:lnTo>
                  <a:lnTo>
                    <a:pt x="63" y="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8" name="Freeform 302">
              <a:extLst>
                <a:ext uri="{FF2B5EF4-FFF2-40B4-BE49-F238E27FC236}">
                  <a16:creationId xmlns:a16="http://schemas.microsoft.com/office/drawing/2014/main" id="{9499BEFB-DD04-9A42-921E-89AAD38808C4}"/>
                </a:ext>
              </a:extLst>
            </p:cNvPr>
            <p:cNvSpPr>
              <a:spLocks/>
            </p:cNvSpPr>
            <p:nvPr/>
          </p:nvSpPr>
          <p:spPr bwMode="auto">
            <a:xfrm>
              <a:off x="462" y="975"/>
              <a:ext cx="567" cy="399"/>
            </a:xfrm>
            <a:custGeom>
              <a:avLst/>
              <a:gdLst>
                <a:gd name="T0" fmla="*/ 0 w 1000"/>
                <a:gd name="T1" fmla="*/ 653 h 704"/>
                <a:gd name="T2" fmla="*/ 926 w 1000"/>
                <a:gd name="T3" fmla="*/ 5 h 704"/>
                <a:gd name="T4" fmla="*/ 1000 w 1000"/>
                <a:gd name="T5" fmla="*/ 0 h 704"/>
                <a:gd name="T6" fmla="*/ 6 w 1000"/>
                <a:gd name="T7" fmla="*/ 704 h 704"/>
                <a:gd name="T8" fmla="*/ 0 w 1000"/>
                <a:gd name="T9" fmla="*/ 653 h 704"/>
              </a:gdLst>
              <a:ahLst/>
              <a:cxnLst>
                <a:cxn ang="0">
                  <a:pos x="T0" y="T1"/>
                </a:cxn>
                <a:cxn ang="0">
                  <a:pos x="T2" y="T3"/>
                </a:cxn>
                <a:cxn ang="0">
                  <a:pos x="T4" y="T5"/>
                </a:cxn>
                <a:cxn ang="0">
                  <a:pos x="T6" y="T7"/>
                </a:cxn>
                <a:cxn ang="0">
                  <a:pos x="T8" y="T9"/>
                </a:cxn>
              </a:cxnLst>
              <a:rect l="0" t="0" r="r" b="b"/>
              <a:pathLst>
                <a:path w="1000" h="704">
                  <a:moveTo>
                    <a:pt x="0" y="653"/>
                  </a:moveTo>
                  <a:lnTo>
                    <a:pt x="926" y="5"/>
                  </a:lnTo>
                  <a:lnTo>
                    <a:pt x="1000" y="0"/>
                  </a:lnTo>
                  <a:lnTo>
                    <a:pt x="6" y="704"/>
                  </a:lnTo>
                  <a:lnTo>
                    <a:pt x="0" y="653"/>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19" name="Freeform 303">
              <a:extLst>
                <a:ext uri="{FF2B5EF4-FFF2-40B4-BE49-F238E27FC236}">
                  <a16:creationId xmlns:a16="http://schemas.microsoft.com/office/drawing/2014/main" id="{24E66F65-E980-224F-B986-69257814F481}"/>
                </a:ext>
              </a:extLst>
            </p:cNvPr>
            <p:cNvSpPr>
              <a:spLocks/>
            </p:cNvSpPr>
            <p:nvPr/>
          </p:nvSpPr>
          <p:spPr bwMode="auto">
            <a:xfrm>
              <a:off x="231" y="1007"/>
              <a:ext cx="1083" cy="766"/>
            </a:xfrm>
            <a:custGeom>
              <a:avLst/>
              <a:gdLst>
                <a:gd name="T0" fmla="*/ 0 w 1910"/>
                <a:gd name="T1" fmla="*/ 1306 h 1353"/>
                <a:gd name="T2" fmla="*/ 1857 w 1910"/>
                <a:gd name="T3" fmla="*/ 0 h 1353"/>
                <a:gd name="T4" fmla="*/ 1910 w 1910"/>
                <a:gd name="T5" fmla="*/ 12 h 1353"/>
                <a:gd name="T6" fmla="*/ 14 w 1910"/>
                <a:gd name="T7" fmla="*/ 1353 h 1353"/>
                <a:gd name="T8" fmla="*/ 0 w 1910"/>
                <a:gd name="T9" fmla="*/ 1306 h 1353"/>
              </a:gdLst>
              <a:ahLst/>
              <a:cxnLst>
                <a:cxn ang="0">
                  <a:pos x="T0" y="T1"/>
                </a:cxn>
                <a:cxn ang="0">
                  <a:pos x="T2" y="T3"/>
                </a:cxn>
                <a:cxn ang="0">
                  <a:pos x="T4" y="T5"/>
                </a:cxn>
                <a:cxn ang="0">
                  <a:pos x="T6" y="T7"/>
                </a:cxn>
                <a:cxn ang="0">
                  <a:pos x="T8" y="T9"/>
                </a:cxn>
              </a:cxnLst>
              <a:rect l="0" t="0" r="r" b="b"/>
              <a:pathLst>
                <a:path w="1910" h="1353">
                  <a:moveTo>
                    <a:pt x="0" y="1306"/>
                  </a:moveTo>
                  <a:lnTo>
                    <a:pt x="1857" y="0"/>
                  </a:lnTo>
                  <a:lnTo>
                    <a:pt x="1910" y="12"/>
                  </a:lnTo>
                  <a:lnTo>
                    <a:pt x="14" y="1353"/>
                  </a:lnTo>
                  <a:lnTo>
                    <a:pt x="0" y="1306"/>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0" name="Freeform 304">
              <a:extLst>
                <a:ext uri="{FF2B5EF4-FFF2-40B4-BE49-F238E27FC236}">
                  <a16:creationId xmlns:a16="http://schemas.microsoft.com/office/drawing/2014/main" id="{BB2EDC4F-78CE-2A43-8979-ED5748D8C58B}"/>
                </a:ext>
              </a:extLst>
            </p:cNvPr>
            <p:cNvSpPr>
              <a:spLocks/>
            </p:cNvSpPr>
            <p:nvPr/>
          </p:nvSpPr>
          <p:spPr bwMode="auto">
            <a:xfrm>
              <a:off x="329" y="1084"/>
              <a:ext cx="1198" cy="844"/>
            </a:xfrm>
            <a:custGeom>
              <a:avLst/>
              <a:gdLst>
                <a:gd name="T0" fmla="*/ 0 w 2113"/>
                <a:gd name="T1" fmla="*/ 1457 h 1490"/>
                <a:gd name="T2" fmla="*/ 2070 w 2113"/>
                <a:gd name="T3" fmla="*/ 0 h 1490"/>
                <a:gd name="T4" fmla="*/ 2113 w 2113"/>
                <a:gd name="T5" fmla="*/ 20 h 1490"/>
                <a:gd name="T6" fmla="*/ 31 w 2113"/>
                <a:gd name="T7" fmla="*/ 1490 h 1490"/>
                <a:gd name="T8" fmla="*/ 0 w 2113"/>
                <a:gd name="T9" fmla="*/ 1457 h 1490"/>
              </a:gdLst>
              <a:ahLst/>
              <a:cxnLst>
                <a:cxn ang="0">
                  <a:pos x="T0" y="T1"/>
                </a:cxn>
                <a:cxn ang="0">
                  <a:pos x="T2" y="T3"/>
                </a:cxn>
                <a:cxn ang="0">
                  <a:pos x="T4" y="T5"/>
                </a:cxn>
                <a:cxn ang="0">
                  <a:pos x="T6" y="T7"/>
                </a:cxn>
                <a:cxn ang="0">
                  <a:pos x="T8" y="T9"/>
                </a:cxn>
              </a:cxnLst>
              <a:rect l="0" t="0" r="r" b="b"/>
              <a:pathLst>
                <a:path w="2113" h="1490">
                  <a:moveTo>
                    <a:pt x="0" y="1457"/>
                  </a:moveTo>
                  <a:lnTo>
                    <a:pt x="2070" y="0"/>
                  </a:lnTo>
                  <a:lnTo>
                    <a:pt x="2113" y="20"/>
                  </a:lnTo>
                  <a:lnTo>
                    <a:pt x="31" y="1490"/>
                  </a:lnTo>
                  <a:lnTo>
                    <a:pt x="0" y="1457"/>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1" name="Freeform 305">
              <a:extLst>
                <a:ext uri="{FF2B5EF4-FFF2-40B4-BE49-F238E27FC236}">
                  <a16:creationId xmlns:a16="http://schemas.microsoft.com/office/drawing/2014/main" id="{F61DF8E1-83F8-2A4C-A96A-89B3D4AEAABC}"/>
                </a:ext>
              </a:extLst>
            </p:cNvPr>
            <p:cNvSpPr>
              <a:spLocks/>
            </p:cNvSpPr>
            <p:nvPr/>
          </p:nvSpPr>
          <p:spPr bwMode="auto">
            <a:xfrm>
              <a:off x="485" y="1195"/>
              <a:ext cx="1217" cy="855"/>
            </a:xfrm>
            <a:custGeom>
              <a:avLst/>
              <a:gdLst>
                <a:gd name="T0" fmla="*/ 0 w 2144"/>
                <a:gd name="T1" fmla="*/ 1484 h 1510"/>
                <a:gd name="T2" fmla="*/ 2112 w 2144"/>
                <a:gd name="T3" fmla="*/ 0 h 1510"/>
                <a:gd name="T4" fmla="*/ 2144 w 2144"/>
                <a:gd name="T5" fmla="*/ 25 h 1510"/>
                <a:gd name="T6" fmla="*/ 42 w 2144"/>
                <a:gd name="T7" fmla="*/ 1510 h 1510"/>
                <a:gd name="T8" fmla="*/ 0 w 2144"/>
                <a:gd name="T9" fmla="*/ 1484 h 1510"/>
              </a:gdLst>
              <a:ahLst/>
              <a:cxnLst>
                <a:cxn ang="0">
                  <a:pos x="T0" y="T1"/>
                </a:cxn>
                <a:cxn ang="0">
                  <a:pos x="T2" y="T3"/>
                </a:cxn>
                <a:cxn ang="0">
                  <a:pos x="T4" y="T5"/>
                </a:cxn>
                <a:cxn ang="0">
                  <a:pos x="T6" y="T7"/>
                </a:cxn>
                <a:cxn ang="0">
                  <a:pos x="T8" y="T9"/>
                </a:cxn>
              </a:cxnLst>
              <a:rect l="0" t="0" r="r" b="b"/>
              <a:pathLst>
                <a:path w="2144" h="1510">
                  <a:moveTo>
                    <a:pt x="0" y="1484"/>
                  </a:moveTo>
                  <a:lnTo>
                    <a:pt x="2112" y="0"/>
                  </a:lnTo>
                  <a:lnTo>
                    <a:pt x="2144" y="25"/>
                  </a:lnTo>
                  <a:lnTo>
                    <a:pt x="42" y="1510"/>
                  </a:lnTo>
                  <a:lnTo>
                    <a:pt x="0" y="1484"/>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2" name="Freeform 306">
              <a:extLst>
                <a:ext uri="{FF2B5EF4-FFF2-40B4-BE49-F238E27FC236}">
                  <a16:creationId xmlns:a16="http://schemas.microsoft.com/office/drawing/2014/main" id="{00B59E16-9F6A-9241-8D5C-7CEAE5496F53}"/>
                </a:ext>
              </a:extLst>
            </p:cNvPr>
            <p:cNvSpPr>
              <a:spLocks/>
            </p:cNvSpPr>
            <p:nvPr/>
          </p:nvSpPr>
          <p:spPr bwMode="auto">
            <a:xfrm>
              <a:off x="555" y="1286"/>
              <a:ext cx="1378" cy="975"/>
            </a:xfrm>
            <a:custGeom>
              <a:avLst/>
              <a:gdLst>
                <a:gd name="T0" fmla="*/ 0 w 2430"/>
                <a:gd name="T1" fmla="*/ 1667 h 1720"/>
                <a:gd name="T2" fmla="*/ 2359 w 2430"/>
                <a:gd name="T3" fmla="*/ 3 h 1720"/>
                <a:gd name="T4" fmla="*/ 2430 w 2430"/>
                <a:gd name="T5" fmla="*/ 0 h 1720"/>
                <a:gd name="T6" fmla="*/ 2 w 2430"/>
                <a:gd name="T7" fmla="*/ 1720 h 1720"/>
                <a:gd name="T8" fmla="*/ 0 w 2430"/>
                <a:gd name="T9" fmla="*/ 1667 h 1720"/>
              </a:gdLst>
              <a:ahLst/>
              <a:cxnLst>
                <a:cxn ang="0">
                  <a:pos x="T0" y="T1"/>
                </a:cxn>
                <a:cxn ang="0">
                  <a:pos x="T2" y="T3"/>
                </a:cxn>
                <a:cxn ang="0">
                  <a:pos x="T4" y="T5"/>
                </a:cxn>
                <a:cxn ang="0">
                  <a:pos x="T6" y="T7"/>
                </a:cxn>
                <a:cxn ang="0">
                  <a:pos x="T8" y="T9"/>
                </a:cxn>
              </a:cxnLst>
              <a:rect l="0" t="0" r="r" b="b"/>
              <a:pathLst>
                <a:path w="2430" h="1720">
                  <a:moveTo>
                    <a:pt x="0" y="1667"/>
                  </a:moveTo>
                  <a:lnTo>
                    <a:pt x="2359" y="3"/>
                  </a:lnTo>
                  <a:lnTo>
                    <a:pt x="2430" y="0"/>
                  </a:lnTo>
                  <a:lnTo>
                    <a:pt x="2" y="1720"/>
                  </a:lnTo>
                  <a:lnTo>
                    <a:pt x="0" y="1667"/>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3" name="Freeform 307">
              <a:extLst>
                <a:ext uri="{FF2B5EF4-FFF2-40B4-BE49-F238E27FC236}">
                  <a16:creationId xmlns:a16="http://schemas.microsoft.com/office/drawing/2014/main" id="{BBB78FED-E64E-C54C-A84D-757989C69700}"/>
                </a:ext>
              </a:extLst>
            </p:cNvPr>
            <p:cNvSpPr>
              <a:spLocks/>
            </p:cNvSpPr>
            <p:nvPr/>
          </p:nvSpPr>
          <p:spPr bwMode="auto">
            <a:xfrm>
              <a:off x="632" y="1313"/>
              <a:ext cx="1594" cy="1120"/>
            </a:xfrm>
            <a:custGeom>
              <a:avLst/>
              <a:gdLst>
                <a:gd name="T0" fmla="*/ 0 w 2811"/>
                <a:gd name="T1" fmla="*/ 1941 h 1977"/>
                <a:gd name="T2" fmla="*/ 2759 w 2811"/>
                <a:gd name="T3" fmla="*/ 0 h 1977"/>
                <a:gd name="T4" fmla="*/ 2811 w 2811"/>
                <a:gd name="T5" fmla="*/ 10 h 1977"/>
                <a:gd name="T6" fmla="*/ 30 w 2811"/>
                <a:gd name="T7" fmla="*/ 1977 h 1977"/>
                <a:gd name="T8" fmla="*/ 0 w 2811"/>
                <a:gd name="T9" fmla="*/ 1941 h 1977"/>
              </a:gdLst>
              <a:ahLst/>
              <a:cxnLst>
                <a:cxn ang="0">
                  <a:pos x="T0" y="T1"/>
                </a:cxn>
                <a:cxn ang="0">
                  <a:pos x="T2" y="T3"/>
                </a:cxn>
                <a:cxn ang="0">
                  <a:pos x="T4" y="T5"/>
                </a:cxn>
                <a:cxn ang="0">
                  <a:pos x="T6" y="T7"/>
                </a:cxn>
                <a:cxn ang="0">
                  <a:pos x="T8" y="T9"/>
                </a:cxn>
              </a:cxnLst>
              <a:rect l="0" t="0" r="r" b="b"/>
              <a:pathLst>
                <a:path w="2811" h="1977">
                  <a:moveTo>
                    <a:pt x="0" y="1941"/>
                  </a:moveTo>
                  <a:lnTo>
                    <a:pt x="2759" y="0"/>
                  </a:lnTo>
                  <a:lnTo>
                    <a:pt x="2811" y="10"/>
                  </a:lnTo>
                  <a:lnTo>
                    <a:pt x="30" y="1977"/>
                  </a:lnTo>
                  <a:lnTo>
                    <a:pt x="0" y="1941"/>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4" name="Freeform 308">
              <a:extLst>
                <a:ext uri="{FF2B5EF4-FFF2-40B4-BE49-F238E27FC236}">
                  <a16:creationId xmlns:a16="http://schemas.microsoft.com/office/drawing/2014/main" id="{E233718B-77BB-DC47-BAAA-0260D781966A}"/>
                </a:ext>
              </a:extLst>
            </p:cNvPr>
            <p:cNvSpPr>
              <a:spLocks/>
            </p:cNvSpPr>
            <p:nvPr/>
          </p:nvSpPr>
          <p:spPr bwMode="auto">
            <a:xfrm>
              <a:off x="791" y="1384"/>
              <a:ext cx="1662" cy="1167"/>
            </a:xfrm>
            <a:custGeom>
              <a:avLst/>
              <a:gdLst>
                <a:gd name="T0" fmla="*/ 0 w 2932"/>
                <a:gd name="T1" fmla="*/ 2033 h 2058"/>
                <a:gd name="T2" fmla="*/ 2889 w 2932"/>
                <a:gd name="T3" fmla="*/ 0 h 2058"/>
                <a:gd name="T4" fmla="*/ 2932 w 2932"/>
                <a:gd name="T5" fmla="*/ 18 h 2058"/>
                <a:gd name="T6" fmla="*/ 43 w 2932"/>
                <a:gd name="T7" fmla="*/ 2058 h 2058"/>
                <a:gd name="T8" fmla="*/ 0 w 2932"/>
                <a:gd name="T9" fmla="*/ 2033 h 2058"/>
              </a:gdLst>
              <a:ahLst/>
              <a:cxnLst>
                <a:cxn ang="0">
                  <a:pos x="T0" y="T1"/>
                </a:cxn>
                <a:cxn ang="0">
                  <a:pos x="T2" y="T3"/>
                </a:cxn>
                <a:cxn ang="0">
                  <a:pos x="T4" y="T5"/>
                </a:cxn>
                <a:cxn ang="0">
                  <a:pos x="T6" y="T7"/>
                </a:cxn>
                <a:cxn ang="0">
                  <a:pos x="T8" y="T9"/>
                </a:cxn>
              </a:cxnLst>
              <a:rect l="0" t="0" r="r" b="b"/>
              <a:pathLst>
                <a:path w="2932" h="2058">
                  <a:moveTo>
                    <a:pt x="0" y="2033"/>
                  </a:moveTo>
                  <a:lnTo>
                    <a:pt x="2889" y="0"/>
                  </a:lnTo>
                  <a:lnTo>
                    <a:pt x="2932" y="18"/>
                  </a:lnTo>
                  <a:lnTo>
                    <a:pt x="43" y="2058"/>
                  </a:lnTo>
                  <a:lnTo>
                    <a:pt x="0" y="2033"/>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5" name="Freeform 309">
              <a:extLst>
                <a:ext uri="{FF2B5EF4-FFF2-40B4-BE49-F238E27FC236}">
                  <a16:creationId xmlns:a16="http://schemas.microsoft.com/office/drawing/2014/main" id="{6A9802CB-C08B-D143-947B-373727D33944}"/>
                </a:ext>
              </a:extLst>
            </p:cNvPr>
            <p:cNvSpPr>
              <a:spLocks/>
            </p:cNvSpPr>
            <p:nvPr/>
          </p:nvSpPr>
          <p:spPr bwMode="auto">
            <a:xfrm>
              <a:off x="1012" y="1483"/>
              <a:ext cx="1628" cy="1139"/>
            </a:xfrm>
            <a:custGeom>
              <a:avLst/>
              <a:gdLst>
                <a:gd name="T0" fmla="*/ 0 w 2874"/>
                <a:gd name="T1" fmla="*/ 1999 h 2011"/>
                <a:gd name="T2" fmla="*/ 2840 w 2874"/>
                <a:gd name="T3" fmla="*/ 0 h 2011"/>
                <a:gd name="T4" fmla="*/ 2874 w 2874"/>
                <a:gd name="T5" fmla="*/ 24 h 2011"/>
                <a:gd name="T6" fmla="*/ 65 w 2874"/>
                <a:gd name="T7" fmla="*/ 2011 h 2011"/>
                <a:gd name="T8" fmla="*/ 0 w 2874"/>
                <a:gd name="T9" fmla="*/ 1999 h 2011"/>
              </a:gdLst>
              <a:ahLst/>
              <a:cxnLst>
                <a:cxn ang="0">
                  <a:pos x="T0" y="T1"/>
                </a:cxn>
                <a:cxn ang="0">
                  <a:pos x="T2" y="T3"/>
                </a:cxn>
                <a:cxn ang="0">
                  <a:pos x="T4" y="T5"/>
                </a:cxn>
                <a:cxn ang="0">
                  <a:pos x="T6" y="T7"/>
                </a:cxn>
                <a:cxn ang="0">
                  <a:pos x="T8" y="T9"/>
                </a:cxn>
              </a:cxnLst>
              <a:rect l="0" t="0" r="r" b="b"/>
              <a:pathLst>
                <a:path w="2874" h="2011">
                  <a:moveTo>
                    <a:pt x="0" y="1999"/>
                  </a:moveTo>
                  <a:lnTo>
                    <a:pt x="2840" y="0"/>
                  </a:lnTo>
                  <a:lnTo>
                    <a:pt x="2874" y="24"/>
                  </a:lnTo>
                  <a:lnTo>
                    <a:pt x="65" y="2011"/>
                  </a:lnTo>
                  <a:lnTo>
                    <a:pt x="0" y="1999"/>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6" name="Freeform 310">
              <a:extLst>
                <a:ext uri="{FF2B5EF4-FFF2-40B4-BE49-F238E27FC236}">
                  <a16:creationId xmlns:a16="http://schemas.microsoft.com/office/drawing/2014/main" id="{BA2C60DA-B41D-A546-BD59-192DF9D91184}"/>
                </a:ext>
              </a:extLst>
            </p:cNvPr>
            <p:cNvSpPr>
              <a:spLocks/>
            </p:cNvSpPr>
            <p:nvPr/>
          </p:nvSpPr>
          <p:spPr bwMode="auto">
            <a:xfrm>
              <a:off x="1321" y="1612"/>
              <a:ext cx="1476" cy="1032"/>
            </a:xfrm>
            <a:custGeom>
              <a:avLst/>
              <a:gdLst>
                <a:gd name="T0" fmla="*/ 0 w 2604"/>
                <a:gd name="T1" fmla="*/ 1820 h 1820"/>
                <a:gd name="T2" fmla="*/ 2577 w 2604"/>
                <a:gd name="T3" fmla="*/ 0 h 1820"/>
                <a:gd name="T4" fmla="*/ 2604 w 2604"/>
                <a:gd name="T5" fmla="*/ 30 h 1820"/>
                <a:gd name="T6" fmla="*/ 78 w 2604"/>
                <a:gd name="T7" fmla="*/ 1819 h 1820"/>
                <a:gd name="T8" fmla="*/ 0 w 2604"/>
                <a:gd name="T9" fmla="*/ 1820 h 1820"/>
              </a:gdLst>
              <a:ahLst/>
              <a:cxnLst>
                <a:cxn ang="0">
                  <a:pos x="T0" y="T1"/>
                </a:cxn>
                <a:cxn ang="0">
                  <a:pos x="T2" y="T3"/>
                </a:cxn>
                <a:cxn ang="0">
                  <a:pos x="T4" y="T5"/>
                </a:cxn>
                <a:cxn ang="0">
                  <a:pos x="T6" y="T7"/>
                </a:cxn>
                <a:cxn ang="0">
                  <a:pos x="T8" y="T9"/>
                </a:cxn>
              </a:cxnLst>
              <a:rect l="0" t="0" r="r" b="b"/>
              <a:pathLst>
                <a:path w="2604" h="1820">
                  <a:moveTo>
                    <a:pt x="0" y="1820"/>
                  </a:moveTo>
                  <a:lnTo>
                    <a:pt x="2577" y="0"/>
                  </a:lnTo>
                  <a:lnTo>
                    <a:pt x="2604" y="30"/>
                  </a:lnTo>
                  <a:lnTo>
                    <a:pt x="78" y="1819"/>
                  </a:lnTo>
                  <a:lnTo>
                    <a:pt x="0" y="1820"/>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7" name="Freeform 311">
              <a:extLst>
                <a:ext uri="{FF2B5EF4-FFF2-40B4-BE49-F238E27FC236}">
                  <a16:creationId xmlns:a16="http://schemas.microsoft.com/office/drawing/2014/main" id="{5DCDB917-F89E-5B4D-8639-655A3B8EFDA5}"/>
                </a:ext>
              </a:extLst>
            </p:cNvPr>
            <p:cNvSpPr>
              <a:spLocks/>
            </p:cNvSpPr>
            <p:nvPr/>
          </p:nvSpPr>
          <p:spPr bwMode="auto">
            <a:xfrm>
              <a:off x="1466" y="1774"/>
              <a:ext cx="1436" cy="1025"/>
            </a:xfrm>
            <a:custGeom>
              <a:avLst/>
              <a:gdLst>
                <a:gd name="T0" fmla="*/ 0 w 2535"/>
                <a:gd name="T1" fmla="*/ 1773 h 1808"/>
                <a:gd name="T2" fmla="*/ 2519 w 2535"/>
                <a:gd name="T3" fmla="*/ 0 h 1808"/>
                <a:gd name="T4" fmla="*/ 2535 w 2535"/>
                <a:gd name="T5" fmla="*/ 38 h 1808"/>
                <a:gd name="T6" fmla="*/ 33 w 2535"/>
                <a:gd name="T7" fmla="*/ 1808 h 1808"/>
                <a:gd name="T8" fmla="*/ 0 w 2535"/>
                <a:gd name="T9" fmla="*/ 1773 h 1808"/>
              </a:gdLst>
              <a:ahLst/>
              <a:cxnLst>
                <a:cxn ang="0">
                  <a:pos x="T0" y="T1"/>
                </a:cxn>
                <a:cxn ang="0">
                  <a:pos x="T2" y="T3"/>
                </a:cxn>
                <a:cxn ang="0">
                  <a:pos x="T4" y="T5"/>
                </a:cxn>
                <a:cxn ang="0">
                  <a:pos x="T6" y="T7"/>
                </a:cxn>
                <a:cxn ang="0">
                  <a:pos x="T8" y="T9"/>
                </a:cxn>
              </a:cxnLst>
              <a:rect l="0" t="0" r="r" b="b"/>
              <a:pathLst>
                <a:path w="2535" h="1808">
                  <a:moveTo>
                    <a:pt x="0" y="1773"/>
                  </a:moveTo>
                  <a:lnTo>
                    <a:pt x="2519" y="0"/>
                  </a:lnTo>
                  <a:lnTo>
                    <a:pt x="2535" y="38"/>
                  </a:lnTo>
                  <a:lnTo>
                    <a:pt x="33" y="1808"/>
                  </a:lnTo>
                  <a:lnTo>
                    <a:pt x="0" y="1773"/>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8" name="Freeform 312">
              <a:extLst>
                <a:ext uri="{FF2B5EF4-FFF2-40B4-BE49-F238E27FC236}">
                  <a16:creationId xmlns:a16="http://schemas.microsoft.com/office/drawing/2014/main" id="{C0BE39B1-E2CE-EB4A-9450-0DDE52B64562}"/>
                </a:ext>
              </a:extLst>
            </p:cNvPr>
            <p:cNvSpPr>
              <a:spLocks/>
            </p:cNvSpPr>
            <p:nvPr/>
          </p:nvSpPr>
          <p:spPr bwMode="auto">
            <a:xfrm>
              <a:off x="1617" y="1939"/>
              <a:ext cx="1408" cy="989"/>
            </a:xfrm>
            <a:custGeom>
              <a:avLst/>
              <a:gdLst>
                <a:gd name="T0" fmla="*/ 0 w 2483"/>
                <a:gd name="T1" fmla="*/ 1715 h 1745"/>
                <a:gd name="T2" fmla="*/ 2438 w 2483"/>
                <a:gd name="T3" fmla="*/ 0 h 1745"/>
                <a:gd name="T4" fmla="*/ 2483 w 2483"/>
                <a:gd name="T5" fmla="*/ 18 h 1745"/>
                <a:gd name="T6" fmla="*/ 41 w 2483"/>
                <a:gd name="T7" fmla="*/ 1745 h 1745"/>
                <a:gd name="T8" fmla="*/ 0 w 2483"/>
                <a:gd name="T9" fmla="*/ 1715 h 1745"/>
              </a:gdLst>
              <a:ahLst/>
              <a:cxnLst>
                <a:cxn ang="0">
                  <a:pos x="T0" y="T1"/>
                </a:cxn>
                <a:cxn ang="0">
                  <a:pos x="T2" y="T3"/>
                </a:cxn>
                <a:cxn ang="0">
                  <a:pos x="T4" y="T5"/>
                </a:cxn>
                <a:cxn ang="0">
                  <a:pos x="T6" y="T7"/>
                </a:cxn>
                <a:cxn ang="0">
                  <a:pos x="T8" y="T9"/>
                </a:cxn>
              </a:cxnLst>
              <a:rect l="0" t="0" r="r" b="b"/>
              <a:pathLst>
                <a:path w="2483" h="1745">
                  <a:moveTo>
                    <a:pt x="0" y="1715"/>
                  </a:moveTo>
                  <a:lnTo>
                    <a:pt x="2438" y="0"/>
                  </a:lnTo>
                  <a:lnTo>
                    <a:pt x="2483" y="18"/>
                  </a:lnTo>
                  <a:lnTo>
                    <a:pt x="41" y="1745"/>
                  </a:lnTo>
                  <a:lnTo>
                    <a:pt x="0" y="1715"/>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29" name="Freeform 313">
              <a:extLst>
                <a:ext uri="{FF2B5EF4-FFF2-40B4-BE49-F238E27FC236}">
                  <a16:creationId xmlns:a16="http://schemas.microsoft.com/office/drawing/2014/main" id="{0E257F46-218F-A442-9DF2-B3178A8FECC0}"/>
                </a:ext>
              </a:extLst>
            </p:cNvPr>
            <p:cNvSpPr>
              <a:spLocks/>
            </p:cNvSpPr>
            <p:nvPr/>
          </p:nvSpPr>
          <p:spPr bwMode="auto">
            <a:xfrm>
              <a:off x="1812" y="2027"/>
              <a:ext cx="1426" cy="999"/>
            </a:xfrm>
            <a:custGeom>
              <a:avLst/>
              <a:gdLst>
                <a:gd name="T0" fmla="*/ 0 w 2514"/>
                <a:gd name="T1" fmla="*/ 1742 h 1762"/>
                <a:gd name="T2" fmla="*/ 2476 w 2514"/>
                <a:gd name="T3" fmla="*/ 0 h 1762"/>
                <a:gd name="T4" fmla="*/ 2514 w 2514"/>
                <a:gd name="T5" fmla="*/ 22 h 1762"/>
                <a:gd name="T6" fmla="*/ 51 w 2514"/>
                <a:gd name="T7" fmla="*/ 1762 h 1762"/>
                <a:gd name="T8" fmla="*/ 0 w 2514"/>
                <a:gd name="T9" fmla="*/ 1742 h 1762"/>
              </a:gdLst>
              <a:ahLst/>
              <a:cxnLst>
                <a:cxn ang="0">
                  <a:pos x="T0" y="T1"/>
                </a:cxn>
                <a:cxn ang="0">
                  <a:pos x="T2" y="T3"/>
                </a:cxn>
                <a:cxn ang="0">
                  <a:pos x="T4" y="T5"/>
                </a:cxn>
                <a:cxn ang="0">
                  <a:pos x="T6" y="T7"/>
                </a:cxn>
                <a:cxn ang="0">
                  <a:pos x="T8" y="T9"/>
                </a:cxn>
              </a:cxnLst>
              <a:rect l="0" t="0" r="r" b="b"/>
              <a:pathLst>
                <a:path w="2514" h="1762">
                  <a:moveTo>
                    <a:pt x="0" y="1742"/>
                  </a:moveTo>
                  <a:lnTo>
                    <a:pt x="2476" y="0"/>
                  </a:lnTo>
                  <a:lnTo>
                    <a:pt x="2514" y="22"/>
                  </a:lnTo>
                  <a:lnTo>
                    <a:pt x="51" y="1762"/>
                  </a:lnTo>
                  <a:lnTo>
                    <a:pt x="0" y="1742"/>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30" name="Freeform 314">
              <a:extLst>
                <a:ext uri="{FF2B5EF4-FFF2-40B4-BE49-F238E27FC236}">
                  <a16:creationId xmlns:a16="http://schemas.microsoft.com/office/drawing/2014/main" id="{6DC96618-52DF-9942-9AA0-31EFC9A9EFB4}"/>
                </a:ext>
              </a:extLst>
            </p:cNvPr>
            <p:cNvSpPr>
              <a:spLocks/>
            </p:cNvSpPr>
            <p:nvPr/>
          </p:nvSpPr>
          <p:spPr bwMode="auto">
            <a:xfrm>
              <a:off x="2043" y="2141"/>
              <a:ext cx="1354" cy="951"/>
            </a:xfrm>
            <a:custGeom>
              <a:avLst/>
              <a:gdLst>
                <a:gd name="T0" fmla="*/ 0 w 2387"/>
                <a:gd name="T1" fmla="*/ 1661 h 1676"/>
                <a:gd name="T2" fmla="*/ 2357 w 2387"/>
                <a:gd name="T3" fmla="*/ 0 h 1676"/>
                <a:gd name="T4" fmla="*/ 2387 w 2387"/>
                <a:gd name="T5" fmla="*/ 30 h 1676"/>
                <a:gd name="T6" fmla="*/ 59 w 2387"/>
                <a:gd name="T7" fmla="*/ 1676 h 1676"/>
                <a:gd name="T8" fmla="*/ 0 w 2387"/>
                <a:gd name="T9" fmla="*/ 1661 h 1676"/>
              </a:gdLst>
              <a:ahLst/>
              <a:cxnLst>
                <a:cxn ang="0">
                  <a:pos x="T0" y="T1"/>
                </a:cxn>
                <a:cxn ang="0">
                  <a:pos x="T2" y="T3"/>
                </a:cxn>
                <a:cxn ang="0">
                  <a:pos x="T4" y="T5"/>
                </a:cxn>
                <a:cxn ang="0">
                  <a:pos x="T6" y="T7"/>
                </a:cxn>
                <a:cxn ang="0">
                  <a:pos x="T8" y="T9"/>
                </a:cxn>
              </a:cxnLst>
              <a:rect l="0" t="0" r="r" b="b"/>
              <a:pathLst>
                <a:path w="2387" h="1676">
                  <a:moveTo>
                    <a:pt x="0" y="1661"/>
                  </a:moveTo>
                  <a:lnTo>
                    <a:pt x="2357" y="0"/>
                  </a:lnTo>
                  <a:lnTo>
                    <a:pt x="2387" y="30"/>
                  </a:lnTo>
                  <a:lnTo>
                    <a:pt x="59" y="1676"/>
                  </a:lnTo>
                  <a:lnTo>
                    <a:pt x="0" y="1661"/>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37531" name="Freeform 315">
              <a:extLst>
                <a:ext uri="{FF2B5EF4-FFF2-40B4-BE49-F238E27FC236}">
                  <a16:creationId xmlns:a16="http://schemas.microsoft.com/office/drawing/2014/main" id="{9B9BA777-295B-574C-88BC-1866521E582C}"/>
                </a:ext>
              </a:extLst>
            </p:cNvPr>
            <p:cNvSpPr>
              <a:spLocks/>
            </p:cNvSpPr>
            <p:nvPr/>
          </p:nvSpPr>
          <p:spPr bwMode="auto">
            <a:xfrm>
              <a:off x="2328" y="2312"/>
              <a:ext cx="1151" cy="810"/>
            </a:xfrm>
            <a:custGeom>
              <a:avLst/>
              <a:gdLst>
                <a:gd name="T0" fmla="*/ 0 w 2029"/>
                <a:gd name="T1" fmla="*/ 1424 h 1429"/>
                <a:gd name="T2" fmla="*/ 2024 w 2029"/>
                <a:gd name="T3" fmla="*/ 0 h 1429"/>
                <a:gd name="T4" fmla="*/ 2029 w 2029"/>
                <a:gd name="T5" fmla="*/ 48 h 1429"/>
                <a:gd name="T6" fmla="*/ 74 w 2029"/>
                <a:gd name="T7" fmla="*/ 1429 h 1429"/>
                <a:gd name="T8" fmla="*/ 0 w 2029"/>
                <a:gd name="T9" fmla="*/ 1424 h 1429"/>
              </a:gdLst>
              <a:ahLst/>
              <a:cxnLst>
                <a:cxn ang="0">
                  <a:pos x="T0" y="T1"/>
                </a:cxn>
                <a:cxn ang="0">
                  <a:pos x="T2" y="T3"/>
                </a:cxn>
                <a:cxn ang="0">
                  <a:pos x="T4" y="T5"/>
                </a:cxn>
                <a:cxn ang="0">
                  <a:pos x="T6" y="T7"/>
                </a:cxn>
                <a:cxn ang="0">
                  <a:pos x="T8" y="T9"/>
                </a:cxn>
              </a:cxnLst>
              <a:rect l="0" t="0" r="r" b="b"/>
              <a:pathLst>
                <a:path w="2029" h="1429">
                  <a:moveTo>
                    <a:pt x="0" y="1424"/>
                  </a:moveTo>
                  <a:lnTo>
                    <a:pt x="2024" y="0"/>
                  </a:lnTo>
                  <a:lnTo>
                    <a:pt x="2029" y="48"/>
                  </a:lnTo>
                  <a:lnTo>
                    <a:pt x="74" y="1429"/>
                  </a:lnTo>
                  <a:lnTo>
                    <a:pt x="0" y="1424"/>
                  </a:lnTo>
                  <a:close/>
                </a:path>
              </a:pathLst>
            </a:custGeom>
            <a:gradFill rotWithShape="0">
              <a:gsLst>
                <a:gs pos="0">
                  <a:srgbClr val="B2B2B2"/>
                </a:gs>
                <a:gs pos="50000">
                  <a:srgbClr val="B2B2B2">
                    <a:gamma/>
                    <a:tint val="392"/>
                    <a:invGamma/>
                  </a:srgbClr>
                </a:gs>
                <a:gs pos="100000">
                  <a:srgbClr val="B2B2B2"/>
                </a:gs>
              </a:gsLst>
              <a:lin ang="0" scaled="1"/>
            </a:gradFill>
            <a:ln>
              <a:noFill/>
            </a:ln>
            <a:effectLst/>
            <a:extLst>
              <a:ext uri="{91240B29-F687-4F45-9708-019B960494DF}">
                <a14:hiddenLine xmlns:a14="http://schemas.microsoft.com/office/drawing/2010/main" w="9525" cap="flat"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37532" name="WordArt 316">
            <a:extLst>
              <a:ext uri="{FF2B5EF4-FFF2-40B4-BE49-F238E27FC236}">
                <a16:creationId xmlns:a16="http://schemas.microsoft.com/office/drawing/2014/main" id="{6556F795-269E-DF40-B423-71E4B961557A}"/>
              </a:ext>
            </a:extLst>
          </p:cNvPr>
          <p:cNvSpPr>
            <a:spLocks noChangeArrowheads="1" noChangeShapeType="1" noTextEdit="1"/>
          </p:cNvSpPr>
          <p:nvPr/>
        </p:nvSpPr>
        <p:spPr bwMode="auto">
          <a:xfrm rot="4040973">
            <a:off x="7200900" y="2247900"/>
            <a:ext cx="685800" cy="914400"/>
          </a:xfrm>
          <a:prstGeom prst="rect">
            <a:avLst/>
          </a:prstGeom>
          <a:extLst>
            <a:ext uri="{AF507438-7753-43E0-B8FC-AC1667EBCBE1}">
              <a14:hiddenEffects xmlns:a14="http://schemas.microsoft.com/office/drawing/2010/main">
                <a:effectLst/>
              </a14:hiddenEffects>
            </a:ext>
          </a:extLst>
        </p:spPr>
        <p:txBody>
          <a:bodyPr wrap="none" fromWordArt="1">
            <a:prstTxWarp prst="textSlantUp">
              <a:avLst>
                <a:gd name="adj" fmla="val 55556"/>
              </a:avLst>
            </a:prstTxWarp>
          </a:bodyPr>
          <a:lstStyle/>
          <a:p>
            <a:pPr algn="ctr"/>
            <a:r>
              <a:rPr lang="en-US" sz="3600" kern="10">
                <a:ln w="9525">
                  <a:solidFill>
                    <a:srgbClr val="000000"/>
                  </a:solidFill>
                  <a:round/>
                  <a:headEnd/>
                  <a:tailEnd/>
                </a:ln>
                <a:solidFill>
                  <a:srgbClr val="000000"/>
                </a:solidFill>
                <a:latin typeface="Arial Black" panose="020B0604020202020204" pitchFamily="34" charset="0"/>
                <a:cs typeface="Arial Black" panose="020B0604020202020204" pitchFamily="34" charset="0"/>
              </a:rPr>
              <a:t>LAN</a:t>
            </a:r>
          </a:p>
        </p:txBody>
      </p:sp>
    </p:spTree>
    <p:extLst>
      <p:ext uri="{BB962C8B-B14F-4D97-AF65-F5344CB8AC3E}">
        <p14:creationId xmlns:p14="http://schemas.microsoft.com/office/powerpoint/2010/main" val="1329713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91ED37B-3D47-3045-A28E-841D5FB9F438}"/>
              </a:ext>
            </a:extLst>
          </p:cNvPr>
          <p:cNvSpPr>
            <a:spLocks noGrp="1" noChangeArrowheads="1"/>
          </p:cNvSpPr>
          <p:nvPr>
            <p:ph type="title"/>
          </p:nvPr>
        </p:nvSpPr>
        <p:spPr/>
        <p:txBody>
          <a:bodyPr/>
          <a:lstStyle/>
          <a:p>
            <a:r>
              <a:rPr lang="en-US" altLang="en-US"/>
              <a:t>Storage Area Network (SAN)</a:t>
            </a:r>
          </a:p>
        </p:txBody>
      </p:sp>
      <p:pic>
        <p:nvPicPr>
          <p:cNvPr id="11267" name="Picture 3">
            <a:extLst>
              <a:ext uri="{FF2B5EF4-FFF2-40B4-BE49-F238E27FC236}">
                <a16:creationId xmlns:a16="http://schemas.microsoft.com/office/drawing/2014/main" id="{B414E518-8CF4-4646-8CB3-6ACC2E75D3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1181100"/>
            <a:ext cx="7848600"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8500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AEFEE76-FECE-6F44-B500-64943F7E34BB}"/>
              </a:ext>
            </a:extLst>
          </p:cNvPr>
          <p:cNvSpPr>
            <a:spLocks noGrp="1" noChangeArrowheads="1"/>
          </p:cNvSpPr>
          <p:nvPr>
            <p:ph type="title"/>
          </p:nvPr>
        </p:nvSpPr>
        <p:spPr/>
        <p:txBody>
          <a:bodyPr/>
          <a:lstStyle/>
          <a:p>
            <a:r>
              <a:rPr lang="en-US" altLang="en-US"/>
              <a:t>Storage Area Network (SAN)</a:t>
            </a:r>
          </a:p>
        </p:txBody>
      </p:sp>
      <p:sp>
        <p:nvSpPr>
          <p:cNvPr id="38916" name="Rectangle 4">
            <a:extLst>
              <a:ext uri="{FF2B5EF4-FFF2-40B4-BE49-F238E27FC236}">
                <a16:creationId xmlns:a16="http://schemas.microsoft.com/office/drawing/2014/main" id="{A09BF911-91BB-A648-ADB1-F1A8C4C92C0A}"/>
              </a:ext>
            </a:extLst>
          </p:cNvPr>
          <p:cNvSpPr>
            <a:spLocks noGrp="1" noChangeArrowheads="1"/>
          </p:cNvSpPr>
          <p:nvPr>
            <p:ph type="body" sz="half" idx="2"/>
          </p:nvPr>
        </p:nvSpPr>
        <p:spPr/>
        <p:txBody>
          <a:bodyPr/>
          <a:lstStyle/>
          <a:p>
            <a:r>
              <a:rPr lang="en-US" altLang="en-US" sz="2800"/>
              <a:t>SAN is created by using the Fibre Channel to link peripheral devices such as disk storage and tape libraries</a:t>
            </a:r>
          </a:p>
        </p:txBody>
      </p:sp>
      <p:pic>
        <p:nvPicPr>
          <p:cNvPr id="38918" name="Picture 6">
            <a:extLst>
              <a:ext uri="{FF2B5EF4-FFF2-40B4-BE49-F238E27FC236}">
                <a16:creationId xmlns:a16="http://schemas.microsoft.com/office/drawing/2014/main" id="{DE659870-40B9-6D46-AD60-53D034203B28}"/>
              </a:ext>
            </a:extLst>
          </p:cNvPr>
          <p:cNvPicPr>
            <a:picLocks noGrp="1" noChangeAspect="1" noChangeArrowheads="1"/>
          </p:cNvPicPr>
          <p:nvPr>
            <p:ph type="chart" sz="half" idx="1"/>
          </p:nvPr>
        </p:nvPicPr>
        <p:blipFill>
          <a:blip r:embed="rId2">
            <a:extLst>
              <a:ext uri="{28A0092B-C50C-407E-A947-70E740481C1C}">
                <a14:useLocalDpi xmlns:a14="http://schemas.microsoft.com/office/drawing/2010/main" val="0"/>
              </a:ext>
            </a:extLst>
          </a:blip>
          <a:srcRect/>
          <a:stretch>
            <a:fillRect/>
          </a:stretch>
        </p:blipFill>
        <p:spPr>
          <a:xfrm>
            <a:off x="304800" y="1844824"/>
            <a:ext cx="4343400" cy="3425825"/>
          </a:xfrm>
        </p:spPr>
      </p:pic>
    </p:spTree>
    <p:extLst>
      <p:ext uri="{BB962C8B-B14F-4D97-AF65-F5344CB8AC3E}">
        <p14:creationId xmlns:p14="http://schemas.microsoft.com/office/powerpoint/2010/main" val="1959205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6F979AA6-A77C-8F4E-B4A6-23A7C5296555}"/>
              </a:ext>
            </a:extLst>
          </p:cNvPr>
          <p:cNvSpPr>
            <a:spLocks noGrp="1"/>
          </p:cNvSpPr>
          <p:nvPr>
            <p:ph type="title"/>
          </p:nvPr>
        </p:nvSpPr>
        <p:spPr>
          <a:xfrm>
            <a:off x="457200" y="274638"/>
            <a:ext cx="8229600" cy="922114"/>
          </a:xfrm>
        </p:spPr>
        <p:txBody>
          <a:bodyPr/>
          <a:lstStyle/>
          <a:p>
            <a:pPr eaLnBrk="1" hangingPunct="1"/>
            <a:r>
              <a:rPr lang="en-US" altLang="en-US" dirty="0"/>
              <a:t>SAN Connections</a:t>
            </a:r>
          </a:p>
        </p:txBody>
      </p:sp>
      <p:sp>
        <p:nvSpPr>
          <p:cNvPr id="35843" name="Content Placeholder 2">
            <a:extLst>
              <a:ext uri="{FF2B5EF4-FFF2-40B4-BE49-F238E27FC236}">
                <a16:creationId xmlns:a16="http://schemas.microsoft.com/office/drawing/2014/main" id="{65891CFB-F189-5F4E-87A2-30F2B2917A43}"/>
              </a:ext>
            </a:extLst>
          </p:cNvPr>
          <p:cNvSpPr>
            <a:spLocks noGrp="1"/>
          </p:cNvSpPr>
          <p:nvPr>
            <p:ph idx="1"/>
          </p:nvPr>
        </p:nvSpPr>
        <p:spPr>
          <a:xfrm>
            <a:off x="457200" y="1196752"/>
            <a:ext cx="8229600" cy="4320481"/>
          </a:xfrm>
        </p:spPr>
        <p:txBody>
          <a:bodyPr/>
          <a:lstStyle/>
          <a:p>
            <a:pPr eaLnBrk="1" hangingPunct="1"/>
            <a:r>
              <a:rPr lang="en-US" altLang="en-US" sz="1600" dirty="0" err="1"/>
              <a:t>Fibre</a:t>
            </a:r>
            <a:r>
              <a:rPr lang="en-US" altLang="en-US" sz="1600" dirty="0"/>
              <a:t> Channel</a:t>
            </a:r>
          </a:p>
          <a:p>
            <a:pPr lvl="1" eaLnBrk="1" hangingPunct="1"/>
            <a:r>
              <a:rPr lang="en-US" altLang="en-US" sz="1600" dirty="0"/>
              <a:t>Gigabit speed network technology used for storage.  Does not necessarily need to run over fiber, can be used with copper cabling</a:t>
            </a:r>
          </a:p>
          <a:p>
            <a:pPr eaLnBrk="1" hangingPunct="1"/>
            <a:r>
              <a:rPr lang="en-US" altLang="en-US" sz="1600" dirty="0"/>
              <a:t>iSCSI (Internet SCSI)</a:t>
            </a:r>
          </a:p>
          <a:p>
            <a:pPr lvl="1" eaLnBrk="1" hangingPunct="1"/>
            <a:r>
              <a:rPr lang="en-US" altLang="en-US" sz="1600" dirty="0"/>
              <a:t>Network protocol standard that allows SCSI over TCP/IP.  </a:t>
            </a:r>
          </a:p>
          <a:p>
            <a:pPr lvl="1" eaLnBrk="1" hangingPunct="1"/>
            <a:r>
              <a:rPr lang="en-US" altLang="en-US" sz="1600" dirty="0"/>
              <a:t>Cost effective option to traditional dedicated </a:t>
            </a:r>
            <a:r>
              <a:rPr lang="en-US" altLang="en-US" sz="1600" dirty="0" err="1"/>
              <a:t>Fibre</a:t>
            </a:r>
            <a:r>
              <a:rPr lang="en-US" altLang="en-US" sz="1600" dirty="0"/>
              <a:t> Channel SANS</a:t>
            </a:r>
          </a:p>
          <a:p>
            <a:pPr eaLnBrk="1" hangingPunct="1"/>
            <a:r>
              <a:rPr lang="en-US" altLang="en-US" sz="1600" dirty="0"/>
              <a:t>FICON (Fiber Connectivity)</a:t>
            </a:r>
          </a:p>
          <a:p>
            <a:pPr lvl="1" eaLnBrk="1" hangingPunct="1"/>
            <a:r>
              <a:rPr lang="en-US" altLang="en-US" sz="1600" dirty="0"/>
              <a:t>FC4 </a:t>
            </a:r>
            <a:r>
              <a:rPr lang="en-US" altLang="en-US" sz="1600" dirty="0" err="1"/>
              <a:t>Fibre</a:t>
            </a:r>
            <a:r>
              <a:rPr lang="en-US" altLang="en-US" sz="1600" dirty="0"/>
              <a:t> Channel storage protocol with speeds capable of 1, 2, and 4Gbps speeds with distances up to 100km</a:t>
            </a:r>
          </a:p>
          <a:p>
            <a:pPr eaLnBrk="1" hangingPunct="1"/>
            <a:r>
              <a:rPr lang="en-US" altLang="en-US" sz="1600" dirty="0"/>
              <a:t>FCIP (</a:t>
            </a:r>
            <a:r>
              <a:rPr lang="en-US" altLang="en-US" sz="1600" dirty="0" err="1"/>
              <a:t>Fibre</a:t>
            </a:r>
            <a:r>
              <a:rPr lang="en-US" altLang="en-US" sz="1600" dirty="0"/>
              <a:t> Channel over IP)</a:t>
            </a:r>
          </a:p>
          <a:p>
            <a:pPr lvl="1" eaLnBrk="1" hangingPunct="1"/>
            <a:r>
              <a:rPr lang="en-US" altLang="en-US" sz="1600" dirty="0"/>
              <a:t>IP-based storage protocol that tunnels FC over IP-based networks.</a:t>
            </a:r>
          </a:p>
          <a:p>
            <a:pPr lvl="1" eaLnBrk="1" hangingPunct="1"/>
            <a:r>
              <a:rPr lang="en-US" altLang="en-US" sz="1600" dirty="0"/>
              <a:t>Allows for sharing data over a geographically distributed enterprise</a:t>
            </a:r>
          </a:p>
          <a:p>
            <a:pPr eaLnBrk="1" hangingPunct="1"/>
            <a:r>
              <a:rPr lang="en-US" altLang="en-US" sz="1600" dirty="0"/>
              <a:t>DWDM/CWDM (Wave-division multiplexing)</a:t>
            </a:r>
          </a:p>
          <a:p>
            <a:pPr lvl="1" eaLnBrk="1" hangingPunct="1"/>
            <a:r>
              <a:rPr lang="en-US" altLang="en-US" sz="1600" dirty="0"/>
              <a:t>Using multiple optical signals over single fiber optic cable</a:t>
            </a:r>
          </a:p>
          <a:p>
            <a:pPr lvl="1" eaLnBrk="1" hangingPunct="1"/>
            <a:r>
              <a:rPr lang="en-US" altLang="en-US" sz="1600" dirty="0"/>
              <a:t>DWDM is slightly faster than CWDM that is limited to fewer channels</a:t>
            </a:r>
          </a:p>
        </p:txBody>
      </p:sp>
    </p:spTree>
    <p:extLst>
      <p:ext uri="{BB962C8B-B14F-4D97-AF65-F5344CB8AC3E}">
        <p14:creationId xmlns:p14="http://schemas.microsoft.com/office/powerpoint/2010/main" val="2243284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283F7D5-F53D-3A4F-8E5A-9195450A53F9}"/>
              </a:ext>
            </a:extLst>
          </p:cNvPr>
          <p:cNvSpPr>
            <a:spLocks noGrp="1" noChangeArrowheads="1"/>
          </p:cNvSpPr>
          <p:nvPr>
            <p:ph type="title"/>
          </p:nvPr>
        </p:nvSpPr>
        <p:spPr>
          <a:xfrm>
            <a:off x="571500" y="1118707"/>
            <a:ext cx="8229600" cy="684804"/>
          </a:xfrm>
        </p:spPr>
        <p:txBody>
          <a:bodyPr/>
          <a:lstStyle/>
          <a:p>
            <a:r>
              <a:rPr lang="en-US" altLang="en-US" dirty="0"/>
              <a:t>Server-Attached Storage (SAS)</a:t>
            </a:r>
          </a:p>
        </p:txBody>
      </p:sp>
      <p:pic>
        <p:nvPicPr>
          <p:cNvPr id="6148" name="Picture 4">
            <a:extLst>
              <a:ext uri="{FF2B5EF4-FFF2-40B4-BE49-F238E27FC236}">
                <a16:creationId xmlns:a16="http://schemas.microsoft.com/office/drawing/2014/main" id="{26E61E0E-01B9-A441-BCFF-C321C81486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905000"/>
            <a:ext cx="8001000" cy="38342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81B689C-D40F-0E46-8A7E-4DA33EBC04E9}"/>
              </a:ext>
            </a:extLst>
          </p:cNvPr>
          <p:cNvSpPr txBox="1"/>
          <p:nvPr/>
        </p:nvSpPr>
        <p:spPr>
          <a:xfrm>
            <a:off x="3347864" y="492463"/>
            <a:ext cx="3206327" cy="707886"/>
          </a:xfrm>
          <a:prstGeom prst="rect">
            <a:avLst/>
          </a:prstGeom>
          <a:noFill/>
        </p:spPr>
        <p:txBody>
          <a:bodyPr wrap="none" rtlCol="0">
            <a:spAutoFit/>
          </a:bodyPr>
          <a:lstStyle/>
          <a:p>
            <a:r>
              <a:rPr lang="en-US" sz="4000" dirty="0"/>
              <a:t>Classification</a:t>
            </a:r>
          </a:p>
        </p:txBody>
      </p:sp>
    </p:spTree>
    <p:extLst>
      <p:ext uri="{BB962C8B-B14F-4D97-AF65-F5344CB8AC3E}">
        <p14:creationId xmlns:p14="http://schemas.microsoft.com/office/powerpoint/2010/main" val="3260054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4E1D32F-4E67-324A-9EC0-1A83662D00FA}"/>
              </a:ext>
            </a:extLst>
          </p:cNvPr>
          <p:cNvSpPr>
            <a:spLocks noGrp="1" noChangeArrowheads="1"/>
          </p:cNvSpPr>
          <p:nvPr>
            <p:ph type="title"/>
          </p:nvPr>
        </p:nvSpPr>
        <p:spPr/>
        <p:txBody>
          <a:bodyPr/>
          <a:lstStyle/>
          <a:p>
            <a:r>
              <a:rPr lang="en-US" altLang="en-US"/>
              <a:t>SAS -- How to Share Data</a:t>
            </a:r>
          </a:p>
        </p:txBody>
      </p:sp>
      <p:sp>
        <p:nvSpPr>
          <p:cNvPr id="33795" name="Rectangle 3">
            <a:extLst>
              <a:ext uri="{FF2B5EF4-FFF2-40B4-BE49-F238E27FC236}">
                <a16:creationId xmlns:a16="http://schemas.microsoft.com/office/drawing/2014/main" id="{23FAB966-FD7B-C844-8B09-25EF842114AA}"/>
              </a:ext>
            </a:extLst>
          </p:cNvPr>
          <p:cNvSpPr>
            <a:spLocks noGrp="1" noChangeArrowheads="1"/>
          </p:cNvSpPr>
          <p:nvPr>
            <p:ph type="body" sz="half" idx="1"/>
          </p:nvPr>
        </p:nvSpPr>
        <p:spPr/>
        <p:txBody>
          <a:bodyPr/>
          <a:lstStyle/>
          <a:p>
            <a:r>
              <a:rPr lang="en-US" altLang="en-US" sz="2800"/>
              <a:t>Each has own copy</a:t>
            </a:r>
          </a:p>
          <a:p>
            <a:pPr lvl="1"/>
            <a:r>
              <a:rPr lang="en-US" altLang="en-US" sz="2400"/>
              <a:t>scalability: Poor</a:t>
            </a:r>
          </a:p>
          <a:p>
            <a:pPr lvl="1"/>
            <a:r>
              <a:rPr lang="en-US" altLang="en-US" sz="2400"/>
              <a:t>availability: OK</a:t>
            </a:r>
          </a:p>
          <a:p>
            <a:pPr lvl="1"/>
            <a:r>
              <a:rPr lang="en-US" altLang="en-US" sz="2400"/>
              <a:t>performance: OK</a:t>
            </a:r>
          </a:p>
          <a:p>
            <a:pPr lvl="1"/>
            <a:r>
              <a:rPr lang="en-US" altLang="en-US" sz="2400"/>
              <a:t>management: how to keep data sync?</a:t>
            </a:r>
          </a:p>
          <a:p>
            <a:pPr lvl="1"/>
            <a:r>
              <a:rPr lang="en-US" altLang="en-US" sz="2400"/>
              <a:t>Connectivity: NA</a:t>
            </a:r>
          </a:p>
        </p:txBody>
      </p:sp>
      <p:sp>
        <p:nvSpPr>
          <p:cNvPr id="33796" name="Rectangle 4">
            <a:extLst>
              <a:ext uri="{FF2B5EF4-FFF2-40B4-BE49-F238E27FC236}">
                <a16:creationId xmlns:a16="http://schemas.microsoft.com/office/drawing/2014/main" id="{889BC547-0854-7A41-B4C7-791924DF76AE}"/>
              </a:ext>
            </a:extLst>
          </p:cNvPr>
          <p:cNvSpPr>
            <a:spLocks noGrp="1" noChangeArrowheads="1"/>
          </p:cNvSpPr>
          <p:nvPr>
            <p:ph type="body" sz="half" idx="2"/>
          </p:nvPr>
        </p:nvSpPr>
        <p:spPr/>
        <p:txBody>
          <a:bodyPr/>
          <a:lstStyle/>
          <a:p>
            <a:r>
              <a:rPr lang="en-US" altLang="en-US" sz="2800"/>
              <a:t>One copy, share</a:t>
            </a:r>
          </a:p>
          <a:p>
            <a:pPr lvl="1"/>
            <a:r>
              <a:rPr lang="en-US" altLang="en-US" sz="2400"/>
              <a:t>OK</a:t>
            </a:r>
          </a:p>
          <a:p>
            <a:pPr lvl="1"/>
            <a:r>
              <a:rPr lang="en-US" altLang="en-US" sz="2400"/>
              <a:t>single point failure</a:t>
            </a:r>
          </a:p>
          <a:p>
            <a:pPr lvl="1"/>
            <a:r>
              <a:rPr lang="en-US" altLang="en-US" sz="2400"/>
              <a:t>not that good</a:t>
            </a:r>
          </a:p>
          <a:p>
            <a:pPr lvl="1"/>
            <a:r>
              <a:rPr lang="en-US" altLang="en-US" sz="2400"/>
              <a:t>how to make back up without affecting service?</a:t>
            </a:r>
          </a:p>
          <a:p>
            <a:pPr lvl="1"/>
            <a:r>
              <a:rPr lang="en-US" altLang="en-US" sz="2400"/>
              <a:t>System dependent</a:t>
            </a:r>
          </a:p>
          <a:p>
            <a:pPr lvl="1"/>
            <a:endParaRPr lang="en-US" altLang="en-US" sz="2400"/>
          </a:p>
        </p:txBody>
      </p:sp>
    </p:spTree>
    <p:extLst>
      <p:ext uri="{BB962C8B-B14F-4D97-AF65-F5344CB8AC3E}">
        <p14:creationId xmlns:p14="http://schemas.microsoft.com/office/powerpoint/2010/main" val="3586911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FF34345-A53F-C546-AA29-F9C972D1AD71}"/>
              </a:ext>
            </a:extLst>
          </p:cNvPr>
          <p:cNvSpPr>
            <a:spLocks noGrp="1" noChangeArrowheads="1"/>
          </p:cNvSpPr>
          <p:nvPr>
            <p:ph type="title"/>
          </p:nvPr>
        </p:nvSpPr>
        <p:spPr/>
        <p:txBody>
          <a:bodyPr/>
          <a:lstStyle/>
          <a:p>
            <a:r>
              <a:rPr lang="en-US" altLang="en-US"/>
              <a:t>Network-Attached Storage(NAS)</a:t>
            </a:r>
          </a:p>
        </p:txBody>
      </p:sp>
      <p:sp>
        <p:nvSpPr>
          <p:cNvPr id="10243" name="Rectangle 3">
            <a:extLst>
              <a:ext uri="{FF2B5EF4-FFF2-40B4-BE49-F238E27FC236}">
                <a16:creationId xmlns:a16="http://schemas.microsoft.com/office/drawing/2014/main" id="{439BE532-3BB2-BB42-8264-AC97A7E16537}"/>
              </a:ext>
            </a:extLst>
          </p:cNvPr>
          <p:cNvSpPr>
            <a:spLocks noChangeArrowheads="1"/>
          </p:cNvSpPr>
          <p:nvPr/>
        </p:nvSpPr>
        <p:spPr bwMode="auto">
          <a:xfrm>
            <a:off x="2209800" y="1676400"/>
            <a:ext cx="5029200" cy="52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ts val="500"/>
              </a:spcBef>
              <a:spcAft>
                <a:spcPts val="500"/>
              </a:spcAft>
            </a:pPr>
            <a:endParaRPr lang="en-US" altLang="en-US"/>
          </a:p>
        </p:txBody>
      </p:sp>
      <p:pic>
        <p:nvPicPr>
          <p:cNvPr id="10245" name="Picture 5">
            <a:extLst>
              <a:ext uri="{FF2B5EF4-FFF2-40B4-BE49-F238E27FC236}">
                <a16:creationId xmlns:a16="http://schemas.microsoft.com/office/drawing/2014/main" id="{D35DF0E3-41C8-CA4B-A41B-55F2AAE17C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402758"/>
            <a:ext cx="7772400" cy="43304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0062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C1352C3-F9D7-1F46-BBB5-DA1FAC4D89C0}"/>
              </a:ext>
            </a:extLst>
          </p:cNvPr>
          <p:cNvSpPr>
            <a:spLocks noGrp="1" noChangeArrowheads="1"/>
          </p:cNvSpPr>
          <p:nvPr>
            <p:ph type="title"/>
          </p:nvPr>
        </p:nvSpPr>
        <p:spPr/>
        <p:txBody>
          <a:bodyPr/>
          <a:lstStyle/>
          <a:p>
            <a:r>
              <a:rPr lang="en-US" altLang="en-US"/>
              <a:t>NAS</a:t>
            </a:r>
          </a:p>
        </p:txBody>
      </p:sp>
      <p:sp>
        <p:nvSpPr>
          <p:cNvPr id="34819" name="Rectangle 3">
            <a:extLst>
              <a:ext uri="{FF2B5EF4-FFF2-40B4-BE49-F238E27FC236}">
                <a16:creationId xmlns:a16="http://schemas.microsoft.com/office/drawing/2014/main" id="{132506FE-85FF-FC45-887A-70D72A4A3C40}"/>
              </a:ext>
            </a:extLst>
          </p:cNvPr>
          <p:cNvSpPr>
            <a:spLocks noGrp="1" noChangeArrowheads="1"/>
          </p:cNvSpPr>
          <p:nvPr>
            <p:ph type="body" idx="1"/>
          </p:nvPr>
        </p:nvSpPr>
        <p:spPr>
          <a:xfrm>
            <a:off x="457200" y="1340768"/>
            <a:ext cx="8229600" cy="4392488"/>
          </a:xfrm>
        </p:spPr>
        <p:txBody>
          <a:bodyPr/>
          <a:lstStyle/>
          <a:p>
            <a:r>
              <a:rPr lang="en-US" altLang="en-US" dirty="0"/>
              <a:t>Scalability: good</a:t>
            </a:r>
          </a:p>
          <a:p>
            <a:r>
              <a:rPr lang="en-US" altLang="en-US" dirty="0"/>
              <a:t>Availability: as long as the LAN and NAS device work, generally good</a:t>
            </a:r>
          </a:p>
          <a:p>
            <a:r>
              <a:rPr lang="en-US" altLang="en-US" dirty="0"/>
              <a:t>Performance: limited by speed of LAN, traffic conflicts, inefficient protocol</a:t>
            </a:r>
          </a:p>
          <a:p>
            <a:r>
              <a:rPr lang="en-US" altLang="en-US" dirty="0"/>
              <a:t> Management: OK</a:t>
            </a:r>
          </a:p>
          <a:p>
            <a:r>
              <a:rPr lang="en-US" altLang="en-US" dirty="0"/>
              <a:t>Connection: homogeneous vs. heterogeneous</a:t>
            </a:r>
          </a:p>
          <a:p>
            <a:endParaRPr lang="en-US" altLang="en-US" dirty="0"/>
          </a:p>
          <a:p>
            <a:endParaRPr lang="en-US" altLang="en-US" dirty="0"/>
          </a:p>
        </p:txBody>
      </p:sp>
    </p:spTree>
    <p:extLst>
      <p:ext uri="{BB962C8B-B14F-4D97-AF65-F5344CB8AC3E}">
        <p14:creationId xmlns:p14="http://schemas.microsoft.com/office/powerpoint/2010/main" val="4259411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A52F0FB-AF53-F54B-8923-79D50D1FB3DF}"/>
              </a:ext>
            </a:extLst>
          </p:cNvPr>
          <p:cNvSpPr>
            <a:spLocks noGrp="1" noChangeArrowheads="1"/>
          </p:cNvSpPr>
          <p:nvPr>
            <p:ph type="title"/>
          </p:nvPr>
        </p:nvSpPr>
        <p:spPr/>
        <p:txBody>
          <a:bodyPr/>
          <a:lstStyle/>
          <a:p>
            <a:r>
              <a:rPr lang="en-US" altLang="en-US"/>
              <a:t>SAS vs. </a:t>
            </a:r>
            <a:r>
              <a:rPr lang="en-US" altLang="en-US" dirty="0"/>
              <a:t>NAS</a:t>
            </a:r>
          </a:p>
        </p:txBody>
      </p:sp>
      <p:sp>
        <p:nvSpPr>
          <p:cNvPr id="46083" name="Rectangle 3">
            <a:extLst>
              <a:ext uri="{FF2B5EF4-FFF2-40B4-BE49-F238E27FC236}">
                <a16:creationId xmlns:a16="http://schemas.microsoft.com/office/drawing/2014/main" id="{1E3CEEC9-D54D-F347-96F0-90B4C46C195F}"/>
              </a:ext>
            </a:extLst>
          </p:cNvPr>
          <p:cNvSpPr>
            <a:spLocks noGrp="1" noChangeArrowheads="1"/>
          </p:cNvSpPr>
          <p:nvPr>
            <p:ph type="body" idx="1"/>
          </p:nvPr>
        </p:nvSpPr>
        <p:spPr/>
        <p:txBody>
          <a:bodyPr/>
          <a:lstStyle/>
          <a:p>
            <a:r>
              <a:rPr lang="en-US" altLang="en-US"/>
              <a:t>Dedicated Fibre Channel Network for Storage</a:t>
            </a:r>
          </a:p>
          <a:p>
            <a:r>
              <a:rPr lang="en-US" altLang="en-US"/>
              <a:t>More efficient protocol</a:t>
            </a:r>
          </a:p>
          <a:p>
            <a:r>
              <a:rPr lang="en-US" altLang="en-US"/>
              <a:t>==&gt; higher availability</a:t>
            </a:r>
          </a:p>
          <a:p>
            <a:r>
              <a:rPr lang="en-US" altLang="en-US"/>
              <a:t>==&gt; reduce traffic conflict</a:t>
            </a:r>
          </a:p>
          <a:p>
            <a:r>
              <a:rPr lang="en-US" altLang="en-US"/>
              <a:t>==&gt; longer distance (up to 10 km)</a:t>
            </a:r>
          </a:p>
          <a:p>
            <a:endParaRPr lang="en-US" altLang="en-US"/>
          </a:p>
          <a:p>
            <a:endParaRPr lang="en-US" altLang="en-US"/>
          </a:p>
          <a:p>
            <a:endParaRPr lang="en-US" altLang="en-US"/>
          </a:p>
          <a:p>
            <a:endParaRPr lang="en-US" altLang="en-US"/>
          </a:p>
        </p:txBody>
      </p:sp>
    </p:spTree>
    <p:extLst>
      <p:ext uri="{BB962C8B-B14F-4D97-AF65-F5344CB8AC3E}">
        <p14:creationId xmlns:p14="http://schemas.microsoft.com/office/powerpoint/2010/main" val="3436267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88AE38F0-4CEE-C944-B900-F17AE526D6AE}"/>
              </a:ext>
            </a:extLst>
          </p:cNvPr>
          <p:cNvSpPr>
            <a:spLocks noGrp="1" noChangeArrowheads="1"/>
          </p:cNvSpPr>
          <p:nvPr>
            <p:ph type="title"/>
          </p:nvPr>
        </p:nvSpPr>
        <p:spPr/>
        <p:txBody>
          <a:bodyPr/>
          <a:lstStyle/>
          <a:p>
            <a:r>
              <a:rPr lang="en-US" altLang="en-US"/>
              <a:t>Fibre Channel</a:t>
            </a:r>
          </a:p>
        </p:txBody>
      </p:sp>
      <p:sp>
        <p:nvSpPr>
          <p:cNvPr id="40963" name="Rectangle 3">
            <a:extLst>
              <a:ext uri="{FF2B5EF4-FFF2-40B4-BE49-F238E27FC236}">
                <a16:creationId xmlns:a16="http://schemas.microsoft.com/office/drawing/2014/main" id="{3E4196F4-5914-1749-A565-4695F7DD6199}"/>
              </a:ext>
            </a:extLst>
          </p:cNvPr>
          <p:cNvSpPr>
            <a:spLocks noGrp="1" noChangeArrowheads="1"/>
          </p:cNvSpPr>
          <p:nvPr>
            <p:ph type="body" idx="1"/>
          </p:nvPr>
        </p:nvSpPr>
        <p:spPr>
          <a:xfrm>
            <a:off x="685800" y="1124744"/>
            <a:ext cx="7772400" cy="4608512"/>
          </a:xfrm>
        </p:spPr>
        <p:txBody>
          <a:bodyPr/>
          <a:lstStyle/>
          <a:p>
            <a:r>
              <a:rPr lang="en-US" altLang="en-US"/>
              <a:t>provides high-performance, any-to-any interconnection.</a:t>
            </a:r>
          </a:p>
          <a:p>
            <a:pPr lvl="1"/>
            <a:r>
              <a:rPr lang="en-US" altLang="en-US"/>
              <a:t>server to server</a:t>
            </a:r>
          </a:p>
          <a:p>
            <a:pPr lvl="1"/>
            <a:r>
              <a:rPr lang="en-US" altLang="en-US"/>
              <a:t>server to storage</a:t>
            </a:r>
          </a:p>
          <a:p>
            <a:pPr lvl="1"/>
            <a:r>
              <a:rPr lang="en-US" altLang="en-US"/>
              <a:t>storage to storage</a:t>
            </a:r>
          </a:p>
          <a:p>
            <a:r>
              <a:rPr lang="en-US" altLang="en-US"/>
              <a:t>combines the characteristics of networks (large address space, scalability) and I/O channels (high speed, low latency, hardware error detection) together.</a:t>
            </a:r>
          </a:p>
        </p:txBody>
      </p:sp>
    </p:spTree>
    <p:extLst>
      <p:ext uri="{BB962C8B-B14F-4D97-AF65-F5344CB8AC3E}">
        <p14:creationId xmlns:p14="http://schemas.microsoft.com/office/powerpoint/2010/main" val="3414819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3032DE4-3C26-E941-9CDD-756E86BF7F2D}"/>
              </a:ext>
            </a:extLst>
          </p:cNvPr>
          <p:cNvSpPr>
            <a:spLocks noGrp="1" noChangeArrowheads="1"/>
          </p:cNvSpPr>
          <p:nvPr>
            <p:ph type="title"/>
          </p:nvPr>
        </p:nvSpPr>
        <p:spPr/>
        <p:txBody>
          <a:bodyPr/>
          <a:lstStyle/>
          <a:p>
            <a:r>
              <a:rPr lang="en-US" altLang="en-US"/>
              <a:t>Benefits of SAN</a:t>
            </a:r>
          </a:p>
        </p:txBody>
      </p:sp>
      <p:sp>
        <p:nvSpPr>
          <p:cNvPr id="41987" name="Rectangle 3">
            <a:extLst>
              <a:ext uri="{FF2B5EF4-FFF2-40B4-BE49-F238E27FC236}">
                <a16:creationId xmlns:a16="http://schemas.microsoft.com/office/drawing/2014/main" id="{CD43E1F5-3CE9-5F47-9D84-4F31FBCCE03A}"/>
              </a:ext>
            </a:extLst>
          </p:cNvPr>
          <p:cNvSpPr>
            <a:spLocks noGrp="1" noChangeArrowheads="1"/>
          </p:cNvSpPr>
          <p:nvPr>
            <p:ph type="body" idx="1"/>
          </p:nvPr>
        </p:nvSpPr>
        <p:spPr/>
        <p:txBody>
          <a:bodyPr/>
          <a:lstStyle/>
          <a:p>
            <a:r>
              <a:rPr lang="en-US" altLang="en-US"/>
              <a:t>Scalability ==&gt; Fibre Channel networks allow the number of attached nodes to increase without loss of performance because as switches are added, switching capacity grows. The limitations on the number of attached devices typical of channel interconnection disappears.</a:t>
            </a:r>
          </a:p>
        </p:txBody>
      </p:sp>
    </p:spTree>
    <p:extLst>
      <p:ext uri="{BB962C8B-B14F-4D97-AF65-F5344CB8AC3E}">
        <p14:creationId xmlns:p14="http://schemas.microsoft.com/office/powerpoint/2010/main" val="276283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B46B6E7-136E-4D49-A279-9531E2151A06}"/>
              </a:ext>
            </a:extLst>
          </p:cNvPr>
          <p:cNvSpPr>
            <a:spLocks noGrp="1" noChangeArrowheads="1"/>
          </p:cNvSpPr>
          <p:nvPr>
            <p:ph type="title"/>
          </p:nvPr>
        </p:nvSpPr>
        <p:spPr/>
        <p:txBody>
          <a:bodyPr/>
          <a:lstStyle/>
          <a:p>
            <a:r>
              <a:rPr lang="en-US" altLang="en-US"/>
              <a:t>Benefits of SAN</a:t>
            </a:r>
          </a:p>
        </p:txBody>
      </p:sp>
      <p:sp>
        <p:nvSpPr>
          <p:cNvPr id="43011" name="Rectangle 3">
            <a:extLst>
              <a:ext uri="{FF2B5EF4-FFF2-40B4-BE49-F238E27FC236}">
                <a16:creationId xmlns:a16="http://schemas.microsoft.com/office/drawing/2014/main" id="{7F332D1A-DBE2-1A4D-BBDA-C54D252B88AF}"/>
              </a:ext>
            </a:extLst>
          </p:cNvPr>
          <p:cNvSpPr>
            <a:spLocks noGrp="1" noChangeArrowheads="1"/>
          </p:cNvSpPr>
          <p:nvPr>
            <p:ph type="body" idx="1"/>
          </p:nvPr>
        </p:nvSpPr>
        <p:spPr/>
        <p:txBody>
          <a:bodyPr/>
          <a:lstStyle/>
          <a:p>
            <a:r>
              <a:rPr lang="en-US" altLang="en-US"/>
              <a:t>High Performance ==&gt; Fibre Channel fabrics provide a switched 100Mbytes/second full duplex interconnect.</a:t>
            </a:r>
          </a:p>
          <a:p>
            <a:r>
              <a:rPr lang="en-US" altLang="en-US"/>
              <a:t>Storage Management ==&gt; SAN-attached storage allows the entire investment in storage to be managed in a uniform way.</a:t>
            </a:r>
          </a:p>
        </p:txBody>
      </p:sp>
    </p:spTree>
    <p:extLst>
      <p:ext uri="{BB962C8B-B14F-4D97-AF65-F5344CB8AC3E}">
        <p14:creationId xmlns:p14="http://schemas.microsoft.com/office/powerpoint/2010/main" val="4156585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33B5B87-3960-7A4F-8749-BD3835426E5A}"/>
              </a:ext>
            </a:extLst>
          </p:cNvPr>
          <p:cNvSpPr>
            <a:spLocks noGrp="1" noChangeArrowheads="1"/>
          </p:cNvSpPr>
          <p:nvPr>
            <p:ph type="title"/>
          </p:nvPr>
        </p:nvSpPr>
        <p:spPr/>
        <p:txBody>
          <a:bodyPr/>
          <a:lstStyle/>
          <a:p>
            <a:r>
              <a:rPr lang="en-US" altLang="en-US"/>
              <a:t>Benefits of SAN</a:t>
            </a:r>
          </a:p>
        </p:txBody>
      </p:sp>
      <p:sp>
        <p:nvSpPr>
          <p:cNvPr id="44035" name="Rectangle 3">
            <a:extLst>
              <a:ext uri="{FF2B5EF4-FFF2-40B4-BE49-F238E27FC236}">
                <a16:creationId xmlns:a16="http://schemas.microsoft.com/office/drawing/2014/main" id="{04FA8D48-42BE-1E44-9A8A-16CAA9A3C230}"/>
              </a:ext>
            </a:extLst>
          </p:cNvPr>
          <p:cNvSpPr>
            <a:spLocks noGrp="1" noChangeArrowheads="1"/>
          </p:cNvSpPr>
          <p:nvPr>
            <p:ph type="body" idx="1"/>
          </p:nvPr>
        </p:nvSpPr>
        <p:spPr/>
        <p:txBody>
          <a:bodyPr/>
          <a:lstStyle/>
          <a:p>
            <a:r>
              <a:rPr lang="en-US" altLang="en-US"/>
              <a:t>Decoupling Servers and Storage </a:t>
            </a:r>
          </a:p>
          <a:p>
            <a:pPr lvl="1"/>
            <a:r>
              <a:rPr lang="en-US" altLang="en-US"/>
              <a:t>the servers can  be upgraded while leaving storage in place. </a:t>
            </a:r>
          </a:p>
          <a:p>
            <a:pPr lvl="1"/>
            <a:r>
              <a:rPr lang="en-US" altLang="en-US"/>
              <a:t>Storage can be added at will and dynamically allocated to servers without downtime.</a:t>
            </a:r>
          </a:p>
        </p:txBody>
      </p:sp>
    </p:spTree>
    <p:extLst>
      <p:ext uri="{BB962C8B-B14F-4D97-AF65-F5344CB8AC3E}">
        <p14:creationId xmlns:p14="http://schemas.microsoft.com/office/powerpoint/2010/main" val="1579025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7C3D4723-72C5-5247-90E4-E226FC777383}"/>
              </a:ext>
            </a:extLst>
          </p:cNvPr>
          <p:cNvSpPr>
            <a:spLocks noGrp="1" noChangeArrowheads="1"/>
          </p:cNvSpPr>
          <p:nvPr>
            <p:ph type="title"/>
          </p:nvPr>
        </p:nvSpPr>
        <p:spPr/>
        <p:txBody>
          <a:bodyPr/>
          <a:lstStyle/>
          <a:p>
            <a:r>
              <a:rPr lang="en-US" altLang="en-US"/>
              <a:t>Easy Migration to SAN</a:t>
            </a:r>
          </a:p>
        </p:txBody>
      </p:sp>
      <p:sp>
        <p:nvSpPr>
          <p:cNvPr id="45059" name="Rectangle 3">
            <a:extLst>
              <a:ext uri="{FF2B5EF4-FFF2-40B4-BE49-F238E27FC236}">
                <a16:creationId xmlns:a16="http://schemas.microsoft.com/office/drawing/2014/main" id="{A48793CD-5897-714D-93A5-8EE66165D312}"/>
              </a:ext>
            </a:extLst>
          </p:cNvPr>
          <p:cNvSpPr>
            <a:spLocks noGrp="1" noChangeArrowheads="1"/>
          </p:cNvSpPr>
          <p:nvPr>
            <p:ph type="body" idx="1"/>
          </p:nvPr>
        </p:nvSpPr>
        <p:spPr>
          <a:xfrm>
            <a:off x="457200" y="1417638"/>
            <a:ext cx="8229600" cy="4243610"/>
          </a:xfrm>
        </p:spPr>
        <p:txBody>
          <a:bodyPr/>
          <a:lstStyle/>
          <a:p>
            <a:r>
              <a:rPr lang="en-US" altLang="en-US" dirty="0"/>
              <a:t>Host Bus Adapters (HBAs) -- connect servers to the SAN</a:t>
            </a:r>
          </a:p>
          <a:p>
            <a:r>
              <a:rPr lang="en-US" altLang="en-US" dirty="0" err="1"/>
              <a:t>Fibre</a:t>
            </a:r>
            <a:r>
              <a:rPr lang="en-US" altLang="en-US" dirty="0"/>
              <a:t> Channel storage -- connects directly to the SAN</a:t>
            </a:r>
          </a:p>
          <a:p>
            <a:r>
              <a:rPr lang="en-US" altLang="en-US" dirty="0"/>
              <a:t>SCSI-FC bridge -- allows SCSI (disk and tape) components to be attached to the SAN</a:t>
            </a:r>
          </a:p>
          <a:p>
            <a:r>
              <a:rPr lang="en-US" altLang="en-US" dirty="0"/>
              <a:t>SAN Network Components -- </a:t>
            </a:r>
            <a:r>
              <a:rPr lang="en-US" altLang="en-US" dirty="0" err="1"/>
              <a:t>Fibre</a:t>
            </a:r>
            <a:r>
              <a:rPr lang="en-US" altLang="en-US" dirty="0"/>
              <a:t> Channel switches</a:t>
            </a:r>
          </a:p>
        </p:txBody>
      </p:sp>
    </p:spTree>
    <p:extLst>
      <p:ext uri="{BB962C8B-B14F-4D97-AF65-F5344CB8AC3E}">
        <p14:creationId xmlns:p14="http://schemas.microsoft.com/office/powerpoint/2010/main" val="1829507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F26A2E0-81F5-0F48-93C8-9BD3A4F167DA}"/>
              </a:ext>
            </a:extLst>
          </p:cNvPr>
          <p:cNvSpPr>
            <a:spLocks noGrp="1"/>
          </p:cNvSpPr>
          <p:nvPr>
            <p:ph type="title"/>
          </p:nvPr>
        </p:nvSpPr>
        <p:spPr/>
        <p:txBody>
          <a:bodyPr/>
          <a:lstStyle/>
          <a:p>
            <a:pPr eaLnBrk="1" hangingPunct="1"/>
            <a:r>
              <a:rPr lang="en-US" altLang="en-US"/>
              <a:t>Storage Network Services</a:t>
            </a:r>
          </a:p>
        </p:txBody>
      </p:sp>
      <p:sp>
        <p:nvSpPr>
          <p:cNvPr id="69635" name="Content Placeholder 2">
            <a:extLst>
              <a:ext uri="{FF2B5EF4-FFF2-40B4-BE49-F238E27FC236}">
                <a16:creationId xmlns:a16="http://schemas.microsoft.com/office/drawing/2014/main" id="{A3D3E944-A484-9A4D-97E6-5D5785202C99}"/>
              </a:ext>
            </a:extLst>
          </p:cNvPr>
          <p:cNvSpPr>
            <a:spLocks noGrp="1"/>
          </p:cNvSpPr>
          <p:nvPr>
            <p:ph idx="1"/>
          </p:nvPr>
        </p:nvSpPr>
        <p:spPr>
          <a:xfrm>
            <a:off x="457200" y="1334022"/>
            <a:ext cx="8229600" cy="4327226"/>
          </a:xfrm>
        </p:spPr>
        <p:txBody>
          <a:bodyPr/>
          <a:lstStyle/>
          <a:p>
            <a:pPr eaLnBrk="1" hangingPunct="1"/>
            <a:r>
              <a:rPr lang="en-US" altLang="en-US" sz="2000" dirty="0"/>
              <a:t>MDS Infrastructure Planning and Design Service</a:t>
            </a:r>
          </a:p>
          <a:p>
            <a:pPr lvl="1" eaLnBrk="1" hangingPunct="1"/>
            <a:r>
              <a:rPr lang="en-US" altLang="en-US" sz="2000" dirty="0"/>
              <a:t>Comprehensive support offering to ensure storage solutions can fulfill security, scalability, performance and network management requirements.</a:t>
            </a:r>
          </a:p>
          <a:p>
            <a:pPr eaLnBrk="1" hangingPunct="1"/>
            <a:r>
              <a:rPr lang="en-US" altLang="en-US" sz="2000" dirty="0"/>
              <a:t>SAN Extension Planning and Design Service</a:t>
            </a:r>
          </a:p>
          <a:p>
            <a:pPr lvl="1" eaLnBrk="1" hangingPunct="1"/>
            <a:r>
              <a:rPr lang="en-US" altLang="en-US" sz="2000" dirty="0"/>
              <a:t>Ensures storage solutions meet requirements for storage consolidation, back-ups, data mirroring and replication.</a:t>
            </a:r>
          </a:p>
          <a:p>
            <a:pPr eaLnBrk="1" hangingPunct="1"/>
            <a:r>
              <a:rPr lang="en-US" altLang="en-US" sz="2000" dirty="0"/>
              <a:t>Storage Networking Proof of Concept Service</a:t>
            </a:r>
          </a:p>
          <a:p>
            <a:pPr lvl="1" eaLnBrk="1" hangingPunct="1"/>
            <a:r>
              <a:rPr lang="en-US" altLang="en-US" sz="2000" dirty="0"/>
              <a:t>Helps storage networks meet requirement and goals by providing a validated high-level system design, identifying opportunity for design enhancement.</a:t>
            </a:r>
          </a:p>
          <a:p>
            <a:pPr eaLnBrk="1" hangingPunct="1"/>
            <a:endParaRPr lang="en-US" altLang="en-US" sz="2000" dirty="0"/>
          </a:p>
        </p:txBody>
      </p:sp>
    </p:spTree>
    <p:extLst>
      <p:ext uri="{BB962C8B-B14F-4D97-AF65-F5344CB8AC3E}">
        <p14:creationId xmlns:p14="http://schemas.microsoft.com/office/powerpoint/2010/main" val="21699465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D2389EC0-4CA4-C64D-8D0A-1B6BFCCB04FA}"/>
              </a:ext>
            </a:extLst>
          </p:cNvPr>
          <p:cNvSpPr>
            <a:spLocks noGrp="1"/>
          </p:cNvSpPr>
          <p:nvPr>
            <p:ph type="title"/>
          </p:nvPr>
        </p:nvSpPr>
        <p:spPr/>
        <p:txBody>
          <a:bodyPr/>
          <a:lstStyle/>
          <a:p>
            <a:pPr eaLnBrk="1" hangingPunct="1"/>
            <a:r>
              <a:rPr lang="en-US" altLang="en-US"/>
              <a:t>More Storage Network Services</a:t>
            </a:r>
          </a:p>
        </p:txBody>
      </p:sp>
      <p:sp>
        <p:nvSpPr>
          <p:cNvPr id="70659" name="Content Placeholder 2">
            <a:extLst>
              <a:ext uri="{FF2B5EF4-FFF2-40B4-BE49-F238E27FC236}">
                <a16:creationId xmlns:a16="http://schemas.microsoft.com/office/drawing/2014/main" id="{C9C90A93-4689-484C-A6B7-EC1A330312D5}"/>
              </a:ext>
            </a:extLst>
          </p:cNvPr>
          <p:cNvSpPr>
            <a:spLocks noGrp="1"/>
          </p:cNvSpPr>
          <p:nvPr>
            <p:ph idx="1"/>
          </p:nvPr>
        </p:nvSpPr>
        <p:spPr>
          <a:xfrm>
            <a:off x="457200" y="1417638"/>
            <a:ext cx="8229600" cy="3917032"/>
          </a:xfrm>
        </p:spPr>
        <p:txBody>
          <a:bodyPr/>
          <a:lstStyle/>
          <a:p>
            <a:pPr eaLnBrk="1" hangingPunct="1"/>
            <a:r>
              <a:rPr lang="en-US" altLang="en-US" sz="2400" dirty="0"/>
              <a:t>SAN Assessment Service</a:t>
            </a:r>
          </a:p>
          <a:p>
            <a:pPr lvl="1" eaLnBrk="1" hangingPunct="1"/>
            <a:r>
              <a:rPr lang="en-US" altLang="en-US" sz="2400" dirty="0"/>
              <a:t>Network is ready to support a storage network solution by assessing the security, resiliency, operation and readiness of the network infrastructure.</a:t>
            </a:r>
          </a:p>
          <a:p>
            <a:pPr eaLnBrk="1" hangingPunct="1"/>
            <a:r>
              <a:rPr lang="en-US" altLang="en-US" sz="2400" dirty="0"/>
              <a:t>Storage Networking Plan Development Service</a:t>
            </a:r>
          </a:p>
          <a:p>
            <a:pPr lvl="1" eaLnBrk="1" hangingPunct="1"/>
            <a:r>
              <a:rPr lang="en-US" altLang="en-US" sz="2400" dirty="0"/>
              <a:t>Accelerates successful implementation of storage solutions</a:t>
            </a:r>
          </a:p>
          <a:p>
            <a:pPr lvl="1" eaLnBrk="1" hangingPunct="1"/>
            <a:r>
              <a:rPr lang="en-US" altLang="en-US" sz="2400" dirty="0"/>
              <a:t>Assists with developing complete network implementation plan.</a:t>
            </a:r>
          </a:p>
        </p:txBody>
      </p:sp>
    </p:spTree>
    <p:extLst>
      <p:ext uri="{BB962C8B-B14F-4D97-AF65-F5344CB8AC3E}">
        <p14:creationId xmlns:p14="http://schemas.microsoft.com/office/powerpoint/2010/main" val="19190586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68322-8296-7C42-9C0B-6F7BA4B11892}"/>
              </a:ext>
            </a:extLst>
          </p:cNvPr>
          <p:cNvSpPr>
            <a:spLocks noGrp="1"/>
          </p:cNvSpPr>
          <p:nvPr>
            <p:ph type="title"/>
          </p:nvPr>
        </p:nvSpPr>
        <p:spPr>
          <a:xfrm>
            <a:off x="481906" y="197767"/>
            <a:ext cx="8229600" cy="854969"/>
          </a:xfrm>
        </p:spPr>
        <p:txBody>
          <a:bodyPr/>
          <a:lstStyle/>
          <a:p>
            <a:r>
              <a:rPr lang="en-US" sz="2800" dirty="0"/>
              <a:t>Concept of Infrastructure Simplification in </a:t>
            </a:r>
            <a:br>
              <a:rPr lang="en-US" sz="2800" dirty="0"/>
            </a:br>
            <a:r>
              <a:rPr lang="en-US" sz="2800" dirty="0"/>
              <a:t>Storage Area Network </a:t>
            </a:r>
          </a:p>
        </p:txBody>
      </p:sp>
      <p:sp>
        <p:nvSpPr>
          <p:cNvPr id="3" name="Content Placeholder 2">
            <a:extLst>
              <a:ext uri="{FF2B5EF4-FFF2-40B4-BE49-F238E27FC236}">
                <a16:creationId xmlns:a16="http://schemas.microsoft.com/office/drawing/2014/main" id="{979CB91A-C145-9646-8969-603505AC1537}"/>
              </a:ext>
            </a:extLst>
          </p:cNvPr>
          <p:cNvSpPr>
            <a:spLocks noGrp="1"/>
          </p:cNvSpPr>
          <p:nvPr>
            <p:ph idx="1"/>
          </p:nvPr>
        </p:nvSpPr>
        <p:spPr>
          <a:xfrm>
            <a:off x="457200" y="1052736"/>
            <a:ext cx="8229600" cy="4680520"/>
          </a:xfrm>
        </p:spPr>
        <p:txBody>
          <a:bodyPr/>
          <a:lstStyle/>
          <a:p>
            <a:pPr marL="0" indent="0">
              <a:buNone/>
            </a:pPr>
            <a:r>
              <a:rPr lang="en-GB" sz="2000" b="1" dirty="0"/>
              <a:t>Infrastructure simplification </a:t>
            </a:r>
            <a:endParaRPr lang="en-GB" sz="2000" dirty="0"/>
          </a:p>
          <a:p>
            <a:pPr marL="0" indent="0">
              <a:buNone/>
            </a:pPr>
            <a:r>
              <a:rPr lang="en-GB" sz="2000" dirty="0"/>
              <a:t>Four major methods exist by which infrastructure simplification can be achieved. </a:t>
            </a:r>
          </a:p>
          <a:p>
            <a:r>
              <a:rPr lang="en-GB" sz="2000" b="1" dirty="0"/>
              <a:t>Consolidation</a:t>
            </a:r>
            <a:r>
              <a:rPr lang="en-GB" sz="2000" dirty="0"/>
              <a:t>  Concentrating the systems and resources into locations with fewer, but more powerful, servers and storage pools can help increase IT efficiency and simplify the infrastructure. </a:t>
            </a:r>
          </a:p>
          <a:p>
            <a:r>
              <a:rPr lang="en-GB" sz="2000" b="1" dirty="0"/>
              <a:t>Virtualisation</a:t>
            </a:r>
            <a:r>
              <a:rPr lang="en-GB" sz="2000" dirty="0"/>
              <a:t>  Storage virtualisation helps to make complexity nearly transparent. At the same time, storage virtualisation can offer a composite view of storage assets. </a:t>
            </a:r>
          </a:p>
          <a:p>
            <a:pPr lvl="0"/>
            <a:r>
              <a:rPr lang="en-GB" sz="2000" b="1" dirty="0"/>
              <a:t>Automation</a:t>
            </a:r>
            <a:r>
              <a:rPr lang="en-GB" sz="2000" dirty="0"/>
              <a:t>  Choosing storage components with autonomic capabilities can improve availability and responsiveness and can help protect data as storage needs to grow. </a:t>
            </a:r>
          </a:p>
          <a:p>
            <a:pPr lvl="0"/>
            <a:r>
              <a:rPr lang="en-GB" sz="2000" b="1" dirty="0"/>
              <a:t>Integration</a:t>
            </a:r>
            <a:r>
              <a:rPr lang="en-GB" sz="2000" dirty="0"/>
              <a:t>  Integrated storage environments simplify system management tasks and improve security.</a:t>
            </a:r>
            <a:endParaRPr lang="en-US" sz="2000" dirty="0"/>
          </a:p>
          <a:p>
            <a:endParaRPr lang="en-US" sz="2400" dirty="0"/>
          </a:p>
        </p:txBody>
      </p:sp>
      <p:sp>
        <p:nvSpPr>
          <p:cNvPr id="4" name="Date Placeholder 3">
            <a:extLst>
              <a:ext uri="{FF2B5EF4-FFF2-40B4-BE49-F238E27FC236}">
                <a16:creationId xmlns:a16="http://schemas.microsoft.com/office/drawing/2014/main" id="{9F0C51C7-7CDD-AC49-A3F5-3A0B08941EAF}"/>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3DE5E226-C79E-EF47-ADA1-EAB105E5C8A1}"/>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7672874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D6AC7-7CCD-8A4C-934F-BAAD2912F9D0}"/>
              </a:ext>
            </a:extLst>
          </p:cNvPr>
          <p:cNvSpPr>
            <a:spLocks noGrp="1"/>
          </p:cNvSpPr>
          <p:nvPr>
            <p:ph type="title"/>
          </p:nvPr>
        </p:nvSpPr>
        <p:spPr/>
        <p:txBody>
          <a:bodyPr/>
          <a:lstStyle/>
          <a:p>
            <a:r>
              <a:rPr lang="en-US" sz="3200" dirty="0"/>
              <a:t>Concept of Information Lifecycle Management in Storage Area Network </a:t>
            </a:r>
          </a:p>
        </p:txBody>
      </p:sp>
      <p:sp>
        <p:nvSpPr>
          <p:cNvPr id="3" name="Content Placeholder 2">
            <a:extLst>
              <a:ext uri="{FF2B5EF4-FFF2-40B4-BE49-F238E27FC236}">
                <a16:creationId xmlns:a16="http://schemas.microsoft.com/office/drawing/2014/main" id="{7F79F3C9-1A36-FC47-9ED7-A31E19FD2203}"/>
              </a:ext>
            </a:extLst>
          </p:cNvPr>
          <p:cNvSpPr>
            <a:spLocks noGrp="1"/>
          </p:cNvSpPr>
          <p:nvPr>
            <p:ph idx="1"/>
          </p:nvPr>
        </p:nvSpPr>
        <p:spPr>
          <a:xfrm>
            <a:off x="457200" y="1600200"/>
            <a:ext cx="8229600" cy="4133055"/>
          </a:xfrm>
        </p:spPr>
        <p:txBody>
          <a:bodyPr/>
          <a:lstStyle/>
          <a:p>
            <a:pPr marL="0" indent="0">
              <a:buNone/>
            </a:pPr>
            <a:r>
              <a:rPr lang="en-GB" b="1" dirty="0"/>
              <a:t>Information lifecycle management </a:t>
            </a:r>
            <a:endParaRPr lang="en-GB" dirty="0"/>
          </a:p>
          <a:p>
            <a:r>
              <a:rPr lang="en-GB" sz="2000" dirty="0"/>
              <a:t>Information lifecycle management (ILM) is a process for managing information through its lifecycle, from conception until intentional disposal. </a:t>
            </a:r>
          </a:p>
          <a:p>
            <a:r>
              <a:rPr lang="en-GB" sz="2000" dirty="0"/>
              <a:t>The ILM process manages this information in a manner that optimizes storage and maintains a high level of access at the lowest cost. </a:t>
            </a:r>
          </a:p>
          <a:p>
            <a:r>
              <a:rPr lang="en-GB" sz="2000" dirty="0"/>
              <a:t>A SAN implementation makes it easier to manage the information lifecycle because it integrates applications and data into a single-view system, in which the information resides. This single-view location can be managed more efficiently. </a:t>
            </a:r>
          </a:p>
          <a:p>
            <a:endParaRPr lang="en-US" sz="2000" dirty="0"/>
          </a:p>
        </p:txBody>
      </p:sp>
      <p:sp>
        <p:nvSpPr>
          <p:cNvPr id="4" name="Date Placeholder 3">
            <a:extLst>
              <a:ext uri="{FF2B5EF4-FFF2-40B4-BE49-F238E27FC236}">
                <a16:creationId xmlns:a16="http://schemas.microsoft.com/office/drawing/2014/main" id="{DDEAB2E9-5D49-3447-8898-D56E51DF8DB7}"/>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64DAD2B5-2D4F-994C-9A77-54FB316186E7}"/>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529350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359EB-8091-C844-AC91-714A33C50AB9}"/>
              </a:ext>
            </a:extLst>
          </p:cNvPr>
          <p:cNvSpPr>
            <a:spLocks noGrp="1"/>
          </p:cNvSpPr>
          <p:nvPr>
            <p:ph type="title"/>
          </p:nvPr>
        </p:nvSpPr>
        <p:spPr>
          <a:xfrm>
            <a:off x="457200" y="274638"/>
            <a:ext cx="8229600" cy="562074"/>
          </a:xfrm>
        </p:spPr>
        <p:txBody>
          <a:bodyPr/>
          <a:lstStyle/>
          <a:p>
            <a:r>
              <a:rPr lang="en-US" sz="2400" b="1" dirty="0"/>
              <a:t>Concept of Business Continuity in Storage Area Network</a:t>
            </a:r>
          </a:p>
        </p:txBody>
      </p:sp>
      <p:sp>
        <p:nvSpPr>
          <p:cNvPr id="3" name="Content Placeholder 2">
            <a:extLst>
              <a:ext uri="{FF2B5EF4-FFF2-40B4-BE49-F238E27FC236}">
                <a16:creationId xmlns:a16="http://schemas.microsoft.com/office/drawing/2014/main" id="{9FF7ECCE-B75C-134B-AED0-10D09B6EECF0}"/>
              </a:ext>
            </a:extLst>
          </p:cNvPr>
          <p:cNvSpPr>
            <a:spLocks noGrp="1"/>
          </p:cNvSpPr>
          <p:nvPr>
            <p:ph idx="1"/>
          </p:nvPr>
        </p:nvSpPr>
        <p:spPr>
          <a:xfrm>
            <a:off x="457200" y="849878"/>
            <a:ext cx="8229600" cy="4739362"/>
          </a:xfrm>
        </p:spPr>
        <p:txBody>
          <a:bodyPr/>
          <a:lstStyle/>
          <a:p>
            <a:pPr marL="0" indent="0">
              <a:buNone/>
            </a:pPr>
            <a:r>
              <a:rPr lang="en-GB" sz="2400" b="1" dirty="0"/>
              <a:t>Business continuity </a:t>
            </a:r>
            <a:endParaRPr lang="en-GB" sz="2400" dirty="0"/>
          </a:p>
          <a:p>
            <a:r>
              <a:rPr lang="en-GB" sz="1800" dirty="0"/>
              <a:t>Continuous business operations are no longer optional; they are a business imperative to becoming successful and maintaining a competitive advantage. Businesses must also be increasingly sensitive to issues of client privacy and data security so that vital information assets are not compromised. </a:t>
            </a:r>
          </a:p>
          <a:p>
            <a:r>
              <a:rPr lang="en-GB" sz="1800" dirty="0"/>
              <a:t>Currently, with natural disasters seemingly occurring with higher frequency, a disaster recovery (DR) plan is essential. Implementing the correct SAN solution can help not only in real-time recovery techniques, but it also can reduce the recovery time objective (RTO) for your current DR plan. </a:t>
            </a:r>
          </a:p>
          <a:p>
            <a:r>
              <a:rPr lang="en-GB" sz="1800" dirty="0"/>
              <a:t>Many specific vendor solutions require a SAN that runs in the background for business continuity. </a:t>
            </a:r>
          </a:p>
          <a:p>
            <a:r>
              <a:rPr lang="en-GB" sz="1800" dirty="0"/>
              <a:t>A sound and comprehensive business continuity strategy is now considered a business imperative, and SANs play a key role in this continuity. By deploying a consistent and safe infrastructure, SANs make it possible to meet any availability requirements. </a:t>
            </a:r>
            <a:endParaRPr lang="en-US" sz="1800" dirty="0"/>
          </a:p>
          <a:p>
            <a:endParaRPr lang="en-US" sz="2000" dirty="0"/>
          </a:p>
          <a:p>
            <a:endParaRPr lang="en-GB" sz="2000" dirty="0"/>
          </a:p>
        </p:txBody>
      </p:sp>
      <p:sp>
        <p:nvSpPr>
          <p:cNvPr id="4" name="Date Placeholder 3">
            <a:extLst>
              <a:ext uri="{FF2B5EF4-FFF2-40B4-BE49-F238E27FC236}">
                <a16:creationId xmlns:a16="http://schemas.microsoft.com/office/drawing/2014/main" id="{8D351476-AD72-864F-A112-304133B98AD9}"/>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E418722E-BE58-A240-AADB-EFACC2097A8E}"/>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42373393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0E06772-74BC-F148-A119-E1258E3739DE}"/>
              </a:ext>
            </a:extLst>
          </p:cNvPr>
          <p:cNvSpPr>
            <a:spLocks noGrp="1"/>
          </p:cNvSpPr>
          <p:nvPr>
            <p:ph type="title"/>
          </p:nvPr>
        </p:nvSpPr>
        <p:spPr/>
        <p:txBody>
          <a:bodyPr/>
          <a:lstStyle/>
          <a:p>
            <a:pPr eaLnBrk="1" hangingPunct="1"/>
            <a:r>
              <a:rPr lang="en-US" altLang="en-US" dirty="0"/>
              <a:t>Business Continuity Plan involves</a:t>
            </a:r>
          </a:p>
        </p:txBody>
      </p:sp>
      <p:sp>
        <p:nvSpPr>
          <p:cNvPr id="36867" name="Content Placeholder 2">
            <a:extLst>
              <a:ext uri="{FF2B5EF4-FFF2-40B4-BE49-F238E27FC236}">
                <a16:creationId xmlns:a16="http://schemas.microsoft.com/office/drawing/2014/main" id="{D85EF6CD-914B-5D45-A754-3FF5C0B86C68}"/>
              </a:ext>
            </a:extLst>
          </p:cNvPr>
          <p:cNvSpPr>
            <a:spLocks noGrp="1"/>
          </p:cNvSpPr>
          <p:nvPr>
            <p:ph idx="1"/>
          </p:nvPr>
        </p:nvSpPr>
        <p:spPr>
          <a:xfrm>
            <a:off x="304800" y="1295400"/>
            <a:ext cx="8534400" cy="4365848"/>
          </a:xfrm>
        </p:spPr>
        <p:txBody>
          <a:bodyPr/>
          <a:lstStyle/>
          <a:p>
            <a:pPr eaLnBrk="1" hangingPunct="1"/>
            <a:r>
              <a:rPr lang="en-US" altLang="en-US" sz="2000" dirty="0"/>
              <a:t>Disaster Recovery Plan</a:t>
            </a:r>
          </a:p>
          <a:p>
            <a:pPr lvl="1" eaLnBrk="1" hangingPunct="1"/>
            <a:r>
              <a:rPr lang="en-US" altLang="en-US" sz="2000" dirty="0"/>
              <a:t>Recover mission-critical technology and applications at an alternate site</a:t>
            </a:r>
          </a:p>
          <a:p>
            <a:pPr eaLnBrk="1" hangingPunct="1"/>
            <a:r>
              <a:rPr lang="en-US" altLang="en-US" sz="2000" dirty="0"/>
              <a:t>Business Resumption Plan</a:t>
            </a:r>
          </a:p>
          <a:p>
            <a:pPr lvl="1" eaLnBrk="1" hangingPunct="1"/>
            <a:r>
              <a:rPr lang="en-US" altLang="en-US" sz="2000" dirty="0"/>
              <a:t>Continue mission-critical functions at the production site using workarounds until functionality is fully restored</a:t>
            </a:r>
          </a:p>
          <a:p>
            <a:pPr eaLnBrk="1" hangingPunct="1"/>
            <a:r>
              <a:rPr lang="en-US" altLang="en-US" sz="2000" dirty="0"/>
              <a:t>Business Recovery Plan</a:t>
            </a:r>
          </a:p>
          <a:p>
            <a:pPr lvl="1" eaLnBrk="1" hangingPunct="1"/>
            <a:r>
              <a:rPr lang="en-US" altLang="en-US" sz="2000" dirty="0"/>
              <a:t>Recover mission-critical business processes at an alternate site</a:t>
            </a:r>
          </a:p>
          <a:p>
            <a:pPr eaLnBrk="1" hangingPunct="1"/>
            <a:r>
              <a:rPr lang="en-US" altLang="en-US" sz="2000" dirty="0"/>
              <a:t>Contingency Plan</a:t>
            </a:r>
          </a:p>
          <a:p>
            <a:pPr lvl="1" eaLnBrk="1" hangingPunct="1"/>
            <a:r>
              <a:rPr lang="en-US" altLang="en-US" sz="2000" dirty="0"/>
              <a:t>Manage an external event that </a:t>
            </a:r>
            <a:br>
              <a:rPr lang="en-US" altLang="en-US" sz="2000" dirty="0"/>
            </a:br>
            <a:r>
              <a:rPr lang="en-US" altLang="en-US" sz="2000" dirty="0"/>
              <a:t>has far-reaching impact on the business</a:t>
            </a:r>
          </a:p>
        </p:txBody>
      </p:sp>
      <p:pic>
        <p:nvPicPr>
          <p:cNvPr id="36868" name="Picture 5" descr="Dilbert Disaster Recovery Plan cartoon">
            <a:extLst>
              <a:ext uri="{FF2B5EF4-FFF2-40B4-BE49-F238E27FC236}">
                <a16:creationId xmlns:a16="http://schemas.microsoft.com/office/drawing/2014/main" id="{DFAF8700-B492-984C-BC19-8FE79C200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3758109"/>
            <a:ext cx="2147640" cy="1903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396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45532-0454-1F4F-B5C5-12B7BD0DBD41}"/>
              </a:ext>
            </a:extLst>
          </p:cNvPr>
          <p:cNvSpPr>
            <a:spLocks noGrp="1"/>
          </p:cNvSpPr>
          <p:nvPr>
            <p:ph type="title"/>
          </p:nvPr>
        </p:nvSpPr>
        <p:spPr/>
        <p:txBody>
          <a:bodyPr/>
          <a:lstStyle/>
          <a:p>
            <a:r>
              <a:rPr lang="en-US" sz="3200" dirty="0"/>
              <a:t>How does a SAN protect data from corruption?</a:t>
            </a:r>
          </a:p>
        </p:txBody>
      </p:sp>
      <p:sp>
        <p:nvSpPr>
          <p:cNvPr id="3" name="Content Placeholder 2">
            <a:extLst>
              <a:ext uri="{FF2B5EF4-FFF2-40B4-BE49-F238E27FC236}">
                <a16:creationId xmlns:a16="http://schemas.microsoft.com/office/drawing/2014/main" id="{D786A81A-45F3-D849-9153-9E438944BB65}"/>
              </a:ext>
            </a:extLst>
          </p:cNvPr>
          <p:cNvSpPr>
            <a:spLocks noGrp="1"/>
          </p:cNvSpPr>
          <p:nvPr>
            <p:ph sz="half" idx="1"/>
          </p:nvPr>
        </p:nvSpPr>
        <p:spPr>
          <a:xfrm>
            <a:off x="457200" y="1434480"/>
            <a:ext cx="5050904" cy="4298776"/>
          </a:xfrm>
        </p:spPr>
        <p:txBody>
          <a:bodyPr/>
          <a:lstStyle/>
          <a:p>
            <a:r>
              <a:rPr lang="en-GB" sz="2000" dirty="0"/>
              <a:t>Redundant Array of Independent Disks (RAID) provides redundancy protecting against disk failure and is faster to read data than a single disk.</a:t>
            </a:r>
          </a:p>
          <a:p>
            <a:r>
              <a:rPr lang="en-GB" sz="2000" dirty="0"/>
              <a:t>There are several mechanisms for </a:t>
            </a:r>
            <a:r>
              <a:rPr lang="en-GB" sz="2000"/>
              <a:t>this one. </a:t>
            </a:r>
            <a:r>
              <a:rPr lang="en-GB" sz="2000" dirty="0"/>
              <a:t>In RAID 5, this uses parity or redundant information. If a block fails, enough parity information is available to recover the data. The parity information is spread across all of the disks. If a disk fails, the RAID requires a rebuild and the parity information is used to re-create the lost data. This example is shown in the figure. </a:t>
            </a:r>
            <a:endParaRPr lang="en-US" sz="2000" dirty="0"/>
          </a:p>
          <a:p>
            <a:endParaRPr lang="en-US" sz="2000" dirty="0"/>
          </a:p>
        </p:txBody>
      </p:sp>
      <p:sp>
        <p:nvSpPr>
          <p:cNvPr id="5" name="Date Placeholder 4">
            <a:extLst>
              <a:ext uri="{FF2B5EF4-FFF2-40B4-BE49-F238E27FC236}">
                <a16:creationId xmlns:a16="http://schemas.microsoft.com/office/drawing/2014/main" id="{2A93BB8F-A5B3-DF49-A9EE-F746661852AF}"/>
              </a:ext>
            </a:extLst>
          </p:cNvPr>
          <p:cNvSpPr>
            <a:spLocks noGrp="1"/>
          </p:cNvSpPr>
          <p:nvPr>
            <p:ph type="dt" sz="half" idx="10"/>
          </p:nvPr>
        </p:nvSpPr>
        <p:spPr/>
        <p:txBody>
          <a:bodyPr/>
          <a:lstStyle/>
          <a:p>
            <a:pPr>
              <a:defRPr/>
            </a:pPr>
            <a:fld id="{F7614AD2-EBEE-4B9C-B8EB-7B45076136C4}" type="datetime1">
              <a:rPr lang="en-GB" altLang="en-US" smtClean="0"/>
              <a:pPr>
                <a:defRPr/>
              </a:pPr>
              <a:t>20/08/2020</a:t>
            </a:fld>
            <a:endParaRPr lang="en-GB" altLang="en-US"/>
          </a:p>
        </p:txBody>
      </p:sp>
      <p:sp>
        <p:nvSpPr>
          <p:cNvPr id="6" name="Slide Number Placeholder 5">
            <a:extLst>
              <a:ext uri="{FF2B5EF4-FFF2-40B4-BE49-F238E27FC236}">
                <a16:creationId xmlns:a16="http://schemas.microsoft.com/office/drawing/2014/main" id="{A50A3793-FDCF-CC41-9B95-6F76423FA7EA}"/>
              </a:ext>
            </a:extLst>
          </p:cNvPr>
          <p:cNvSpPr>
            <a:spLocks noGrp="1"/>
          </p:cNvSpPr>
          <p:nvPr>
            <p:ph type="sldNum" sz="quarter" idx="11"/>
          </p:nvPr>
        </p:nvSpPr>
        <p:spPr/>
        <p:txBody>
          <a:bodyPr/>
          <a:lstStyle/>
          <a:p>
            <a:pPr>
              <a:defRPr/>
            </a:pPr>
            <a:fld id="{386495F9-B3F5-4DDF-9323-6CEC80C52C17}" type="slidenum">
              <a:rPr lang="en-GB" altLang="en-US" smtClean="0"/>
              <a:pPr>
                <a:defRPr/>
              </a:pPr>
              <a:t>30</a:t>
            </a:fld>
            <a:endParaRPr lang="en-GB" altLang="en-US"/>
          </a:p>
        </p:txBody>
      </p:sp>
      <p:pic>
        <p:nvPicPr>
          <p:cNvPr id="7" name="Content Placeholder 6">
            <a:extLst>
              <a:ext uri="{FF2B5EF4-FFF2-40B4-BE49-F238E27FC236}">
                <a16:creationId xmlns:a16="http://schemas.microsoft.com/office/drawing/2014/main" id="{DB254DAA-CB2C-2544-A714-7504868F11F9}"/>
              </a:ext>
            </a:extLst>
          </p:cNvPr>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652120" y="1747044"/>
            <a:ext cx="3034680" cy="2402036"/>
          </a:xfrm>
          <a:prstGeom prst="rect">
            <a:avLst/>
          </a:prstGeom>
          <a:noFill/>
          <a:ln>
            <a:noFill/>
          </a:ln>
        </p:spPr>
      </p:pic>
      <p:sp>
        <p:nvSpPr>
          <p:cNvPr id="9" name="TextBox 8">
            <a:extLst>
              <a:ext uri="{FF2B5EF4-FFF2-40B4-BE49-F238E27FC236}">
                <a16:creationId xmlns:a16="http://schemas.microsoft.com/office/drawing/2014/main" id="{8326AFC0-7B5C-204C-ABA9-D6746285293E}"/>
              </a:ext>
            </a:extLst>
          </p:cNvPr>
          <p:cNvSpPr txBox="1"/>
          <p:nvPr/>
        </p:nvSpPr>
        <p:spPr>
          <a:xfrm>
            <a:off x="6300192" y="4612943"/>
            <a:ext cx="2004957" cy="369332"/>
          </a:xfrm>
          <a:prstGeom prst="rect">
            <a:avLst/>
          </a:prstGeom>
          <a:noFill/>
        </p:spPr>
        <p:txBody>
          <a:bodyPr wrap="square" rtlCol="0">
            <a:spAutoFit/>
          </a:bodyPr>
          <a:lstStyle/>
          <a:p>
            <a:r>
              <a:rPr lang="en-US" dirty="0"/>
              <a:t>Figure: RAID 5</a:t>
            </a:r>
          </a:p>
        </p:txBody>
      </p:sp>
    </p:spTree>
    <p:extLst>
      <p:ext uri="{BB962C8B-B14F-4D97-AF65-F5344CB8AC3E}">
        <p14:creationId xmlns:p14="http://schemas.microsoft.com/office/powerpoint/2010/main" val="3343120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34BE570F-88E4-9244-A69E-8C61259FE537}"/>
              </a:ext>
            </a:extLst>
          </p:cNvPr>
          <p:cNvSpPr>
            <a:spLocks noGrp="1" noChangeArrowheads="1"/>
          </p:cNvSpPr>
          <p:nvPr>
            <p:ph type="title"/>
          </p:nvPr>
        </p:nvSpPr>
        <p:spPr/>
        <p:txBody>
          <a:bodyPr/>
          <a:lstStyle/>
          <a:p>
            <a:r>
              <a:rPr lang="en-US" altLang="en-US"/>
              <a:t>Summary</a:t>
            </a:r>
          </a:p>
        </p:txBody>
      </p:sp>
      <p:sp>
        <p:nvSpPr>
          <p:cNvPr id="47107" name="Rectangle 3">
            <a:extLst>
              <a:ext uri="{FF2B5EF4-FFF2-40B4-BE49-F238E27FC236}">
                <a16:creationId xmlns:a16="http://schemas.microsoft.com/office/drawing/2014/main" id="{8CE28DDB-3251-654F-8F27-A53D65D0E51F}"/>
              </a:ext>
            </a:extLst>
          </p:cNvPr>
          <p:cNvSpPr>
            <a:spLocks noGrp="1" noChangeArrowheads="1"/>
          </p:cNvSpPr>
          <p:nvPr>
            <p:ph type="body" idx="1"/>
          </p:nvPr>
        </p:nvSpPr>
        <p:spPr/>
        <p:txBody>
          <a:bodyPr/>
          <a:lstStyle/>
          <a:p>
            <a:r>
              <a:rPr lang="en-US" altLang="en-US"/>
              <a:t>SAN is a high-speed network that allows the establishment of direct connection between storage devices and processors (servers) centralized to the extent supported by the distance of Fibre Channel.</a:t>
            </a:r>
          </a:p>
        </p:txBody>
      </p:sp>
    </p:spTree>
    <p:extLst>
      <p:ext uri="{BB962C8B-B14F-4D97-AF65-F5344CB8AC3E}">
        <p14:creationId xmlns:p14="http://schemas.microsoft.com/office/powerpoint/2010/main" val="426429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6678E-1A5C-1549-BB70-C45AA48D80E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0BA0D23-F472-B241-B2AA-D009F9803E9F}"/>
              </a:ext>
            </a:extLst>
          </p:cNvPr>
          <p:cNvSpPr>
            <a:spLocks noGrp="1"/>
          </p:cNvSpPr>
          <p:nvPr>
            <p:ph idx="1"/>
          </p:nvPr>
        </p:nvSpPr>
        <p:spPr/>
        <p:txBody>
          <a:bodyPr/>
          <a:lstStyle/>
          <a:p>
            <a:pPr algn="just"/>
            <a:r>
              <a:rPr lang="en-GB" sz="2000" dirty="0"/>
              <a:t>Barker, R., &amp; </a:t>
            </a:r>
            <a:r>
              <a:rPr lang="en-GB" sz="2000" dirty="0" err="1"/>
              <a:t>Massiglia</a:t>
            </a:r>
            <a:r>
              <a:rPr lang="en-GB" sz="2000" dirty="0"/>
              <a:t>, P. (2001). Storage networking essentials: A complete guide to understanding &amp; implementing SANs. </a:t>
            </a:r>
          </a:p>
          <a:p>
            <a:pPr algn="just"/>
            <a:r>
              <a:rPr lang="en-GB" sz="2000" dirty="0"/>
              <a:t>Santana, G.A.A. (2013) </a:t>
            </a:r>
            <a:r>
              <a:rPr lang="en-GB" sz="2000" i="1" dirty="0"/>
              <a:t>Data Centre Virtualization Fundamentals: Understanding Techniques and Designs for Highly Efficient Data Centres with Cisco Nexus</a:t>
            </a:r>
            <a:r>
              <a:rPr lang="en-GB" sz="2000" dirty="0"/>
              <a:t>, UCS, MDS, and Beyond, Pearson </a:t>
            </a:r>
            <a:r>
              <a:rPr lang="en-GB" sz="2000"/>
              <a:t>Education.</a:t>
            </a:r>
          </a:p>
          <a:p>
            <a:pPr marL="0" indent="0" algn="just">
              <a:buNone/>
            </a:pPr>
            <a:endParaRPr lang="en-GB" sz="2000" dirty="0"/>
          </a:p>
          <a:p>
            <a:pPr algn="just"/>
            <a:r>
              <a:rPr lang="en-GB" sz="2000" dirty="0"/>
              <a:t>Beauchamp, C., Judd J., &amp; </a:t>
            </a:r>
            <a:r>
              <a:rPr lang="en-GB" sz="2000" dirty="0" err="1"/>
              <a:t>Kuo</a:t>
            </a:r>
            <a:r>
              <a:rPr lang="en-GB" sz="2000" dirty="0"/>
              <a:t>, B. (2002). Building SANs with Brocade </a:t>
            </a:r>
            <a:r>
              <a:rPr lang="en-GB" sz="2000" dirty="0" err="1"/>
              <a:t>fiber</a:t>
            </a:r>
            <a:r>
              <a:rPr lang="en-GB" sz="2000" dirty="0"/>
              <a:t> channel fabric switches. Rockland, MA: </a:t>
            </a:r>
            <a:r>
              <a:rPr lang="en-GB" sz="2000" dirty="0" err="1"/>
              <a:t>Syngress</a:t>
            </a:r>
            <a:r>
              <a:rPr lang="en-GB" sz="2000" dirty="0"/>
              <a:t> Publishing, Inc.</a:t>
            </a:r>
          </a:p>
          <a:p>
            <a:pPr marL="0" indent="0" algn="just">
              <a:buNone/>
            </a:pPr>
            <a:endParaRPr lang="en-GB" sz="2000" dirty="0"/>
          </a:p>
          <a:p>
            <a:pPr algn="just"/>
            <a:r>
              <a:rPr lang="en-GB" sz="2000" dirty="0" err="1"/>
              <a:t>InfraStor</a:t>
            </a:r>
            <a:r>
              <a:rPr lang="en-GB" sz="2000" dirty="0"/>
              <a:t> Technology Corp . 2002 . Introduction to SAN. </a:t>
            </a:r>
            <a:r>
              <a:rPr lang="en-GB" sz="2000" dirty="0">
                <a:hlinkClick r:id="rId2"/>
              </a:rPr>
              <a:t>www.infrastor.com/tech/SANTechIntro.htm</a:t>
            </a:r>
            <a:endParaRPr lang="en-GB" sz="2000" dirty="0"/>
          </a:p>
          <a:p>
            <a:pPr marL="0" indent="0" algn="just">
              <a:buNone/>
            </a:pPr>
            <a:endParaRPr lang="en-US" sz="2000" dirty="0"/>
          </a:p>
        </p:txBody>
      </p:sp>
      <p:sp>
        <p:nvSpPr>
          <p:cNvPr id="4" name="Date Placeholder 3">
            <a:extLst>
              <a:ext uri="{FF2B5EF4-FFF2-40B4-BE49-F238E27FC236}">
                <a16:creationId xmlns:a16="http://schemas.microsoft.com/office/drawing/2014/main" id="{A6A10485-BF3E-F845-A301-33D49F5194FA}"/>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7BB04B8F-B19D-9D4F-871C-A0BD89C4848B}"/>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1298630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9927</TotalTime>
  <Words>1768</Words>
  <Application>Microsoft Macintosh PowerPoint</Application>
  <PresentationFormat>On-screen Show (4:3)</PresentationFormat>
  <Paragraphs>192</Paragraphs>
  <Slides>32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Arial Black</vt:lpstr>
      <vt:lpstr>Myriad Pro</vt:lpstr>
      <vt:lpstr>Verdana</vt:lpstr>
      <vt:lpstr>20140311PresentationUWTSDTemplate</vt:lpstr>
      <vt:lpstr>ACUA 6001</vt:lpstr>
      <vt:lpstr>Lesson Aims</vt:lpstr>
      <vt:lpstr>Initial thinking</vt:lpstr>
      <vt:lpstr>Evolution in Storage Architecture</vt:lpstr>
      <vt:lpstr>Challenges we face with Data Storage</vt:lpstr>
      <vt:lpstr>Legacy Storage</vt:lpstr>
      <vt:lpstr>What is SAN?</vt:lpstr>
      <vt:lpstr>What is SAN?</vt:lpstr>
      <vt:lpstr>Storage Area Network</vt:lpstr>
      <vt:lpstr>Storage Area Network</vt:lpstr>
      <vt:lpstr>Storage Area Network (SAN)</vt:lpstr>
      <vt:lpstr>Storage Area Network (SAN)</vt:lpstr>
      <vt:lpstr>SAN Connections</vt:lpstr>
      <vt:lpstr>Server-Attached Storage (SAS)</vt:lpstr>
      <vt:lpstr>SAS -- How to Share Data</vt:lpstr>
      <vt:lpstr>Network-Attached Storage(NAS)</vt:lpstr>
      <vt:lpstr>NAS</vt:lpstr>
      <vt:lpstr>SAS vs. NAS</vt:lpstr>
      <vt:lpstr>Fibre Channel</vt:lpstr>
      <vt:lpstr>Benefits of SAN</vt:lpstr>
      <vt:lpstr>Benefits of SAN</vt:lpstr>
      <vt:lpstr>Benefits of SAN</vt:lpstr>
      <vt:lpstr>Easy Migration to SAN</vt:lpstr>
      <vt:lpstr>Storage Network Services</vt:lpstr>
      <vt:lpstr>More Storage Network Services</vt:lpstr>
      <vt:lpstr>Concept of Infrastructure Simplification in  Storage Area Network </vt:lpstr>
      <vt:lpstr>Concept of Information Lifecycle Management in Storage Area Network </vt:lpstr>
      <vt:lpstr>Concept of Business Continuity in Storage Area Network</vt:lpstr>
      <vt:lpstr>Business Continuity Plan involves</vt:lpstr>
      <vt:lpstr>How does a SAN protect data from corruption?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Modak Koushik</cp:lastModifiedBy>
  <cp:revision>63</cp:revision>
  <cp:lastPrinted>2018-07-09T15:27:01Z</cp:lastPrinted>
  <dcterms:created xsi:type="dcterms:W3CDTF">2002-10-07T19:43:58Z</dcterms:created>
  <dcterms:modified xsi:type="dcterms:W3CDTF">2020-08-20T00:17:31Z</dcterms:modified>
</cp:coreProperties>
</file>