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15"/>
  </p:notesMasterIdLst>
  <p:sldIdLst>
    <p:sldId id="256" r:id="rId5"/>
    <p:sldId id="257" r:id="rId6"/>
    <p:sldId id="260" r:id="rId7"/>
    <p:sldId id="266" r:id="rId8"/>
    <p:sldId id="261" r:id="rId9"/>
    <p:sldId id="262" r:id="rId10"/>
    <p:sldId id="263" r:id="rId11"/>
    <p:sldId id="264" r:id="rId12"/>
    <p:sldId id="265" r:id="rId13"/>
    <p:sldId id="26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42" d="100"/>
          <a:sy n="42" d="100"/>
        </p:scale>
        <p:origin x="72" y="5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C94BBE-668A-4377-A4E9-862ECB5FF380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6886E8-0A82-4812-A4B2-5EDD4BCCA1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115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6886E8-0A82-4812-A4B2-5EDD4BCCA1C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9742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6886E8-0A82-4812-A4B2-5EDD4BCCA1C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6847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9/30/2025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E00AD5A-9814-5827-301E-0A703E873C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69080" y="251460"/>
            <a:ext cx="8122920" cy="5875020"/>
          </a:xfrm>
        </p:spPr>
        <p:txBody>
          <a:bodyPr>
            <a:normAutofit fontScale="70000" lnSpcReduction="20000"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Sheraz Badil</a:t>
            </a:r>
          </a:p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Student ID: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2433189</a:t>
            </a:r>
          </a:p>
          <a:p>
            <a:pPr algn="ctr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Annamarie Dufficy</a:t>
            </a:r>
          </a:p>
          <a:p>
            <a:pPr algn="ctr"/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</a:t>
            </a:r>
          </a:p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Decision-Making</a:t>
            </a: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64960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6477C3-271E-8054-502F-0688289DCF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30357" y="1324337"/>
            <a:ext cx="1778478" cy="762001"/>
          </a:xfrm>
        </p:spPr>
        <p:txBody>
          <a:bodyPr/>
          <a:lstStyle/>
          <a:p>
            <a:r>
              <a:rPr lang="en-GB" dirty="0"/>
              <a:t>Problems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C619420-3530-99EA-16E3-EB9C53AC0095}"/>
              </a:ext>
            </a:extLst>
          </p:cNvPr>
          <p:cNvSpPr txBox="1">
            <a:spLocks/>
          </p:cNvSpPr>
          <p:nvPr/>
        </p:nvSpPr>
        <p:spPr>
          <a:xfrm>
            <a:off x="7330357" y="2225457"/>
            <a:ext cx="1498125" cy="7620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5w2h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EE0F689-FE41-7ED6-119A-450648EE4F9A}"/>
              </a:ext>
            </a:extLst>
          </p:cNvPr>
          <p:cNvSpPr txBox="1">
            <a:spLocks/>
          </p:cNvSpPr>
          <p:nvPr/>
        </p:nvSpPr>
        <p:spPr>
          <a:xfrm>
            <a:off x="7330357" y="3104418"/>
            <a:ext cx="2996250" cy="8686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Pestel framework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D0DCEF3B-44AB-6D31-9EEB-B5BBCC4B5553}"/>
              </a:ext>
            </a:extLst>
          </p:cNvPr>
          <p:cNvSpPr txBox="1">
            <a:spLocks/>
          </p:cNvSpPr>
          <p:nvPr/>
        </p:nvSpPr>
        <p:spPr>
          <a:xfrm>
            <a:off x="7330357" y="3895927"/>
            <a:ext cx="2996250" cy="147066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Cause and effects 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AD46D5F-B948-DF18-58F1-0636B2167D34}"/>
              </a:ext>
            </a:extLst>
          </p:cNvPr>
          <p:cNvSpPr txBox="1">
            <a:spLocks/>
          </p:cNvSpPr>
          <p:nvPr/>
        </p:nvSpPr>
        <p:spPr>
          <a:xfrm>
            <a:off x="7330357" y="5485759"/>
            <a:ext cx="2495243" cy="8077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Few key finds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48B89DD4-11D6-2164-6351-49F284845462}"/>
              </a:ext>
            </a:extLst>
          </p:cNvPr>
          <p:cNvSpPr txBox="1">
            <a:spLocks/>
          </p:cNvSpPr>
          <p:nvPr/>
        </p:nvSpPr>
        <p:spPr>
          <a:xfrm>
            <a:off x="579367" y="3760457"/>
            <a:ext cx="5983665" cy="77725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400" dirty="0"/>
              <a:t>Green haven florist 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FE2D456D-EFCB-6534-C077-1AD18A18DF9B}"/>
              </a:ext>
            </a:extLst>
          </p:cNvPr>
          <p:cNvSpPr txBox="1">
            <a:spLocks/>
          </p:cNvSpPr>
          <p:nvPr/>
        </p:nvSpPr>
        <p:spPr>
          <a:xfrm>
            <a:off x="-550317" y="2320293"/>
            <a:ext cx="8243031" cy="77725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400" dirty="0"/>
              <a:t>Introduction… </a:t>
            </a:r>
          </a:p>
        </p:txBody>
      </p:sp>
      <p:sp>
        <p:nvSpPr>
          <p:cNvPr id="18" name="Double Bracket 17">
            <a:extLst>
              <a:ext uri="{FF2B5EF4-FFF2-40B4-BE49-F238E27FC236}">
                <a16:creationId xmlns:a16="http://schemas.microsoft.com/office/drawing/2014/main" id="{8D7183ED-91E2-22B3-CCC7-C1BD272C9FE3}"/>
              </a:ext>
            </a:extLst>
          </p:cNvPr>
          <p:cNvSpPr/>
          <p:nvPr/>
        </p:nvSpPr>
        <p:spPr>
          <a:xfrm>
            <a:off x="6341806" y="737453"/>
            <a:ext cx="383458" cy="919926"/>
          </a:xfrm>
          <a:prstGeom prst="bracketPair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Double Bracket 18">
            <a:extLst>
              <a:ext uri="{FF2B5EF4-FFF2-40B4-BE49-F238E27FC236}">
                <a16:creationId xmlns:a16="http://schemas.microsoft.com/office/drawing/2014/main" id="{6DECDA08-4659-18C5-D36C-D0068B2F3254}"/>
              </a:ext>
            </a:extLst>
          </p:cNvPr>
          <p:cNvSpPr/>
          <p:nvPr/>
        </p:nvSpPr>
        <p:spPr>
          <a:xfrm>
            <a:off x="6341806" y="1678519"/>
            <a:ext cx="383458" cy="919926"/>
          </a:xfrm>
          <a:prstGeom prst="bracketPair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Double Bracket 19">
            <a:extLst>
              <a:ext uri="{FF2B5EF4-FFF2-40B4-BE49-F238E27FC236}">
                <a16:creationId xmlns:a16="http://schemas.microsoft.com/office/drawing/2014/main" id="{0A8E5625-7458-424D-AB43-599D11CFCF55}"/>
              </a:ext>
            </a:extLst>
          </p:cNvPr>
          <p:cNvSpPr/>
          <p:nvPr/>
        </p:nvSpPr>
        <p:spPr>
          <a:xfrm>
            <a:off x="6341806" y="2606458"/>
            <a:ext cx="383458" cy="919926"/>
          </a:xfrm>
          <a:prstGeom prst="bracketPair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Double Bracket 20">
            <a:extLst>
              <a:ext uri="{FF2B5EF4-FFF2-40B4-BE49-F238E27FC236}">
                <a16:creationId xmlns:a16="http://schemas.microsoft.com/office/drawing/2014/main" id="{EDD03ED9-C5C4-CCC1-FF0A-9EF86943395C}"/>
              </a:ext>
            </a:extLst>
          </p:cNvPr>
          <p:cNvSpPr/>
          <p:nvPr/>
        </p:nvSpPr>
        <p:spPr>
          <a:xfrm>
            <a:off x="6341806" y="3547524"/>
            <a:ext cx="383458" cy="919926"/>
          </a:xfrm>
          <a:prstGeom prst="bracketPair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Double Bracket 21">
            <a:extLst>
              <a:ext uri="{FF2B5EF4-FFF2-40B4-BE49-F238E27FC236}">
                <a16:creationId xmlns:a16="http://schemas.microsoft.com/office/drawing/2014/main" id="{D2BDF131-7560-3E3E-DE97-0974EE0D05B7}"/>
              </a:ext>
            </a:extLst>
          </p:cNvPr>
          <p:cNvSpPr/>
          <p:nvPr/>
        </p:nvSpPr>
        <p:spPr>
          <a:xfrm>
            <a:off x="6341806" y="4488590"/>
            <a:ext cx="383458" cy="919926"/>
          </a:xfrm>
          <a:prstGeom prst="bracketPair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Double Bracket 22">
            <a:extLst>
              <a:ext uri="{FF2B5EF4-FFF2-40B4-BE49-F238E27FC236}">
                <a16:creationId xmlns:a16="http://schemas.microsoft.com/office/drawing/2014/main" id="{00E6F369-4715-D244-EA83-58AA5260625E}"/>
              </a:ext>
            </a:extLst>
          </p:cNvPr>
          <p:cNvSpPr/>
          <p:nvPr/>
        </p:nvSpPr>
        <p:spPr>
          <a:xfrm>
            <a:off x="6341806" y="5429656"/>
            <a:ext cx="383458" cy="919926"/>
          </a:xfrm>
          <a:prstGeom prst="bracketPair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374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B229E8-C0B8-F4AD-8DE4-CEE52A842F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2FADD496-8706-79DC-AC4E-0A5A3B99D007}"/>
              </a:ext>
            </a:extLst>
          </p:cNvPr>
          <p:cNvSpPr/>
          <p:nvPr/>
        </p:nvSpPr>
        <p:spPr>
          <a:xfrm>
            <a:off x="8126361" y="0"/>
            <a:ext cx="4689987" cy="6858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4605FD-C45E-898F-4A84-424C2F4E7745}"/>
              </a:ext>
            </a:extLst>
          </p:cNvPr>
          <p:cNvSpPr txBox="1"/>
          <p:nvPr/>
        </p:nvSpPr>
        <p:spPr>
          <a:xfrm>
            <a:off x="1590369" y="3681801"/>
            <a:ext cx="49505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Recognized for their hand-made floral arrangements and eco-friendly packaging</a:t>
            </a:r>
          </a:p>
          <a:p>
            <a:endParaRPr lang="en-GB" dirty="0"/>
          </a:p>
        </p:txBody>
      </p:sp>
      <p:pic>
        <p:nvPicPr>
          <p:cNvPr id="13" name="Content Placeholder 12" descr="Florist wrapping bunch of tulips">
            <a:extLst>
              <a:ext uri="{FF2B5EF4-FFF2-40B4-BE49-F238E27FC236}">
                <a16:creationId xmlns:a16="http://schemas.microsoft.com/office/drawing/2014/main" id="{66A890AF-580D-5968-452E-6DC906A8FF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52444" y="3631931"/>
            <a:ext cx="4881942" cy="3226069"/>
          </a:xfrm>
        </p:spPr>
      </p:pic>
      <p:pic>
        <p:nvPicPr>
          <p:cNvPr id="15" name="Picture 14" descr="Cut sunflowers in buckets">
            <a:extLst>
              <a:ext uri="{FF2B5EF4-FFF2-40B4-BE49-F238E27FC236}">
                <a16:creationId xmlns:a16="http://schemas.microsoft.com/office/drawing/2014/main" id="{3AE27446-7D26-B490-4431-F47B8B70DA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52445" y="0"/>
            <a:ext cx="4881941" cy="358447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E4B8013-18B6-12B9-3038-BDA6EE695B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75245" y="2499286"/>
            <a:ext cx="611226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lvl="0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Small, independent flower shop based in Norwich,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     Founded in 2016 by partners Liam and Priya Patel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A97FF20-E3BD-68F7-4D16-3986A1EB92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75245" y="4818149"/>
            <a:ext cx="611226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lvl="0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Crating a wide range of walk-in customers, corporate clients, weddings orders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848CF925-85A7-6447-4167-1065289499D1}"/>
              </a:ext>
            </a:extLst>
          </p:cNvPr>
          <p:cNvSpPr txBox="1">
            <a:spLocks/>
          </p:cNvSpPr>
          <p:nvPr/>
        </p:nvSpPr>
        <p:spPr>
          <a:xfrm>
            <a:off x="875073" y="1180117"/>
            <a:ext cx="7808323" cy="77725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400" dirty="0"/>
              <a:t>Green haven florist ? 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0F3AE5F-93EE-F9A4-FE5F-9C8D361094C2}"/>
              </a:ext>
            </a:extLst>
          </p:cNvPr>
          <p:cNvSpPr txBox="1"/>
          <p:nvPr/>
        </p:nvSpPr>
        <p:spPr>
          <a:xfrm>
            <a:off x="1590369" y="855868"/>
            <a:ext cx="21574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What is </a:t>
            </a:r>
          </a:p>
        </p:txBody>
      </p:sp>
    </p:spTree>
    <p:extLst>
      <p:ext uri="{BB962C8B-B14F-4D97-AF65-F5344CB8AC3E}">
        <p14:creationId xmlns:p14="http://schemas.microsoft.com/office/powerpoint/2010/main" val="1077258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F850DA9-9DF7-0BAF-3AF2-0933DC5610CD}"/>
              </a:ext>
            </a:extLst>
          </p:cNvPr>
          <p:cNvSpPr txBox="1"/>
          <p:nvPr/>
        </p:nvSpPr>
        <p:spPr>
          <a:xfrm>
            <a:off x="2560320" y="559802"/>
            <a:ext cx="485394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Green haven florist are facing a 30% loss in both external market pressure and internal  limit in adapting to consumers behaviour having very little control over their business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207AD0-E280-C40A-7224-1E6341B76609}"/>
              </a:ext>
            </a:extLst>
          </p:cNvPr>
          <p:cNvSpPr txBox="1"/>
          <p:nvPr/>
        </p:nvSpPr>
        <p:spPr>
          <a:xfrm>
            <a:off x="2164080" y="4411445"/>
            <a:ext cx="39319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Internal problem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Outdated website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Cost of eco products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6B9BAC-5100-4FBE-EFB9-3B87006397D8}"/>
              </a:ext>
            </a:extLst>
          </p:cNvPr>
          <p:cNvSpPr txBox="1"/>
          <p:nvPr/>
        </p:nvSpPr>
        <p:spPr>
          <a:xfrm>
            <a:off x="6347460" y="4411445"/>
            <a:ext cx="66294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External problem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High street shops closing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Cost of imported flower </a:t>
            </a:r>
          </a:p>
        </p:txBody>
      </p:sp>
      <p:pic>
        <p:nvPicPr>
          <p:cNvPr id="9" name="Graphic 8" descr="Downward trend graph with solid fill">
            <a:extLst>
              <a:ext uri="{FF2B5EF4-FFF2-40B4-BE49-F238E27FC236}">
                <a16:creationId xmlns:a16="http://schemas.microsoft.com/office/drawing/2014/main" id="{3664E218-470E-ED42-8606-5A9C7F4ADA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43900" y="696427"/>
            <a:ext cx="2636520" cy="2636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79533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">
            <a:extLst>
              <a:ext uri="{FF2B5EF4-FFF2-40B4-BE49-F238E27FC236}">
                <a16:creationId xmlns:a16="http://schemas.microsoft.com/office/drawing/2014/main" id="{CC1AAFEF-3A38-BC15-C012-18AF15B72C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4858" y="1399872"/>
            <a:ext cx="7940045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lvl="0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600" b="1" dirty="0">
                <a:latin typeface="Arial" panose="020B0604020202020204" pitchFamily="34" charset="0"/>
              </a:rPr>
              <a:t>Sales Decline:</a:t>
            </a:r>
            <a:r>
              <a:rPr lang="en-US" altLang="en-US" sz="1600" dirty="0">
                <a:latin typeface="Arial" panose="020B0604020202020204" pitchFamily="34" charset="0"/>
              </a:rPr>
              <a:t> 30% drop in in-store sales.</a:t>
            </a:r>
          </a:p>
          <a:p>
            <a:pPr marL="285750" lvl="0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600" b="1" dirty="0">
                <a:latin typeface="Arial" panose="020B0604020202020204" pitchFamily="34" charset="0"/>
              </a:rPr>
              <a:t>Rising Costs:</a:t>
            </a:r>
            <a:r>
              <a:rPr lang="en-US" altLang="en-US" sz="1600" dirty="0">
                <a:latin typeface="Arial" panose="020B0604020202020204" pitchFamily="34" charset="0"/>
              </a:rPr>
              <a:t> Flowers, packaging, and operations are more expensive.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5C00D4F-93A4-DBD0-D6A0-06CA119AF486}"/>
              </a:ext>
            </a:extLst>
          </p:cNvPr>
          <p:cNvSpPr txBox="1"/>
          <p:nvPr/>
        </p:nvSpPr>
        <p:spPr>
          <a:xfrm>
            <a:off x="4369942" y="2209209"/>
            <a:ext cx="617515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kern="100" dirty="0"/>
              <a:t> Green Haven Florists’ physical shop on a declining high street;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kern="100" dirty="0"/>
              <a:t> also affected online due to poor digital presence.</a:t>
            </a:r>
            <a:endParaRPr lang="en-GB" sz="16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94B18C6-16C3-9FE5-A7DD-D4CB78D263E1}"/>
              </a:ext>
            </a:extLst>
          </p:cNvPr>
          <p:cNvSpPr txBox="1"/>
          <p:nvPr/>
        </p:nvSpPr>
        <p:spPr>
          <a:xfrm>
            <a:off x="4369942" y="3088504"/>
            <a:ext cx="35903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Over the past 12 months.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8D0E59D-A30D-4524-4358-F01BE8A53B95}"/>
              </a:ext>
            </a:extLst>
          </p:cNvPr>
          <p:cNvSpPr txBox="1"/>
          <p:nvPr/>
        </p:nvSpPr>
        <p:spPr>
          <a:xfrm>
            <a:off x="5192661" y="480060"/>
            <a:ext cx="26483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Root problem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C7E77D0-C9B0-301B-926E-57A91E1C118B}"/>
              </a:ext>
            </a:extLst>
          </p:cNvPr>
          <p:cNvSpPr txBox="1"/>
          <p:nvPr/>
        </p:nvSpPr>
        <p:spPr>
          <a:xfrm>
            <a:off x="2189885" y="1599700"/>
            <a:ext cx="24138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What</a:t>
            </a:r>
            <a:r>
              <a:rPr lang="en-GB" dirty="0"/>
              <a:t> was the effect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36CB56E-E848-8FDB-5D0F-F04F18B6225B}"/>
              </a:ext>
            </a:extLst>
          </p:cNvPr>
          <p:cNvSpPr txBox="1"/>
          <p:nvPr/>
        </p:nvSpPr>
        <p:spPr>
          <a:xfrm>
            <a:off x="2191605" y="2157898"/>
            <a:ext cx="21783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Where</a:t>
            </a:r>
            <a:r>
              <a:rPr lang="en-GB" dirty="0"/>
              <a:t> was the problem accruing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CCCEC36-863A-94A1-5156-D035943F1423}"/>
              </a:ext>
            </a:extLst>
          </p:cNvPr>
          <p:cNvSpPr txBox="1"/>
          <p:nvPr/>
        </p:nvSpPr>
        <p:spPr>
          <a:xfrm>
            <a:off x="2130397" y="2973554"/>
            <a:ext cx="20057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When</a:t>
            </a:r>
            <a:r>
              <a:rPr lang="en-GB" dirty="0"/>
              <a:t> was the problem notice 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0105C0B-D239-BDE1-5032-9DEF3996E126}"/>
              </a:ext>
            </a:extLst>
          </p:cNvPr>
          <p:cNvSpPr txBox="1"/>
          <p:nvPr/>
        </p:nvSpPr>
        <p:spPr>
          <a:xfrm>
            <a:off x="2142693" y="3783230"/>
            <a:ext cx="20057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Who</a:t>
            </a:r>
            <a:r>
              <a:rPr lang="en-GB" dirty="0"/>
              <a:t> is impacted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8459886-5B21-5168-22BD-3CEABADFD870}"/>
              </a:ext>
            </a:extLst>
          </p:cNvPr>
          <p:cNvSpPr txBox="1"/>
          <p:nvPr/>
        </p:nvSpPr>
        <p:spPr>
          <a:xfrm>
            <a:off x="2142694" y="4413956"/>
            <a:ext cx="21821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Why</a:t>
            </a:r>
            <a:r>
              <a:rPr lang="en-GB" dirty="0"/>
              <a:t> is the problem happening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C87CBF9-08BA-8692-AC0F-74D364C68232}"/>
              </a:ext>
            </a:extLst>
          </p:cNvPr>
          <p:cNvSpPr txBox="1"/>
          <p:nvPr/>
        </p:nvSpPr>
        <p:spPr>
          <a:xfrm>
            <a:off x="2132859" y="5148607"/>
            <a:ext cx="20057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How</a:t>
            </a:r>
            <a:r>
              <a:rPr lang="en-GB" dirty="0"/>
              <a:t> serious is the problem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F529823-CBBA-D9CE-B1ED-5BE3B281D415}"/>
              </a:ext>
            </a:extLst>
          </p:cNvPr>
          <p:cNvSpPr txBox="1"/>
          <p:nvPr/>
        </p:nvSpPr>
        <p:spPr>
          <a:xfrm>
            <a:off x="2142694" y="5838534"/>
            <a:ext cx="2092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How</a:t>
            </a:r>
            <a:r>
              <a:rPr lang="en-GB" dirty="0"/>
              <a:t> much money is being lost 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B5774B0-CAEC-FF37-F870-434BEF21FD4A}"/>
              </a:ext>
            </a:extLst>
          </p:cNvPr>
          <p:cNvCxnSpPr/>
          <p:nvPr/>
        </p:nvCxnSpPr>
        <p:spPr>
          <a:xfrm>
            <a:off x="2363920" y="2103538"/>
            <a:ext cx="884485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8EB668D-BAB1-5CC2-DB4E-4E719738D3E7}"/>
              </a:ext>
            </a:extLst>
          </p:cNvPr>
          <p:cNvCxnSpPr/>
          <p:nvPr/>
        </p:nvCxnSpPr>
        <p:spPr>
          <a:xfrm>
            <a:off x="2363920" y="2917069"/>
            <a:ext cx="884485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2C83D73B-2A9D-5378-1E7A-A438FB59F710}"/>
              </a:ext>
            </a:extLst>
          </p:cNvPr>
          <p:cNvCxnSpPr/>
          <p:nvPr/>
        </p:nvCxnSpPr>
        <p:spPr>
          <a:xfrm>
            <a:off x="2363920" y="3594363"/>
            <a:ext cx="884485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59E7117-88DE-1626-724E-CE09E57132EB}"/>
              </a:ext>
            </a:extLst>
          </p:cNvPr>
          <p:cNvCxnSpPr/>
          <p:nvPr/>
        </p:nvCxnSpPr>
        <p:spPr>
          <a:xfrm>
            <a:off x="2386040" y="4306163"/>
            <a:ext cx="884485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BC30E44-5004-6901-2F3F-9ABA4257AB50}"/>
              </a:ext>
            </a:extLst>
          </p:cNvPr>
          <p:cNvCxnSpPr/>
          <p:nvPr/>
        </p:nvCxnSpPr>
        <p:spPr>
          <a:xfrm>
            <a:off x="2363920" y="5082085"/>
            <a:ext cx="884485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0F847B4-FDA6-6AD1-263B-63C9EDBFFAC1}"/>
              </a:ext>
            </a:extLst>
          </p:cNvPr>
          <p:cNvCxnSpPr/>
          <p:nvPr/>
        </p:nvCxnSpPr>
        <p:spPr>
          <a:xfrm>
            <a:off x="2501572" y="5829151"/>
            <a:ext cx="8844854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6F0AC77-248E-FBAD-749E-CC010DCBEF30}"/>
              </a:ext>
            </a:extLst>
          </p:cNvPr>
          <p:cNvCxnSpPr>
            <a:cxnSpLocks/>
          </p:cNvCxnSpPr>
          <p:nvPr/>
        </p:nvCxnSpPr>
        <p:spPr>
          <a:xfrm>
            <a:off x="4420948" y="1259175"/>
            <a:ext cx="15487" cy="51333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692480F4-BD5C-7657-36E9-9E5A8668B9E1}"/>
              </a:ext>
            </a:extLst>
          </p:cNvPr>
          <p:cNvSpPr txBox="1"/>
          <p:nvPr/>
        </p:nvSpPr>
        <p:spPr>
          <a:xfrm>
            <a:off x="4369942" y="3721388"/>
            <a:ext cx="47932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The business has been impacted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Both partner Priya and Liam 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D449BA2A-6785-9FD2-81B4-0E2316EA3309}"/>
              </a:ext>
            </a:extLst>
          </p:cNvPr>
          <p:cNvSpPr txBox="1"/>
          <p:nvPr/>
        </p:nvSpPr>
        <p:spPr>
          <a:xfrm>
            <a:off x="4420948" y="4413956"/>
            <a:ext cx="607559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Local business store are closing down 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9B55235C-E742-0E21-7BF6-E7967B1167AA}"/>
              </a:ext>
            </a:extLst>
          </p:cNvPr>
          <p:cNvSpPr txBox="1"/>
          <p:nvPr/>
        </p:nvSpPr>
        <p:spPr>
          <a:xfrm>
            <a:off x="4369942" y="4721733"/>
            <a:ext cx="607559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Customer preferer to shop online rather in-store 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46D7C7B4-8F23-D16C-A7FA-DC3D45BB8A74}"/>
              </a:ext>
            </a:extLst>
          </p:cNvPr>
          <p:cNvSpPr txBox="1"/>
          <p:nvPr/>
        </p:nvSpPr>
        <p:spPr>
          <a:xfrm>
            <a:off x="4436435" y="5198787"/>
            <a:ext cx="607559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30% decline in only one year  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EEF4B3BF-A609-D3D0-6D70-9BE6E9368890}"/>
              </a:ext>
            </a:extLst>
          </p:cNvPr>
          <p:cNvSpPr txBox="1"/>
          <p:nvPr/>
        </p:nvSpPr>
        <p:spPr>
          <a:xfrm>
            <a:off x="4482525" y="5977673"/>
            <a:ext cx="607559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This could vary depend on they margin </a:t>
            </a:r>
          </a:p>
        </p:txBody>
      </p:sp>
    </p:spTree>
    <p:extLst>
      <p:ext uri="{BB962C8B-B14F-4D97-AF65-F5344CB8AC3E}">
        <p14:creationId xmlns:p14="http://schemas.microsoft.com/office/powerpoint/2010/main" val="37878155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118D0E7-1A37-8DD7-9187-FECE22EFEA4D}"/>
              </a:ext>
            </a:extLst>
          </p:cNvPr>
          <p:cNvSpPr txBox="1"/>
          <p:nvPr/>
        </p:nvSpPr>
        <p:spPr>
          <a:xfrm>
            <a:off x="3154680" y="958215"/>
            <a:ext cx="65379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PESTEL farmwork is a strategic tool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E25CF4C-956E-848F-A495-8754368FC80A}"/>
              </a:ext>
            </a:extLst>
          </p:cNvPr>
          <p:cNvSpPr txBox="1"/>
          <p:nvPr/>
        </p:nvSpPr>
        <p:spPr>
          <a:xfrm>
            <a:off x="3154680" y="1630739"/>
            <a:ext cx="65379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Helps identify problem and opportunity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837155-9219-214D-57D8-2BA03B0CF413}"/>
              </a:ext>
            </a:extLst>
          </p:cNvPr>
          <p:cNvSpPr txBox="1"/>
          <p:nvPr/>
        </p:nvSpPr>
        <p:spPr>
          <a:xfrm>
            <a:off x="3154680" y="2474893"/>
            <a:ext cx="6537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It is useful to analyse external factor situations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8B7C1A-AA86-3C3C-B4D0-AE58B284855F}"/>
              </a:ext>
            </a:extLst>
          </p:cNvPr>
          <p:cNvSpPr txBox="1"/>
          <p:nvPr/>
        </p:nvSpPr>
        <p:spPr>
          <a:xfrm>
            <a:off x="3154680" y="3288269"/>
            <a:ext cx="65379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 to use 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Identify the purpose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Research each PESTEL Factor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Analyse and apply insight   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BBAE53D-7160-84EC-6CB6-0F399C51ED3B}"/>
              </a:ext>
            </a:extLst>
          </p:cNvPr>
          <p:cNvSpPr txBox="1"/>
          <p:nvPr/>
        </p:nvSpPr>
        <p:spPr>
          <a:xfrm>
            <a:off x="3154680" y="5009021"/>
            <a:ext cx="6537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It simple to use and helps identify potential risk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6392327-5522-587E-618C-24EEFB89FECC}"/>
              </a:ext>
            </a:extLst>
          </p:cNvPr>
          <p:cNvSpPr/>
          <p:nvPr/>
        </p:nvSpPr>
        <p:spPr>
          <a:xfrm>
            <a:off x="10101797" y="808599"/>
            <a:ext cx="6463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2"/>
                </a:solidFill>
                <a:effectLst>
                  <a:reflection blurRad="6350" stA="53000" endA="300" endPos="35500" dir="5400000" sy="-90000" algn="bl" rotWithShape="0"/>
                </a:effectLst>
              </a:rPr>
              <a:t>P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6F222EA-7EDD-015F-5C3F-56E180D76BF0}"/>
              </a:ext>
            </a:extLst>
          </p:cNvPr>
          <p:cNvSpPr/>
          <p:nvPr/>
        </p:nvSpPr>
        <p:spPr>
          <a:xfrm>
            <a:off x="10082560" y="1624206"/>
            <a:ext cx="6463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2"/>
                </a:solidFill>
                <a:effectLst>
                  <a:reflection blurRad="6350" stA="53000" endA="300" endPos="35500" dir="5400000" sy="-90000" algn="bl" rotWithShape="0"/>
                </a:effectLst>
              </a:rPr>
              <a:t>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3394894-FD43-17AB-1CA8-49AED1FD2EC0}"/>
              </a:ext>
            </a:extLst>
          </p:cNvPr>
          <p:cNvSpPr/>
          <p:nvPr/>
        </p:nvSpPr>
        <p:spPr>
          <a:xfrm>
            <a:off x="10082561" y="2364939"/>
            <a:ext cx="6463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2"/>
                </a:solidFill>
                <a:effectLst>
                  <a:reflection blurRad="6350" stA="53000" endA="300" endPos="35500" dir="5400000" sy="-90000" algn="bl" rotWithShape="0"/>
                </a:effectLst>
              </a:rPr>
              <a:t>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1E32648-CFCB-6DF6-A621-80232B9EDC50}"/>
              </a:ext>
            </a:extLst>
          </p:cNvPr>
          <p:cNvSpPr/>
          <p:nvPr/>
        </p:nvSpPr>
        <p:spPr>
          <a:xfrm>
            <a:off x="10101797" y="3145185"/>
            <a:ext cx="6078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solidFill>
                  <a:schemeClr val="accent2"/>
                </a:solidFill>
                <a:effectLst>
                  <a:reflection blurRad="6350" stA="53000" endA="300" endPos="35500" dir="5400000" sy="-90000" algn="bl" rotWithShape="0"/>
                </a:effectLst>
              </a:rPr>
              <a:t>T</a:t>
            </a:r>
            <a:endParaRPr lang="en-US" sz="5400" b="0" cap="none" spc="0" dirty="0">
              <a:ln w="0"/>
              <a:solidFill>
                <a:schemeClr val="accent2"/>
              </a:soli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4368045-F788-DEF4-094A-DC742E4B135C}"/>
              </a:ext>
            </a:extLst>
          </p:cNvPr>
          <p:cNvSpPr/>
          <p:nvPr/>
        </p:nvSpPr>
        <p:spPr>
          <a:xfrm>
            <a:off x="10082561" y="3907810"/>
            <a:ext cx="6463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solidFill>
                  <a:schemeClr val="accent2"/>
                </a:solidFill>
                <a:effectLst>
                  <a:reflection blurRad="6350" stA="53000" endA="300" endPos="35500" dir="5400000" sy="-90000" algn="bl" rotWithShape="0"/>
                </a:effectLst>
              </a:rPr>
              <a:t>E</a:t>
            </a:r>
            <a:endParaRPr lang="en-US" sz="5400" b="0" cap="none" spc="0" dirty="0">
              <a:ln w="0"/>
              <a:solidFill>
                <a:schemeClr val="accent2"/>
              </a:soli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A848B6B-A80A-CBCC-0509-59556E2C8E7C}"/>
              </a:ext>
            </a:extLst>
          </p:cNvPr>
          <p:cNvSpPr/>
          <p:nvPr/>
        </p:nvSpPr>
        <p:spPr>
          <a:xfrm>
            <a:off x="10121033" y="4776400"/>
            <a:ext cx="5693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solidFill>
                  <a:schemeClr val="accent2"/>
                </a:solidFill>
                <a:effectLst>
                  <a:reflection blurRad="6350" stA="53000" endA="300" endPos="35500" dir="5400000" sy="-90000" algn="bl" rotWithShape="0"/>
                </a:effectLst>
              </a:rPr>
              <a:t>L</a:t>
            </a:r>
            <a:endParaRPr lang="en-US" sz="5400" b="0" cap="none" spc="0" dirty="0">
              <a:ln w="0"/>
              <a:solidFill>
                <a:schemeClr val="accent2"/>
              </a:soli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258255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6172ABA-740C-363D-1D68-D512D12937C0}"/>
              </a:ext>
            </a:extLst>
          </p:cNvPr>
          <p:cNvCxnSpPr/>
          <p:nvPr/>
        </p:nvCxnSpPr>
        <p:spPr>
          <a:xfrm>
            <a:off x="2440352" y="3225004"/>
            <a:ext cx="884485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685ECDE-BE40-2912-B188-47A10B8C0231}"/>
              </a:ext>
            </a:extLst>
          </p:cNvPr>
          <p:cNvCxnSpPr>
            <a:cxnSpLocks/>
          </p:cNvCxnSpPr>
          <p:nvPr/>
        </p:nvCxnSpPr>
        <p:spPr>
          <a:xfrm>
            <a:off x="4171533" y="1503654"/>
            <a:ext cx="0" cy="53179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DB1FDA2B-7F73-D878-00A7-35E2E04137B5}"/>
              </a:ext>
            </a:extLst>
          </p:cNvPr>
          <p:cNvSpPr txBox="1"/>
          <p:nvPr/>
        </p:nvSpPr>
        <p:spPr>
          <a:xfrm>
            <a:off x="4374953" y="4191530"/>
            <a:ext cx="63781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Outdated website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Lack of social media updated 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BDE20BA-A32A-2EDC-19AF-FC42E2D53698}"/>
              </a:ext>
            </a:extLst>
          </p:cNvPr>
          <p:cNvSpPr txBox="1"/>
          <p:nvPr/>
        </p:nvSpPr>
        <p:spPr>
          <a:xfrm>
            <a:off x="2456138" y="2425612"/>
            <a:ext cx="15106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Economic </a:t>
            </a:r>
          </a:p>
          <a:p>
            <a:r>
              <a:rPr lang="en-GB" dirty="0"/>
              <a:t>factors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A03AF87-F8B2-0112-236D-A92D87DB34B7}"/>
              </a:ext>
            </a:extLst>
          </p:cNvPr>
          <p:cNvSpPr txBox="1"/>
          <p:nvPr/>
        </p:nvSpPr>
        <p:spPr>
          <a:xfrm>
            <a:off x="2456138" y="3505709"/>
            <a:ext cx="15106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Social factor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80854A0-8163-DD9F-0D44-159A069B2CA6}"/>
              </a:ext>
            </a:extLst>
          </p:cNvPr>
          <p:cNvSpPr txBox="1"/>
          <p:nvPr/>
        </p:nvSpPr>
        <p:spPr>
          <a:xfrm>
            <a:off x="2440352" y="4130108"/>
            <a:ext cx="18064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Technological </a:t>
            </a:r>
          </a:p>
          <a:p>
            <a:r>
              <a:rPr lang="en-GB" dirty="0"/>
              <a:t>factors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16FB5C6-8C6F-B29B-B4D7-197C415B58E4}"/>
              </a:ext>
            </a:extLst>
          </p:cNvPr>
          <p:cNvSpPr txBox="1"/>
          <p:nvPr/>
        </p:nvSpPr>
        <p:spPr>
          <a:xfrm>
            <a:off x="2456138" y="4951453"/>
            <a:ext cx="15106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Legal factor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F67EA6A-BCC4-00B8-62D5-BDC7B6858BE8}"/>
              </a:ext>
            </a:extLst>
          </p:cNvPr>
          <p:cNvSpPr txBox="1"/>
          <p:nvPr/>
        </p:nvSpPr>
        <p:spPr>
          <a:xfrm>
            <a:off x="2440352" y="5592611"/>
            <a:ext cx="17311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Environmental factor 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ADE94B5-5832-9AD4-0F36-277A6E87BD21}"/>
              </a:ext>
            </a:extLst>
          </p:cNvPr>
          <p:cNvCxnSpPr/>
          <p:nvPr/>
        </p:nvCxnSpPr>
        <p:spPr>
          <a:xfrm>
            <a:off x="2456140" y="5575852"/>
            <a:ext cx="884485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BD4F2FBC-AE19-04C7-8499-27DFB08C1EDA}"/>
              </a:ext>
            </a:extLst>
          </p:cNvPr>
          <p:cNvCxnSpPr/>
          <p:nvPr/>
        </p:nvCxnSpPr>
        <p:spPr>
          <a:xfrm>
            <a:off x="2456140" y="4951453"/>
            <a:ext cx="884485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D406B6C7-9C75-3777-BCD6-81C7C3857074}"/>
              </a:ext>
            </a:extLst>
          </p:cNvPr>
          <p:cNvCxnSpPr/>
          <p:nvPr/>
        </p:nvCxnSpPr>
        <p:spPr>
          <a:xfrm>
            <a:off x="2545230" y="4083884"/>
            <a:ext cx="884485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44EB6E4A-C68A-9F0A-66E0-CE50F3794E22}"/>
              </a:ext>
            </a:extLst>
          </p:cNvPr>
          <p:cNvCxnSpPr/>
          <p:nvPr/>
        </p:nvCxnSpPr>
        <p:spPr>
          <a:xfrm>
            <a:off x="2456140" y="2362701"/>
            <a:ext cx="884485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36FBFD2A-E524-951F-AE6E-BD30EE24BA21}"/>
              </a:ext>
            </a:extLst>
          </p:cNvPr>
          <p:cNvSpPr txBox="1"/>
          <p:nvPr/>
        </p:nvSpPr>
        <p:spPr>
          <a:xfrm>
            <a:off x="2456138" y="1546529"/>
            <a:ext cx="15106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Political </a:t>
            </a:r>
          </a:p>
          <a:p>
            <a:r>
              <a:rPr lang="en-GB" dirty="0"/>
              <a:t>factor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D97709B-429E-2301-0C2A-2FC30B480960}"/>
              </a:ext>
            </a:extLst>
          </p:cNvPr>
          <p:cNvSpPr txBox="1"/>
          <p:nvPr/>
        </p:nvSpPr>
        <p:spPr>
          <a:xfrm>
            <a:off x="4386944" y="2449598"/>
            <a:ext cx="63781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Hight cost of material, fuel and flower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Economic set back with local business’s  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E261F5E6-08CB-0D94-9E21-40CF71D85A3A}"/>
              </a:ext>
            </a:extLst>
          </p:cNvPr>
          <p:cNvSpPr txBox="1"/>
          <p:nvPr/>
        </p:nvSpPr>
        <p:spPr>
          <a:xfrm>
            <a:off x="4374953" y="3397162"/>
            <a:ext cx="63781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Customer prefer low price and fast delivery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Customer like online shopping more 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5B4C95CE-D0C6-3C55-AB88-DD7F62992878}"/>
              </a:ext>
            </a:extLst>
          </p:cNvPr>
          <p:cNvSpPr txBox="1"/>
          <p:nvPr/>
        </p:nvSpPr>
        <p:spPr>
          <a:xfrm>
            <a:off x="4386943" y="1468007"/>
            <a:ext cx="63781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Floral import are disrupting global supply cains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Global regulation are tightening  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337167FC-62FD-A226-1794-749AB5261C6C}"/>
              </a:ext>
            </a:extLst>
          </p:cNvPr>
          <p:cNvSpPr txBox="1"/>
          <p:nvPr/>
        </p:nvSpPr>
        <p:spPr>
          <a:xfrm>
            <a:off x="4374954" y="5725455"/>
            <a:ext cx="63781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Eco package but also cost expenses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C3ADE75-750C-850C-976E-0DEC18CD2D5C}"/>
              </a:ext>
            </a:extLst>
          </p:cNvPr>
          <p:cNvSpPr txBox="1"/>
          <p:nvPr/>
        </p:nvSpPr>
        <p:spPr>
          <a:xfrm>
            <a:off x="4374954" y="5043624"/>
            <a:ext cx="63781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Comply with eco-commerce laws 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3DDEE16D-EF05-B6C8-6DFD-7755A05D2673}"/>
              </a:ext>
            </a:extLst>
          </p:cNvPr>
          <p:cNvSpPr txBox="1"/>
          <p:nvPr/>
        </p:nvSpPr>
        <p:spPr>
          <a:xfrm>
            <a:off x="4171533" y="274320"/>
            <a:ext cx="54296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PESTEL framework</a:t>
            </a:r>
          </a:p>
        </p:txBody>
      </p:sp>
    </p:spTree>
    <p:extLst>
      <p:ext uri="{BB962C8B-B14F-4D97-AF65-F5344CB8AC3E}">
        <p14:creationId xmlns:p14="http://schemas.microsoft.com/office/powerpoint/2010/main" val="6649466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A065764-9C38-A5AA-87EE-387D6B2FD8A2}"/>
              </a:ext>
            </a:extLst>
          </p:cNvPr>
          <p:cNvSpPr txBox="1"/>
          <p:nvPr/>
        </p:nvSpPr>
        <p:spPr>
          <a:xfrm>
            <a:off x="3535680" y="1166843"/>
            <a:ext cx="65608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model helps understand the difference between (cause) which is the outcome they produce, and the (effect) that is their results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34F9F5-0CB6-A88E-7964-1430CAA47F6B}"/>
              </a:ext>
            </a:extLst>
          </p:cNvPr>
          <p:cNvSpPr txBox="1"/>
          <p:nvPr/>
        </p:nvSpPr>
        <p:spPr>
          <a:xfrm>
            <a:off x="3535680" y="2274838"/>
            <a:ext cx="65608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Why is it used ?</a:t>
            </a:r>
          </a:p>
          <a:p>
            <a:r>
              <a:rPr lang="en-GB" dirty="0"/>
              <a:t>To improve decision making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D4C471-57A2-B1B9-C91D-52EC4FAACB90}"/>
              </a:ext>
            </a:extLst>
          </p:cNvPr>
          <p:cNvSpPr txBox="1"/>
          <p:nvPr/>
        </p:nvSpPr>
        <p:spPr>
          <a:xfrm>
            <a:off x="3535680" y="3105834"/>
            <a:ext cx="65608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Where to use ?</a:t>
            </a:r>
          </a:p>
          <a:p>
            <a:r>
              <a:rPr lang="en-GB" dirty="0"/>
              <a:t>Identify poor sale and low productivity in the business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DAA7B7F-B499-4D8F-2219-8BD7C9BF8453}"/>
              </a:ext>
            </a:extLst>
          </p:cNvPr>
          <p:cNvSpPr txBox="1"/>
          <p:nvPr/>
        </p:nvSpPr>
        <p:spPr>
          <a:xfrm>
            <a:off x="3535680" y="3930803"/>
            <a:ext cx="65608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How to use ?</a:t>
            </a:r>
            <a:br>
              <a:rPr lang="en-GB" dirty="0"/>
            </a:br>
            <a:r>
              <a:rPr lang="en-GB" dirty="0"/>
              <a:t>Identify problem </a:t>
            </a:r>
          </a:p>
          <a:p>
            <a:r>
              <a:rPr lang="en-GB" dirty="0"/>
              <a:t>Create a fish bone diagram.</a:t>
            </a:r>
          </a:p>
          <a:p>
            <a:r>
              <a:rPr lang="en-GB" dirty="0"/>
              <a:t>Analyse and take-action  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B08A6B8-FFD0-EB1A-F623-3C8DD93A0AA6}"/>
              </a:ext>
            </a:extLst>
          </p:cNvPr>
          <p:cNvSpPr txBox="1"/>
          <p:nvPr/>
        </p:nvSpPr>
        <p:spPr>
          <a:xfrm>
            <a:off x="3535680" y="5586770"/>
            <a:ext cx="65608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It helps identify the root causes but also doesn’t give the solution to the problem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32904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9B6D24-42FF-09C3-8782-C236644E08A4}"/>
              </a:ext>
            </a:extLst>
          </p:cNvPr>
          <p:cNvCxnSpPr>
            <a:cxnSpLocks/>
          </p:cNvCxnSpPr>
          <p:nvPr/>
        </p:nvCxnSpPr>
        <p:spPr>
          <a:xfrm>
            <a:off x="3323771" y="3429000"/>
            <a:ext cx="6306926" cy="3243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000429D-21C3-B0A3-ED5D-87CA5EE16FB6}"/>
              </a:ext>
            </a:extLst>
          </p:cNvPr>
          <p:cNvCxnSpPr>
            <a:cxnSpLocks/>
          </p:cNvCxnSpPr>
          <p:nvPr/>
        </p:nvCxnSpPr>
        <p:spPr>
          <a:xfrm>
            <a:off x="8336280" y="2590800"/>
            <a:ext cx="601980" cy="838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9382127-E67B-B33D-F7EE-FB113F9DBD6A}"/>
              </a:ext>
            </a:extLst>
          </p:cNvPr>
          <p:cNvCxnSpPr>
            <a:cxnSpLocks/>
          </p:cNvCxnSpPr>
          <p:nvPr/>
        </p:nvCxnSpPr>
        <p:spPr>
          <a:xfrm>
            <a:off x="5867400" y="1851660"/>
            <a:ext cx="1074420" cy="15773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2F3B98A-4D86-8F2F-89DB-C4612FAD5E4C}"/>
              </a:ext>
            </a:extLst>
          </p:cNvPr>
          <p:cNvCxnSpPr>
            <a:cxnSpLocks/>
          </p:cNvCxnSpPr>
          <p:nvPr/>
        </p:nvCxnSpPr>
        <p:spPr>
          <a:xfrm>
            <a:off x="3672840" y="2590800"/>
            <a:ext cx="998220" cy="838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671F68D-05B9-9533-08A6-953230EAAC9E}"/>
              </a:ext>
            </a:extLst>
          </p:cNvPr>
          <p:cNvCxnSpPr>
            <a:cxnSpLocks/>
          </p:cNvCxnSpPr>
          <p:nvPr/>
        </p:nvCxnSpPr>
        <p:spPr>
          <a:xfrm flipV="1">
            <a:off x="8336280" y="3429000"/>
            <a:ext cx="601980" cy="10287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29DEB64-134B-F2E3-82C5-C411EE7DAE6B}"/>
              </a:ext>
            </a:extLst>
          </p:cNvPr>
          <p:cNvCxnSpPr>
            <a:cxnSpLocks/>
          </p:cNvCxnSpPr>
          <p:nvPr/>
        </p:nvCxnSpPr>
        <p:spPr>
          <a:xfrm flipV="1">
            <a:off x="5669280" y="3429000"/>
            <a:ext cx="1203960" cy="18288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2B675D4-7673-98B2-3959-8640518A3372}"/>
              </a:ext>
            </a:extLst>
          </p:cNvPr>
          <p:cNvCxnSpPr>
            <a:cxnSpLocks/>
          </p:cNvCxnSpPr>
          <p:nvPr/>
        </p:nvCxnSpPr>
        <p:spPr>
          <a:xfrm flipV="1">
            <a:off x="4092666" y="3429000"/>
            <a:ext cx="578394" cy="10287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Box 38">
            <a:extLst>
              <a:ext uri="{FF2B5EF4-FFF2-40B4-BE49-F238E27FC236}">
                <a16:creationId xmlns:a16="http://schemas.microsoft.com/office/drawing/2014/main" id="{9BDA73CF-C0EC-97EB-8724-8536BCBE4F78}"/>
              </a:ext>
            </a:extLst>
          </p:cNvPr>
          <p:cNvSpPr txBox="1"/>
          <p:nvPr/>
        </p:nvSpPr>
        <p:spPr>
          <a:xfrm>
            <a:off x="4671060" y="110342"/>
            <a:ext cx="19968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Machines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Lack of eco friendly packaging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 vehicle to deliver the flower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2BA08226-76C3-A544-779E-F60BD1EB794F}"/>
              </a:ext>
            </a:extLst>
          </p:cNvPr>
          <p:cNvSpPr txBox="1"/>
          <p:nvPr/>
        </p:nvSpPr>
        <p:spPr>
          <a:xfrm>
            <a:off x="2263684" y="1076235"/>
            <a:ext cx="183986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Methods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Not offering fast delivery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Less promotions 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97D2047E-C502-CAB3-AB7B-A30426009DC9}"/>
              </a:ext>
            </a:extLst>
          </p:cNvPr>
          <p:cNvSpPr txBox="1"/>
          <p:nvPr/>
        </p:nvSpPr>
        <p:spPr>
          <a:xfrm>
            <a:off x="7802880" y="1046203"/>
            <a:ext cx="19968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People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Limited staff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Lack of social media engagement 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61ED7E66-3D22-D9E4-32CA-02E3F922FC06}"/>
              </a:ext>
            </a:extLst>
          </p:cNvPr>
          <p:cNvSpPr txBox="1"/>
          <p:nvPr/>
        </p:nvSpPr>
        <p:spPr>
          <a:xfrm>
            <a:off x="2683328" y="4457700"/>
            <a:ext cx="18398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Materia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Expansive eco material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F44724DD-E856-B5AA-2B0A-47484C659EDE}"/>
              </a:ext>
            </a:extLst>
          </p:cNvPr>
          <p:cNvSpPr txBox="1"/>
          <p:nvPr/>
        </p:nvSpPr>
        <p:spPr>
          <a:xfrm>
            <a:off x="5005121" y="5350606"/>
            <a:ext cx="26784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Measurement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Less customer's feedback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less effectiveness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8B480793-3302-B7CD-0D71-F5BD2B961647}"/>
              </a:ext>
            </a:extLst>
          </p:cNvPr>
          <p:cNvSpPr txBox="1"/>
          <p:nvPr/>
        </p:nvSpPr>
        <p:spPr>
          <a:xfrm>
            <a:off x="7871460" y="4503866"/>
            <a:ext cx="16372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Environment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Inflation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import tariff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6" name="Graphic 45" descr="Dead Fish Skeleton with solid fill">
            <a:extLst>
              <a:ext uri="{FF2B5EF4-FFF2-40B4-BE49-F238E27FC236}">
                <a16:creationId xmlns:a16="http://schemas.microsoft.com/office/drawing/2014/main" id="{D5F6F8BE-EB2E-B496-2B1F-6F1B79E408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73639" y="5532478"/>
            <a:ext cx="1746069" cy="1746069"/>
          </a:xfrm>
          <a:prstGeom prst="rect">
            <a:avLst/>
          </a:prstGeom>
        </p:spPr>
      </p:pic>
      <p:sp>
        <p:nvSpPr>
          <p:cNvPr id="47" name="Isosceles Triangle 46">
            <a:extLst>
              <a:ext uri="{FF2B5EF4-FFF2-40B4-BE49-F238E27FC236}">
                <a16:creationId xmlns:a16="http://schemas.microsoft.com/office/drawing/2014/main" id="{CC677E3B-0CD5-F509-E49C-AB16BA42318C}"/>
              </a:ext>
            </a:extLst>
          </p:cNvPr>
          <p:cNvSpPr/>
          <p:nvPr/>
        </p:nvSpPr>
        <p:spPr>
          <a:xfrm rot="5400000">
            <a:off x="9911882" y="2426646"/>
            <a:ext cx="1780907" cy="2034742"/>
          </a:xfrm>
          <a:prstGeom prst="triangle">
            <a:avLst>
              <a:gd name="adj" fmla="val 50845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34852BB5-B449-1D48-0C2C-A3804A0B6E38}"/>
              </a:ext>
            </a:extLst>
          </p:cNvPr>
          <p:cNvSpPr txBox="1"/>
          <p:nvPr/>
        </p:nvSpPr>
        <p:spPr>
          <a:xfrm>
            <a:off x="9825499" y="3138269"/>
            <a:ext cx="1994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30% decline instore sales </a:t>
            </a:r>
          </a:p>
        </p:txBody>
      </p:sp>
    </p:spTree>
    <p:extLst>
      <p:ext uri="{BB962C8B-B14F-4D97-AF65-F5344CB8AC3E}">
        <p14:creationId xmlns:p14="http://schemas.microsoft.com/office/powerpoint/2010/main" val="26208879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172108B-9BDC-6FB7-3F68-6AEC926B3A8A}"/>
              </a:ext>
            </a:extLst>
          </p:cNvPr>
          <p:cNvSpPr/>
          <p:nvPr/>
        </p:nvSpPr>
        <p:spPr>
          <a:xfrm>
            <a:off x="4702025" y="2967335"/>
            <a:ext cx="38395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23986409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Arial Black-Arial">
      <a:majorFont>
        <a:latin typeface="Arial Black" panose="020B0A04020102020204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iblet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/>
          </a:solidFill>
          <a:prstDash val="solid"/>
        </a:ln>
        <a:ln w="58420" cap="flat" cmpd="thickThin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27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l"/>
          </a:scene3d>
          <a:sp3d prstMaterial="flat">
            <a:bevelT w="31750" h="63500" prst="riblet"/>
          </a:sp3d>
        </a:effectStyle>
        <a:effectStyle>
          <a:effectLst>
            <a:outerShdw blurRad="50800" dist="38100" dir="27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l"/>
          </a:scene3d>
          <a:sp3d prstMaterial="flat">
            <a:bevelT w="57150" h="1143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E9939A45E3D64DBCDF6D4E44947630" ma:contentTypeVersion="4" ma:contentTypeDescription="Create a new document." ma:contentTypeScope="" ma:versionID="bf2cda3394b2de3774d669fd6e4f5694">
  <xsd:schema xmlns:xsd="http://www.w3.org/2001/XMLSchema" xmlns:xs="http://www.w3.org/2001/XMLSchema" xmlns:p="http://schemas.microsoft.com/office/2006/metadata/properties" xmlns:ns3="a5a3d419-01ea-4841-b8ef-480492e3d4da" targetNamespace="http://schemas.microsoft.com/office/2006/metadata/properties" ma:root="true" ma:fieldsID="45b63019b0606983e252801a70f7858d" ns3:_="">
    <xsd:import namespace="a5a3d419-01ea-4841-b8ef-480492e3d4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a3d419-01ea-4841-b8ef-480492e3d4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68DF0C2-B444-4CFE-BA7A-D01F23841B1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5a3d419-01ea-4841-b8ef-480492e3d4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81D8EA9-82CD-48FB-9355-D99DF75AE33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724EC43-5625-4510-89E1-EF5154773408}">
  <ds:schemaRefs>
    <ds:schemaRef ds:uri="http://purl.org/dc/terms/"/>
    <ds:schemaRef ds:uri="http://www.w3.org/XML/1998/namespace"/>
    <ds:schemaRef ds:uri="http://purl.org/dc/elements/1.1/"/>
    <ds:schemaRef ds:uri="http://schemas.microsoft.com/office/2006/documentManagement/types"/>
    <ds:schemaRef ds:uri="a5a3d419-01ea-4841-b8ef-480492e3d4da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18485</TotalTime>
  <Words>518</Words>
  <Application>Microsoft Office PowerPoint</Application>
  <PresentationFormat>Widescreen</PresentationFormat>
  <Paragraphs>115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Arial</vt:lpstr>
      <vt:lpstr>Arial Black</vt:lpstr>
      <vt:lpstr>Parallax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Sheraz Badil (2433189)</dc:creator>
  <cp:lastModifiedBy>Sheraz Badil (2433189)</cp:lastModifiedBy>
  <cp:revision>2</cp:revision>
  <dcterms:created xsi:type="dcterms:W3CDTF">2025-09-30T12:16:59Z</dcterms:created>
  <dcterms:modified xsi:type="dcterms:W3CDTF">2025-10-13T08:21:59Z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0x010100E3E9939A45E3D64DBCDF6D4E44947630</vt:lpwstr>
  </property>
</Properties>
</file>