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tags/tag3.xml" ContentType="application/vnd.openxmlformats-officedocument.presentationml.tags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3"/>
  </p:notesMasterIdLst>
  <p:handoutMasterIdLst>
    <p:handoutMasterId r:id="rId34"/>
  </p:handoutMasterIdLst>
  <p:sldIdLst>
    <p:sldId id="266" r:id="rId2"/>
    <p:sldId id="257" r:id="rId3"/>
    <p:sldId id="260" r:id="rId4"/>
    <p:sldId id="259" r:id="rId5"/>
    <p:sldId id="258" r:id="rId6"/>
    <p:sldId id="263" r:id="rId7"/>
    <p:sldId id="264" r:id="rId8"/>
    <p:sldId id="265" r:id="rId9"/>
    <p:sldId id="262" r:id="rId10"/>
    <p:sldId id="261" r:id="rId11"/>
    <p:sldId id="304" r:id="rId12"/>
    <p:sldId id="298" r:id="rId13"/>
    <p:sldId id="305" r:id="rId14"/>
    <p:sldId id="302" r:id="rId15"/>
    <p:sldId id="303" r:id="rId16"/>
    <p:sldId id="307" r:id="rId17"/>
    <p:sldId id="308" r:id="rId18"/>
    <p:sldId id="270" r:id="rId19"/>
    <p:sldId id="309" r:id="rId20"/>
    <p:sldId id="284" r:id="rId21"/>
    <p:sldId id="269" r:id="rId22"/>
    <p:sldId id="271" r:id="rId23"/>
    <p:sldId id="310" r:id="rId24"/>
    <p:sldId id="311" r:id="rId25"/>
    <p:sldId id="312" r:id="rId26"/>
    <p:sldId id="316" r:id="rId27"/>
    <p:sldId id="268" r:id="rId28"/>
    <p:sldId id="267" r:id="rId29"/>
    <p:sldId id="287" r:id="rId30"/>
    <p:sldId id="292" r:id="rId31"/>
    <p:sldId id="294" r:id="rId3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handouts3" clrMode="gray" frameSlides="1"/>
  <p:clrMru>
    <a:srgbClr val="800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EAB42D1-59A1-41D2-BD07-81480E3370A0}" v="356" dt="2021-02-02T23:05:55.17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97"/>
    <p:restoredTop sz="93147"/>
  </p:normalViewPr>
  <p:slideViewPr>
    <p:cSldViewPr snapToGrid="0" snapToObjects="1">
      <p:cViewPr varScale="1">
        <p:scale>
          <a:sx n="56" d="100"/>
          <a:sy n="56" d="100"/>
        </p:scale>
        <p:origin x="39" y="921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microsoft.com/office/2016/11/relationships/changesInfo" Target="changesInfos/changesInfo1.xml"/><Relationship Id="rId21" Type="http://schemas.openxmlformats.org/officeDocument/2006/relationships/slide" Target="slides/slide20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40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niel Martin" userId="bc0b2b10-d91a-4eec-87fa-aaa1a3af584d" providerId="ADAL" clId="{FEAB42D1-59A1-41D2-BD07-81480E3370A0}"/>
    <pc:docChg chg="custSel addSld delSld modSld sldOrd">
      <pc:chgData name="Daniel Martin" userId="bc0b2b10-d91a-4eec-87fa-aaa1a3af584d" providerId="ADAL" clId="{FEAB42D1-59A1-41D2-BD07-81480E3370A0}" dt="2021-02-03T08:32:31.464" v="472" actId="20577"/>
      <pc:docMkLst>
        <pc:docMk/>
      </pc:docMkLst>
      <pc:sldChg chg="modSp mod">
        <pc:chgData name="Daniel Martin" userId="bc0b2b10-d91a-4eec-87fa-aaa1a3af584d" providerId="ADAL" clId="{FEAB42D1-59A1-41D2-BD07-81480E3370A0}" dt="2021-02-02T22:54:53.853" v="44" actId="20577"/>
        <pc:sldMkLst>
          <pc:docMk/>
          <pc:sldMk cId="4235239532" sldId="257"/>
        </pc:sldMkLst>
        <pc:spChg chg="mod">
          <ac:chgData name="Daniel Martin" userId="bc0b2b10-d91a-4eec-87fa-aaa1a3af584d" providerId="ADAL" clId="{FEAB42D1-59A1-41D2-BD07-81480E3370A0}" dt="2021-02-02T22:54:53.853" v="44" actId="20577"/>
          <ac:spMkLst>
            <pc:docMk/>
            <pc:sldMk cId="4235239532" sldId="257"/>
            <ac:spMk id="3" creationId="{00000000-0000-0000-0000-000000000000}"/>
          </ac:spMkLst>
        </pc:spChg>
      </pc:sldChg>
      <pc:sldChg chg="modSp mod ord modAnim">
        <pc:chgData name="Daniel Martin" userId="bc0b2b10-d91a-4eec-87fa-aaa1a3af584d" providerId="ADAL" clId="{FEAB42D1-59A1-41D2-BD07-81480E3370A0}" dt="2021-02-02T23:06:08.048" v="470" actId="20577"/>
        <pc:sldMkLst>
          <pc:docMk/>
          <pc:sldMk cId="1848818011" sldId="267"/>
        </pc:sldMkLst>
        <pc:spChg chg="mod">
          <ac:chgData name="Daniel Martin" userId="bc0b2b10-d91a-4eec-87fa-aaa1a3af584d" providerId="ADAL" clId="{FEAB42D1-59A1-41D2-BD07-81480E3370A0}" dt="2021-02-02T23:06:08.048" v="470" actId="20577"/>
          <ac:spMkLst>
            <pc:docMk/>
            <pc:sldMk cId="1848818011" sldId="267"/>
            <ac:spMk id="2" creationId="{00000000-0000-0000-0000-000000000000}"/>
          </ac:spMkLst>
        </pc:spChg>
        <pc:spChg chg="mod">
          <ac:chgData name="Daniel Martin" userId="bc0b2b10-d91a-4eec-87fa-aaa1a3af584d" providerId="ADAL" clId="{FEAB42D1-59A1-41D2-BD07-81480E3370A0}" dt="2021-02-02T23:05:55.174" v="443" actId="20577"/>
          <ac:spMkLst>
            <pc:docMk/>
            <pc:sldMk cId="1848818011" sldId="267"/>
            <ac:spMk id="3" creationId="{00000000-0000-0000-0000-000000000000}"/>
          </ac:spMkLst>
        </pc:spChg>
      </pc:sldChg>
      <pc:sldChg chg="add">
        <pc:chgData name="Daniel Martin" userId="bc0b2b10-d91a-4eec-87fa-aaa1a3af584d" providerId="ADAL" clId="{FEAB42D1-59A1-41D2-BD07-81480E3370A0}" dt="2021-02-02T23:00:19.443" v="132"/>
        <pc:sldMkLst>
          <pc:docMk/>
          <pc:sldMk cId="1583655216" sldId="287"/>
        </pc:sldMkLst>
      </pc:sldChg>
      <pc:sldChg chg="modSp add mod">
        <pc:chgData name="Daniel Martin" userId="bc0b2b10-d91a-4eec-87fa-aaa1a3af584d" providerId="ADAL" clId="{FEAB42D1-59A1-41D2-BD07-81480E3370A0}" dt="2021-02-02T23:00:52.892" v="137" actId="27636"/>
        <pc:sldMkLst>
          <pc:docMk/>
          <pc:sldMk cId="952323221" sldId="292"/>
        </pc:sldMkLst>
        <pc:spChg chg="mod">
          <ac:chgData name="Daniel Martin" userId="bc0b2b10-d91a-4eec-87fa-aaa1a3af584d" providerId="ADAL" clId="{FEAB42D1-59A1-41D2-BD07-81480E3370A0}" dt="2021-02-02T23:00:52.892" v="137" actId="27636"/>
          <ac:spMkLst>
            <pc:docMk/>
            <pc:sldMk cId="952323221" sldId="292"/>
            <ac:spMk id="3" creationId="{00000000-0000-0000-0000-000000000000}"/>
          </ac:spMkLst>
        </pc:spChg>
      </pc:sldChg>
      <pc:sldChg chg="modSp add mod">
        <pc:chgData name="Daniel Martin" userId="bc0b2b10-d91a-4eec-87fa-aaa1a3af584d" providerId="ADAL" clId="{FEAB42D1-59A1-41D2-BD07-81480E3370A0}" dt="2021-02-02T23:01:39.421" v="177" actId="20577"/>
        <pc:sldMkLst>
          <pc:docMk/>
          <pc:sldMk cId="532746473" sldId="294"/>
        </pc:sldMkLst>
        <pc:spChg chg="mod">
          <ac:chgData name="Daniel Martin" userId="bc0b2b10-d91a-4eec-87fa-aaa1a3af584d" providerId="ADAL" clId="{FEAB42D1-59A1-41D2-BD07-81480E3370A0}" dt="2021-02-02T23:01:39.421" v="177" actId="20577"/>
          <ac:spMkLst>
            <pc:docMk/>
            <pc:sldMk cId="532746473" sldId="294"/>
            <ac:spMk id="3" creationId="{00000000-0000-0000-0000-000000000000}"/>
          </ac:spMkLst>
        </pc:spChg>
      </pc:sldChg>
      <pc:sldChg chg="modSp add del mod">
        <pc:chgData name="Daniel Martin" userId="bc0b2b10-d91a-4eec-87fa-aaa1a3af584d" providerId="ADAL" clId="{FEAB42D1-59A1-41D2-BD07-81480E3370A0}" dt="2021-02-02T23:00:45.978" v="135" actId="47"/>
        <pc:sldMkLst>
          <pc:docMk/>
          <pc:sldMk cId="347809621" sldId="297"/>
        </pc:sldMkLst>
        <pc:spChg chg="mod">
          <ac:chgData name="Daniel Martin" userId="bc0b2b10-d91a-4eec-87fa-aaa1a3af584d" providerId="ADAL" clId="{FEAB42D1-59A1-41D2-BD07-81480E3370A0}" dt="2021-02-02T23:00:33.646" v="134" actId="27636"/>
          <ac:spMkLst>
            <pc:docMk/>
            <pc:sldMk cId="347809621" sldId="297"/>
            <ac:spMk id="3" creationId="{00000000-0000-0000-0000-000000000000}"/>
          </ac:spMkLst>
        </pc:spChg>
      </pc:sldChg>
      <pc:sldChg chg="modSp mod">
        <pc:chgData name="Daniel Martin" userId="bc0b2b10-d91a-4eec-87fa-aaa1a3af584d" providerId="ADAL" clId="{FEAB42D1-59A1-41D2-BD07-81480E3370A0}" dt="2021-02-03T08:32:31.464" v="472" actId="20577"/>
        <pc:sldMkLst>
          <pc:docMk/>
          <pc:sldMk cId="0" sldId="311"/>
        </pc:sldMkLst>
        <pc:spChg chg="mod">
          <ac:chgData name="Daniel Martin" userId="bc0b2b10-d91a-4eec-87fa-aaa1a3af584d" providerId="ADAL" clId="{FEAB42D1-59A1-41D2-BD07-81480E3370A0}" dt="2021-02-03T08:32:31.464" v="472" actId="20577"/>
          <ac:spMkLst>
            <pc:docMk/>
            <pc:sldMk cId="0" sldId="311"/>
            <ac:spMk id="99330" creationId="{D449AC0B-1B03-48DC-8703-6B23BA77AB6C}"/>
          </ac:spMkLst>
        </pc:spChg>
      </pc:sldChg>
      <pc:sldChg chg="modSp mod">
        <pc:chgData name="Daniel Martin" userId="bc0b2b10-d91a-4eec-87fa-aaa1a3af584d" providerId="ADAL" clId="{FEAB42D1-59A1-41D2-BD07-81480E3370A0}" dt="2021-02-02T22:54:26.202" v="4" actId="1076"/>
        <pc:sldMkLst>
          <pc:docMk/>
          <pc:sldMk cId="0" sldId="316"/>
        </pc:sldMkLst>
        <pc:spChg chg="mod">
          <ac:chgData name="Daniel Martin" userId="bc0b2b10-d91a-4eec-87fa-aaa1a3af584d" providerId="ADAL" clId="{FEAB42D1-59A1-41D2-BD07-81480E3370A0}" dt="2021-02-02T22:54:22.088" v="3" actId="1076"/>
          <ac:spMkLst>
            <pc:docMk/>
            <pc:sldMk cId="0" sldId="316"/>
            <ac:spMk id="106498" creationId="{1508278D-B8E9-450D-B39D-5C69728E4338}"/>
          </ac:spMkLst>
        </pc:spChg>
        <pc:spChg chg="mod">
          <ac:chgData name="Daniel Martin" userId="bc0b2b10-d91a-4eec-87fa-aaa1a3af584d" providerId="ADAL" clId="{FEAB42D1-59A1-41D2-BD07-81480E3370A0}" dt="2021-02-02T22:54:26.202" v="4" actId="1076"/>
          <ac:spMkLst>
            <pc:docMk/>
            <pc:sldMk cId="0" sldId="316"/>
            <ac:spMk id="106499" creationId="{DADC6426-74F0-4F9D-A95D-65353DC687A8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63D42B-2C30-DF4D-8AB3-0542E4D7CDC6}" type="datetimeFigureOut">
              <a:rPr lang="en-US" smtClean="0"/>
              <a:t>2/3/2021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940091-2C59-0D4A-B65F-9436EFCDF7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781005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C83822-10A8-483F-8801-363B6A807058}" type="datetimeFigureOut">
              <a:rPr lang="en-GB" smtClean="0"/>
              <a:t>03/02/2021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615A5A-2C2C-413F-A0C1-0CAA3A8703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0204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07542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06473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8166" y="1295400"/>
            <a:ext cx="6487668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523999"/>
            <a:ext cx="6498158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t>2/3/2021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t>2/3/2021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38" y="3352801"/>
            <a:ext cx="8416925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538" y="4771029"/>
            <a:ext cx="8416925" cy="972671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t>2/3/2021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370980" y="363538"/>
            <a:ext cx="840204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03144"/>
            <a:ext cx="8056563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3736005"/>
            <a:ext cx="805656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t>2/3/2021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t>2/3/2021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4" y="107576"/>
            <a:ext cx="8042276" cy="1336956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4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9274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1070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1070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t>2/3/2021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t>2/3/2021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t>2/3/2021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611872"/>
            <a:ext cx="384048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824" y="368300"/>
            <a:ext cx="384048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9" y="1787856"/>
            <a:ext cx="3840480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t>2/3/2021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611872"/>
            <a:ext cx="4079545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8" y="1787856"/>
            <a:ext cx="4079545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t>2/3/2021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5090617" y="359392"/>
            <a:ext cx="36576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t>2/3/2021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9792" y="368301"/>
            <a:ext cx="1524000" cy="55753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9274" y="368301"/>
            <a:ext cx="6689726" cy="55753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9CA3-105E-4857-9057-6DB6197DA786}" type="datetimeFigureOut">
              <a:rPr lang="en-US" smtClean="0"/>
              <a:t>2/3/2021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5CE407-6216-4202-80E4-A30DC2F709B2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19">
            <a:extLst>
              <a:ext uri="{FF2B5EF4-FFF2-40B4-BE49-F238E27FC236}">
                <a16:creationId xmlns:a16="http://schemas.microsoft.com/office/drawing/2014/main" id="{DD4A5324-7C13-44CF-9E3C-1658E29B069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20">
            <a:extLst>
              <a:ext uri="{FF2B5EF4-FFF2-40B4-BE49-F238E27FC236}">
                <a16:creationId xmlns:a16="http://schemas.microsoft.com/office/drawing/2014/main" id="{3C627A5D-523E-44B4-AF4F-BBB9CEFCA03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21">
            <a:extLst>
              <a:ext uri="{FF2B5EF4-FFF2-40B4-BE49-F238E27FC236}">
                <a16:creationId xmlns:a16="http://schemas.microsoft.com/office/drawing/2014/main" id="{70C48B9E-4D8E-4984-8E9A-955734E05A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F203DBE-C6B7-4F3E-9568-578FFE22656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939304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5"/>
          <p:cNvSpPr>
            <a:spLocks noGrp="1"/>
          </p:cNvSpPr>
          <p:nvPr>
            <p:ph type="title"/>
          </p:nvPr>
        </p:nvSpPr>
        <p:spPr>
          <a:xfrm>
            <a:off x="892969" y="1151930"/>
            <a:ext cx="7358063" cy="2321719"/>
          </a:xfrm>
          <a:prstGeom prst="rect">
            <a:avLst/>
          </a:prstGeom>
        </p:spPr>
        <p:txBody>
          <a:bodyPr anchor="b"/>
          <a:lstStyle/>
          <a:p>
            <a:pPr lvl="0">
              <a:defRPr sz="1800"/>
            </a:pPr>
            <a:r>
              <a:rPr sz="5625"/>
              <a:t>Title Text</a:t>
            </a:r>
          </a:p>
        </p:txBody>
      </p:sp>
      <p:sp>
        <p:nvSpPr>
          <p:cNvPr id="6" name="Shape 6"/>
          <p:cNvSpPr>
            <a:spLocks noGrp="1"/>
          </p:cNvSpPr>
          <p:nvPr>
            <p:ph type="body" idx="1"/>
          </p:nvPr>
        </p:nvSpPr>
        <p:spPr>
          <a:xfrm>
            <a:off x="892969" y="3536156"/>
            <a:ext cx="7358063" cy="794742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2250"/>
            </a:lvl1pPr>
            <a:lvl2pPr marL="0" indent="160729" algn="ctr">
              <a:spcBef>
                <a:spcPts val="0"/>
              </a:spcBef>
              <a:buSzTx/>
              <a:buNone/>
              <a:defRPr sz="2250"/>
            </a:lvl2pPr>
            <a:lvl3pPr marL="0" indent="321457" algn="ctr">
              <a:spcBef>
                <a:spcPts val="0"/>
              </a:spcBef>
              <a:buSzTx/>
              <a:buNone/>
              <a:defRPr sz="2250"/>
            </a:lvl3pPr>
            <a:lvl4pPr marL="0" indent="482186" algn="ctr">
              <a:spcBef>
                <a:spcPts val="0"/>
              </a:spcBef>
              <a:buSzTx/>
              <a:buNone/>
              <a:defRPr sz="2250"/>
            </a:lvl4pPr>
            <a:lvl5pPr marL="0" indent="642915" algn="ctr">
              <a:spcBef>
                <a:spcPts val="0"/>
              </a:spcBef>
              <a:buSzTx/>
              <a:buNone/>
              <a:defRPr sz="2250"/>
            </a:lvl5pPr>
          </a:lstStyle>
          <a:p>
            <a:pPr lvl="0">
              <a:defRPr sz="1800"/>
            </a:pPr>
            <a:r>
              <a:rPr sz="2250"/>
              <a:t>Body Level One</a:t>
            </a:r>
          </a:p>
          <a:p>
            <a:pPr lvl="1">
              <a:defRPr sz="1800"/>
            </a:pPr>
            <a:r>
              <a:rPr sz="2250"/>
              <a:t>Body Level Two</a:t>
            </a:r>
          </a:p>
          <a:p>
            <a:pPr lvl="2">
              <a:defRPr sz="1800"/>
            </a:pPr>
            <a:r>
              <a:rPr sz="2250"/>
              <a:t>Body Level Three</a:t>
            </a:r>
          </a:p>
          <a:p>
            <a:pPr lvl="3">
              <a:defRPr sz="1800"/>
            </a:pPr>
            <a:r>
              <a:rPr sz="2250"/>
              <a:t>Body Level Four</a:t>
            </a:r>
          </a:p>
          <a:p>
            <a:pPr lvl="4">
              <a:defRPr sz="1800"/>
            </a:pPr>
            <a:r>
              <a:rPr sz="2250"/>
              <a:t>Body Level Five</a:t>
            </a:r>
          </a:p>
        </p:txBody>
      </p:sp>
    </p:spTree>
    <p:extLst>
      <p:ext uri="{BB962C8B-B14F-4D97-AF65-F5344CB8AC3E}">
        <p14:creationId xmlns:p14="http://schemas.microsoft.com/office/powerpoint/2010/main" val="3686643969"/>
      </p:ext>
    </p:extLst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1600201"/>
            <a:ext cx="80422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B01F9CA3-105E-4857-9057-6DB6197DA786}" type="datetimeFigureOut">
              <a:rPr lang="en-US" smtClean="0"/>
              <a:t>2/3/2021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458" y="6275668"/>
            <a:ext cx="484094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600">
                <a:solidFill>
                  <a:schemeClr val="bg1"/>
                </a:solidFill>
              </a:defRPr>
            </a:lvl1pPr>
          </a:lstStyle>
          <a:p>
            <a:fld id="{7F5CE407-6216-4202-80E4-A30DC2F709B2}" type="slidenum">
              <a:rPr lang="en-US" smtClean="0"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828800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1177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398713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6892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hyperlink" Target="http://images.google.co.uk/imgres?imgurl=http://biology.clc.uc.edu/fankhauser/Labs/Anatomy_%26_Physiology/A%26P201/Skeletal/skeleton_jpgs/tarsals_superior_PB121181.JPG&amp;imgrefurl=http://biology.clc.uc.edu/fankhauser/Labs/Anatomy_%26_Physiology/A%26P201/Skeletal/selected_bones/Bone_Features.html&amp;h=679&amp;w=625&amp;sz=72&amp;tbnid=K6CoqDS0svYJ:&amp;tbnh=137&amp;tbnw=126&amp;hl=en&amp;start=6&amp;prev=/images%3Fq%3Dtarsals%26svnum%3D10%26hl%3Den%26lr%3D" TargetMode="External"/><Relationship Id="rId7" Type="http://schemas.openxmlformats.org/officeDocument/2006/relationships/hyperlink" Target="http://images.google.co.uk/imgres?imgurl=http://biosphere.biologydaily.com/biology/upload/thumb/4/4c/200px-Gray94.png&amp;imgrefurl=http://biosphere.biologydaily.com/biology/Lumbar_vertebrae&amp;h=195&amp;w=200&amp;sz=9&amp;tbnid=0W_SLASxqFsJ:&amp;tbnh=96&amp;tbnw=99&amp;hl=en&amp;start=4&amp;prev=/images%3Fq%3Dvertebrae%26svnum%3D10%26hl%3Den%26lr%3D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9.jpeg"/><Relationship Id="rId5" Type="http://schemas.openxmlformats.org/officeDocument/2006/relationships/hyperlink" Target="http://images.google.co.uk/imgres?imgurl=http://www.rkm.com.au/imagelibrary/thumbnails/scapula-150.jpg&amp;imgrefurl=http://www.rkm.com.au/imagelibrary/&amp;h=212&amp;w=150&amp;sz=5&amp;tbnid=yTeO_-e2WGMJ:&amp;tbnh=101&amp;tbnw=71&amp;hl=en&amp;start=7&amp;prev=/images%3Fq%3Dscapula%26svnum%3D10%26hl%3Den%26lr%3D" TargetMode="External"/><Relationship Id="rId4" Type="http://schemas.openxmlformats.org/officeDocument/2006/relationships/image" Target="../media/image8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slideLayout" Target="../slideLayouts/slideLayout14.xml"/><Relationship Id="rId1" Type="http://schemas.openxmlformats.org/officeDocument/2006/relationships/tags" Target="../tags/tag1.xml"/><Relationship Id="rId4" Type="http://schemas.openxmlformats.org/officeDocument/2006/relationships/image" Target="../media/image15.jp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4.xml"/><Relationship Id="rId1" Type="http://schemas.openxmlformats.org/officeDocument/2006/relationships/tags" Target="../tags/tag2.xml"/><Relationship Id="rId5" Type="http://schemas.openxmlformats.org/officeDocument/2006/relationships/image" Target="../media/image15.jpg"/><Relationship Id="rId4" Type="http://schemas.openxmlformats.org/officeDocument/2006/relationships/image" Target="../media/image14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14.xml"/><Relationship Id="rId1" Type="http://schemas.openxmlformats.org/officeDocument/2006/relationships/tags" Target="../tags/tag3.xml"/><Relationship Id="rId5" Type="http://schemas.openxmlformats.org/officeDocument/2006/relationships/image" Target="../media/image15.jpg"/><Relationship Id="rId4" Type="http://schemas.openxmlformats.org/officeDocument/2006/relationships/image" Target="../media/image1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1322922" y="661565"/>
            <a:ext cx="6498158" cy="1724867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400" dirty="0"/>
              <a:t>Skeletal</a:t>
            </a:r>
            <a:r>
              <a:rPr lang="en-US" sz="5400" b="1" dirty="0"/>
              <a:t> </a:t>
            </a:r>
            <a:r>
              <a:rPr lang="en-US" sz="5400" dirty="0"/>
              <a:t>System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99843" y="3146972"/>
            <a:ext cx="2857500" cy="2857500"/>
          </a:xfrm>
          <a:prstGeom prst="rect">
            <a:avLst/>
          </a:prstGeom>
        </p:spPr>
      </p:pic>
      <p:sp>
        <p:nvSpPr>
          <p:cNvPr id="7" name="Subtitle 2"/>
          <p:cNvSpPr txBox="1">
            <a:spLocks/>
          </p:cNvSpPr>
          <p:nvPr/>
        </p:nvSpPr>
        <p:spPr>
          <a:xfrm>
            <a:off x="1322921" y="2083441"/>
            <a:ext cx="6498159" cy="91664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49250" indent="-34925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2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336550" algn="l" defTabSz="914400" rtl="0" eaLnBrk="1" latinLnBrk="0" hangingPunct="1">
              <a:spcBef>
                <a:spcPts val="600"/>
              </a:spcBef>
              <a:buClr>
                <a:schemeClr val="accent1">
                  <a:lumMod val="75000"/>
                </a:schemeClr>
              </a:buClr>
              <a:buSzPct val="110000"/>
              <a:buFont typeface="Wingdings 2" pitchFamily="18" charset="2"/>
              <a:buChar char=""/>
              <a:defRPr sz="2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68375" indent="-282575" algn="l" defTabSz="914400" rtl="0" eaLnBrk="1" latinLnBrk="0" hangingPunct="1">
              <a:spcBef>
                <a:spcPts val="6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263650" indent="-295275" algn="l" defTabSz="914400" rtl="0" eaLnBrk="1" latinLnBrk="0" hangingPunct="1">
              <a:spcBef>
                <a:spcPts val="600"/>
              </a:spcBef>
              <a:buClr>
                <a:schemeClr val="accent1">
                  <a:lumMod val="75000"/>
                </a:schemeClr>
              </a:buClr>
              <a:buSzPct val="110000"/>
              <a:buFont typeface="Wingdings 2" pitchFamily="18" charset="2"/>
              <a:buChar char="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546225" indent="-282575" algn="l" defTabSz="914400" rtl="0" eaLnBrk="1" latinLnBrk="0" hangingPunct="1">
              <a:spcBef>
                <a:spcPts val="6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828800" indent="-282575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117725" indent="-282575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398713" indent="-282575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689225" indent="-282575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"/>
              <a:defRPr lang="en-US" sz="1800" kern="12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1800" dirty="0"/>
              <a:t>Human Anatomy and Physiology</a:t>
            </a:r>
          </a:p>
        </p:txBody>
      </p:sp>
    </p:spTree>
    <p:extLst>
      <p:ext uri="{BB962C8B-B14F-4D97-AF65-F5344CB8AC3E}">
        <p14:creationId xmlns:p14="http://schemas.microsoft.com/office/powerpoint/2010/main" val="17699375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algn="l"/>
            <a:r>
              <a:rPr lang="en-US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b="1" dirty="0"/>
              <a:t>To understand the basic concepts related to:</a:t>
            </a:r>
            <a:endParaRPr lang="en-US" sz="1800" b="1" dirty="0"/>
          </a:p>
          <a:p>
            <a:pPr marL="0" indent="0">
              <a:buNone/>
            </a:pPr>
            <a:endParaRPr lang="en-US" sz="1600" b="1" dirty="0"/>
          </a:p>
          <a:p>
            <a:r>
              <a:rPr lang="en-US" dirty="0"/>
              <a:t>Structure and components of bone</a:t>
            </a:r>
          </a:p>
          <a:p>
            <a:r>
              <a:rPr lang="en-US" dirty="0"/>
              <a:t>Structure of cartilage</a:t>
            </a:r>
          </a:p>
          <a:p>
            <a:r>
              <a:rPr lang="en-US" dirty="0"/>
              <a:t>Function of bone</a:t>
            </a:r>
          </a:p>
          <a:p>
            <a:r>
              <a:rPr lang="en-US" dirty="0"/>
              <a:t>Anatomical classification of bones</a:t>
            </a:r>
          </a:p>
          <a:p>
            <a:r>
              <a:rPr lang="en-US" dirty="0"/>
              <a:t>Identification of bones in the body</a:t>
            </a:r>
          </a:p>
          <a:p>
            <a:r>
              <a:rPr lang="en-US" dirty="0"/>
              <a:t>Discussion of joints of the body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52395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US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6" y="1600201"/>
            <a:ext cx="5404496" cy="46501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The skeletal system can be divided into two functional parts: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701674" y="2682117"/>
            <a:ext cx="5252097" cy="37206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9250" indent="-34925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2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336550" algn="l" defTabSz="914400" rtl="0" eaLnBrk="1" latinLnBrk="0" hangingPunct="1">
              <a:spcBef>
                <a:spcPts val="600"/>
              </a:spcBef>
              <a:buClr>
                <a:schemeClr val="accent1">
                  <a:lumMod val="75000"/>
                </a:schemeClr>
              </a:buClr>
              <a:buSzPct val="110000"/>
              <a:buFont typeface="Wingdings 2" pitchFamily="18" charset="2"/>
              <a:buChar char=""/>
              <a:defRPr sz="2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68375" indent="-282575" algn="l" defTabSz="914400" rtl="0" eaLnBrk="1" latinLnBrk="0" hangingPunct="1">
              <a:spcBef>
                <a:spcPts val="6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263650" indent="-295275" algn="l" defTabSz="914400" rtl="0" eaLnBrk="1" latinLnBrk="0" hangingPunct="1">
              <a:spcBef>
                <a:spcPts val="600"/>
              </a:spcBef>
              <a:buClr>
                <a:schemeClr val="accent1">
                  <a:lumMod val="75000"/>
                </a:schemeClr>
              </a:buClr>
              <a:buSzPct val="110000"/>
              <a:buFont typeface="Wingdings 2" pitchFamily="18" charset="2"/>
              <a:buChar char="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546225" indent="-282575" algn="l" defTabSz="914400" rtl="0" eaLnBrk="1" latinLnBrk="0" hangingPunct="1">
              <a:spcBef>
                <a:spcPts val="6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828800" indent="-282575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117725" indent="-282575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398713" indent="-282575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689225" indent="-282575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"/>
              <a:defRPr lang="en-US" sz="1800" kern="12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dirty="0"/>
              <a:t>Axial Skeleton </a:t>
            </a:r>
            <a:r>
              <a:rPr lang="en-US" dirty="0"/>
              <a:t>(Purple) – Vertebral column, skull, ribs and sternum.</a:t>
            </a:r>
          </a:p>
          <a:p>
            <a:r>
              <a:rPr lang="en-US" b="1" dirty="0"/>
              <a:t>Appendicular Skeleton </a:t>
            </a:r>
            <a:r>
              <a:rPr lang="en-US" dirty="0"/>
              <a:t>(Pink) – Shoulder and hip girdles and bones of the upper and lower limbs.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"/>
          <a:srcRect l="8931" t="30291" r="68586" b="9765"/>
          <a:stretch/>
        </p:blipFill>
        <p:spPr>
          <a:xfrm>
            <a:off x="6092694" y="1154252"/>
            <a:ext cx="2637779" cy="52746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15987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US" dirty="0"/>
              <a:t>Components of bone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Cells: </a:t>
            </a:r>
            <a:r>
              <a:rPr lang="en-US" dirty="0"/>
              <a:t>Osteoblasts, Osteocytes and Osteoclasts – </a:t>
            </a:r>
            <a:r>
              <a:rPr lang="en-US" dirty="0">
                <a:solidFill>
                  <a:srgbClr val="FF3300"/>
                </a:solidFill>
              </a:rPr>
              <a:t>growth, removal and repair</a:t>
            </a:r>
            <a:r>
              <a:rPr lang="en-US" dirty="0"/>
              <a:t>.</a:t>
            </a:r>
          </a:p>
          <a:p>
            <a:pPr marL="0" indent="0">
              <a:buNone/>
            </a:pPr>
            <a:endParaRPr lang="en-US" sz="900" dirty="0"/>
          </a:p>
          <a:p>
            <a:r>
              <a:rPr lang="en-US" b="1" dirty="0" err="1"/>
              <a:t>Extracellullar</a:t>
            </a:r>
            <a:r>
              <a:rPr lang="en-US" b="1" dirty="0"/>
              <a:t> Matrix:</a:t>
            </a:r>
          </a:p>
          <a:p>
            <a:pPr lvl="1"/>
            <a:r>
              <a:rPr lang="en-US" sz="2400" b="1" dirty="0"/>
              <a:t>Organic elements</a:t>
            </a:r>
            <a:r>
              <a:rPr lang="en-US" sz="2400" dirty="0"/>
              <a:t>: (35% of the matrix) Glycoproteins and collagen – </a:t>
            </a:r>
            <a:r>
              <a:rPr lang="en-US" sz="2400" dirty="0">
                <a:solidFill>
                  <a:srgbClr val="FF3300"/>
                </a:solidFill>
              </a:rPr>
              <a:t>strength and rigidity.</a:t>
            </a:r>
          </a:p>
          <a:p>
            <a:pPr lvl="1"/>
            <a:r>
              <a:rPr lang="en-US" sz="2400" b="1" dirty="0"/>
              <a:t>Inorganic elements:</a:t>
            </a:r>
            <a:r>
              <a:rPr lang="en-US" sz="2400" dirty="0"/>
              <a:t> (65% of the matrix) Mineral salts (mainly calcium salts and phosphates) – </a:t>
            </a:r>
            <a:r>
              <a:rPr lang="en-US" sz="2400" dirty="0">
                <a:solidFill>
                  <a:srgbClr val="FF3300"/>
                </a:solidFill>
              </a:rPr>
              <a:t>strength and hardness</a:t>
            </a:r>
            <a:r>
              <a:rPr lang="en-US" sz="2400" dirty="0"/>
              <a:t>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94489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US" dirty="0"/>
              <a:t>General structure of bone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600201"/>
            <a:ext cx="4154204" cy="4731656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defRPr/>
            </a:pPr>
            <a:r>
              <a:rPr lang="en-US" altLang="en-US" sz="2200" b="1" dirty="0"/>
              <a:t>Epiphysis </a:t>
            </a:r>
            <a:r>
              <a:rPr lang="en-US" altLang="en-US" sz="2200" dirty="0"/>
              <a:t>– ends, spongy bone contains red marrow, compact bone, articular cartilage at end</a:t>
            </a:r>
          </a:p>
          <a:p>
            <a:pPr>
              <a:lnSpc>
                <a:spcPct val="80000"/>
              </a:lnSpc>
              <a:defRPr/>
            </a:pPr>
            <a:r>
              <a:rPr lang="en-US" altLang="en-US" sz="2200" b="1" dirty="0"/>
              <a:t>Diaphysis</a:t>
            </a:r>
            <a:r>
              <a:rPr lang="en-US" altLang="en-US" sz="2200" dirty="0"/>
              <a:t> – middle, compact bone, medullary cavity- contains yellow marrow (fat)</a:t>
            </a:r>
          </a:p>
          <a:p>
            <a:pPr>
              <a:lnSpc>
                <a:spcPct val="80000"/>
              </a:lnSpc>
              <a:defRPr/>
            </a:pPr>
            <a:r>
              <a:rPr lang="en-US" altLang="en-US" sz="2200" dirty="0"/>
              <a:t>Bone enclosed in </a:t>
            </a:r>
            <a:r>
              <a:rPr lang="en-US" altLang="en-US" sz="2200" dirty="0" err="1"/>
              <a:t>periosteum</a:t>
            </a:r>
            <a:r>
              <a:rPr lang="en-US" altLang="en-US" sz="2200" dirty="0"/>
              <a:t> (apart from at joints), which is continuous with tendons and ligaments and contains blood vessels</a:t>
            </a:r>
          </a:p>
          <a:p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r="21163"/>
          <a:stretch/>
        </p:blipFill>
        <p:spPr>
          <a:xfrm>
            <a:off x="5040869" y="1444532"/>
            <a:ext cx="3731901" cy="4703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21145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US" dirty="0"/>
              <a:t>Types of bone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two types of bone are </a:t>
            </a:r>
            <a:r>
              <a:rPr lang="en-US" b="1" dirty="0"/>
              <a:t>compact bone </a:t>
            </a:r>
            <a:r>
              <a:rPr lang="en-US" dirty="0"/>
              <a:t>and </a:t>
            </a:r>
            <a:r>
              <a:rPr lang="en-US" b="1" dirty="0"/>
              <a:t>spongy bone</a:t>
            </a:r>
            <a:r>
              <a:rPr lang="en-US" dirty="0"/>
              <a:t>.</a:t>
            </a:r>
          </a:p>
          <a:p>
            <a:r>
              <a:rPr lang="en-US" dirty="0"/>
              <a:t>They are distinguished by the relative amount of solid matter and by the number and size of spaces they contain.</a:t>
            </a:r>
          </a:p>
          <a:p>
            <a:r>
              <a:rPr lang="en-US" dirty="0"/>
              <a:t>All bones have a thin layer of compact bone around a central mass of spongy bone. </a:t>
            </a:r>
          </a:p>
        </p:txBody>
      </p:sp>
    </p:spTree>
    <p:extLst>
      <p:ext uri="{BB962C8B-B14F-4D97-AF65-F5344CB8AC3E}">
        <p14:creationId xmlns:p14="http://schemas.microsoft.com/office/powerpoint/2010/main" val="4652389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549275" y="1386119"/>
            <a:ext cx="4422776" cy="4622799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defRPr/>
            </a:pPr>
            <a:r>
              <a:rPr lang="en-US" altLang="en-US" sz="1600" dirty="0">
                <a:latin typeface="+mj-lt"/>
              </a:rPr>
              <a:t>80% of skeletal mass </a:t>
            </a:r>
          </a:p>
          <a:p>
            <a:pPr>
              <a:lnSpc>
                <a:spcPct val="90000"/>
              </a:lnSpc>
              <a:defRPr/>
            </a:pPr>
            <a:r>
              <a:rPr lang="en-US" altLang="en-US" sz="1600" dirty="0">
                <a:latin typeface="+mj-lt"/>
              </a:rPr>
              <a:t>Located in the outer layers of the bone</a:t>
            </a:r>
          </a:p>
          <a:p>
            <a:pPr>
              <a:lnSpc>
                <a:spcPct val="90000"/>
              </a:lnSpc>
              <a:defRPr/>
            </a:pPr>
            <a:r>
              <a:rPr lang="en-US" altLang="en-US" sz="1600" dirty="0">
                <a:latin typeface="+mj-lt"/>
              </a:rPr>
              <a:t>Arranged in a highly </a:t>
            </a:r>
            <a:r>
              <a:rPr lang="en-US" altLang="en-US" sz="1600" dirty="0" err="1">
                <a:latin typeface="+mj-lt"/>
              </a:rPr>
              <a:t>organised</a:t>
            </a:r>
            <a:r>
              <a:rPr lang="en-US" altLang="en-US" sz="1600" dirty="0">
                <a:latin typeface="+mj-lt"/>
              </a:rPr>
              <a:t> microscopic circular structure called </a:t>
            </a:r>
            <a:r>
              <a:rPr lang="en-US" altLang="en-US" sz="1600" dirty="0" err="1">
                <a:latin typeface="+mj-lt"/>
              </a:rPr>
              <a:t>haversian</a:t>
            </a:r>
            <a:r>
              <a:rPr lang="en-US" altLang="en-US" sz="1600" dirty="0">
                <a:latin typeface="+mj-lt"/>
              </a:rPr>
              <a:t> systems</a:t>
            </a:r>
          </a:p>
          <a:p>
            <a:pPr>
              <a:lnSpc>
                <a:spcPct val="90000"/>
              </a:lnSpc>
              <a:defRPr/>
            </a:pPr>
            <a:r>
              <a:rPr lang="en-US" altLang="en-US" sz="1600" dirty="0">
                <a:latin typeface="+mj-lt"/>
              </a:rPr>
              <a:t>These systems have a central vascular supply (</a:t>
            </a:r>
            <a:r>
              <a:rPr lang="en-US" altLang="en-US" sz="1600" dirty="0" err="1">
                <a:latin typeface="+mj-lt"/>
              </a:rPr>
              <a:t>Haversian</a:t>
            </a:r>
            <a:r>
              <a:rPr lang="en-US" altLang="en-US" sz="1600" dirty="0">
                <a:latin typeface="+mj-lt"/>
              </a:rPr>
              <a:t> canal) and also contain bone cells (osteocytes), nerves and lymph vessels</a:t>
            </a:r>
          </a:p>
          <a:p>
            <a:pPr>
              <a:lnSpc>
                <a:spcPct val="90000"/>
              </a:lnSpc>
              <a:defRPr/>
            </a:pPr>
            <a:r>
              <a:rPr lang="en-US" altLang="en-US" sz="1600" dirty="0">
                <a:latin typeface="+mj-lt"/>
              </a:rPr>
              <a:t>The osteocytes arrange themselves in small channels (</a:t>
            </a:r>
            <a:r>
              <a:rPr lang="en-US" altLang="en-US" sz="1600" dirty="0" err="1">
                <a:latin typeface="+mj-lt"/>
              </a:rPr>
              <a:t>canaliculi</a:t>
            </a:r>
            <a:r>
              <a:rPr lang="en-US" altLang="en-US" sz="1600" dirty="0">
                <a:latin typeface="+mj-lt"/>
              </a:rPr>
              <a:t>) which are positioned as successive circles around the </a:t>
            </a:r>
            <a:r>
              <a:rPr lang="en-US" altLang="en-US" sz="1600" dirty="0" err="1">
                <a:latin typeface="+mj-lt"/>
              </a:rPr>
              <a:t>haversian</a:t>
            </a:r>
            <a:r>
              <a:rPr lang="en-US" altLang="en-US" sz="1600" dirty="0">
                <a:latin typeface="+mj-lt"/>
              </a:rPr>
              <a:t> canal</a:t>
            </a:r>
          </a:p>
          <a:p>
            <a:pPr>
              <a:lnSpc>
                <a:spcPct val="90000"/>
              </a:lnSpc>
              <a:defRPr/>
            </a:pPr>
            <a:r>
              <a:rPr lang="en-US" altLang="en-US" sz="1600" dirty="0">
                <a:latin typeface="+mj-lt"/>
              </a:rPr>
              <a:t>Between each two </a:t>
            </a:r>
            <a:r>
              <a:rPr lang="en-US" altLang="en-US" sz="1600" dirty="0" err="1">
                <a:latin typeface="+mj-lt"/>
              </a:rPr>
              <a:t>canaliculi</a:t>
            </a:r>
            <a:r>
              <a:rPr lang="en-US" altLang="en-US" sz="1600" dirty="0">
                <a:latin typeface="+mj-lt"/>
              </a:rPr>
              <a:t> is a matrix of bone mineral, which together form a Lamella</a:t>
            </a:r>
            <a:endParaRPr lang="en-GB" altLang="en-US" sz="1600" dirty="0">
              <a:latin typeface="+mj-lt"/>
            </a:endParaRPr>
          </a:p>
          <a:p>
            <a:endParaRPr lang="en-US" sz="1050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US" dirty="0"/>
              <a:t>Compact bone</a:t>
            </a:r>
          </a:p>
        </p:txBody>
      </p:sp>
      <p:pic>
        <p:nvPicPr>
          <p:cNvPr id="6" name="Picture 5" descr="07_03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5994" y="1861822"/>
            <a:ext cx="3830597" cy="41434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415077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0679"/>
            <a:ext cx="8042276" cy="1336956"/>
          </a:xfrm>
        </p:spPr>
        <p:txBody>
          <a:bodyPr anchor="ctr"/>
          <a:lstStyle/>
          <a:p>
            <a:r>
              <a:rPr lang="en-US" dirty="0"/>
              <a:t>Spongy (</a:t>
            </a:r>
            <a:r>
              <a:rPr lang="en-US" dirty="0" err="1"/>
              <a:t>Cancellous</a:t>
            </a:r>
            <a:r>
              <a:rPr lang="en-US" dirty="0"/>
              <a:t>) bone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28831" y="2379580"/>
            <a:ext cx="2857500" cy="2857500"/>
          </a:xfrm>
          <a:prstGeom prst="rect">
            <a:avLst/>
          </a:prstGeom>
        </p:spPr>
      </p:pic>
      <p:sp>
        <p:nvSpPr>
          <p:cNvPr id="6" name="Content Placeholder 2"/>
          <p:cNvSpPr txBox="1">
            <a:spLocks/>
          </p:cNvSpPr>
          <p:nvPr/>
        </p:nvSpPr>
        <p:spPr>
          <a:xfrm>
            <a:off x="716430" y="1437635"/>
            <a:ext cx="5017621" cy="4685749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9250" indent="-34925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2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336550" algn="l" defTabSz="914400" rtl="0" eaLnBrk="1" latinLnBrk="0" hangingPunct="1">
              <a:spcBef>
                <a:spcPts val="600"/>
              </a:spcBef>
              <a:buClr>
                <a:schemeClr val="accent1">
                  <a:lumMod val="75000"/>
                </a:schemeClr>
              </a:buClr>
              <a:buSzPct val="110000"/>
              <a:buFont typeface="Wingdings 2" pitchFamily="18" charset="2"/>
              <a:buChar char=""/>
              <a:defRPr sz="2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68375" indent="-282575" algn="l" defTabSz="914400" rtl="0" eaLnBrk="1" latinLnBrk="0" hangingPunct="1">
              <a:spcBef>
                <a:spcPts val="6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263650" indent="-295275" algn="l" defTabSz="914400" rtl="0" eaLnBrk="1" latinLnBrk="0" hangingPunct="1">
              <a:spcBef>
                <a:spcPts val="600"/>
              </a:spcBef>
              <a:buClr>
                <a:schemeClr val="accent1">
                  <a:lumMod val="75000"/>
                </a:schemeClr>
              </a:buClr>
              <a:buSzPct val="110000"/>
              <a:buFont typeface="Wingdings 2" pitchFamily="18" charset="2"/>
              <a:buChar char="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546225" indent="-282575" algn="l" defTabSz="914400" rtl="0" eaLnBrk="1" latinLnBrk="0" hangingPunct="1">
              <a:spcBef>
                <a:spcPts val="6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828800" indent="-282575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117725" indent="-282575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398713" indent="-282575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689225" indent="-282575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"/>
              <a:defRPr lang="en-US" sz="1800" kern="12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Spongy bone is lighter and less dense than compact bone</a:t>
            </a:r>
          </a:p>
          <a:p>
            <a:r>
              <a:rPr lang="en-US" dirty="0"/>
              <a:t>It consists of plates (</a:t>
            </a:r>
            <a:r>
              <a:rPr lang="en-US" dirty="0" err="1"/>
              <a:t>trabeculae</a:t>
            </a:r>
            <a:r>
              <a:rPr lang="en-US" dirty="0"/>
              <a:t>) and bars of bone adjacent to small, irregular cavities that contain red bone marrow</a:t>
            </a:r>
          </a:p>
          <a:p>
            <a:r>
              <a:rPr lang="en-US" dirty="0"/>
              <a:t>The </a:t>
            </a:r>
            <a:r>
              <a:rPr lang="en-US" dirty="0" err="1"/>
              <a:t>canaliculi</a:t>
            </a:r>
            <a:r>
              <a:rPr lang="en-US" dirty="0"/>
              <a:t> connect to the adjacent cavities, instead of a central </a:t>
            </a:r>
            <a:r>
              <a:rPr lang="en-US" altLang="en-US" dirty="0" err="1"/>
              <a:t>Haversian</a:t>
            </a:r>
            <a:r>
              <a:rPr lang="en-US" altLang="en-US" dirty="0"/>
              <a:t> </a:t>
            </a:r>
            <a:r>
              <a:rPr lang="en-US" dirty="0"/>
              <a:t>canal, to receive their blood supply</a:t>
            </a:r>
          </a:p>
          <a:p>
            <a:r>
              <a:rPr lang="en-US" dirty="0"/>
              <a:t>It may appear that the </a:t>
            </a:r>
            <a:r>
              <a:rPr lang="en-US" dirty="0" err="1"/>
              <a:t>trabeculae</a:t>
            </a:r>
            <a:r>
              <a:rPr lang="en-US" dirty="0"/>
              <a:t> are arranged in a haphazard manner but, they are </a:t>
            </a:r>
            <a:r>
              <a:rPr lang="en-US" dirty="0" err="1"/>
              <a:t>organised</a:t>
            </a:r>
            <a:r>
              <a:rPr lang="en-US" dirty="0"/>
              <a:t> to provide maximum strength similar to braces that are used to support a building. </a:t>
            </a:r>
          </a:p>
          <a:p>
            <a:r>
              <a:rPr lang="en-US" dirty="0"/>
              <a:t>The </a:t>
            </a:r>
            <a:r>
              <a:rPr lang="en-US" dirty="0" err="1"/>
              <a:t>trabeculae</a:t>
            </a:r>
            <a:r>
              <a:rPr lang="en-US" dirty="0"/>
              <a:t> of spongy bone follow the lines of stress and can realign if the direction of stress changes</a:t>
            </a:r>
          </a:p>
        </p:txBody>
      </p:sp>
    </p:spTree>
    <p:extLst>
      <p:ext uri="{BB962C8B-B14F-4D97-AF65-F5344CB8AC3E}">
        <p14:creationId xmlns:p14="http://schemas.microsoft.com/office/powerpoint/2010/main" val="14848331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US" dirty="0"/>
              <a:t>Function of bone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Protection</a:t>
            </a:r>
            <a:r>
              <a:rPr lang="en-US" dirty="0"/>
              <a:t> – Body organs (e.g. skull, ribs)</a:t>
            </a:r>
          </a:p>
          <a:p>
            <a:r>
              <a:rPr lang="en-US" b="1" dirty="0"/>
              <a:t>Support</a:t>
            </a:r>
            <a:r>
              <a:rPr lang="en-US" dirty="0"/>
              <a:t> – Suspension and attachment of soft tissue structures</a:t>
            </a:r>
          </a:p>
          <a:p>
            <a:r>
              <a:rPr lang="en-US" b="1" dirty="0"/>
              <a:t>Locomotion</a:t>
            </a:r>
            <a:r>
              <a:rPr lang="en-US" dirty="0"/>
              <a:t> – Joint formation and muscle attachment</a:t>
            </a:r>
          </a:p>
          <a:p>
            <a:r>
              <a:rPr lang="en-US" b="1" dirty="0"/>
              <a:t>Blood cell formation </a:t>
            </a:r>
            <a:r>
              <a:rPr lang="en-US" dirty="0"/>
              <a:t>– Marrow cavities of long bones</a:t>
            </a:r>
          </a:p>
          <a:p>
            <a:r>
              <a:rPr lang="en-US" b="1" dirty="0"/>
              <a:t>Storage</a:t>
            </a:r>
            <a:r>
              <a:rPr lang="en-US" dirty="0"/>
              <a:t> for salts (e.g. Calcium)</a:t>
            </a:r>
          </a:p>
        </p:txBody>
      </p:sp>
    </p:spTree>
    <p:extLst>
      <p:ext uri="{BB962C8B-B14F-4D97-AF65-F5344CB8AC3E}">
        <p14:creationId xmlns:p14="http://schemas.microsoft.com/office/powerpoint/2010/main" val="3245828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US" dirty="0"/>
              <a:t>Classification of bone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b="1" dirty="0"/>
              <a:t>According to shape:</a:t>
            </a:r>
          </a:p>
          <a:p>
            <a:r>
              <a:rPr lang="en-US" b="1" dirty="0"/>
              <a:t>Long bones </a:t>
            </a:r>
            <a:r>
              <a:rPr lang="en-US" dirty="0"/>
              <a:t>– Tubular in shape</a:t>
            </a:r>
          </a:p>
          <a:p>
            <a:r>
              <a:rPr lang="en-US" b="1" dirty="0"/>
              <a:t>Short bones </a:t>
            </a:r>
            <a:r>
              <a:rPr lang="en-US" dirty="0"/>
              <a:t>– Small, regular shape</a:t>
            </a:r>
          </a:p>
          <a:p>
            <a:r>
              <a:rPr lang="en-US" b="1" dirty="0"/>
              <a:t>Irregular bones </a:t>
            </a:r>
            <a:r>
              <a:rPr lang="en-US" dirty="0"/>
              <a:t>– Many exaggerated prominences</a:t>
            </a:r>
          </a:p>
          <a:p>
            <a:r>
              <a:rPr lang="en-US" b="1" dirty="0"/>
              <a:t>Flat bones </a:t>
            </a:r>
            <a:r>
              <a:rPr lang="en-US" dirty="0"/>
              <a:t>– thin and curved around body</a:t>
            </a:r>
          </a:p>
          <a:p>
            <a:r>
              <a:rPr lang="en-US" b="1" dirty="0" err="1"/>
              <a:t>Sesamoid</a:t>
            </a:r>
            <a:r>
              <a:rPr lang="en-US" b="1" dirty="0"/>
              <a:t> bones </a:t>
            </a:r>
            <a:r>
              <a:rPr lang="en-US" dirty="0"/>
              <a:t>– Small and regular shaped, situated in tendons or ligaments at sites of stress</a:t>
            </a:r>
          </a:p>
        </p:txBody>
      </p:sp>
    </p:spTree>
    <p:extLst>
      <p:ext uri="{BB962C8B-B14F-4D97-AF65-F5344CB8AC3E}">
        <p14:creationId xmlns:p14="http://schemas.microsoft.com/office/powerpoint/2010/main" val="13621223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3" name="Rectangle 3">
            <a:extLst>
              <a:ext uri="{FF2B5EF4-FFF2-40B4-BE49-F238E27FC236}">
                <a16:creationId xmlns:a16="http://schemas.microsoft.com/office/drawing/2014/main" id="{C1EE2FF7-A1A5-4263-B316-E14DCCCD748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/>
              <a:t>Maturation of bone</a:t>
            </a:r>
          </a:p>
        </p:txBody>
      </p:sp>
      <p:sp>
        <p:nvSpPr>
          <p:cNvPr id="87044" name="Rectangle 4">
            <a:extLst>
              <a:ext uri="{FF2B5EF4-FFF2-40B4-BE49-F238E27FC236}">
                <a16:creationId xmlns:a16="http://schemas.microsoft.com/office/drawing/2014/main" id="{276AE389-6C96-4904-9142-BAD471DAE03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85000" lnSpcReduction="10000"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US" altLang="en-US" sz="2400"/>
              <a:t>Human Growth Hormone (hGH) regulates skeletal growth stimulates cell division in epiphyseal disks in long bones</a:t>
            </a:r>
          </a:p>
          <a:p>
            <a:pPr eaLnBrk="1" hangingPunct="1">
              <a:lnSpc>
                <a:spcPct val="90000"/>
              </a:lnSpc>
              <a:defRPr/>
            </a:pPr>
            <a:endParaRPr lang="en-US" altLang="en-US" sz="2400"/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sz="2400"/>
              <a:t>Growth stops when epiphyseal disks are converted to bone</a:t>
            </a:r>
          </a:p>
          <a:p>
            <a:pPr eaLnBrk="1" hangingPunct="1">
              <a:lnSpc>
                <a:spcPct val="90000"/>
              </a:lnSpc>
              <a:defRPr/>
            </a:pPr>
            <a:endParaRPr lang="en-US" altLang="en-US" sz="2400"/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sz="2400"/>
              <a:t>When excess growth hormone is produced in 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US" altLang="en-US" sz="2400"/>
              <a:t>			childhood </a:t>
            </a:r>
            <a:r>
              <a:rPr lang="en-US" altLang="en-US" sz="2400">
                <a:sym typeface="Symbol" pitchFamily="18" charset="2"/>
              </a:rPr>
              <a:t>gigantism</a:t>
            </a:r>
          </a:p>
          <a:p>
            <a:pPr eaLnBrk="1" hangingPunct="1">
              <a:lnSpc>
                <a:spcPct val="90000"/>
              </a:lnSpc>
              <a:defRPr/>
            </a:pPr>
            <a:endParaRPr lang="en-US" altLang="en-US" sz="2400">
              <a:sym typeface="Symbol" pitchFamily="18" charset="2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sz="2400">
                <a:sym typeface="Symbol" pitchFamily="18" charset="2"/>
              </a:rPr>
              <a:t>In adulthood- acromegaly. Bones can’t grow but soft tissue can</a:t>
            </a:r>
            <a:endParaRPr lang="en-US" altLang="en-US" sz="2400"/>
          </a:p>
          <a:p>
            <a:pPr eaLnBrk="1" hangingPunct="1">
              <a:lnSpc>
                <a:spcPct val="90000"/>
              </a:lnSpc>
              <a:defRPr/>
            </a:pPr>
            <a:endParaRPr lang="en-GB" altLang="en-US" sz="240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>
            <a:extLst>
              <a:ext uri="{FF2B5EF4-FFF2-40B4-BE49-F238E27FC236}">
                <a16:creationId xmlns:a16="http://schemas.microsoft.com/office/drawing/2014/main" id="{1C938DC6-E3B3-47DF-9B44-AFFCC97D3D9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altLang="en-US"/>
              <a:t>Bones classified by shape</a:t>
            </a:r>
            <a:endParaRPr lang="en-GB" altLang="en-US"/>
          </a:p>
        </p:txBody>
      </p:sp>
      <p:sp>
        <p:nvSpPr>
          <p:cNvPr id="50179" name="Rectangle 3">
            <a:extLst>
              <a:ext uri="{FF2B5EF4-FFF2-40B4-BE49-F238E27FC236}">
                <a16:creationId xmlns:a16="http://schemas.microsoft.com/office/drawing/2014/main" id="{0E410FCF-35CC-4361-A282-00132E1A4C5C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1905000" cy="2605088"/>
          </a:xfrm>
        </p:spPr>
        <p:txBody>
          <a:bodyPr>
            <a:normAutofit fontScale="92500"/>
          </a:bodyPr>
          <a:lstStyle/>
          <a:p>
            <a:pPr eaLnBrk="1" hangingPunct="1">
              <a:defRPr/>
            </a:pPr>
            <a:r>
              <a:rPr lang="en-US" altLang="en-US" sz="2800"/>
              <a:t>long</a:t>
            </a:r>
          </a:p>
          <a:p>
            <a:pPr eaLnBrk="1" hangingPunct="1">
              <a:defRPr/>
            </a:pPr>
            <a:r>
              <a:rPr lang="en-US" altLang="en-US" sz="2800"/>
              <a:t>short</a:t>
            </a:r>
          </a:p>
          <a:p>
            <a:pPr eaLnBrk="1" hangingPunct="1">
              <a:defRPr/>
            </a:pPr>
            <a:r>
              <a:rPr lang="en-US" altLang="en-US" sz="2800"/>
              <a:t>flat </a:t>
            </a:r>
          </a:p>
          <a:p>
            <a:pPr eaLnBrk="1" hangingPunct="1">
              <a:defRPr/>
            </a:pPr>
            <a:r>
              <a:rPr lang="en-US" altLang="en-US" sz="2800"/>
              <a:t>irregular</a:t>
            </a:r>
            <a:endParaRPr lang="en-GB" altLang="en-US" sz="2800"/>
          </a:p>
        </p:txBody>
      </p:sp>
      <p:pic>
        <p:nvPicPr>
          <p:cNvPr id="12292" name="Picture 6" descr="long bone anatomy">
            <a:extLst>
              <a:ext uri="{FF2B5EF4-FFF2-40B4-BE49-F238E27FC236}">
                <a16:creationId xmlns:a16="http://schemas.microsoft.com/office/drawing/2014/main" id="{A2FEFD38-E7A6-4739-BA1B-7BA4E3A8B3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1341438"/>
            <a:ext cx="3527425" cy="2647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3" name="Picture 8" descr="tarsals_superior_PB121181">
            <a:hlinkClick r:id="rId3"/>
            <a:extLst>
              <a:ext uri="{FF2B5EF4-FFF2-40B4-BE49-F238E27FC236}">
                <a16:creationId xmlns:a16="http://schemas.microsoft.com/office/drawing/2014/main" id="{FBEE33E9-24C8-47D1-89BB-106039D74F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3438" y="1341438"/>
            <a:ext cx="2251075" cy="2447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4" name="Text Box 9">
            <a:extLst>
              <a:ext uri="{FF2B5EF4-FFF2-40B4-BE49-F238E27FC236}">
                <a16:creationId xmlns:a16="http://schemas.microsoft.com/office/drawing/2014/main" id="{2ACC4FB6-03E7-469A-9B86-537552F0C30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56325" y="1557338"/>
            <a:ext cx="1655763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Char char="•"/>
              <a:defRPr sz="3200"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folHlink"/>
              </a:buClr>
              <a:buChar char="•"/>
              <a:defRPr sz="2000"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Char char="•"/>
              <a:defRPr sz="2000"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Char char="•"/>
              <a:defRPr sz="2000"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Char char="•"/>
              <a:defRPr sz="2000"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Char char="•"/>
              <a:defRPr sz="2000"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FontTx/>
              <a:buNone/>
            </a:pPr>
            <a:r>
              <a:rPr lang="en-GB" altLang="en-US" sz="1400" b="1">
                <a:solidFill>
                  <a:srgbClr val="FF3300"/>
                </a:solidFill>
                <a:latin typeface="Arial Rounded MT Bold" panose="020F0704030504030204" pitchFamily="34" charset="0"/>
              </a:rPr>
              <a:t>Short bones</a:t>
            </a:r>
          </a:p>
        </p:txBody>
      </p:sp>
      <p:pic>
        <p:nvPicPr>
          <p:cNvPr id="12295" name="Picture 11" descr="scapula-150">
            <a:hlinkClick r:id="rId5"/>
            <a:extLst>
              <a:ext uri="{FF2B5EF4-FFF2-40B4-BE49-F238E27FC236}">
                <a16:creationId xmlns:a16="http://schemas.microsoft.com/office/drawing/2014/main" id="{F2C9C9A9-CFC6-4881-831D-E27D4E99E2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538" y="4286250"/>
            <a:ext cx="2879725" cy="2225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6" name="Text Box 12">
            <a:extLst>
              <a:ext uri="{FF2B5EF4-FFF2-40B4-BE49-F238E27FC236}">
                <a16:creationId xmlns:a16="http://schemas.microsoft.com/office/drawing/2014/main" id="{406A8E22-3EF6-4BF4-9FB2-24D6DDFBBDA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32138" y="4005263"/>
            <a:ext cx="1512887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Char char="•"/>
              <a:defRPr sz="3200"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folHlink"/>
              </a:buClr>
              <a:buChar char="•"/>
              <a:defRPr sz="2000"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Char char="•"/>
              <a:defRPr sz="2000"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Char char="•"/>
              <a:defRPr sz="2000"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Char char="•"/>
              <a:defRPr sz="2000"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Char char="•"/>
              <a:defRPr sz="2000"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FontTx/>
              <a:buNone/>
            </a:pPr>
            <a:r>
              <a:rPr lang="en-GB" altLang="en-US" sz="1600">
                <a:latin typeface="Arial Rounded MT Bold" panose="020F0704030504030204" pitchFamily="34" charset="0"/>
              </a:rPr>
              <a:t>Flat bones</a:t>
            </a:r>
          </a:p>
        </p:txBody>
      </p:sp>
      <p:pic>
        <p:nvPicPr>
          <p:cNvPr id="12297" name="Picture 14" descr="200px-Gray94">
            <a:hlinkClick r:id="rId7"/>
            <a:extLst>
              <a:ext uri="{FF2B5EF4-FFF2-40B4-BE49-F238E27FC236}">
                <a16:creationId xmlns:a16="http://schemas.microsoft.com/office/drawing/2014/main" id="{8E16321C-64CA-463E-85C8-B801A425CA40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724525" y="4292600"/>
            <a:ext cx="2232025" cy="2178050"/>
          </a:xfrm>
        </p:spPr>
      </p:pic>
      <p:sp>
        <p:nvSpPr>
          <p:cNvPr id="12298" name="Text Box 15">
            <a:extLst>
              <a:ext uri="{FF2B5EF4-FFF2-40B4-BE49-F238E27FC236}">
                <a16:creationId xmlns:a16="http://schemas.microsoft.com/office/drawing/2014/main" id="{188996A4-B03A-4033-BF09-FA53CDA0F14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72225" y="4005263"/>
            <a:ext cx="144145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Char char="•"/>
              <a:defRPr sz="3200"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folHlink"/>
              </a:buClr>
              <a:buChar char="•"/>
              <a:defRPr sz="2000"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Char char="•"/>
              <a:defRPr sz="2000"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Char char="•"/>
              <a:defRPr sz="2000"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Char char="•"/>
              <a:defRPr sz="2000"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Char char="•"/>
              <a:defRPr sz="2000"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FontTx/>
              <a:buNone/>
            </a:pPr>
            <a:r>
              <a:rPr lang="en-GB" altLang="en-US" sz="1400">
                <a:latin typeface="Arial Rounded MT Bold" panose="020F0704030504030204" pitchFamily="34" charset="0"/>
              </a:rPr>
              <a:t>Irregular bones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Rectangle 3">
            <a:extLst>
              <a:ext uri="{FF2B5EF4-FFF2-40B4-BE49-F238E27FC236}">
                <a16:creationId xmlns:a16="http://schemas.microsoft.com/office/drawing/2014/main" id="{98C425E5-3C04-4756-A6A5-D288DC8D95E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/>
              <a:t>Maintaining bone Integrity</a:t>
            </a:r>
          </a:p>
        </p:txBody>
      </p:sp>
      <p:sp>
        <p:nvSpPr>
          <p:cNvPr id="9220" name="Rectangle 4">
            <a:extLst>
              <a:ext uri="{FF2B5EF4-FFF2-40B4-BE49-F238E27FC236}">
                <a16:creationId xmlns:a16="http://schemas.microsoft.com/office/drawing/2014/main" id="{98FB1BD4-1F36-4BEA-936C-BE983FD9322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altLang="en-US"/>
              <a:t>Adults continually break down and build up bone</a:t>
            </a:r>
          </a:p>
          <a:p>
            <a:pPr eaLnBrk="1" hangingPunct="1">
              <a:defRPr/>
            </a:pPr>
            <a:r>
              <a:rPr lang="en-US" altLang="en-US"/>
              <a:t>Osteoclasts remove damaged cells and release</a:t>
            </a:r>
          </a:p>
          <a:p>
            <a:pPr eaLnBrk="1" hangingPunct="1">
              <a:buFontTx/>
              <a:buNone/>
              <a:defRPr/>
            </a:pPr>
            <a:r>
              <a:rPr lang="en-US" altLang="en-US"/>
              <a:t>	calcium into blood</a:t>
            </a:r>
          </a:p>
          <a:p>
            <a:pPr eaLnBrk="1" hangingPunct="1">
              <a:defRPr/>
            </a:pPr>
            <a:r>
              <a:rPr lang="en-US" altLang="en-US"/>
              <a:t>Osteoblasts remove calcium from blood and build new matrix.</a:t>
            </a:r>
          </a:p>
          <a:p>
            <a:pPr eaLnBrk="1" hangingPunct="1">
              <a:buFontTx/>
              <a:buNone/>
              <a:defRPr/>
            </a:pPr>
            <a:r>
              <a:rPr lang="en-US" altLang="en-US"/>
              <a:t>		They become trapped</a:t>
            </a:r>
            <a:r>
              <a:rPr lang="en-US" altLang="en-US">
                <a:sym typeface="Symbol" pitchFamily="18" charset="2"/>
              </a:rPr>
              <a:t>osteoclasts</a:t>
            </a:r>
            <a:endParaRPr lang="en-US" altLang="en-US"/>
          </a:p>
          <a:p>
            <a:pPr eaLnBrk="1" hangingPunct="1">
              <a:defRPr/>
            </a:pPr>
            <a:endParaRPr lang="en-GB" alt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1" name="Rectangle 5">
            <a:extLst>
              <a:ext uri="{FF2B5EF4-FFF2-40B4-BE49-F238E27FC236}">
                <a16:creationId xmlns:a16="http://schemas.microsoft.com/office/drawing/2014/main" id="{44F0CB41-A971-424D-92E6-1B640D9F690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/>
              <a:t>Bone response to training / rest</a:t>
            </a:r>
          </a:p>
        </p:txBody>
      </p:sp>
      <p:sp>
        <p:nvSpPr>
          <p:cNvPr id="75779" name="Rectangle 3">
            <a:extLst>
              <a:ext uri="{FF2B5EF4-FFF2-40B4-BE49-F238E27FC236}">
                <a16:creationId xmlns:a16="http://schemas.microsoft.com/office/drawing/2014/main" id="{4D960F26-1924-45FD-8F15-02EE5774BF1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68313" y="1196975"/>
            <a:ext cx="8229600" cy="4495800"/>
          </a:xfrm>
        </p:spPr>
        <p:txBody>
          <a:bodyPr>
            <a:normAutofit fontScale="77500" lnSpcReduction="20000"/>
          </a:bodyPr>
          <a:lstStyle/>
          <a:p>
            <a:pPr eaLnBrk="1" hangingPunct="1">
              <a:buFontTx/>
              <a:buNone/>
              <a:defRPr/>
            </a:pPr>
            <a:r>
              <a:rPr lang="en-US" altLang="en-US" sz="2800" dirty="0"/>
              <a:t>	Changes in the bone matrix result from hormonal secretions stimulated as a result of activity levels (ignoring medical conditions). </a:t>
            </a:r>
          </a:p>
          <a:p>
            <a:pPr eaLnBrk="1" hangingPunct="1">
              <a:buFontTx/>
              <a:buNone/>
              <a:defRPr/>
            </a:pPr>
            <a:r>
              <a:rPr lang="en-US" altLang="en-US" sz="2800" dirty="0"/>
              <a:t>	</a:t>
            </a:r>
          </a:p>
          <a:p>
            <a:pPr eaLnBrk="1" hangingPunct="1">
              <a:buFontTx/>
              <a:buNone/>
              <a:defRPr/>
            </a:pPr>
            <a:r>
              <a:rPr lang="en-US" altLang="en-US" sz="2800" dirty="0"/>
              <a:t>	If the stimuli </a:t>
            </a:r>
            <a:r>
              <a:rPr lang="en-US" altLang="en-US" sz="2800" dirty="0" err="1"/>
              <a:t>favour</a:t>
            </a:r>
            <a:r>
              <a:rPr lang="en-US" altLang="en-US" sz="2800" dirty="0"/>
              <a:t> absorption then catalytic enzymes are secreted from the osteoclasts. The osteoclasts have a </a:t>
            </a:r>
            <a:r>
              <a:rPr lang="en-US" altLang="en-US" sz="2800" dirty="0" err="1"/>
              <a:t>phagocyctic</a:t>
            </a:r>
            <a:r>
              <a:rPr lang="en-US" altLang="en-US" sz="2800" dirty="0"/>
              <a:t> action which breaks down bone tissue. The resulting mineral salts diffuse into the </a:t>
            </a:r>
            <a:r>
              <a:rPr lang="en-US" altLang="en-US" sz="2800" dirty="0" err="1"/>
              <a:t>intersitual</a:t>
            </a:r>
            <a:r>
              <a:rPr lang="en-US" altLang="en-US" sz="2800" dirty="0"/>
              <a:t> fluid and removed by the circulation. </a:t>
            </a:r>
          </a:p>
          <a:p>
            <a:pPr eaLnBrk="1" hangingPunct="1">
              <a:buFontTx/>
              <a:buNone/>
              <a:defRPr/>
            </a:pPr>
            <a:endParaRPr lang="en-US" altLang="en-US" sz="2800" dirty="0"/>
          </a:p>
          <a:p>
            <a:pPr eaLnBrk="1" hangingPunct="1">
              <a:buFontTx/>
              <a:buNone/>
              <a:defRPr/>
            </a:pPr>
            <a:r>
              <a:rPr lang="en-US" altLang="en-US" sz="2800" dirty="0"/>
              <a:t>	Conversely if conditions </a:t>
            </a:r>
            <a:r>
              <a:rPr lang="en-US" altLang="en-US" sz="2800" dirty="0" err="1"/>
              <a:t>favour</a:t>
            </a:r>
            <a:r>
              <a:rPr lang="en-US" altLang="en-US" sz="2800" dirty="0"/>
              <a:t> increases in bone tissue osteoblast are layered down new as new bone.</a:t>
            </a:r>
            <a:endParaRPr lang="en-GB" alt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>
            <a:extLst>
              <a:ext uri="{FF2B5EF4-FFF2-40B4-BE49-F238E27FC236}">
                <a16:creationId xmlns:a16="http://schemas.microsoft.com/office/drawing/2014/main" id="{FDA3D947-8903-402F-82F0-C568B86358F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altLang="en-US" sz="4000"/>
              <a:t>Table 1 – hormonal control of bone remodeling</a:t>
            </a:r>
            <a:endParaRPr lang="en-GB" altLang="en-US" sz="4000"/>
          </a:p>
        </p:txBody>
      </p:sp>
      <p:sp>
        <p:nvSpPr>
          <p:cNvPr id="83971" name="Rectangle 3">
            <a:extLst>
              <a:ext uri="{FF2B5EF4-FFF2-40B4-BE49-F238E27FC236}">
                <a16:creationId xmlns:a16="http://schemas.microsoft.com/office/drawing/2014/main" id="{8A88E1EE-E450-4B05-81E2-C9FBB1DFAA8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421188"/>
          </a:xfrm>
        </p:spPr>
        <p:txBody>
          <a:bodyPr>
            <a:normAutofit fontScale="25000" lnSpcReduction="20000"/>
          </a:bodyPr>
          <a:lstStyle/>
          <a:p>
            <a:pPr marL="381000" indent="-381000" eaLnBrk="1" hangingPunct="1">
              <a:lnSpc>
                <a:spcPct val="80000"/>
              </a:lnSpc>
              <a:defRPr/>
            </a:pPr>
            <a:endParaRPr lang="en-US" altLang="en-US" sz="2000" b="1" dirty="0"/>
          </a:p>
          <a:p>
            <a:pPr marL="381000" indent="-381000" eaLnBrk="1" hangingPunct="1">
              <a:lnSpc>
                <a:spcPct val="80000"/>
              </a:lnSpc>
              <a:defRPr/>
            </a:pPr>
            <a:r>
              <a:rPr lang="en-US" altLang="en-US" sz="4300" b="1" dirty="0"/>
              <a:t>Hormone		Function		Mechanism</a:t>
            </a:r>
          </a:p>
          <a:p>
            <a:pPr marL="381000" indent="-381000" eaLnBrk="1" hangingPunct="1">
              <a:lnSpc>
                <a:spcPct val="80000"/>
              </a:lnSpc>
              <a:buFontTx/>
              <a:buNone/>
              <a:defRPr/>
            </a:pPr>
            <a:endParaRPr lang="en-US" altLang="en-US" sz="4300" dirty="0"/>
          </a:p>
          <a:p>
            <a:pPr marL="381000" indent="-381000" eaLnBrk="1" hangingPunct="1">
              <a:lnSpc>
                <a:spcPct val="80000"/>
              </a:lnSpc>
              <a:defRPr/>
            </a:pPr>
            <a:r>
              <a:rPr lang="en-US" altLang="en-US" sz="4300" dirty="0"/>
              <a:t>Calcitonin		</a:t>
            </a:r>
            <a:r>
              <a:rPr lang="en-US" altLang="en-US" sz="4300" dirty="0">
                <a:sym typeface="Symbol" pitchFamily="18" charset="2"/>
              </a:rPr>
              <a:t></a:t>
            </a:r>
            <a:r>
              <a:rPr lang="en-US" altLang="en-US" sz="4300" dirty="0"/>
              <a:t>Bone deposition	</a:t>
            </a:r>
            <a:r>
              <a:rPr lang="en-US" altLang="en-US" sz="4300" dirty="0">
                <a:sym typeface="Symbol" pitchFamily="18" charset="2"/>
              </a:rPr>
              <a:t></a:t>
            </a:r>
            <a:r>
              <a:rPr lang="en-US" altLang="en-US" sz="4300" dirty="0"/>
              <a:t>Osteoblast activity</a:t>
            </a:r>
          </a:p>
          <a:p>
            <a:pPr marL="381000" indent="-381000" eaLnBrk="1" hangingPunct="1">
              <a:lnSpc>
                <a:spcPct val="80000"/>
              </a:lnSpc>
              <a:buFontTx/>
              <a:buNone/>
              <a:defRPr/>
            </a:pPr>
            <a:r>
              <a:rPr lang="en-US" altLang="en-US" sz="4300" dirty="0"/>
              <a:t>				</a:t>
            </a:r>
            <a:r>
              <a:rPr lang="en-US" altLang="en-US" sz="4300" dirty="0">
                <a:sym typeface="Symbol" pitchFamily="18" charset="2"/>
              </a:rPr>
              <a:t></a:t>
            </a:r>
            <a:r>
              <a:rPr lang="en-US" altLang="en-US" sz="4300" dirty="0"/>
              <a:t>Bone reabsorption 	</a:t>
            </a:r>
            <a:r>
              <a:rPr lang="en-US" altLang="en-US" sz="4300" dirty="0">
                <a:sym typeface="Symbol" pitchFamily="18" charset="2"/>
              </a:rPr>
              <a:t></a:t>
            </a:r>
            <a:r>
              <a:rPr lang="en-US" altLang="en-US" sz="4300" dirty="0"/>
              <a:t>osteoclasts </a:t>
            </a:r>
          </a:p>
          <a:p>
            <a:pPr marL="381000" indent="-381000" eaLnBrk="1" hangingPunct="1">
              <a:lnSpc>
                <a:spcPct val="80000"/>
              </a:lnSpc>
              <a:buFontTx/>
              <a:buNone/>
              <a:defRPr/>
            </a:pPr>
            <a:endParaRPr lang="en-US" altLang="en-US" sz="4300" dirty="0"/>
          </a:p>
          <a:p>
            <a:pPr marL="381000" indent="-381000" eaLnBrk="1" hangingPunct="1">
              <a:lnSpc>
                <a:spcPct val="80000"/>
              </a:lnSpc>
              <a:defRPr/>
            </a:pPr>
            <a:r>
              <a:rPr lang="en-US" altLang="en-US" sz="4300" dirty="0"/>
              <a:t>Parathyroid hormone		</a:t>
            </a:r>
            <a:r>
              <a:rPr lang="en-US" altLang="en-US" sz="4300" dirty="0">
                <a:sym typeface="Symbol" pitchFamily="18" charset="2"/>
              </a:rPr>
              <a:t></a:t>
            </a:r>
            <a:r>
              <a:rPr lang="en-US" altLang="en-US" sz="4300" dirty="0"/>
              <a:t>Bone reabsorption	</a:t>
            </a:r>
            <a:r>
              <a:rPr lang="en-US" altLang="en-US" sz="4300" dirty="0">
                <a:sym typeface="Symbol" pitchFamily="18" charset="2"/>
              </a:rPr>
              <a:t></a:t>
            </a:r>
            <a:r>
              <a:rPr lang="en-US" altLang="en-US" sz="4300" dirty="0"/>
              <a:t>Osteoclasts </a:t>
            </a:r>
          </a:p>
          <a:p>
            <a:pPr marL="381000" indent="-381000" eaLnBrk="1" hangingPunct="1">
              <a:lnSpc>
                <a:spcPct val="80000"/>
              </a:lnSpc>
              <a:defRPr/>
            </a:pPr>
            <a:endParaRPr lang="en-US" altLang="en-US" sz="4300" dirty="0"/>
          </a:p>
          <a:p>
            <a:pPr marL="381000" indent="-381000" eaLnBrk="1" hangingPunct="1">
              <a:lnSpc>
                <a:spcPct val="80000"/>
              </a:lnSpc>
              <a:defRPr/>
            </a:pPr>
            <a:r>
              <a:rPr lang="en-US" altLang="en-US" sz="4300" dirty="0"/>
              <a:t>Estradiol-17</a:t>
            </a:r>
            <a:r>
              <a:rPr lang="en-US" altLang="en-US" sz="4300" dirty="0">
                <a:sym typeface="Symbol" pitchFamily="18" charset="2"/>
              </a:rPr>
              <a:t></a:t>
            </a:r>
            <a:r>
              <a:rPr lang="en-US" altLang="en-US" sz="4300" dirty="0"/>
              <a:t>		</a:t>
            </a:r>
            <a:r>
              <a:rPr lang="en-US" altLang="en-US" sz="4300" dirty="0">
                <a:sym typeface="Symbol" pitchFamily="18" charset="2"/>
              </a:rPr>
              <a:t></a:t>
            </a:r>
            <a:r>
              <a:rPr lang="en-US" altLang="en-US" sz="4300" dirty="0"/>
              <a:t>Bone reabsorption	</a:t>
            </a:r>
            <a:r>
              <a:rPr lang="en-US" altLang="en-US" sz="4300" dirty="0">
                <a:sym typeface="Symbol" pitchFamily="18" charset="2"/>
              </a:rPr>
              <a:t></a:t>
            </a:r>
            <a:r>
              <a:rPr lang="en-US" altLang="en-US" sz="4300" dirty="0"/>
              <a:t>sensitivity to PTH</a:t>
            </a:r>
          </a:p>
          <a:p>
            <a:pPr marL="381000" indent="-381000" eaLnBrk="1" hangingPunct="1">
              <a:lnSpc>
                <a:spcPct val="80000"/>
              </a:lnSpc>
              <a:defRPr/>
            </a:pPr>
            <a:endParaRPr lang="en-US" altLang="en-US" sz="4300" dirty="0"/>
          </a:p>
          <a:p>
            <a:pPr marL="381000" indent="-381000" eaLnBrk="1" hangingPunct="1">
              <a:lnSpc>
                <a:spcPct val="80000"/>
              </a:lnSpc>
              <a:defRPr/>
            </a:pPr>
            <a:r>
              <a:rPr lang="en-US" altLang="en-US" sz="4300" dirty="0"/>
              <a:t>Testosterone		</a:t>
            </a:r>
            <a:r>
              <a:rPr lang="en-US" altLang="en-US" sz="4300" dirty="0">
                <a:sym typeface="Symbol" pitchFamily="18" charset="2"/>
              </a:rPr>
              <a:t></a:t>
            </a:r>
            <a:r>
              <a:rPr lang="en-US" altLang="en-US" sz="4300" dirty="0"/>
              <a:t>Bone reabsorption	</a:t>
            </a:r>
            <a:r>
              <a:rPr lang="en-US" altLang="en-US" sz="4300" dirty="0">
                <a:sym typeface="Symbol" pitchFamily="18" charset="2"/>
              </a:rPr>
              <a:t></a:t>
            </a:r>
            <a:r>
              <a:rPr lang="en-US" altLang="en-US" sz="4300" dirty="0"/>
              <a:t>sensitivity to PTH</a:t>
            </a:r>
          </a:p>
          <a:p>
            <a:pPr marL="381000" indent="-381000" eaLnBrk="1" hangingPunct="1">
              <a:lnSpc>
                <a:spcPct val="80000"/>
              </a:lnSpc>
              <a:defRPr/>
            </a:pPr>
            <a:endParaRPr lang="en-US" altLang="en-US" sz="4300" dirty="0"/>
          </a:p>
          <a:p>
            <a:pPr marL="381000" indent="-381000" eaLnBrk="1" hangingPunct="1">
              <a:lnSpc>
                <a:spcPct val="80000"/>
              </a:lnSpc>
              <a:defRPr/>
            </a:pPr>
            <a:r>
              <a:rPr lang="en-US" altLang="en-US" sz="4300" dirty="0"/>
              <a:t>Bone stress		</a:t>
            </a:r>
            <a:r>
              <a:rPr lang="en-US" altLang="en-US" sz="4300" dirty="0">
                <a:sym typeface="Symbol" pitchFamily="18" charset="2"/>
              </a:rPr>
              <a:t></a:t>
            </a:r>
            <a:r>
              <a:rPr lang="en-US" altLang="en-US" sz="4300" dirty="0"/>
              <a:t>Bone deposition	</a:t>
            </a:r>
            <a:r>
              <a:rPr lang="en-US" altLang="en-US" sz="4300" dirty="0">
                <a:sym typeface="Symbol" pitchFamily="18" charset="2"/>
              </a:rPr>
              <a:t></a:t>
            </a:r>
            <a:r>
              <a:rPr lang="en-US" altLang="en-US" sz="4300" dirty="0"/>
              <a:t>Osteoblast activity</a:t>
            </a:r>
            <a:endParaRPr lang="en-GB" altLang="en-US" sz="4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Rectangle 2">
            <a:extLst>
              <a:ext uri="{FF2B5EF4-FFF2-40B4-BE49-F238E27FC236}">
                <a16:creationId xmlns:a16="http://schemas.microsoft.com/office/drawing/2014/main" id="{A3927A7E-1EAE-463C-B3B7-3EB0BAFF180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/>
              <a:t>Damage to Bones</a:t>
            </a:r>
          </a:p>
        </p:txBody>
      </p:sp>
      <p:sp>
        <p:nvSpPr>
          <p:cNvPr id="97283" name="Rectangle 3">
            <a:extLst>
              <a:ext uri="{FF2B5EF4-FFF2-40B4-BE49-F238E27FC236}">
                <a16:creationId xmlns:a16="http://schemas.microsoft.com/office/drawing/2014/main" id="{63E7F672-F9ED-41D2-9A7E-EA8677B1062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marL="609600" indent="-609600" eaLnBrk="1" hangingPunct="1">
              <a:lnSpc>
                <a:spcPct val="90000"/>
              </a:lnSpc>
              <a:defRPr/>
            </a:pPr>
            <a:r>
              <a:rPr lang="en-GB" altLang="en-US" sz="2800"/>
              <a:t>Occurs when the force applied is greater than strength of the bone</a:t>
            </a:r>
          </a:p>
          <a:p>
            <a:pPr marL="609600" indent="-609600" eaLnBrk="1" hangingPunct="1">
              <a:lnSpc>
                <a:spcPct val="90000"/>
              </a:lnSpc>
              <a:buFontTx/>
              <a:buNone/>
              <a:defRPr/>
            </a:pPr>
            <a:r>
              <a:rPr lang="en-GB" altLang="en-US" sz="2800"/>
              <a:t>	(a) Acute – damage a result of a single or a short bout of intense force.</a:t>
            </a:r>
          </a:p>
          <a:p>
            <a:pPr marL="990600" lvl="1" indent="-533400" eaLnBrk="1" hangingPunct="1">
              <a:lnSpc>
                <a:spcPct val="90000"/>
              </a:lnSpc>
              <a:buFontTx/>
              <a:buNone/>
              <a:defRPr/>
            </a:pPr>
            <a:r>
              <a:rPr lang="en-GB" altLang="en-US">
                <a:effectLst/>
              </a:rPr>
              <a:t>  (b) Chronic – damage as a result of forces over an extended period.</a:t>
            </a:r>
          </a:p>
          <a:p>
            <a:pPr marL="609600" indent="-609600" eaLnBrk="1" hangingPunct="1">
              <a:lnSpc>
                <a:spcPct val="90000"/>
              </a:lnSpc>
              <a:defRPr/>
            </a:pPr>
            <a:r>
              <a:rPr lang="en-GB" altLang="en-US" sz="2800"/>
              <a:t>As a result of diseases such as osteoporosis and cancers</a:t>
            </a:r>
          </a:p>
          <a:p>
            <a:pPr marL="609600" indent="-609600" eaLnBrk="1" hangingPunct="1">
              <a:lnSpc>
                <a:spcPct val="90000"/>
              </a:lnSpc>
              <a:defRPr/>
            </a:pPr>
            <a:r>
              <a:rPr lang="en-GB" altLang="en-US" sz="2800"/>
              <a:t>As a result of malnutrition e.g. vitamin C deficiencies causing rickets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Rectangle 3">
            <a:extLst>
              <a:ext uri="{FF2B5EF4-FFF2-40B4-BE49-F238E27FC236}">
                <a16:creationId xmlns:a16="http://schemas.microsoft.com/office/drawing/2014/main" id="{F6C204AB-A7C8-4958-A654-47153004874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br>
              <a:rPr lang="en-US" altLang="en-US" sz="4000"/>
            </a:br>
            <a:r>
              <a:rPr lang="en-US" altLang="en-US" sz="4000"/>
              <a:t>Fracture repair</a:t>
            </a:r>
            <a:br>
              <a:rPr lang="en-US" altLang="en-US" sz="4000"/>
            </a:br>
            <a:endParaRPr lang="en-GB" altLang="en-US" sz="4000"/>
          </a:p>
        </p:txBody>
      </p:sp>
      <p:sp>
        <p:nvSpPr>
          <p:cNvPr id="11268" name="Rectangle 4">
            <a:extLst>
              <a:ext uri="{FF2B5EF4-FFF2-40B4-BE49-F238E27FC236}">
                <a16:creationId xmlns:a16="http://schemas.microsoft.com/office/drawing/2014/main" id="{E4259944-471B-4728-86D5-9DBE823D181B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412875"/>
            <a:ext cx="3962400" cy="4895850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80000"/>
              </a:lnSpc>
              <a:defRPr/>
            </a:pPr>
            <a:r>
              <a:rPr lang="en-US" altLang="en-US" sz="2000"/>
              <a:t>Hematoma- blood clot in space between edges of break</a:t>
            </a:r>
          </a:p>
          <a:p>
            <a:pPr eaLnBrk="1" hangingPunct="1">
              <a:lnSpc>
                <a:spcPct val="80000"/>
              </a:lnSpc>
              <a:defRPr/>
            </a:pPr>
            <a:endParaRPr lang="en-US" altLang="en-US" sz="2000"/>
          </a:p>
          <a:p>
            <a:pPr eaLnBrk="1" hangingPunct="1">
              <a:lnSpc>
                <a:spcPct val="80000"/>
              </a:lnSpc>
              <a:defRPr/>
            </a:pPr>
            <a:r>
              <a:rPr lang="en-US" altLang="en-US" sz="2000"/>
              <a:t>Fibrocartilage callus- begins tissue repair</a:t>
            </a:r>
          </a:p>
          <a:p>
            <a:pPr eaLnBrk="1" hangingPunct="1">
              <a:lnSpc>
                <a:spcPct val="80000"/>
              </a:lnSpc>
              <a:defRPr/>
            </a:pPr>
            <a:endParaRPr lang="en-US" altLang="en-US" sz="2000"/>
          </a:p>
          <a:p>
            <a:pPr eaLnBrk="1" hangingPunct="1">
              <a:lnSpc>
                <a:spcPct val="80000"/>
              </a:lnSpc>
              <a:defRPr/>
            </a:pPr>
            <a:r>
              <a:rPr lang="en-US" altLang="en-US" sz="2000"/>
              <a:t>Bony callus - osteoblasts produce trabeculae (structural support) of spongy bone and replace fibrocartilage</a:t>
            </a:r>
          </a:p>
          <a:p>
            <a:pPr eaLnBrk="1" hangingPunct="1">
              <a:lnSpc>
                <a:spcPct val="80000"/>
              </a:lnSpc>
              <a:defRPr/>
            </a:pPr>
            <a:endParaRPr lang="en-US" altLang="en-US" sz="2000"/>
          </a:p>
          <a:p>
            <a:pPr eaLnBrk="1" hangingPunct="1">
              <a:lnSpc>
                <a:spcPct val="80000"/>
              </a:lnSpc>
              <a:defRPr/>
            </a:pPr>
            <a:r>
              <a:rPr lang="en-US" altLang="en-US" sz="2000"/>
              <a:t>Remodeling- osteoblasts build new compact bone, osteoclasts build new medullary cavity</a:t>
            </a:r>
            <a:r>
              <a:rPr lang="en-US" altLang="en-US" sz="1800"/>
              <a:t> 	</a:t>
            </a:r>
            <a:endParaRPr lang="en-GB" altLang="en-US" sz="1800"/>
          </a:p>
        </p:txBody>
      </p:sp>
      <p:pic>
        <p:nvPicPr>
          <p:cNvPr id="18436" name="Picture 6" descr="07_ap132">
            <a:extLst>
              <a:ext uri="{FF2B5EF4-FFF2-40B4-BE49-F238E27FC236}">
                <a16:creationId xmlns:a16="http://schemas.microsoft.com/office/drawing/2014/main" id="{34CD4AAC-06CE-4B82-BF8D-1D2CA5BC4900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356100" y="1557338"/>
            <a:ext cx="4537075" cy="475138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Rectangle 3">
            <a:extLst>
              <a:ext uri="{FF2B5EF4-FFF2-40B4-BE49-F238E27FC236}">
                <a16:creationId xmlns:a16="http://schemas.microsoft.com/office/drawing/2014/main" id="{3DFAAE90-DB07-4B44-8273-26CCBA8311C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altLang="en-US" sz="4000"/>
              <a:t>Aging and bones</a:t>
            </a:r>
            <a:br>
              <a:rPr lang="en-US" altLang="en-US" sz="4000"/>
            </a:br>
            <a:endParaRPr lang="en-GB" altLang="en-US" sz="4000"/>
          </a:p>
        </p:txBody>
      </p:sp>
      <p:sp>
        <p:nvSpPr>
          <p:cNvPr id="16388" name="Rectangle 4">
            <a:extLst>
              <a:ext uri="{FF2B5EF4-FFF2-40B4-BE49-F238E27FC236}">
                <a16:creationId xmlns:a16="http://schemas.microsoft.com/office/drawing/2014/main" id="{D96E1C4A-CDAA-41E5-BF5A-69BFD10A8E3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altLang="en-US"/>
              <a:t>both bone and cartilage tend to deteriorate</a:t>
            </a:r>
          </a:p>
          <a:p>
            <a:pPr eaLnBrk="1" hangingPunct="1">
              <a:defRPr/>
            </a:pPr>
            <a:r>
              <a:rPr lang="en-US" altLang="en-US"/>
              <a:t>cartilage: chondrocytes die, cartilage becomes calcified</a:t>
            </a:r>
          </a:p>
          <a:p>
            <a:pPr eaLnBrk="1" hangingPunct="1">
              <a:defRPr/>
            </a:pPr>
            <a:r>
              <a:rPr lang="en-US" altLang="en-US"/>
              <a:t>osteoporosis; bone is broken down faster than it can be built</a:t>
            </a:r>
          </a:p>
          <a:p>
            <a:pPr eaLnBrk="1" hangingPunct="1">
              <a:defRPr/>
            </a:pPr>
            <a:r>
              <a:rPr lang="en-US" altLang="en-US"/>
              <a:t>bones get weak and brittle; tend to fracture easily</a:t>
            </a:r>
          </a:p>
          <a:p>
            <a:pPr eaLnBrk="1" hangingPunct="1">
              <a:defRPr/>
            </a:pPr>
            <a:endParaRPr lang="en-GB" altLang="en-US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2">
            <a:extLst>
              <a:ext uri="{FF2B5EF4-FFF2-40B4-BE49-F238E27FC236}">
                <a16:creationId xmlns:a16="http://schemas.microsoft.com/office/drawing/2014/main" id="{1F73B6C2-ABA0-4F88-B7A7-F4DC3536351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/>
              <a:t>Bone mass and age</a:t>
            </a:r>
          </a:p>
        </p:txBody>
      </p:sp>
      <p:pic>
        <p:nvPicPr>
          <p:cNvPr id="20484" name="Picture 5" descr="bonemass-ageing">
            <a:extLst>
              <a:ext uri="{FF2B5EF4-FFF2-40B4-BE49-F238E27FC236}">
                <a16:creationId xmlns:a16="http://schemas.microsoft.com/office/drawing/2014/main" id="{6472E07B-9335-4E48-99DC-25ABC67564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1628775"/>
            <a:ext cx="5545138" cy="4468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5" name="Text Box 8">
            <a:extLst>
              <a:ext uri="{FF2B5EF4-FFF2-40B4-BE49-F238E27FC236}">
                <a16:creationId xmlns:a16="http://schemas.microsoft.com/office/drawing/2014/main" id="{5319FC4A-6BAB-4EC1-BA08-FFCDCBCAB35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68538" y="1916113"/>
            <a:ext cx="3311525" cy="366712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Char char="•"/>
              <a:defRPr sz="3200"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folHlink"/>
              </a:buClr>
              <a:buChar char="•"/>
              <a:defRPr sz="2000"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Char char="•"/>
              <a:defRPr sz="2000"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Char char="•"/>
              <a:defRPr sz="2000"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Char char="•"/>
              <a:defRPr sz="2000"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Char char="•"/>
              <a:defRPr sz="2000"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FontTx/>
              <a:buNone/>
            </a:pPr>
            <a:endParaRPr lang="en-GB" altLang="en-US" sz="180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ext Box 2">
            <a:extLst>
              <a:ext uri="{FF2B5EF4-FFF2-40B4-BE49-F238E27FC236}">
                <a16:creationId xmlns:a16="http://schemas.microsoft.com/office/drawing/2014/main" id="{9C20F386-5AF8-4033-AB20-3B495B84759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9925" y="442913"/>
            <a:ext cx="18415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hlink"/>
              </a:buClr>
              <a:buChar char="•"/>
              <a:defRPr sz="3200">
                <a:solidFill>
                  <a:schemeClr val="tx1"/>
                </a:solidFill>
                <a:latin typeface="Garamond" panose="02020404030301010803" pitchFamily="18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Garamond" panose="02020404030301010803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Garamond" panose="02020404030301010803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Garamond" panose="02020404030301010803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folHlink"/>
              </a:buClr>
              <a:buChar char="•"/>
              <a:defRPr sz="2000">
                <a:solidFill>
                  <a:schemeClr val="tx1"/>
                </a:solidFill>
                <a:latin typeface="Garamond" panose="02020404030301010803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Char char="•"/>
              <a:defRPr sz="2000">
                <a:solidFill>
                  <a:schemeClr val="tx1"/>
                </a:solidFill>
                <a:latin typeface="Garamond" panose="02020404030301010803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Char char="•"/>
              <a:defRPr sz="2000">
                <a:solidFill>
                  <a:schemeClr val="tx1"/>
                </a:solidFill>
                <a:latin typeface="Garamond" panose="02020404030301010803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Char char="•"/>
              <a:defRPr sz="2000">
                <a:solidFill>
                  <a:schemeClr val="tx1"/>
                </a:solidFill>
                <a:latin typeface="Garamond" panose="02020404030301010803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Char char="•"/>
              <a:defRPr sz="2000">
                <a:solidFill>
                  <a:schemeClr val="tx1"/>
                </a:solidFill>
                <a:latin typeface="Garamond" panose="02020404030301010803" pitchFamily="18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GB" altLang="en-US" sz="2800">
              <a:latin typeface="Arial Rounded MT Bold" panose="020F0704030504030204" pitchFamily="34" charset="0"/>
            </a:endParaRPr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6CCF47E2-544C-4B87-A908-6698F6DC492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altLang="en-US" sz="4000"/>
              <a:t>Risk factors for osteoporosis</a:t>
            </a:r>
            <a:br>
              <a:rPr lang="en-US" altLang="en-US" sz="4000"/>
            </a:br>
            <a:endParaRPr lang="en-GB" altLang="en-US" sz="4000"/>
          </a:p>
        </p:txBody>
      </p:sp>
      <p:sp>
        <p:nvSpPr>
          <p:cNvPr id="30724" name="Rectangle 4">
            <a:extLst>
              <a:ext uri="{FF2B5EF4-FFF2-40B4-BE49-F238E27FC236}">
                <a16:creationId xmlns:a16="http://schemas.microsoft.com/office/drawing/2014/main" id="{6702DBB1-A2D6-425D-85E7-1238FE298E9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  <a:defRPr/>
            </a:pPr>
            <a:r>
              <a:rPr lang="en-US" altLang="en-US"/>
              <a:t>Inadequate calcium</a:t>
            </a:r>
          </a:p>
          <a:p>
            <a:pPr eaLnBrk="1" hangingPunct="1">
              <a:defRPr/>
            </a:pPr>
            <a:r>
              <a:rPr lang="en-US" altLang="en-US"/>
              <a:t>Little weight-bearing exercise</a:t>
            </a:r>
          </a:p>
          <a:p>
            <a:pPr eaLnBrk="1" hangingPunct="1">
              <a:defRPr/>
            </a:pPr>
            <a:r>
              <a:rPr lang="en-US" altLang="en-US"/>
              <a:t>Drinking alcohol, smoking</a:t>
            </a:r>
          </a:p>
          <a:p>
            <a:pPr eaLnBrk="1" hangingPunct="1">
              <a:defRPr/>
            </a:pPr>
            <a:r>
              <a:rPr lang="en-US" altLang="en-US"/>
              <a:t>Being female: decreased estrogen secretion after menopause</a:t>
            </a:r>
          </a:p>
          <a:p>
            <a:pPr eaLnBrk="1" hangingPunct="1">
              <a:defRPr/>
            </a:pPr>
            <a:r>
              <a:rPr lang="en-US" altLang="en-US"/>
              <a:t>Small frame</a:t>
            </a:r>
          </a:p>
          <a:p>
            <a:pPr eaLnBrk="1" hangingPunct="1">
              <a:defRPr/>
            </a:pPr>
            <a:r>
              <a:rPr lang="en-US" altLang="en-US"/>
              <a:t>Caucasian or Asian ethnicity</a:t>
            </a:r>
          </a:p>
          <a:p>
            <a:pPr eaLnBrk="1" hangingPunct="1">
              <a:defRPr/>
            </a:pPr>
            <a:endParaRPr lang="en-GB" altLang="en-US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US" dirty="0"/>
              <a:t>Types of cartilage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Hyaline</a:t>
            </a:r>
          </a:p>
          <a:p>
            <a:r>
              <a:rPr lang="en-US" dirty="0"/>
              <a:t>White Fibrocartilage</a:t>
            </a:r>
          </a:p>
          <a:p>
            <a:r>
              <a:rPr lang="en-US" dirty="0"/>
              <a:t>Yellow Fibrocartilage</a:t>
            </a:r>
          </a:p>
        </p:txBody>
      </p:sp>
    </p:spTree>
    <p:extLst>
      <p:ext uri="{BB962C8B-B14F-4D97-AF65-F5344CB8AC3E}">
        <p14:creationId xmlns:p14="http://schemas.microsoft.com/office/powerpoint/2010/main" val="213066766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US" dirty="0"/>
              <a:t>Function of cartilage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Shock Absorption</a:t>
            </a:r>
            <a:r>
              <a:rPr lang="en-US" dirty="0"/>
              <a:t> – Joints</a:t>
            </a:r>
          </a:p>
          <a:p>
            <a:r>
              <a:rPr lang="en-US" b="1" dirty="0"/>
              <a:t>Movement</a:t>
            </a:r>
            <a:r>
              <a:rPr lang="en-US" dirty="0"/>
              <a:t> – friction free</a:t>
            </a:r>
          </a:p>
          <a:p>
            <a:r>
              <a:rPr lang="en-US" b="1" dirty="0"/>
              <a:t>Stability</a:t>
            </a:r>
            <a:r>
              <a:rPr lang="en-US" dirty="0"/>
              <a:t> – improve congruency </a:t>
            </a:r>
            <a:r>
              <a:rPr lang="en-US"/>
              <a:t>of surfaces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438315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2">
            <a:extLst>
              <a:ext uri="{FF2B5EF4-FFF2-40B4-BE49-F238E27FC236}">
                <a16:creationId xmlns:a16="http://schemas.microsoft.com/office/drawing/2014/main" id="{2D7CBE81-66EB-4661-875A-8FFFD0CA8F7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/>
              <a:t>Joints of the Body</a:t>
            </a:r>
          </a:p>
        </p:txBody>
      </p:sp>
      <p:sp>
        <p:nvSpPr>
          <p:cNvPr id="98307" name="Rectangle 3">
            <a:extLst>
              <a:ext uri="{FF2B5EF4-FFF2-40B4-BE49-F238E27FC236}">
                <a16:creationId xmlns:a16="http://schemas.microsoft.com/office/drawing/2014/main" id="{4E791A33-777E-4CCC-82AA-D1050DABF66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altLang="en-US"/>
              <a:t>The study of joints is called arthrology.</a:t>
            </a:r>
          </a:p>
          <a:p>
            <a:pPr eaLnBrk="1" hangingPunct="1">
              <a:defRPr/>
            </a:pPr>
            <a:r>
              <a:rPr lang="en-US" altLang="en-US"/>
              <a:t>The joints within the body exist to allow movements.  </a:t>
            </a:r>
          </a:p>
          <a:p>
            <a:pPr lvl="2" eaLnBrk="1" hangingPunct="1">
              <a:defRPr/>
            </a:pPr>
            <a:r>
              <a:rPr lang="en-US" altLang="en-US"/>
              <a:t>locomotive such as hip, knee and ankle during walking or running or</a:t>
            </a:r>
          </a:p>
          <a:p>
            <a:pPr lvl="2" eaLnBrk="1" hangingPunct="1">
              <a:defRPr/>
            </a:pPr>
            <a:r>
              <a:rPr lang="en-US" altLang="en-US"/>
              <a:t>expansive such as the cranial plates during birthing and maturation. </a:t>
            </a:r>
          </a:p>
          <a:p>
            <a:pPr eaLnBrk="1" hangingPunct="1">
              <a:defRPr/>
            </a:pPr>
            <a:r>
              <a:rPr lang="en-US" altLang="en-US"/>
              <a:t>The joints which articulate do so at a point of contact between the bone and cartilage.</a:t>
            </a:r>
            <a:endParaRPr lang="en-GB" altLang="en-US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Rectangle 2">
            <a:extLst>
              <a:ext uri="{FF2B5EF4-FFF2-40B4-BE49-F238E27FC236}">
                <a16:creationId xmlns:a16="http://schemas.microsoft.com/office/drawing/2014/main" id="{D449AC0B-1B03-48DC-8703-6B23BA77AB6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altLang="en-US" dirty="0"/>
              <a:t>Functional characteristics</a:t>
            </a:r>
            <a:r>
              <a:rPr lang="en-GB" altLang="en-US" dirty="0"/>
              <a:t> </a:t>
            </a:r>
          </a:p>
        </p:txBody>
      </p:sp>
      <p:sp>
        <p:nvSpPr>
          <p:cNvPr id="99331" name="Rectangle 3">
            <a:extLst>
              <a:ext uri="{FF2B5EF4-FFF2-40B4-BE49-F238E27FC236}">
                <a16:creationId xmlns:a16="http://schemas.microsoft.com/office/drawing/2014/main" id="{AF3068B8-EE28-4735-8353-5DD98659681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altLang="en-US"/>
              <a:t>The precise manner in which the articulating surfaces interact.</a:t>
            </a:r>
          </a:p>
          <a:p>
            <a:pPr eaLnBrk="1" hangingPunct="1">
              <a:defRPr/>
            </a:pPr>
            <a:r>
              <a:rPr lang="en-US" altLang="en-US"/>
              <a:t>The elasticity and tightness of the ligaments and tendons that surround the joint.</a:t>
            </a:r>
          </a:p>
          <a:p>
            <a:pPr eaLnBrk="1" hangingPunct="1">
              <a:defRPr/>
            </a:pPr>
            <a:r>
              <a:rPr lang="en-US" altLang="en-US"/>
              <a:t>The position of the ligaments, tendons and muscles which act over the joint</a:t>
            </a:r>
            <a:endParaRPr lang="en-GB" altLang="en-US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Rectangle 2">
            <a:extLst>
              <a:ext uri="{FF2B5EF4-FFF2-40B4-BE49-F238E27FC236}">
                <a16:creationId xmlns:a16="http://schemas.microsoft.com/office/drawing/2014/main" id="{68EB6F12-831F-4868-A10C-159F6EB4DB2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altLang="en-US" sz="4000"/>
              <a:t>Classification</a:t>
            </a:r>
            <a:br>
              <a:rPr lang="en-US" altLang="en-US" sz="4000"/>
            </a:br>
            <a:endParaRPr lang="en-GB" altLang="en-US" sz="4000"/>
          </a:p>
        </p:txBody>
      </p:sp>
      <p:sp>
        <p:nvSpPr>
          <p:cNvPr id="101379" name="Rectangle 3">
            <a:extLst>
              <a:ext uri="{FF2B5EF4-FFF2-40B4-BE49-F238E27FC236}">
                <a16:creationId xmlns:a16="http://schemas.microsoft.com/office/drawing/2014/main" id="{20122B12-81C1-41C9-94F9-9B32A9E2F41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85000" lnSpcReduction="20000"/>
          </a:bodyPr>
          <a:lstStyle/>
          <a:p>
            <a:pPr eaLnBrk="1" hangingPunct="1">
              <a:defRPr/>
            </a:pPr>
            <a:r>
              <a:rPr lang="en-US" altLang="en-US" sz="2800" b="1"/>
              <a:t>Fibrous - immovable</a:t>
            </a:r>
          </a:p>
          <a:p>
            <a:pPr eaLnBrk="1" hangingPunct="1">
              <a:buFontTx/>
              <a:buNone/>
              <a:defRPr/>
            </a:pPr>
            <a:r>
              <a:rPr lang="en-US" altLang="en-US" sz="2800"/>
              <a:t>	No joint cavity and bound together by fibrous connective tissue – teeth, skull plates</a:t>
            </a:r>
            <a:endParaRPr lang="en-US" altLang="en-US" sz="2800" b="1"/>
          </a:p>
          <a:p>
            <a:pPr eaLnBrk="1" hangingPunct="1">
              <a:defRPr/>
            </a:pPr>
            <a:r>
              <a:rPr lang="en-US" altLang="en-US" sz="2800" b="1"/>
              <a:t>Cartilaginous – slightly moveable</a:t>
            </a:r>
            <a:endParaRPr lang="en-US" altLang="en-US" sz="2800"/>
          </a:p>
          <a:p>
            <a:pPr eaLnBrk="1" hangingPunct="1">
              <a:buFontTx/>
              <a:buNone/>
              <a:defRPr/>
            </a:pPr>
            <a:r>
              <a:rPr lang="en-US" altLang="en-US" sz="2800"/>
              <a:t>	No joint cavity and held together by cartilage -vertebrae</a:t>
            </a:r>
            <a:endParaRPr lang="en-US" altLang="en-US" sz="2800" b="1"/>
          </a:p>
          <a:p>
            <a:pPr eaLnBrk="1" hangingPunct="1">
              <a:defRPr/>
            </a:pPr>
            <a:r>
              <a:rPr lang="en-US" altLang="en-US" sz="2800" b="1"/>
              <a:t>Synovial – freely moveable</a:t>
            </a:r>
          </a:p>
          <a:p>
            <a:pPr eaLnBrk="1" hangingPunct="1">
              <a:buFontTx/>
              <a:buNone/>
              <a:defRPr/>
            </a:pPr>
            <a:r>
              <a:rPr lang="en-US" altLang="en-US" sz="2800"/>
              <a:t>	There is a joint cavity and the bones are surrounded by an articular capsule and frequently by accessory ligaments - elbow, knee, shoulder etc</a:t>
            </a:r>
            <a:endParaRPr lang="en-GB" altLang="en-US" sz="280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2">
            <a:extLst>
              <a:ext uri="{FF2B5EF4-FFF2-40B4-BE49-F238E27FC236}">
                <a16:creationId xmlns:a16="http://schemas.microsoft.com/office/drawing/2014/main" id="{1508278D-B8E9-450D-B39D-5C69728E433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17641" y="1235621"/>
            <a:ext cx="8042276" cy="1336956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en-US" sz="4000" u="sng" dirty="0"/>
              <a:t>Factors which affect joint mobility</a:t>
            </a:r>
            <a:br>
              <a:rPr lang="en-US" altLang="en-US" sz="4000" dirty="0"/>
            </a:br>
            <a:endParaRPr lang="en-GB" altLang="en-US" sz="4000" dirty="0"/>
          </a:p>
        </p:txBody>
      </p:sp>
      <p:sp>
        <p:nvSpPr>
          <p:cNvPr id="106499" name="Rectangle 3">
            <a:extLst>
              <a:ext uri="{FF2B5EF4-FFF2-40B4-BE49-F238E27FC236}">
                <a16:creationId xmlns:a16="http://schemas.microsoft.com/office/drawing/2014/main" id="{DADC6426-74F0-4F9D-A95D-65353DC687A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17641" y="2514600"/>
            <a:ext cx="8042276" cy="4343400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en-US" dirty="0"/>
              <a:t>Structure or shape of the articulating bones</a:t>
            </a:r>
          </a:p>
          <a:p>
            <a:pPr eaLnBrk="1" hangingPunct="1">
              <a:defRPr/>
            </a:pPr>
            <a:r>
              <a:rPr lang="en-US" altLang="en-US" dirty="0"/>
              <a:t>Strength and tension of the joint ligaments</a:t>
            </a:r>
          </a:p>
          <a:p>
            <a:pPr eaLnBrk="1" hangingPunct="1">
              <a:defRPr/>
            </a:pPr>
            <a:r>
              <a:rPr lang="en-US" altLang="en-US" dirty="0"/>
              <a:t>Arrangement and tension of the muscles</a:t>
            </a:r>
          </a:p>
          <a:p>
            <a:pPr eaLnBrk="1" hangingPunct="1">
              <a:defRPr/>
            </a:pPr>
            <a:r>
              <a:rPr lang="en-US" altLang="en-US" dirty="0"/>
              <a:t>Apposition by soft parts</a:t>
            </a:r>
          </a:p>
          <a:p>
            <a:pPr eaLnBrk="1" hangingPunct="1">
              <a:defRPr/>
            </a:pPr>
            <a:r>
              <a:rPr lang="en-US" altLang="en-US" dirty="0"/>
              <a:t>Hormones</a:t>
            </a:r>
            <a:endParaRPr lang="en-GB" altLang="en-US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 descr="Picture1.jp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859" y="320944"/>
            <a:ext cx="8164286" cy="61253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6408586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US" dirty="0"/>
              <a:t>Around </a:t>
            </a:r>
            <a:r>
              <a:rPr lang="en-US"/>
              <a:t>the Subject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b="1" dirty="0"/>
              <a:t>Questions:</a:t>
            </a:r>
          </a:p>
          <a:p>
            <a:r>
              <a:rPr lang="en-US" dirty="0"/>
              <a:t>What are the problems with not moving in the elderly?</a:t>
            </a:r>
          </a:p>
          <a:p>
            <a:r>
              <a:rPr lang="en-US" dirty="0"/>
              <a:t>So, what should we do to maintain healthier MSK system?</a:t>
            </a:r>
          </a:p>
          <a:p>
            <a:r>
              <a:rPr lang="en-US" dirty="0"/>
              <a:t>What is the best type of exercise for bones?</a:t>
            </a:r>
          </a:p>
          <a:p>
            <a:r>
              <a:rPr lang="en-US" dirty="0"/>
              <a:t>What do joints like to do?  </a:t>
            </a:r>
          </a:p>
          <a:p>
            <a:r>
              <a:rPr lang="en-US" dirty="0"/>
              <a:t>What can you use to help maintain function in individuals that have lost confidence?  </a:t>
            </a:r>
          </a:p>
          <a:p>
            <a:pPr marL="0" indent="0">
              <a:buNone/>
            </a:pP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848818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UWTSD_Logo.png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8" name="Title 4"/>
          <p:cNvSpPr txBox="1">
            <a:spLocks/>
          </p:cNvSpPr>
          <p:nvPr/>
        </p:nvSpPr>
        <p:spPr>
          <a:xfrm>
            <a:off x="399519" y="389958"/>
            <a:ext cx="8430656" cy="58432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square" lIns="0" tIns="0" rIns="0" bIns="0" anchor="b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GB" sz="3797" b="1" dirty="0"/>
              <a:t>Benefits of an Active Older Lifestyle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92969" y="1285875"/>
            <a:ext cx="7358063" cy="3455789"/>
          </a:xfrm>
        </p:spPr>
        <p:txBody>
          <a:bodyPr>
            <a:normAutofit/>
          </a:bodyPr>
          <a:lstStyle/>
          <a:p>
            <a:pPr marL="321457" indent="-321457" algn="l">
              <a:buFont typeface="Arial" charset="0"/>
              <a:buChar char="•"/>
            </a:pPr>
            <a:r>
              <a:rPr lang="en-GB" sz="2531" dirty="0"/>
              <a:t>Immobility amongst older adults can also lead to</a:t>
            </a:r>
          </a:p>
          <a:p>
            <a:pPr marL="321457" indent="-321457" algn="l">
              <a:buFont typeface="Arial" charset="0"/>
              <a:buChar char="•"/>
            </a:pPr>
            <a:endParaRPr lang="en-GB" sz="2531" dirty="0"/>
          </a:p>
          <a:p>
            <a:pPr marL="321457" lvl="1" indent="-321457" algn="l">
              <a:buFont typeface="Arial" charset="0"/>
              <a:buChar char="•"/>
            </a:pPr>
            <a:r>
              <a:rPr lang="en-GB" sz="2109" dirty="0"/>
              <a:t>Deep Vein Thrombosis</a:t>
            </a:r>
          </a:p>
          <a:p>
            <a:pPr marL="321457" lvl="1" indent="-321457" algn="l">
              <a:buFont typeface="Arial" charset="0"/>
              <a:buChar char="•"/>
            </a:pPr>
            <a:r>
              <a:rPr lang="en-GB" sz="2109" dirty="0"/>
              <a:t>Oedema</a:t>
            </a:r>
          </a:p>
          <a:p>
            <a:pPr marL="321457" lvl="1" indent="-321457" algn="l">
              <a:buFont typeface="Arial" charset="0"/>
              <a:buChar char="•"/>
            </a:pPr>
            <a:r>
              <a:rPr lang="en-GB" sz="2109" dirty="0"/>
              <a:t>Contractures</a:t>
            </a:r>
          </a:p>
          <a:p>
            <a:pPr marL="321457" lvl="1" indent="-321457" algn="l">
              <a:buFont typeface="Arial" charset="0"/>
              <a:buChar char="•"/>
            </a:pPr>
            <a:r>
              <a:rPr lang="en-GB" sz="2109" dirty="0"/>
              <a:t>Pressure Sores</a:t>
            </a:r>
          </a:p>
          <a:p>
            <a:pPr marL="321457" lvl="1" indent="-321457" algn="l">
              <a:buFont typeface="Arial" charset="0"/>
              <a:buChar char="•"/>
            </a:pPr>
            <a:r>
              <a:rPr lang="en-GB" sz="2109" dirty="0"/>
              <a:t>Faecal Impaction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583655216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8" name="Title 4"/>
          <p:cNvSpPr txBox="1">
            <a:spLocks/>
          </p:cNvSpPr>
          <p:nvPr/>
        </p:nvSpPr>
        <p:spPr>
          <a:xfrm>
            <a:off x="399519" y="355463"/>
            <a:ext cx="8430656" cy="116865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square" lIns="0" tIns="0" rIns="0" bIns="0" anchor="b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GB" sz="3797" b="1" dirty="0"/>
              <a:t>Concerns relating to physical activity and the older person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1867" y="1870169"/>
            <a:ext cx="7358063" cy="3455789"/>
          </a:xfrm>
        </p:spPr>
        <p:txBody>
          <a:bodyPr>
            <a:normAutofit fontScale="92500" lnSpcReduction="10000"/>
          </a:bodyPr>
          <a:lstStyle/>
          <a:p>
            <a:pPr marL="321457" indent="-321457" algn="l">
              <a:buFont typeface="Arial" charset="0"/>
              <a:buChar char="•"/>
            </a:pPr>
            <a:r>
              <a:rPr lang="en-GB" sz="2531" dirty="0"/>
              <a:t>Fear of injury </a:t>
            </a:r>
          </a:p>
          <a:p>
            <a:pPr marL="321457" indent="-321457" algn="l">
              <a:buFont typeface="Arial" charset="0"/>
              <a:buChar char="•"/>
            </a:pPr>
            <a:endParaRPr lang="en-GB" sz="2531" dirty="0"/>
          </a:p>
          <a:p>
            <a:pPr marL="241093" lvl="1" indent="-241093" algn="l">
              <a:buFont typeface="Arial" charset="0"/>
              <a:buChar char="•"/>
            </a:pPr>
            <a:r>
              <a:rPr lang="en-GB" sz="1687" dirty="0"/>
              <a:t>No evidence to support theory that the older person is at higher risk of injury</a:t>
            </a:r>
          </a:p>
          <a:p>
            <a:pPr marL="241093" lvl="1" indent="-241093" algn="l">
              <a:buFont typeface="Arial" charset="0"/>
              <a:buChar char="•"/>
            </a:pPr>
            <a:r>
              <a:rPr lang="en-GB" sz="1687" dirty="0"/>
              <a:t>Older person takes long to recover from injury</a:t>
            </a:r>
          </a:p>
          <a:p>
            <a:pPr marL="241093" lvl="1" indent="-241093" algn="l">
              <a:buFont typeface="Arial" charset="0"/>
              <a:buChar char="•"/>
            </a:pPr>
            <a:endParaRPr lang="en-GB" sz="1687" dirty="0"/>
          </a:p>
          <a:p>
            <a:pPr marL="321457" indent="-321457" algn="l">
              <a:buFont typeface="Arial" charset="0"/>
              <a:buChar char="•"/>
            </a:pPr>
            <a:r>
              <a:rPr lang="en-GB" sz="2531" dirty="0"/>
              <a:t>Overexertion</a:t>
            </a:r>
          </a:p>
          <a:p>
            <a:pPr marL="321457" indent="-321457" algn="l">
              <a:buFont typeface="Arial" charset="0"/>
              <a:buChar char="•"/>
            </a:pPr>
            <a:endParaRPr lang="en-GB" sz="2531" dirty="0"/>
          </a:p>
          <a:p>
            <a:pPr marL="241093" lvl="1" indent="-241093" algn="l">
              <a:buFont typeface="Arial" charset="0"/>
              <a:buChar char="•"/>
            </a:pPr>
            <a:r>
              <a:rPr lang="en-GB" sz="1687" dirty="0"/>
              <a:t>ACSM ‘training in 80-100yrd olds in nursing homes shows no evidence of serious cardiovascular incidence, sudden death, myocardial infarction’</a:t>
            </a:r>
          </a:p>
          <a:p>
            <a:pPr marL="241093" lvl="1" indent="-241093" algn="l">
              <a:buFont typeface="Arial" charset="0"/>
              <a:buChar char="•"/>
            </a:pPr>
            <a:endParaRPr lang="en-GB" sz="1687" dirty="0"/>
          </a:p>
          <a:p>
            <a:pPr marL="321457" indent="-321457" algn="l">
              <a:buFont typeface="Arial" charset="0"/>
              <a:buChar char="•"/>
            </a:pPr>
            <a:r>
              <a:rPr lang="en-GB" sz="2531" dirty="0"/>
              <a:t>Falls</a:t>
            </a:r>
          </a:p>
          <a:p>
            <a:pPr marL="321457" lvl="1" indent="-321457" algn="l">
              <a:buFont typeface="Arial" charset="0"/>
              <a:buChar char="•"/>
            </a:pPr>
            <a:endParaRPr lang="en-GB" sz="2109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952323221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UWTSD_Logo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20972" y="5672012"/>
            <a:ext cx="2748284" cy="961085"/>
          </a:xfrm>
          <a:prstGeom prst="rect">
            <a:avLst/>
          </a:prstGeom>
          <a:ln w="12700">
            <a:miter lim="400000"/>
          </a:ln>
        </p:spPr>
      </p:pic>
      <p:sp>
        <p:nvSpPr>
          <p:cNvPr id="7" name="Shape 34"/>
          <p:cNvSpPr/>
          <p:nvPr/>
        </p:nvSpPr>
        <p:spPr>
          <a:xfrm>
            <a:off x="6869628" y="6152559"/>
            <a:ext cx="1982915" cy="3750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35719" tIns="35719" rIns="35719" bIns="35719" anchor="ctr">
            <a:spAutoFit/>
          </a:bodyPr>
          <a:lstStyle/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Daniel Martin </a:t>
            </a:r>
          </a:p>
          <a:p>
            <a:pPr defTabSz="321457">
              <a:defRPr sz="1800"/>
            </a:pPr>
            <a:r>
              <a:rPr sz="984" dirty="0">
                <a:latin typeface="Helvetica"/>
                <a:ea typeface="Helvetica"/>
                <a:cs typeface="Helvetica"/>
                <a:sym typeface="Helvetica"/>
              </a:rPr>
              <a:t>MSc BSc MHCPC MCSP MAACP</a:t>
            </a:r>
          </a:p>
        </p:txBody>
      </p:sp>
      <p:sp>
        <p:nvSpPr>
          <p:cNvPr id="8" name="Title 4"/>
          <p:cNvSpPr txBox="1">
            <a:spLocks/>
          </p:cNvSpPr>
          <p:nvPr/>
        </p:nvSpPr>
        <p:spPr>
          <a:xfrm>
            <a:off x="399519" y="355463"/>
            <a:ext cx="8430656" cy="116865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square" lIns="0" tIns="0" rIns="0" bIns="0" anchor="b">
            <a:spAutoFit/>
          </a:bodyPr>
          <a:lstStyle>
            <a:lvl1pPr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1pPr>
            <a:lvl2pPr indent="228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2pPr>
            <a:lvl3pPr indent="457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3pPr>
            <a:lvl4pPr indent="685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4pPr>
            <a:lvl5pPr indent="9144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5pPr>
            <a:lvl6pPr indent="11430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6pPr>
            <a:lvl7pPr indent="13716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7pPr>
            <a:lvl8pPr indent="16002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8pPr>
            <a:lvl9pPr indent="1828800" algn="ctr" defTabSz="584200">
              <a:defRPr sz="8000">
                <a:latin typeface="+mn-lt"/>
                <a:ea typeface="+mn-ea"/>
                <a:cs typeface="+mn-cs"/>
                <a:sym typeface="Helvetica Light"/>
              </a:defRPr>
            </a:lvl9pPr>
          </a:lstStyle>
          <a:p>
            <a:r>
              <a:rPr lang="en-GB" sz="3797" b="1" dirty="0"/>
              <a:t>Older Athletes</a:t>
            </a:r>
            <a:br>
              <a:rPr lang="en-GB" sz="3797" b="1" dirty="0"/>
            </a:br>
            <a:r>
              <a:rPr lang="en-GB" sz="3797" b="1" dirty="0"/>
              <a:t>Recommendations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1867" y="1870169"/>
            <a:ext cx="7358063" cy="3455789"/>
          </a:xfrm>
        </p:spPr>
        <p:txBody>
          <a:bodyPr>
            <a:normAutofit fontScale="92500" lnSpcReduction="10000"/>
          </a:bodyPr>
          <a:lstStyle/>
          <a:p>
            <a:pPr marL="401822" indent="-401822" algn="l">
              <a:lnSpc>
                <a:spcPct val="80000"/>
              </a:lnSpc>
              <a:buFont typeface="Arial" charset="0"/>
              <a:buChar char="•"/>
            </a:pPr>
            <a:r>
              <a:rPr lang="en-GB" sz="2531" dirty="0"/>
              <a:t>Generally: all adults must undertake 30 minutes of </a:t>
            </a:r>
            <a:r>
              <a:rPr lang="en-GB" sz="2531" b="1" dirty="0"/>
              <a:t>moderate</a:t>
            </a:r>
            <a:r>
              <a:rPr lang="en-GB" sz="2531" dirty="0"/>
              <a:t> physical activity on at least 5 days per week to improve health</a:t>
            </a:r>
          </a:p>
          <a:p>
            <a:pPr marL="401822" indent="-401822" algn="l">
              <a:lnSpc>
                <a:spcPct val="80000"/>
              </a:lnSpc>
              <a:buFont typeface="Arial" charset="0"/>
              <a:buChar char="•"/>
            </a:pPr>
            <a:r>
              <a:rPr lang="en-GB" sz="2531" dirty="0"/>
              <a:t>Older athletes with a history of inactivity:- 2 x 20 minutes</a:t>
            </a:r>
          </a:p>
          <a:p>
            <a:pPr marL="401822" indent="-401822" algn="l">
              <a:lnSpc>
                <a:spcPct val="80000"/>
              </a:lnSpc>
              <a:buFont typeface="Arial" charset="0"/>
              <a:buChar char="•"/>
            </a:pPr>
            <a:endParaRPr lang="en-GB" sz="2531" dirty="0"/>
          </a:p>
          <a:p>
            <a:pPr marL="401822" indent="-401822" algn="l">
              <a:lnSpc>
                <a:spcPct val="80000"/>
              </a:lnSpc>
              <a:buFont typeface="Arial" charset="0"/>
              <a:buChar char="•"/>
            </a:pPr>
            <a:r>
              <a:rPr lang="en-GB" sz="2531" dirty="0"/>
              <a:t>Or short bouts through the day</a:t>
            </a:r>
          </a:p>
          <a:p>
            <a:pPr marL="401822" indent="-401822" algn="l">
              <a:lnSpc>
                <a:spcPct val="80000"/>
              </a:lnSpc>
              <a:buFont typeface="Arial" charset="0"/>
              <a:buChar char="•"/>
            </a:pPr>
            <a:r>
              <a:rPr lang="en-GB" sz="2531" dirty="0"/>
              <a:t>In addition, ACSM and WHO recommend 2 muscle strength and endurance sessions per week incorporating balance work</a:t>
            </a:r>
          </a:p>
          <a:p>
            <a:pPr marL="401822" indent="-401822" algn="l">
              <a:lnSpc>
                <a:spcPct val="80000"/>
              </a:lnSpc>
              <a:buFont typeface="Arial" charset="0"/>
              <a:buChar char="•"/>
            </a:pPr>
            <a:endParaRPr lang="en-GB" sz="2531" dirty="0"/>
          </a:p>
          <a:p>
            <a:pPr marL="401822" indent="-401822" algn="l">
              <a:lnSpc>
                <a:spcPct val="80000"/>
              </a:lnSpc>
              <a:buFont typeface="Arial" charset="0"/>
              <a:buChar char="•"/>
            </a:pPr>
            <a:r>
              <a:rPr lang="en-GB" sz="2531" dirty="0"/>
              <a:t>Stretching used before and after exercise (at least 3-5 times per week)</a:t>
            </a:r>
          </a:p>
          <a:p>
            <a:pPr marL="321457" lvl="1" indent="-321457" algn="l">
              <a:buFont typeface="Arial" charset="0"/>
              <a:buChar char="•"/>
            </a:pPr>
            <a:endParaRPr lang="en-GB" sz="2109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532746473"/>
      </p:ext>
    </p:extLst>
  </p:cSld>
  <p:clrMapOvr>
    <a:masterClrMapping/>
  </p:clrMapOvr>
  <p:transition spd="med" advTm="738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2.3|44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eeze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ajorFont>
      <a:min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Breeze.thmx</Template>
  <TotalTime>0</TotalTime>
  <Words>1492</Words>
  <Application>Microsoft Office PowerPoint</Application>
  <PresentationFormat>On-screen Show (4:3)</PresentationFormat>
  <Paragraphs>197</Paragraphs>
  <Slides>31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9" baseType="lpstr">
      <vt:lpstr>Arial</vt:lpstr>
      <vt:lpstr>Arial Rounded MT Bold</vt:lpstr>
      <vt:lpstr>Calibri</vt:lpstr>
      <vt:lpstr>Garamond</vt:lpstr>
      <vt:lpstr>Helvetica</vt:lpstr>
      <vt:lpstr>News Gothic MT</vt:lpstr>
      <vt:lpstr>Wingdings 2</vt:lpstr>
      <vt:lpstr>Breeze</vt:lpstr>
      <vt:lpstr>PowerPoint Presentation</vt:lpstr>
      <vt:lpstr>Learning Outcomes</vt:lpstr>
      <vt:lpstr>Introduction</vt:lpstr>
      <vt:lpstr>Components of bone</vt:lpstr>
      <vt:lpstr>General structure of bone</vt:lpstr>
      <vt:lpstr>Types of bone</vt:lpstr>
      <vt:lpstr>Compact bone</vt:lpstr>
      <vt:lpstr>Spongy (Cancellous) bone</vt:lpstr>
      <vt:lpstr>Function of bone</vt:lpstr>
      <vt:lpstr>Classification of bone</vt:lpstr>
      <vt:lpstr>Maturation of bone</vt:lpstr>
      <vt:lpstr>Bones classified by shape</vt:lpstr>
      <vt:lpstr>Maintaining bone Integrity</vt:lpstr>
      <vt:lpstr>Bone response to training / rest</vt:lpstr>
      <vt:lpstr>Table 1 – hormonal control of bone remodeling</vt:lpstr>
      <vt:lpstr>Damage to Bones</vt:lpstr>
      <vt:lpstr> Fracture repair </vt:lpstr>
      <vt:lpstr>Aging and bones </vt:lpstr>
      <vt:lpstr>Bone mass and age</vt:lpstr>
      <vt:lpstr>Risk factors for osteoporosis </vt:lpstr>
      <vt:lpstr>Types of cartilage</vt:lpstr>
      <vt:lpstr>Function of cartilage</vt:lpstr>
      <vt:lpstr>Joints of the Body</vt:lpstr>
      <vt:lpstr>Functional characteristics </vt:lpstr>
      <vt:lpstr>Classification </vt:lpstr>
      <vt:lpstr>Factors which affect joint mobility </vt:lpstr>
      <vt:lpstr>PowerPoint Presentation</vt:lpstr>
      <vt:lpstr>Around the Subject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Skeletal System</dc:title>
  <dc:creator>Ruth</dc:creator>
  <cp:lastModifiedBy>Daniel Martin</cp:lastModifiedBy>
  <cp:revision>14</cp:revision>
  <cp:lastPrinted>2015-09-28T11:29:11Z</cp:lastPrinted>
  <dcterms:created xsi:type="dcterms:W3CDTF">2015-09-18T11:40:04Z</dcterms:created>
  <dcterms:modified xsi:type="dcterms:W3CDTF">2021-02-03T08:32:39Z</dcterms:modified>
</cp:coreProperties>
</file>