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273" autoAdjust="0"/>
  </p:normalViewPr>
  <p:slideViewPr>
    <p:cSldViewPr>
      <p:cViewPr varScale="1">
        <p:scale>
          <a:sx n="71" d="100"/>
          <a:sy n="71" d="100"/>
        </p:scale>
        <p:origin x="-154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CD8CC5-5022-4B2A-9625-D15BDDD4D903}" type="datetimeFigureOut">
              <a:rPr lang="en-GB" smtClean="0"/>
              <a:t>27/11/2017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D19790-EFCB-4E86-B041-88260A96A14C}" type="slidenum">
              <a:rPr lang="en-GB" smtClean="0"/>
              <a:t>‹#›</a:t>
            </a:fld>
            <a:endParaRPr lang="en-GB"/>
          </a:p>
        </p:txBody>
      </p:sp>
    </p:spTree>
    <p:extLst>
      <p:ext uri="{BB962C8B-B14F-4D97-AF65-F5344CB8AC3E}">
        <p14:creationId xmlns:p14="http://schemas.microsoft.com/office/powerpoint/2010/main" val="2272284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1</a:t>
            </a:fld>
            <a:endParaRPr lang="en-GB"/>
          </a:p>
        </p:txBody>
      </p:sp>
    </p:spTree>
    <p:extLst>
      <p:ext uri="{BB962C8B-B14F-4D97-AF65-F5344CB8AC3E}">
        <p14:creationId xmlns:p14="http://schemas.microsoft.com/office/powerpoint/2010/main" val="2117063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2</a:t>
            </a:fld>
            <a:endParaRPr lang="en-GB"/>
          </a:p>
        </p:txBody>
      </p:sp>
    </p:spTree>
    <p:extLst>
      <p:ext uri="{BB962C8B-B14F-4D97-AF65-F5344CB8AC3E}">
        <p14:creationId xmlns:p14="http://schemas.microsoft.com/office/powerpoint/2010/main" val="906749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3</a:t>
            </a:fld>
            <a:endParaRPr lang="en-GB"/>
          </a:p>
        </p:txBody>
      </p:sp>
    </p:spTree>
    <p:extLst>
      <p:ext uri="{BB962C8B-B14F-4D97-AF65-F5344CB8AC3E}">
        <p14:creationId xmlns:p14="http://schemas.microsoft.com/office/powerpoint/2010/main" val="1819855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4</a:t>
            </a:fld>
            <a:endParaRPr lang="en-GB"/>
          </a:p>
        </p:txBody>
      </p:sp>
    </p:spTree>
    <p:extLst>
      <p:ext uri="{BB962C8B-B14F-4D97-AF65-F5344CB8AC3E}">
        <p14:creationId xmlns:p14="http://schemas.microsoft.com/office/powerpoint/2010/main" val="1811717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5</a:t>
            </a:fld>
            <a:endParaRPr lang="en-GB"/>
          </a:p>
        </p:txBody>
      </p:sp>
    </p:spTree>
    <p:extLst>
      <p:ext uri="{BB962C8B-B14F-4D97-AF65-F5344CB8AC3E}">
        <p14:creationId xmlns:p14="http://schemas.microsoft.com/office/powerpoint/2010/main" val="515091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4EC07EC-D58E-48A4-B7C6-9BBCBD7CCDB0}" type="slidenum">
              <a:rPr lang="en-GB" smtClean="0"/>
              <a:t>6</a:t>
            </a:fld>
            <a:endParaRPr lang="en-GB"/>
          </a:p>
        </p:txBody>
      </p:sp>
    </p:spTree>
    <p:extLst>
      <p:ext uri="{BB962C8B-B14F-4D97-AF65-F5344CB8AC3E}">
        <p14:creationId xmlns:p14="http://schemas.microsoft.com/office/powerpoint/2010/main" val="1956335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7</a:t>
            </a:fld>
            <a:endParaRPr lang="en-GB"/>
          </a:p>
        </p:txBody>
      </p:sp>
    </p:spTree>
    <p:extLst>
      <p:ext uri="{BB962C8B-B14F-4D97-AF65-F5344CB8AC3E}">
        <p14:creationId xmlns:p14="http://schemas.microsoft.com/office/powerpoint/2010/main" val="828846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8</a:t>
            </a:fld>
            <a:endParaRPr lang="en-GB"/>
          </a:p>
        </p:txBody>
      </p:sp>
    </p:spTree>
    <p:extLst>
      <p:ext uri="{BB962C8B-B14F-4D97-AF65-F5344CB8AC3E}">
        <p14:creationId xmlns:p14="http://schemas.microsoft.com/office/powerpoint/2010/main" val="375050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9</a:t>
            </a:fld>
            <a:endParaRPr lang="en-GB"/>
          </a:p>
        </p:txBody>
      </p:sp>
    </p:spTree>
    <p:extLst>
      <p:ext uri="{BB962C8B-B14F-4D97-AF65-F5344CB8AC3E}">
        <p14:creationId xmlns:p14="http://schemas.microsoft.com/office/powerpoint/2010/main" val="4001649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10</a:t>
            </a:fld>
            <a:endParaRPr lang="en-GB"/>
          </a:p>
        </p:txBody>
      </p:sp>
    </p:spTree>
    <p:extLst>
      <p:ext uri="{BB962C8B-B14F-4D97-AF65-F5344CB8AC3E}">
        <p14:creationId xmlns:p14="http://schemas.microsoft.com/office/powerpoint/2010/main" val="1162362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D19790-EFCB-4E86-B041-88260A96A14C}" type="slidenum">
              <a:rPr lang="en-GB" smtClean="0"/>
              <a:t>11</a:t>
            </a:fld>
            <a:endParaRPr lang="en-GB"/>
          </a:p>
        </p:txBody>
      </p:sp>
    </p:spTree>
    <p:extLst>
      <p:ext uri="{BB962C8B-B14F-4D97-AF65-F5344CB8AC3E}">
        <p14:creationId xmlns:p14="http://schemas.microsoft.com/office/powerpoint/2010/main" val="375050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706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43502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5118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852674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0315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557680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844750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1757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392578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4251003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56763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2942636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27/11/2017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33360081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a:t>404-354 Imperialism and </a:t>
            </a:r>
            <a:r>
              <a:rPr lang="en-GB" dirty="0" smtClean="0"/>
              <a:t>Chaos: The Rise and Fall of Sparta</a:t>
            </a:r>
            <a:endParaRPr lang="en-GB" dirty="0"/>
          </a:p>
        </p:txBody>
      </p:sp>
    </p:spTree>
    <p:extLst>
      <p:ext uri="{BB962C8B-B14F-4D97-AF65-F5344CB8AC3E}">
        <p14:creationId xmlns:p14="http://schemas.microsoft.com/office/powerpoint/2010/main" val="17611888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Sparta: </a:t>
            </a:r>
            <a:br>
              <a:rPr lang="en-GB" dirty="0" smtClean="0"/>
            </a:br>
            <a:r>
              <a:rPr lang="en-GB" dirty="0" smtClean="0"/>
              <a:t>The rise </a:t>
            </a:r>
            <a:br>
              <a:rPr lang="en-GB" dirty="0" smtClean="0"/>
            </a:br>
            <a:r>
              <a:rPr lang="en-GB" dirty="0" smtClean="0"/>
              <a:t>and fall</a:t>
            </a:r>
            <a:endParaRPr lang="en-GB" dirty="0"/>
          </a:p>
        </p:txBody>
      </p:sp>
      <p:sp>
        <p:nvSpPr>
          <p:cNvPr id="5" name="Text Placeholder 4"/>
          <p:cNvSpPr>
            <a:spLocks noGrp="1"/>
          </p:cNvSpPr>
          <p:nvPr>
            <p:ph type="body" idx="1"/>
          </p:nvPr>
        </p:nvSpPr>
        <p:spPr/>
        <p:txBody>
          <a:bodyPr/>
          <a:lstStyle/>
          <a:p>
            <a:r>
              <a:rPr lang="en-GB" dirty="0" smtClean="0"/>
              <a:t>404-371</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3319" y="764704"/>
            <a:ext cx="5250160" cy="525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720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852704"/>
          </a:xfrm>
        </p:spPr>
        <p:txBody>
          <a:bodyPr/>
          <a:lstStyle/>
          <a:p>
            <a:r>
              <a:rPr lang="en-GB" dirty="0" smtClean="0"/>
              <a:t>The Decarchies</a:t>
            </a:r>
            <a:endParaRPr lang="en-GB" dirty="0"/>
          </a:p>
        </p:txBody>
      </p:sp>
      <p:sp>
        <p:nvSpPr>
          <p:cNvPr id="3" name="Content Placeholder 2"/>
          <p:cNvSpPr>
            <a:spLocks noGrp="1"/>
          </p:cNvSpPr>
          <p:nvPr>
            <p:ph sz="half" idx="1"/>
          </p:nvPr>
        </p:nvSpPr>
        <p:spPr>
          <a:xfrm>
            <a:off x="457200" y="908720"/>
            <a:ext cx="4038600" cy="5446205"/>
          </a:xfrm>
        </p:spPr>
        <p:txBody>
          <a:bodyPr>
            <a:normAutofit fontScale="70000" lnSpcReduction="20000"/>
          </a:bodyPr>
          <a:lstStyle/>
          <a:p>
            <a:endParaRPr lang="en-GB" dirty="0" smtClean="0"/>
          </a:p>
          <a:p>
            <a:r>
              <a:rPr lang="en-GB" dirty="0" smtClean="0"/>
              <a:t>405: Battle of </a:t>
            </a:r>
            <a:r>
              <a:rPr lang="en-GB" dirty="0" err="1" smtClean="0"/>
              <a:t>Aigospotamoi</a:t>
            </a:r>
            <a:r>
              <a:rPr lang="en-GB" dirty="0" smtClean="0"/>
              <a:t> = essential end of Athenian empire = Sparta establishes decarchies in both allies and former Athenian allies. </a:t>
            </a:r>
          </a:p>
          <a:p>
            <a:endParaRPr lang="en-GB" dirty="0" smtClean="0"/>
          </a:p>
          <a:p>
            <a:r>
              <a:rPr lang="en-GB" dirty="0" err="1" smtClean="0"/>
              <a:t>Decarchy</a:t>
            </a:r>
            <a:r>
              <a:rPr lang="en-GB" dirty="0" smtClean="0"/>
              <a:t> = a commission of 10 men that ruled a city (an extremely closed oligarchy that was essentially a tyranny)</a:t>
            </a:r>
            <a:endParaRPr lang="en-GB" dirty="0"/>
          </a:p>
        </p:txBody>
      </p:sp>
      <p:sp>
        <p:nvSpPr>
          <p:cNvPr id="4" name="Content Placeholder 3"/>
          <p:cNvSpPr>
            <a:spLocks noGrp="1"/>
          </p:cNvSpPr>
          <p:nvPr>
            <p:ph sz="half" idx="2"/>
          </p:nvPr>
        </p:nvSpPr>
        <p:spPr>
          <a:xfrm>
            <a:off x="4648200" y="620688"/>
            <a:ext cx="4038600" cy="6048672"/>
          </a:xfrm>
        </p:spPr>
        <p:txBody>
          <a:bodyPr>
            <a:normAutofit fontScale="70000" lnSpcReduction="20000"/>
          </a:bodyPr>
          <a:lstStyle/>
          <a:p>
            <a:pPr marL="0" indent="0">
              <a:buNone/>
            </a:pPr>
            <a:r>
              <a:rPr lang="en-GB" dirty="0" smtClean="0"/>
              <a:t>[Lysander]</a:t>
            </a:r>
            <a:r>
              <a:rPr lang="en-GB" sz="2800" dirty="0" smtClean="0"/>
              <a:t> also </a:t>
            </a:r>
            <a:r>
              <a:rPr lang="en-GB" sz="2800" b="1" dirty="0" smtClean="0"/>
              <a:t>suppressed the democratic, and the other forms of government</a:t>
            </a:r>
            <a:r>
              <a:rPr lang="en-GB" sz="2800" dirty="0" smtClean="0"/>
              <a:t>, and left one Lacedaemonian commander in each city, and </a:t>
            </a:r>
            <a:r>
              <a:rPr lang="en-GB" sz="2800" b="1" dirty="0" smtClean="0"/>
              <a:t>ten rulers chosen from the political clubs </a:t>
            </a:r>
            <a:r>
              <a:rPr lang="en-GB" sz="2800" dirty="0" smtClean="0"/>
              <a:t>which he had organized throughout the cities. [4] This he did </a:t>
            </a:r>
            <a:r>
              <a:rPr lang="en-GB" sz="2800" b="1" dirty="0" smtClean="0"/>
              <a:t>alike in the cities which had been hostile, and in those which had become his allies</a:t>
            </a:r>
            <a:r>
              <a:rPr lang="en-GB" sz="2800" dirty="0" smtClean="0"/>
              <a:t>, …. Thus he gave the Greeks no worthy specimen of Lacedaemonian rule,…for </a:t>
            </a:r>
            <a:r>
              <a:rPr lang="en-GB" sz="2800" b="1" dirty="0" smtClean="0"/>
              <a:t>from the very first the taste was harsh and bitter</a:t>
            </a:r>
            <a:r>
              <a:rPr lang="en-GB" sz="2800" dirty="0" smtClean="0"/>
              <a:t>, since Lysander not only would not suffer the people to be masters of their affairs, but actually put the cities into the hands of the boldest and most contentious of the oligarchs. 	       Plutarch </a:t>
            </a:r>
            <a:r>
              <a:rPr lang="en-GB" sz="2800" i="1" dirty="0" smtClean="0"/>
              <a:t>Lysander</a:t>
            </a:r>
            <a:r>
              <a:rPr lang="en-GB" sz="2800" dirty="0" smtClean="0"/>
              <a:t> 13</a:t>
            </a:r>
            <a:endParaRPr lang="en-GB" dirty="0"/>
          </a:p>
        </p:txBody>
      </p:sp>
    </p:spTree>
    <p:extLst>
      <p:ext uri="{BB962C8B-B14F-4D97-AF65-F5344CB8AC3E}">
        <p14:creationId xmlns:p14="http://schemas.microsoft.com/office/powerpoint/2010/main" val="350668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30</a:t>
            </a:r>
            <a:endParaRPr lang="en-GB" dirty="0"/>
          </a:p>
        </p:txBody>
      </p:sp>
      <p:sp>
        <p:nvSpPr>
          <p:cNvPr id="3" name="Content Placeholder 2"/>
          <p:cNvSpPr>
            <a:spLocks noGrp="1"/>
          </p:cNvSpPr>
          <p:nvPr>
            <p:ph sz="half" idx="1"/>
          </p:nvPr>
        </p:nvSpPr>
        <p:spPr>
          <a:xfrm>
            <a:off x="457200" y="1412776"/>
            <a:ext cx="4038600" cy="4942149"/>
          </a:xfrm>
        </p:spPr>
        <p:txBody>
          <a:bodyPr>
            <a:normAutofit fontScale="70000" lnSpcReduction="20000"/>
          </a:bodyPr>
          <a:lstStyle/>
          <a:p>
            <a:r>
              <a:rPr lang="en-GB" dirty="0" smtClean="0"/>
              <a:t>405: Battle of </a:t>
            </a:r>
            <a:r>
              <a:rPr lang="en-GB" dirty="0" err="1" smtClean="0"/>
              <a:t>Aigospotamoi</a:t>
            </a:r>
            <a:r>
              <a:rPr lang="en-GB" dirty="0" smtClean="0"/>
              <a:t> = essential end of Athenian empire = Sparta establishes </a:t>
            </a:r>
            <a:r>
              <a:rPr lang="en-GB" dirty="0" err="1" smtClean="0"/>
              <a:t>dekarchies</a:t>
            </a:r>
            <a:r>
              <a:rPr lang="en-GB" dirty="0" smtClean="0"/>
              <a:t> in both allies and former Athenian allies. </a:t>
            </a:r>
          </a:p>
          <a:p>
            <a:endParaRPr lang="en-GB" b="1" dirty="0" smtClean="0"/>
          </a:p>
          <a:p>
            <a:r>
              <a:rPr lang="en-GB" b="1" dirty="0" smtClean="0"/>
              <a:t>404/3: Rise and fall of the 30 tyrants at Athens </a:t>
            </a:r>
          </a:p>
        </p:txBody>
      </p:sp>
      <p:sp>
        <p:nvSpPr>
          <p:cNvPr id="4" name="Content Placeholder 3"/>
          <p:cNvSpPr>
            <a:spLocks noGrp="1"/>
          </p:cNvSpPr>
          <p:nvPr>
            <p:ph sz="half" idx="2"/>
          </p:nvPr>
        </p:nvSpPr>
        <p:spPr>
          <a:xfrm>
            <a:off x="4648200" y="764704"/>
            <a:ext cx="4038600" cy="6093296"/>
          </a:xfrm>
        </p:spPr>
        <p:txBody>
          <a:bodyPr>
            <a:normAutofit fontScale="70000" lnSpcReduction="20000"/>
          </a:bodyPr>
          <a:lstStyle/>
          <a:p>
            <a:r>
              <a:rPr lang="en-GB" sz="2800" dirty="0" smtClean="0"/>
              <a:t>When, however, the Thirty began to consider how they might become free to do just as they pleased with the state, their first act was to </a:t>
            </a:r>
            <a:r>
              <a:rPr lang="en-GB" sz="2800" b="1" dirty="0" smtClean="0"/>
              <a:t>send </a:t>
            </a:r>
            <a:r>
              <a:rPr lang="en-GB" sz="2800" b="1" dirty="0" err="1" smtClean="0"/>
              <a:t>Aeschines</a:t>
            </a:r>
            <a:r>
              <a:rPr lang="en-GB" sz="2800" b="1" dirty="0" smtClean="0"/>
              <a:t> and </a:t>
            </a:r>
            <a:r>
              <a:rPr lang="en-GB" sz="2800" b="1" dirty="0" err="1" smtClean="0"/>
              <a:t>Aristoteles</a:t>
            </a:r>
            <a:r>
              <a:rPr lang="en-GB" sz="2800" b="1" dirty="0" smtClean="0"/>
              <a:t> to Lacedaemon and persuade Lysander to help them to secure the sending of a </a:t>
            </a:r>
            <a:r>
              <a:rPr lang="en-GB" sz="2800" b="1" dirty="0" err="1" smtClean="0"/>
              <a:t>Lacedaemonian</a:t>
            </a:r>
            <a:r>
              <a:rPr lang="en-GB" sz="2800" b="1" dirty="0" smtClean="0"/>
              <a:t> garrison</a:t>
            </a:r>
            <a:r>
              <a:rPr lang="en-GB" sz="2800" dirty="0" smtClean="0"/>
              <a:t>, …-</a:t>
            </a:r>
            <a:r>
              <a:rPr lang="en-GB" sz="2800" b="1" dirty="0" smtClean="0"/>
              <a:t>not now “the scoundrels” and persons of little account, but from this time forth the men who, they thought, were least likely to submit to being ignored, and who, if they undertook to offer any opposition, would obtain supporters in the greatest numbers</a:t>
            </a:r>
            <a:r>
              <a:rPr lang="en-GB" sz="2800" dirty="0" smtClean="0"/>
              <a:t>. Xenophon </a:t>
            </a:r>
            <a:r>
              <a:rPr lang="en-GB" sz="2800" i="1" dirty="0" smtClean="0"/>
              <a:t>Hellenika </a:t>
            </a:r>
            <a:r>
              <a:rPr lang="en-GB" sz="2800" dirty="0" smtClean="0"/>
              <a:t>2.3.13-4</a:t>
            </a:r>
          </a:p>
          <a:p>
            <a:endParaRPr lang="en-GB" dirty="0"/>
          </a:p>
        </p:txBody>
      </p:sp>
    </p:spTree>
    <p:extLst>
      <p:ext uri="{BB962C8B-B14F-4D97-AF65-F5344CB8AC3E}">
        <p14:creationId xmlns:p14="http://schemas.microsoft.com/office/powerpoint/2010/main" val="3492796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7813"/>
            <a:ext cx="8229600" cy="630237"/>
          </a:xfrm>
        </p:spPr>
        <p:txBody>
          <a:bodyPr>
            <a:normAutofit fontScale="90000"/>
          </a:bodyPr>
          <a:lstStyle/>
          <a:p>
            <a:pPr marL="838200" indent="-838200" eaLnBrk="1" hangingPunct="1">
              <a:defRPr/>
            </a:pPr>
            <a:r>
              <a:rPr lang="en-GB" sz="4000" smtClean="0"/>
              <a:t>The Example of Mantineia</a:t>
            </a:r>
          </a:p>
        </p:txBody>
      </p:sp>
      <p:sp>
        <p:nvSpPr>
          <p:cNvPr id="23555" name="Rectangle 3"/>
          <p:cNvSpPr>
            <a:spLocks noGrp="1" noChangeArrowheads="1"/>
          </p:cNvSpPr>
          <p:nvPr>
            <p:ph type="body" idx="1"/>
          </p:nvPr>
        </p:nvSpPr>
        <p:spPr>
          <a:xfrm>
            <a:off x="0" y="908050"/>
            <a:ext cx="9144000" cy="5949950"/>
          </a:xfrm>
        </p:spPr>
        <p:txBody>
          <a:bodyPr>
            <a:normAutofit/>
          </a:bodyPr>
          <a:lstStyle/>
          <a:p>
            <a:pPr eaLnBrk="1" hangingPunct="1">
              <a:lnSpc>
                <a:spcPct val="80000"/>
              </a:lnSpc>
              <a:defRPr/>
            </a:pPr>
            <a:r>
              <a:rPr lang="en-US" sz="2000" dirty="0" smtClean="0"/>
              <a:t>Since in all this matters had proceeded as they desired, the </a:t>
            </a:r>
            <a:r>
              <a:rPr lang="en-US" sz="2000" dirty="0" err="1" smtClean="0"/>
              <a:t>Lacedaemonians</a:t>
            </a:r>
            <a:r>
              <a:rPr lang="en-US" sz="2000" dirty="0" smtClean="0"/>
              <a:t> resolved, </a:t>
            </a:r>
            <a:r>
              <a:rPr lang="en-US" sz="2000" b="1" dirty="0" smtClean="0"/>
              <a:t>in the case of all among their allies who had been hostile during the war and more </a:t>
            </a:r>
            <a:r>
              <a:rPr lang="en-US" sz="2000" b="1" dirty="0" err="1" smtClean="0"/>
              <a:t>favourably</a:t>
            </a:r>
            <a:r>
              <a:rPr lang="en-US" sz="2000" b="1" dirty="0" smtClean="0"/>
              <a:t> inclined toward the enemy than toward Lacedaemon, to chastise them and put them in such a situation that they could not be disloyal</a:t>
            </a:r>
            <a:r>
              <a:rPr lang="en-US" sz="2000" dirty="0" smtClean="0"/>
              <a:t>. Firstly, therefore, </a:t>
            </a:r>
            <a:r>
              <a:rPr lang="en-US" sz="2000" b="1" dirty="0" smtClean="0"/>
              <a:t>they sent to the </a:t>
            </a:r>
            <a:r>
              <a:rPr lang="en-US" sz="2000" b="1" dirty="0" err="1" smtClean="0"/>
              <a:t>Mantineans</a:t>
            </a:r>
            <a:r>
              <a:rPr lang="en-US" sz="2000" b="1" dirty="0" smtClean="0"/>
              <a:t> and ordered them to tear down their wall</a:t>
            </a:r>
            <a:r>
              <a:rPr lang="en-US" sz="2000" dirty="0" smtClean="0"/>
              <a:t>, saying that they could not trust them in any other way not to take sides with their enemies. [2] For they said they had noted not only that the </a:t>
            </a:r>
            <a:r>
              <a:rPr lang="en-US" sz="2000" dirty="0" err="1" smtClean="0"/>
              <a:t>Mantineans</a:t>
            </a:r>
            <a:r>
              <a:rPr lang="en-US" sz="2000" dirty="0" smtClean="0"/>
              <a:t> had been sending corn to the </a:t>
            </a:r>
            <a:r>
              <a:rPr lang="en-US" sz="2000" dirty="0" err="1" smtClean="0"/>
              <a:t>Argives</a:t>
            </a:r>
            <a:r>
              <a:rPr lang="en-US" sz="2000" dirty="0" smtClean="0"/>
              <a:t> when they themselves were making war upon that people, but also that sometimes, on the pretext of a holy truce, they had not served in the </a:t>
            </a:r>
            <a:r>
              <a:rPr lang="en-US" sz="2000" dirty="0" err="1" smtClean="0"/>
              <a:t>Lacedaemonian</a:t>
            </a:r>
            <a:r>
              <a:rPr lang="en-US" sz="2000" dirty="0" smtClean="0"/>
              <a:t> armies at all, and when they had fallen into line, had served badly. Furthermore, the </a:t>
            </a:r>
            <a:r>
              <a:rPr lang="en-US" sz="2000" dirty="0" err="1" smtClean="0"/>
              <a:t>Lacedaemonians</a:t>
            </a:r>
            <a:r>
              <a:rPr lang="en-US" sz="2000" dirty="0" smtClean="0"/>
              <a:t> said they were aware that they were envious if any good fortune came to them, and delighted if any disaster </a:t>
            </a:r>
            <a:r>
              <a:rPr lang="en-US" sz="2000" dirty="0" err="1" smtClean="0"/>
              <a:t>befel</a:t>
            </a:r>
            <a:r>
              <a:rPr lang="en-US" sz="2000" dirty="0" smtClean="0"/>
              <a:t> them. It was also common talk that the thirty years' truce, concluded after the battle of Mantinea, had expired this year, so far as the </a:t>
            </a:r>
            <a:r>
              <a:rPr lang="en-US" sz="2000" dirty="0" err="1" smtClean="0"/>
              <a:t>Mantineans</a:t>
            </a:r>
            <a:r>
              <a:rPr lang="en-US" sz="2000" dirty="0" smtClean="0"/>
              <a:t> were concerned. [3] </a:t>
            </a:r>
            <a:r>
              <a:rPr lang="en-US" sz="2000" b="1" dirty="0" smtClean="0"/>
              <a:t>When, accordingly, they now refused to tear down their walls, the Lacedaemonians called out the ban against them.</a:t>
            </a:r>
            <a:r>
              <a:rPr lang="en-US" sz="2000" dirty="0" smtClean="0"/>
              <a:t> 					Xenophon </a:t>
            </a:r>
            <a:r>
              <a:rPr lang="en-US" sz="2000" i="1" dirty="0" smtClean="0"/>
              <a:t>Hellenika</a:t>
            </a:r>
            <a:r>
              <a:rPr lang="en-US" sz="2000" dirty="0" smtClean="0"/>
              <a:t> 5.2.1-3</a:t>
            </a:r>
            <a:endParaRPr lang="en-GB" sz="2000" dirty="0" smtClean="0"/>
          </a:p>
        </p:txBody>
      </p:sp>
    </p:spTree>
    <p:extLst>
      <p:ext uri="{BB962C8B-B14F-4D97-AF65-F5344CB8AC3E}">
        <p14:creationId xmlns:p14="http://schemas.microsoft.com/office/powerpoint/2010/main" val="4151413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marL="838200" indent="-838200" eaLnBrk="1" hangingPunct="1">
              <a:defRPr/>
            </a:pPr>
            <a:r>
              <a:rPr lang="en-GB" dirty="0" smtClean="0"/>
              <a:t>The King’s Peace: 387/6.</a:t>
            </a:r>
          </a:p>
        </p:txBody>
      </p:sp>
      <p:sp>
        <p:nvSpPr>
          <p:cNvPr id="20483" name="Rectangle 3"/>
          <p:cNvSpPr>
            <a:spLocks noGrp="1" noChangeArrowheads="1"/>
          </p:cNvSpPr>
          <p:nvPr>
            <p:ph type="body" idx="1"/>
          </p:nvPr>
        </p:nvSpPr>
        <p:spPr/>
        <p:txBody>
          <a:bodyPr/>
          <a:lstStyle/>
          <a:p>
            <a:pPr eaLnBrk="1" hangingPunct="1">
              <a:defRPr/>
            </a:pPr>
            <a:r>
              <a:rPr lang="en-GB" dirty="0" smtClean="0"/>
              <a:t>With Persian support, Sparta concluded a Peace guaranteed by the Persian King with the other Greeks.</a:t>
            </a:r>
          </a:p>
          <a:p>
            <a:pPr marL="0" indent="0" eaLnBrk="1" hangingPunct="1">
              <a:buNone/>
              <a:defRPr/>
            </a:pPr>
            <a:r>
              <a:rPr lang="en-GB" dirty="0" smtClean="0"/>
              <a:t> </a:t>
            </a:r>
          </a:p>
          <a:p>
            <a:pPr eaLnBrk="1" hangingPunct="1">
              <a:defRPr/>
            </a:pPr>
            <a:r>
              <a:rPr lang="en-GB" dirty="0" smtClean="0"/>
              <a:t>The treaty put Sparta in a position of power and with Persian support it was almost impossible to dispute her power in Greece. </a:t>
            </a:r>
          </a:p>
        </p:txBody>
      </p:sp>
    </p:spTree>
    <p:extLst>
      <p:ext uri="{BB962C8B-B14F-4D97-AF65-F5344CB8AC3E}">
        <p14:creationId xmlns:p14="http://schemas.microsoft.com/office/powerpoint/2010/main" val="1470713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Tyranny of Sparta</a:t>
            </a:r>
            <a:endParaRPr lang="en-GB" dirty="0"/>
          </a:p>
        </p:txBody>
      </p:sp>
      <p:sp>
        <p:nvSpPr>
          <p:cNvPr id="3" name="Content Placeholder 2"/>
          <p:cNvSpPr>
            <a:spLocks noGrp="1"/>
          </p:cNvSpPr>
          <p:nvPr>
            <p:ph idx="1"/>
          </p:nvPr>
        </p:nvSpPr>
        <p:spPr/>
        <p:txBody>
          <a:bodyPr/>
          <a:lstStyle/>
          <a:p>
            <a:r>
              <a:rPr lang="en-GB" dirty="0"/>
              <a:t>But when the Lacedaemonians deprived </a:t>
            </a:r>
            <a:r>
              <a:rPr lang="en-GB" dirty="0" err="1"/>
              <a:t>Phoebidas</a:t>
            </a:r>
            <a:r>
              <a:rPr lang="en-GB" dirty="0"/>
              <a:t> of his command and fined him a hundred thousand drachmas, and yet held the </a:t>
            </a:r>
            <a:r>
              <a:rPr lang="en-GB" dirty="0" err="1"/>
              <a:t>Cadmeia</a:t>
            </a:r>
            <a:r>
              <a:rPr lang="en-GB" dirty="0"/>
              <a:t> with a garrison notwithstanding, all the rest of the Greeks were amazed at their inconsistency, since they punished the wrong-doer, but approved his deed. And as for the Thebans, </a:t>
            </a:r>
            <a:r>
              <a:rPr lang="en-GB" b="1" dirty="0"/>
              <a:t>they had lost their ancestral form of government and were enslaved by </a:t>
            </a:r>
            <a:r>
              <a:rPr lang="en-GB" b="1" dirty="0" err="1"/>
              <a:t>Archias</a:t>
            </a:r>
            <a:r>
              <a:rPr lang="en-GB" b="1" dirty="0"/>
              <a:t> and </a:t>
            </a:r>
            <a:r>
              <a:rPr lang="en-GB" b="1" dirty="0" err="1"/>
              <a:t>Leontidas</a:t>
            </a:r>
            <a:r>
              <a:rPr lang="en-GB" b="1" dirty="0"/>
              <a:t>, nor had they hopes of any deliverance from this </a:t>
            </a:r>
            <a:r>
              <a:rPr lang="en-GB" b="1" dirty="0" smtClean="0"/>
              <a:t>tyranny. </a:t>
            </a:r>
          </a:p>
          <a:p>
            <a:pPr marL="0" indent="0">
              <a:buNone/>
            </a:pPr>
            <a:r>
              <a:rPr lang="en-GB" dirty="0"/>
              <a:t>	</a:t>
            </a:r>
            <a:r>
              <a:rPr lang="en-GB" dirty="0" smtClean="0"/>
              <a:t>				</a:t>
            </a:r>
            <a:r>
              <a:rPr lang="en-GB" dirty="0"/>
              <a:t> </a:t>
            </a:r>
            <a:r>
              <a:rPr lang="en-GB" dirty="0" smtClean="0"/>
              <a:t>        </a:t>
            </a:r>
            <a:r>
              <a:rPr lang="en-GB" dirty="0" err="1" smtClean="0"/>
              <a:t>Plut</a:t>
            </a:r>
            <a:r>
              <a:rPr lang="en-GB" dirty="0" smtClean="0"/>
              <a:t>., </a:t>
            </a:r>
            <a:r>
              <a:rPr lang="en-GB" i="1" dirty="0" smtClean="0"/>
              <a:t>Pelopidas, </a:t>
            </a:r>
            <a:r>
              <a:rPr lang="en-GB" dirty="0" smtClean="0"/>
              <a:t>6.1</a:t>
            </a:r>
            <a:endParaRPr lang="en-GB" dirty="0"/>
          </a:p>
        </p:txBody>
      </p:sp>
    </p:spTree>
    <p:extLst>
      <p:ext uri="{BB962C8B-B14F-4D97-AF65-F5344CB8AC3E}">
        <p14:creationId xmlns:p14="http://schemas.microsoft.com/office/powerpoint/2010/main" val="2078345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Beginning of the End</a:t>
            </a:r>
            <a:endParaRPr lang="en-GB" dirty="0"/>
          </a:p>
        </p:txBody>
      </p:sp>
      <p:sp>
        <p:nvSpPr>
          <p:cNvPr id="3" name="Content Placeholder 2"/>
          <p:cNvSpPr>
            <a:spLocks noGrp="1"/>
          </p:cNvSpPr>
          <p:nvPr>
            <p:ph idx="1"/>
          </p:nvPr>
        </p:nvSpPr>
        <p:spPr/>
        <p:txBody>
          <a:bodyPr/>
          <a:lstStyle/>
          <a:p>
            <a:r>
              <a:rPr lang="en-GB" dirty="0" smtClean="0"/>
              <a:t>Several factors contributed to Spartan decline: </a:t>
            </a:r>
          </a:p>
          <a:p>
            <a:pPr lvl="1"/>
            <a:r>
              <a:rPr lang="en-GB" sz="2400" dirty="0" smtClean="0"/>
              <a:t>Population issues. </a:t>
            </a:r>
          </a:p>
          <a:p>
            <a:pPr lvl="1"/>
            <a:r>
              <a:rPr lang="en-GB" sz="2400" dirty="0" smtClean="0"/>
              <a:t>Reliance on non-citizen population. </a:t>
            </a:r>
          </a:p>
          <a:p>
            <a:pPr lvl="1"/>
            <a:r>
              <a:rPr lang="en-GB" sz="2400" dirty="0" smtClean="0"/>
              <a:t>Dissatisfaction amongst former allies. </a:t>
            </a:r>
          </a:p>
          <a:p>
            <a:pPr lvl="1"/>
            <a:r>
              <a:rPr lang="en-GB" sz="2400" dirty="0" smtClean="0"/>
              <a:t>Rise of new and old players (Federalism, 2</a:t>
            </a:r>
            <a:r>
              <a:rPr lang="en-GB" sz="2400" baseline="30000" dirty="0" smtClean="0"/>
              <a:t>nd</a:t>
            </a:r>
            <a:r>
              <a:rPr lang="en-GB" sz="2400" dirty="0" smtClean="0"/>
              <a:t> Athenian League). </a:t>
            </a:r>
          </a:p>
          <a:p>
            <a:pPr lvl="1"/>
            <a:r>
              <a:rPr lang="en-GB" sz="2400" dirty="0" smtClean="0"/>
              <a:t>Movement towards professionalisation and mercenaries. </a:t>
            </a:r>
          </a:p>
          <a:p>
            <a:pPr lvl="1"/>
            <a:endParaRPr lang="en-GB" dirty="0"/>
          </a:p>
        </p:txBody>
      </p:sp>
    </p:spTree>
    <p:extLst>
      <p:ext uri="{BB962C8B-B14F-4D97-AF65-F5344CB8AC3E}">
        <p14:creationId xmlns:p14="http://schemas.microsoft.com/office/powerpoint/2010/main" val="1449077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Fall</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Sparta fell from this pinnacle of power quickly in the 370s. </a:t>
            </a:r>
          </a:p>
          <a:p>
            <a:endParaRPr lang="en-GB" sz="2800" dirty="0" smtClean="0"/>
          </a:p>
          <a:p>
            <a:r>
              <a:rPr lang="en-GB" sz="2800" dirty="0" smtClean="0"/>
              <a:t>Thebes and Athens form an alliance and gain considerable power:</a:t>
            </a:r>
          </a:p>
          <a:p>
            <a:pPr lvl="1"/>
            <a:r>
              <a:rPr lang="en-GB" sz="2400" dirty="0" smtClean="0"/>
              <a:t>Thebans expel Spartan garrison.</a:t>
            </a:r>
          </a:p>
          <a:p>
            <a:pPr lvl="1"/>
            <a:r>
              <a:rPr lang="en-GB" sz="2400" dirty="0" smtClean="0"/>
              <a:t>Thebans form the Boeotian League.  </a:t>
            </a:r>
          </a:p>
          <a:p>
            <a:pPr lvl="1"/>
            <a:r>
              <a:rPr lang="en-GB" sz="2400" dirty="0" smtClean="0"/>
              <a:t>Athens form the 2</a:t>
            </a:r>
            <a:r>
              <a:rPr lang="en-GB" sz="2400" baseline="30000" dirty="0" smtClean="0"/>
              <a:t>nd</a:t>
            </a:r>
            <a:r>
              <a:rPr lang="en-GB" sz="2400" dirty="0" smtClean="0"/>
              <a:t> Athenian League. </a:t>
            </a:r>
          </a:p>
          <a:p>
            <a:endParaRPr lang="en-GB" sz="2800" dirty="0" smtClean="0"/>
          </a:p>
          <a:p>
            <a:r>
              <a:rPr lang="en-GB" sz="2800" dirty="0" smtClean="0"/>
              <a:t>Sparta could not contend with both the Theban army and the Athenian fleet.  </a:t>
            </a:r>
          </a:p>
          <a:p>
            <a:pPr lvl="1"/>
            <a:endParaRPr lang="en-GB" dirty="0"/>
          </a:p>
        </p:txBody>
      </p:sp>
    </p:spTree>
    <p:extLst>
      <p:ext uri="{BB962C8B-B14F-4D97-AF65-F5344CB8AC3E}">
        <p14:creationId xmlns:p14="http://schemas.microsoft.com/office/powerpoint/2010/main" val="1407213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Fall	</a:t>
            </a:r>
            <a:endParaRPr lang="en-GB" dirty="0"/>
          </a:p>
        </p:txBody>
      </p:sp>
      <p:sp>
        <p:nvSpPr>
          <p:cNvPr id="3" name="Content Placeholder 2"/>
          <p:cNvSpPr>
            <a:spLocks noGrp="1"/>
          </p:cNvSpPr>
          <p:nvPr>
            <p:ph idx="1"/>
          </p:nvPr>
        </p:nvSpPr>
        <p:spPr/>
        <p:txBody>
          <a:bodyPr/>
          <a:lstStyle/>
          <a:p>
            <a:r>
              <a:rPr lang="en-GB" dirty="0" smtClean="0"/>
              <a:t>Sparta campaigns annually against Thebes in 370s. </a:t>
            </a:r>
          </a:p>
          <a:p>
            <a:endParaRPr lang="en-GB" dirty="0"/>
          </a:p>
          <a:p>
            <a:r>
              <a:rPr lang="en-GB" dirty="0" smtClean="0"/>
              <a:t>But Thebans/Athenians start winning battles:</a:t>
            </a:r>
          </a:p>
          <a:p>
            <a:pPr lvl="1"/>
            <a:r>
              <a:rPr lang="en-GB" sz="2400" dirty="0" smtClean="0"/>
              <a:t>Naxos (376).</a:t>
            </a:r>
          </a:p>
          <a:p>
            <a:pPr lvl="1"/>
            <a:r>
              <a:rPr lang="en-GB" sz="2400" dirty="0" err="1" smtClean="0"/>
              <a:t>Tegea</a:t>
            </a:r>
            <a:r>
              <a:rPr lang="en-GB" sz="2400" dirty="0" smtClean="0"/>
              <a:t> (375).</a:t>
            </a:r>
          </a:p>
          <a:p>
            <a:pPr lvl="1"/>
            <a:endParaRPr lang="en-GB" dirty="0"/>
          </a:p>
          <a:p>
            <a:r>
              <a:rPr lang="en-GB" dirty="0" smtClean="0"/>
              <a:t>Final battle – </a:t>
            </a:r>
            <a:r>
              <a:rPr lang="en-GB" dirty="0" err="1" smtClean="0"/>
              <a:t>Leuktra</a:t>
            </a:r>
            <a:r>
              <a:rPr lang="en-GB" dirty="0" smtClean="0"/>
              <a:t> (371).  </a:t>
            </a:r>
          </a:p>
          <a:p>
            <a:pPr lvl="1"/>
            <a:endParaRPr lang="en-GB" dirty="0"/>
          </a:p>
        </p:txBody>
      </p:sp>
    </p:spTree>
    <p:extLst>
      <p:ext uri="{BB962C8B-B14F-4D97-AF65-F5344CB8AC3E}">
        <p14:creationId xmlns:p14="http://schemas.microsoft.com/office/powerpoint/2010/main" val="297201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behind The Fall </a:t>
            </a:r>
            <a:endParaRPr lang="en-GB" dirty="0"/>
          </a:p>
        </p:txBody>
      </p:sp>
      <p:sp>
        <p:nvSpPr>
          <p:cNvPr id="3" name="Content Placeholder 2"/>
          <p:cNvSpPr>
            <a:spLocks noGrp="1"/>
          </p:cNvSpPr>
          <p:nvPr>
            <p:ph idx="1"/>
          </p:nvPr>
        </p:nvSpPr>
        <p:spPr/>
        <p:txBody>
          <a:bodyPr/>
          <a:lstStyle/>
          <a:p>
            <a:r>
              <a:rPr lang="en-GB" dirty="0" smtClean="0"/>
              <a:t>Several factors contributed to Spartan decline: </a:t>
            </a:r>
          </a:p>
          <a:p>
            <a:pPr lvl="1"/>
            <a:r>
              <a:rPr lang="en-GB" sz="2400" dirty="0" smtClean="0"/>
              <a:t>Population issues. </a:t>
            </a:r>
          </a:p>
          <a:p>
            <a:pPr lvl="1"/>
            <a:r>
              <a:rPr lang="en-GB" sz="2400" dirty="0" smtClean="0"/>
              <a:t>Reliance on non-citizen population. </a:t>
            </a:r>
          </a:p>
          <a:p>
            <a:pPr lvl="1"/>
            <a:r>
              <a:rPr lang="en-GB" sz="2400" dirty="0" smtClean="0"/>
              <a:t>Dissatisfaction amongst former allies. </a:t>
            </a:r>
          </a:p>
          <a:p>
            <a:pPr lvl="1"/>
            <a:r>
              <a:rPr lang="en-GB" sz="2400" dirty="0" smtClean="0"/>
              <a:t>Rise of new and old players (Federalism, 2</a:t>
            </a:r>
            <a:r>
              <a:rPr lang="en-GB" sz="2400" baseline="30000" dirty="0" smtClean="0"/>
              <a:t>nd</a:t>
            </a:r>
            <a:r>
              <a:rPr lang="en-GB" sz="2400" dirty="0" smtClean="0"/>
              <a:t> Athenian League). </a:t>
            </a:r>
          </a:p>
          <a:p>
            <a:pPr lvl="1"/>
            <a:r>
              <a:rPr lang="en-GB" sz="2400" dirty="0" smtClean="0"/>
              <a:t>Movement towards professionalisation and mercenaries. </a:t>
            </a:r>
          </a:p>
          <a:p>
            <a:pPr lvl="1"/>
            <a:endParaRPr lang="en-GB" dirty="0"/>
          </a:p>
        </p:txBody>
      </p:sp>
    </p:spTree>
    <p:extLst>
      <p:ext uri="{BB962C8B-B14F-4D97-AF65-F5344CB8AC3E}">
        <p14:creationId xmlns:p14="http://schemas.microsoft.com/office/powerpoint/2010/main" val="6025953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975</TotalTime>
  <Words>672</Words>
  <Application>Microsoft Office PowerPoint</Application>
  <PresentationFormat>On-screen Show (4:3)</PresentationFormat>
  <Paragraphs>66</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Clarity</vt:lpstr>
      <vt:lpstr>Clah4007 Defenders</vt:lpstr>
      <vt:lpstr>Sparta:  The rise  and fall</vt:lpstr>
      <vt:lpstr>The Decarchies</vt:lpstr>
      <vt:lpstr>The 30</vt:lpstr>
      <vt:lpstr>The Example of Mantineia</vt:lpstr>
      <vt:lpstr>The King’s Peace: 387/6.</vt:lpstr>
      <vt:lpstr>The Tyranny of Sparta</vt:lpstr>
      <vt:lpstr>The Beginning of the End</vt:lpstr>
      <vt:lpstr>The Fall</vt:lpstr>
      <vt:lpstr>The Fall </vt:lpstr>
      <vt:lpstr>Reasons behind The Fall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Administrator</cp:lastModifiedBy>
  <cp:revision>35</cp:revision>
  <dcterms:created xsi:type="dcterms:W3CDTF">2014-11-14T08:34:14Z</dcterms:created>
  <dcterms:modified xsi:type="dcterms:W3CDTF">2017-11-27T14:33:03Z</dcterms:modified>
</cp:coreProperties>
</file>