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7"/>
  </p:notesMasterIdLst>
  <p:handoutMasterIdLst>
    <p:handoutMasterId r:id="rId28"/>
  </p:handoutMasterIdLst>
  <p:sldIdLst>
    <p:sldId id="256" r:id="rId4"/>
    <p:sldId id="258" r:id="rId5"/>
    <p:sldId id="304" r:id="rId6"/>
    <p:sldId id="287" r:id="rId7"/>
    <p:sldId id="292" r:id="rId8"/>
    <p:sldId id="291" r:id="rId9"/>
    <p:sldId id="288" r:id="rId10"/>
    <p:sldId id="289" r:id="rId11"/>
    <p:sldId id="294" r:id="rId12"/>
    <p:sldId id="295" r:id="rId13"/>
    <p:sldId id="296" r:id="rId14"/>
    <p:sldId id="293" r:id="rId15"/>
    <p:sldId id="297" r:id="rId16"/>
    <p:sldId id="290" r:id="rId17"/>
    <p:sldId id="299" r:id="rId18"/>
    <p:sldId id="300" r:id="rId19"/>
    <p:sldId id="301" r:id="rId20"/>
    <p:sldId id="302" r:id="rId21"/>
    <p:sldId id="305" r:id="rId22"/>
    <p:sldId id="306" r:id="rId23"/>
    <p:sldId id="307" r:id="rId24"/>
    <p:sldId id="308" r:id="rId25"/>
    <p:sldId id="285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704" autoAdjust="0"/>
  </p:normalViewPr>
  <p:slideViewPr>
    <p:cSldViewPr>
      <p:cViewPr varScale="1">
        <p:scale>
          <a:sx n="80" d="100"/>
          <a:sy n="80" d="100"/>
        </p:scale>
        <p:origin x="25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Object.Instantiate.htm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unity+awake+vs+start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ukcUv3pyXQ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07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prefab is the</a:t>
            </a:r>
            <a:r>
              <a:rPr lang="en-GB" baseline="0" dirty="0" smtClean="0"/>
              <a:t> game object in one of the folders in the assets window and not the one in the hierarchy window unless you are previewing the prefab</a:t>
            </a:r>
            <a:r>
              <a:rPr lang="en-GB" baseline="0" dirty="0" smtClean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“prefab” game object in the hierarchy window/scene is a specific instance of that prefab – think OOP – classes and objects, where the prefab is the class and game object in the scene is an object instance.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16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https://docs.unity3d.com/ScriptReference/Object.Instantiate.html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9376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Difference between Awake and Start: </a:t>
            </a:r>
            <a:r>
              <a:rPr lang="en-GB" dirty="0" smtClean="0">
                <a:hlinkClick r:id="rId3"/>
              </a:rPr>
              <a:t>https://www.google.com/search?q=unity+awake+vs+start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089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Difference between Update and </a:t>
            </a:r>
            <a:r>
              <a:rPr lang="en-GB" sz="1200" dirty="0" err="1" smtClean="0"/>
              <a:t>FixedUpdate</a:t>
            </a:r>
            <a:r>
              <a:rPr lang="en-GB" sz="1200" dirty="0" smtClean="0"/>
              <a:t>: </a:t>
            </a:r>
            <a:r>
              <a:rPr lang="en-GB" dirty="0" smtClean="0">
                <a:hlinkClick r:id="rId3"/>
              </a:rPr>
              <a:t>https://youtu.be/ZukcUv3pyXQ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Note: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Since the physics updates and frame updates do not occur with the same frequency, you will get more accurate results from physics code if you place it in the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FixedUpdate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function rather than Update.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are, however, things you can do to make your code frame rate independent in Update (later on).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32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64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Object.Instantiate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EventFunctions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Transform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Component.GetComponent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Component.GetComponents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Perky Penguin Game World Script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/>
              <a:t>3</a:t>
            </a:r>
            <a:r>
              <a:rPr lang="en-GB" dirty="0" smtClean="0"/>
              <a:t>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21</a:t>
            </a:r>
            <a:r>
              <a:rPr lang="en-US" dirty="0" smtClean="0"/>
              <a:t>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Perky Penguin Game World Scene Scripts</a:t>
            </a:r>
          </a:p>
          <a:p>
            <a:r>
              <a:rPr lang="en-GB" dirty="0" smtClean="0"/>
              <a:t>Prefabs</a:t>
            </a:r>
          </a:p>
          <a:p>
            <a:r>
              <a:rPr lang="en-GB" dirty="0" smtClean="0"/>
              <a:t>Unity’s Event Functions</a:t>
            </a:r>
          </a:p>
          <a:p>
            <a:r>
              <a:rPr lang="en-GB" dirty="0" smtClean="0"/>
              <a:t>Common Game Object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smtClean="0"/>
              <a:t>Game World</a:t>
            </a:r>
            <a:br>
              <a:rPr lang="en-GB" dirty="0" smtClean="0"/>
            </a:br>
            <a:r>
              <a:rPr lang="en-GB" sz="3100" dirty="0" smtClean="0"/>
              <a:t>Render Area</a:t>
            </a:r>
            <a:endParaRPr lang="en-GB" sz="31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26" y="1631030"/>
            <a:ext cx="5645714" cy="307809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6177" y="1785590"/>
            <a:ext cx="262287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Half 2D Camera Height</a:t>
            </a:r>
          </a:p>
          <a:p>
            <a:r>
              <a:rPr lang="en-GB" sz="12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.main.orthographicSize</a:t>
            </a:r>
            <a:endParaRPr lang="en-GB" sz="1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r>
              <a:rPr lang="en-GB" dirty="0"/>
              <a:t>Therefore</a:t>
            </a:r>
          </a:p>
          <a:p>
            <a:r>
              <a:rPr lang="en-GB" dirty="0"/>
              <a:t>Height = 2 x </a:t>
            </a:r>
            <a:r>
              <a:rPr lang="en-GB" sz="12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2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.main.orthographicSize</a:t>
            </a:r>
            <a:r>
              <a:rPr lang="en-GB" dirty="0"/>
              <a:t>;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843808" y="1631030"/>
            <a:ext cx="0" cy="15408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060000" y="5020910"/>
            <a:ext cx="5644800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974580" y="5105337"/>
            <a:ext cx="56119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.main.aspect</a:t>
            </a:r>
            <a:r>
              <a:rPr lang="en-GB" sz="1600" dirty="0"/>
              <a:t> = Camera Width </a:t>
            </a:r>
            <a:r>
              <a:rPr lang="en-GB" sz="1600" dirty="0">
                <a:sym typeface="Symbol" panose="05050102010706020507" pitchFamily="18" charset="2"/>
              </a:rPr>
              <a:t> Camera Height</a:t>
            </a:r>
          </a:p>
          <a:p>
            <a:r>
              <a:rPr lang="en-GB" sz="1600" dirty="0"/>
              <a:t>Therefore </a:t>
            </a:r>
          </a:p>
          <a:p>
            <a:pPr lvl="1"/>
            <a:r>
              <a:rPr lang="en-GB" sz="1600" dirty="0"/>
              <a:t>Camera Width = Camera Height x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Camera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.main.aspect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8814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652" y="2060856"/>
            <a:ext cx="2600344" cy="11287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651" y="4378799"/>
            <a:ext cx="2600344" cy="112872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6266" y="4378798"/>
            <a:ext cx="2600344" cy="1128721"/>
          </a:xfrm>
          <a:prstGeom prst="rect">
            <a:avLst/>
          </a:prstGeom>
        </p:spPr>
      </p:pic>
      <p:cxnSp>
        <p:nvCxnSpPr>
          <p:cNvPr id="34" name="Straight Connector 33"/>
          <p:cNvCxnSpPr/>
          <p:nvPr/>
        </p:nvCxnSpPr>
        <p:spPr>
          <a:xfrm>
            <a:off x="612000" y="1808956"/>
            <a:ext cx="0" cy="49320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6265" y="2054968"/>
            <a:ext cx="2600344" cy="1128721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9" y="2060855"/>
            <a:ext cx="2600344" cy="1128721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4375658"/>
            <a:ext cx="2600344" cy="112872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Game World</a:t>
            </a:r>
            <a:br>
              <a:rPr lang="en-GB" dirty="0" smtClean="0"/>
            </a:br>
            <a:r>
              <a:rPr lang="en-GB" sz="3100" dirty="0" smtClean="0"/>
              <a:t>The Platforms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66963"/>
            <a:ext cx="771525" cy="742950"/>
          </a:xfrm>
        </p:spPr>
      </p:pic>
      <p:cxnSp>
        <p:nvCxnSpPr>
          <p:cNvPr id="30" name="Straight Connector 29"/>
          <p:cNvCxnSpPr/>
          <p:nvPr/>
        </p:nvCxnSpPr>
        <p:spPr>
          <a:xfrm>
            <a:off x="3182050" y="1809368"/>
            <a:ext cx="0" cy="49320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5732185" y="1808956"/>
            <a:ext cx="0" cy="49320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616107" y="2044038"/>
            <a:ext cx="2566566" cy="1124832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616107" y="1844824"/>
            <a:ext cx="2566566" cy="0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22923" y="1460946"/>
            <a:ext cx="2752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Render Area Screen width</a:t>
            </a:r>
            <a:endParaRPr lang="en-GB" dirty="0"/>
          </a:p>
        </p:txBody>
      </p:sp>
      <p:pic>
        <p:nvPicPr>
          <p:cNvPr id="13" name="Content Placeholder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507" y="4632941"/>
            <a:ext cx="771525" cy="742950"/>
          </a:xfrm>
          <a:prstGeom prst="rect">
            <a:avLst/>
          </a:prstGeom>
        </p:spPr>
      </p:pic>
      <p:cxnSp>
        <p:nvCxnSpPr>
          <p:cNvPr id="14" name="Straight Arrow Connector 13"/>
          <p:cNvCxnSpPr/>
          <p:nvPr/>
        </p:nvCxnSpPr>
        <p:spPr>
          <a:xfrm>
            <a:off x="1907704" y="4896536"/>
            <a:ext cx="2566566" cy="0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427984" y="4896536"/>
            <a:ext cx="2566566" cy="0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971600" y="4615550"/>
            <a:ext cx="13312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Render Area Min X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923265" y="4610402"/>
            <a:ext cx="13312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Render Area Max X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4320" y="3408293"/>
            <a:ext cx="1101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Platform Min X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2750625" y="3407555"/>
            <a:ext cx="1101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Platform Max X</a:t>
            </a:r>
            <a:endParaRPr lang="en-GB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7544" y="3212976"/>
            <a:ext cx="136102" cy="30172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 flipV="1">
            <a:off x="3190586" y="3224124"/>
            <a:ext cx="136104" cy="29057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5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6631" y="2057715"/>
            <a:ext cx="2600344" cy="1128721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6630" y="4372518"/>
            <a:ext cx="2600344" cy="1128721"/>
          </a:xfrm>
          <a:prstGeom prst="rect">
            <a:avLst/>
          </a:prstGeom>
        </p:spPr>
      </p:pic>
      <p:cxnSp>
        <p:nvCxnSpPr>
          <p:cNvPr id="29" name="Straight Connector 28"/>
          <p:cNvCxnSpPr/>
          <p:nvPr/>
        </p:nvCxnSpPr>
        <p:spPr>
          <a:xfrm>
            <a:off x="8280000" y="1808956"/>
            <a:ext cx="0" cy="49320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860940" y="5951558"/>
            <a:ext cx="7226658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Platform Max X &lt; Render </a:t>
            </a:r>
            <a:r>
              <a:rPr lang="en-GB" dirty="0" err="1" smtClean="0"/>
              <a:t>Area.Min</a:t>
            </a:r>
            <a:r>
              <a:rPr lang="en-GB" dirty="0" smtClean="0"/>
              <a:t> X: </a:t>
            </a:r>
            <a:r>
              <a:rPr lang="en-GB" b="1" dirty="0" smtClean="0">
                <a:solidFill>
                  <a:srgbClr val="FF0000"/>
                </a:solidFill>
              </a:rPr>
              <a:t>Remove</a:t>
            </a:r>
            <a:r>
              <a:rPr lang="en-GB" b="1" dirty="0" smtClean="0"/>
              <a:t> Platform</a:t>
            </a:r>
          </a:p>
          <a:p>
            <a:r>
              <a:rPr lang="en-GB" dirty="0" smtClean="0"/>
              <a:t>Platform Min X &gt; Render Area Max X: </a:t>
            </a:r>
            <a:r>
              <a:rPr lang="en-GB" b="1" dirty="0" smtClean="0">
                <a:solidFill>
                  <a:srgbClr val="FF0000"/>
                </a:solidFill>
              </a:rPr>
              <a:t>No More New </a:t>
            </a:r>
            <a:r>
              <a:rPr lang="en-GB" b="1" dirty="0" smtClean="0"/>
              <a:t>Platforms Needed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4372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Game World</a:t>
            </a:r>
            <a:br>
              <a:rPr lang="en-GB" dirty="0" smtClean="0"/>
            </a:br>
            <a:r>
              <a:rPr lang="en-GB" sz="3100" dirty="0" smtClean="0"/>
              <a:t>Scene Scripts</a:t>
            </a:r>
            <a:endParaRPr lang="en-GB" sz="31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Base Scene Item</a:t>
            </a:r>
            <a:r>
              <a:rPr lang="en-GB" dirty="0" smtClean="0"/>
              <a:t>: 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bstract class defining common functionality for platform blocks and object items </a:t>
            </a:r>
          </a:p>
          <a:p>
            <a:pPr lvl="1"/>
            <a:r>
              <a:rPr lang="en-GB" dirty="0" smtClean="0"/>
              <a:t>Creates these items from their prefabs.</a:t>
            </a:r>
          </a:p>
          <a:p>
            <a:r>
              <a:rPr lang="en-GB" b="1" dirty="0" smtClean="0"/>
              <a:t>Scene Platform View</a:t>
            </a:r>
            <a:r>
              <a:rPr lang="en-GB" dirty="0" smtClean="0"/>
              <a:t>: defines properties for the platform blocks used to build the scene.</a:t>
            </a:r>
          </a:p>
          <a:p>
            <a:r>
              <a:rPr lang="en-GB" b="1" dirty="0" smtClean="0"/>
              <a:t>Scene Object Item</a:t>
            </a:r>
            <a:r>
              <a:rPr lang="en-GB" dirty="0" smtClean="0"/>
              <a:t>: defines properties for object items (fish, spike, etc.).</a:t>
            </a:r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5373216"/>
            <a:ext cx="6912768" cy="1393168"/>
            <a:chOff x="1115616" y="5373216"/>
            <a:chExt cx="6912768" cy="1393168"/>
          </a:xfrm>
        </p:grpSpPr>
        <p:grpSp>
          <p:nvGrpSpPr>
            <p:cNvPr id="17" name="Group 16"/>
            <p:cNvGrpSpPr/>
            <p:nvPr/>
          </p:nvGrpSpPr>
          <p:grpSpPr>
            <a:xfrm>
              <a:off x="1115616" y="5373216"/>
              <a:ext cx="6912768" cy="1393168"/>
              <a:chOff x="1115616" y="5373216"/>
              <a:chExt cx="6912768" cy="1393168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3563888" y="5373216"/>
                <a:ext cx="1872208" cy="57876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Base Scene Ite</a:t>
                </a:r>
                <a:r>
                  <a:rPr lang="en-GB" dirty="0"/>
                  <a:t>m</a:t>
                </a:r>
              </a:p>
            </p:txBody>
          </p:sp>
          <p:sp>
            <p:nvSpPr>
              <p:cNvPr id="6" name="Rectangle 5"/>
              <p:cNvSpPr/>
              <p:nvPr/>
            </p:nvSpPr>
            <p:spPr>
              <a:xfrm>
                <a:off x="1115616" y="6187616"/>
                <a:ext cx="1872208" cy="57876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Scene Platform View</a:t>
                </a:r>
                <a:endParaRPr lang="en-GB" dirty="0"/>
              </a:p>
            </p:txBody>
          </p:sp>
          <p:sp>
            <p:nvSpPr>
              <p:cNvPr id="7" name="Rectangle 6"/>
              <p:cNvSpPr/>
              <p:nvPr/>
            </p:nvSpPr>
            <p:spPr>
              <a:xfrm>
                <a:off x="6156176" y="6187616"/>
                <a:ext cx="1872208" cy="57876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/>
                  <a:t>Scene Object Item</a:t>
                </a:r>
                <a:endParaRPr lang="en-GB" dirty="0"/>
              </a:p>
            </p:txBody>
          </p:sp>
          <p:cxnSp>
            <p:nvCxnSpPr>
              <p:cNvPr id="14" name="Elbow Connector 13"/>
              <p:cNvCxnSpPr>
                <a:stCxn id="5" idx="3"/>
                <a:endCxn id="7" idx="0"/>
              </p:cNvCxnSpPr>
              <p:nvPr/>
            </p:nvCxnSpPr>
            <p:spPr>
              <a:xfrm>
                <a:off x="5436096" y="5662600"/>
                <a:ext cx="1656184" cy="525016"/>
              </a:xfrm>
              <a:prstGeom prst="bentConnector2">
                <a:avLst/>
              </a:prstGeom>
              <a:ln>
                <a:headEnd type="triangl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Elbow Connector 15"/>
              <p:cNvCxnSpPr>
                <a:stCxn id="5" idx="1"/>
                <a:endCxn id="6" idx="0"/>
              </p:cNvCxnSpPr>
              <p:nvPr/>
            </p:nvCxnSpPr>
            <p:spPr>
              <a:xfrm rot="10800000" flipV="1">
                <a:off x="2051720" y="5662600"/>
                <a:ext cx="1512168" cy="525016"/>
              </a:xfrm>
              <a:prstGeom prst="bentConnector2">
                <a:avLst/>
              </a:prstGeom>
              <a:ln>
                <a:headEnd type="triangle" w="med" len="med"/>
                <a:tailEnd type="non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8" name="TextBox 17"/>
            <p:cNvSpPr txBox="1"/>
            <p:nvPr/>
          </p:nvSpPr>
          <p:spPr>
            <a:xfrm>
              <a:off x="2298425" y="5582652"/>
              <a:ext cx="9541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inherits</a:t>
              </a:r>
              <a:endParaRPr lang="en-GB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5679122" y="5608848"/>
              <a:ext cx="9541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inherits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5710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Game World</a:t>
            </a:r>
            <a:br>
              <a:rPr lang="en-GB" dirty="0" smtClean="0"/>
            </a:br>
            <a:r>
              <a:rPr lang="en-GB" sz="3100" dirty="0" smtClean="0"/>
              <a:t>Scene Scripts</a:t>
            </a:r>
            <a:endParaRPr lang="en-GB" sz="31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Scene Controller: </a:t>
            </a:r>
            <a:r>
              <a:rPr lang="en-GB" dirty="0" smtClean="0"/>
              <a:t>used to assemble everything together.</a:t>
            </a:r>
          </a:p>
          <a:p>
            <a:r>
              <a:rPr lang="en-GB" b="1" dirty="0" smtClean="0"/>
              <a:t>Scene Render Area</a:t>
            </a:r>
            <a:r>
              <a:rPr lang="en-GB" dirty="0" smtClean="0"/>
              <a:t>: determines the Max and Min render area region based on player’s current position and screen width.</a:t>
            </a:r>
          </a:p>
          <a:p>
            <a:r>
              <a:rPr lang="en-GB" b="1" dirty="0" smtClean="0"/>
              <a:t>Scene Platform View Bounds</a:t>
            </a:r>
            <a:r>
              <a:rPr lang="en-GB" dirty="0" smtClean="0"/>
              <a:t>: returns the </a:t>
            </a:r>
            <a:r>
              <a:rPr lang="en-GB" b="1" i="1" dirty="0" smtClean="0"/>
              <a:t>current</a:t>
            </a:r>
            <a:r>
              <a:rPr lang="en-GB" dirty="0" smtClean="0"/>
              <a:t> bounds of the platform view block in the game world.</a:t>
            </a:r>
          </a:p>
          <a:p>
            <a:pPr lvl="1"/>
            <a:r>
              <a:rPr lang="en-GB" dirty="0" smtClean="0"/>
              <a:t>It uses the position of the floor and ceiling objects to determine the bounds, min X and max X positions.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06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Prefabs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Prefabs are simply </a:t>
            </a:r>
            <a:r>
              <a:rPr lang="en-GB" b="1" dirty="0" smtClean="0"/>
              <a:t>reusable game objects</a:t>
            </a:r>
            <a:r>
              <a:rPr lang="en-GB" dirty="0" smtClean="0"/>
              <a:t>!</a:t>
            </a:r>
          </a:p>
          <a:p>
            <a:r>
              <a:rPr lang="en-GB" dirty="0" smtClean="0"/>
              <a:t>The prefab is a </a:t>
            </a:r>
            <a:r>
              <a:rPr lang="en-GB" b="1" i="1" dirty="0" smtClean="0"/>
              <a:t>template game object </a:t>
            </a:r>
            <a:r>
              <a:rPr lang="en-GB" dirty="0" smtClean="0"/>
              <a:t>which you can use to create multiple other game objects.</a:t>
            </a:r>
          </a:p>
          <a:p>
            <a:pPr lvl="1"/>
            <a:r>
              <a:rPr lang="en-GB" dirty="0" smtClean="0"/>
              <a:t>It defines default components and values.</a:t>
            </a:r>
          </a:p>
          <a:p>
            <a:r>
              <a:rPr lang="en-GB" dirty="0" smtClean="0"/>
              <a:t>The prefab can be made up of other game objects, components, scripts, etc.</a:t>
            </a:r>
          </a:p>
          <a:p>
            <a:r>
              <a:rPr lang="en-GB" dirty="0" smtClean="0"/>
              <a:t>Changes made to a prefab asset are reflected in all instances</a:t>
            </a:r>
          </a:p>
          <a:p>
            <a:pPr lvl="1"/>
            <a:r>
              <a:rPr lang="en-GB" dirty="0" smtClean="0"/>
              <a:t>But you can also override default properties and settings for a specific instance.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77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Creating a Game Object from a Prefab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Via the </a:t>
            </a:r>
            <a:r>
              <a:rPr lang="en-GB" b="1" dirty="0" smtClean="0"/>
              <a:t>scene editor</a:t>
            </a:r>
            <a:r>
              <a:rPr lang="en-GB" dirty="0" smtClean="0"/>
              <a:t>:</a:t>
            </a:r>
          </a:p>
          <a:p>
            <a:pPr lvl="1"/>
            <a:r>
              <a:rPr lang="en-GB" dirty="0"/>
              <a:t>Simply drag the </a:t>
            </a:r>
            <a:r>
              <a:rPr lang="en-GB" dirty="0" smtClean="0"/>
              <a:t>prefab game </a:t>
            </a:r>
            <a:r>
              <a:rPr lang="en-GB" dirty="0"/>
              <a:t>object </a:t>
            </a:r>
            <a:r>
              <a:rPr lang="en-GB" dirty="0" smtClean="0"/>
              <a:t>into your scene and adjust any property values.</a:t>
            </a:r>
            <a:endParaRPr lang="en-GB" dirty="0"/>
          </a:p>
          <a:p>
            <a:r>
              <a:rPr lang="en-GB" b="1" dirty="0" smtClean="0"/>
              <a:t>Dynamically spawning </a:t>
            </a:r>
            <a:r>
              <a:rPr lang="en-GB" dirty="0" smtClean="0"/>
              <a:t>in code:</a:t>
            </a:r>
          </a:p>
          <a:p>
            <a:pPr lvl="1"/>
            <a:r>
              <a:rPr lang="en-GB" dirty="0" smtClean="0"/>
              <a:t>You </a:t>
            </a:r>
            <a:r>
              <a:rPr lang="en-GB" dirty="0" smtClean="0">
                <a:hlinkClick r:id="rId3"/>
              </a:rPr>
              <a:t>instantiate</a:t>
            </a:r>
            <a:r>
              <a:rPr lang="en-GB" dirty="0" smtClean="0"/>
              <a:t> a new game object from the prefab:</a:t>
            </a:r>
          </a:p>
          <a:p>
            <a:pPr lvl="1"/>
            <a:r>
              <a:rPr lang="en-GB" dirty="0" smtClean="0"/>
              <a:t>In its simplest form:</a:t>
            </a:r>
          </a:p>
          <a:p>
            <a:pPr marL="365760" lvl="1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GameObject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spike = Instantiate(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spikePrefab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1"/>
            <a:r>
              <a:rPr lang="en-GB" dirty="0" smtClean="0"/>
              <a:t>Where prefab is the existing prefab asset you are using to create the new game object.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84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Event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Unity scripts do not run like traditional programs where code runs continuously in a loop until it completes it task.</a:t>
            </a:r>
          </a:p>
          <a:p>
            <a:r>
              <a:rPr lang="en-GB" dirty="0" smtClean="0"/>
              <a:t>Unity passes control to a script intermittently by calling certain </a:t>
            </a:r>
            <a:r>
              <a:rPr lang="en-GB" dirty="0" smtClean="0">
                <a:hlinkClick r:id="rId2"/>
              </a:rPr>
              <a:t>event functions</a:t>
            </a:r>
            <a:r>
              <a:rPr lang="en-GB" dirty="0" smtClean="0"/>
              <a:t> that are declared within it.</a:t>
            </a:r>
          </a:p>
          <a:p>
            <a:pPr lvl="1"/>
            <a:r>
              <a:rPr lang="en-GB" dirty="0" smtClean="0"/>
              <a:t>When these functions finish executing control is passed back to unity.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30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Event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Initialisation Events</a:t>
            </a:r>
          </a:p>
          <a:p>
            <a:pPr lvl="1"/>
            <a:r>
              <a:rPr lang="en-GB" b="1" dirty="0" smtClean="0"/>
              <a:t>Awake</a:t>
            </a:r>
            <a:r>
              <a:rPr lang="en-GB" dirty="0" smtClean="0"/>
              <a:t>: called for each object at the time the scene loads – before any Start functions.</a:t>
            </a:r>
          </a:p>
          <a:p>
            <a:pPr lvl="1"/>
            <a:r>
              <a:rPr lang="en-GB" b="1" dirty="0" smtClean="0"/>
              <a:t>Start</a:t>
            </a:r>
            <a:r>
              <a:rPr lang="en-GB" dirty="0" smtClean="0"/>
              <a:t>: called before the first frame or physics update on an object.</a:t>
            </a:r>
            <a:endParaRPr lang="en-GB" dirty="0"/>
          </a:p>
          <a:p>
            <a:r>
              <a:rPr lang="en-GB" dirty="0" smtClean="0"/>
              <a:t>GUI Events</a:t>
            </a:r>
          </a:p>
          <a:p>
            <a:pPr lvl="1"/>
            <a:r>
              <a:rPr lang="en-GB" b="1" dirty="0" err="1" smtClean="0"/>
              <a:t>OnGUI</a:t>
            </a:r>
            <a:r>
              <a:rPr lang="en-GB" dirty="0" smtClean="0"/>
              <a:t>: called for rendering and handling GUI events (next game).</a:t>
            </a:r>
          </a:p>
          <a:p>
            <a:r>
              <a:rPr lang="en-GB" dirty="0" smtClean="0"/>
              <a:t>Physics Events: next lesson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22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Event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Regular Update Events</a:t>
            </a:r>
          </a:p>
          <a:p>
            <a:pPr lvl="1"/>
            <a:r>
              <a:rPr lang="en-GB" b="1" dirty="0" err="1" smtClean="0"/>
              <a:t>FixedUpdate</a:t>
            </a:r>
            <a:r>
              <a:rPr lang="en-GB" dirty="0" smtClean="0"/>
              <a:t>: </a:t>
            </a:r>
            <a:r>
              <a:rPr lang="en-GB" dirty="0"/>
              <a:t>called more frequently than Update, every fixed frame </a:t>
            </a:r>
            <a:r>
              <a:rPr lang="en-GB" dirty="0" smtClean="0"/>
              <a:t>rate – just before each physics update.</a:t>
            </a:r>
            <a:endParaRPr lang="en-GB" dirty="0"/>
          </a:p>
          <a:p>
            <a:pPr lvl="2"/>
            <a:r>
              <a:rPr lang="en-GB" dirty="0"/>
              <a:t>Use to adjust Physics for rigid body </a:t>
            </a:r>
            <a:r>
              <a:rPr lang="en-GB" dirty="0" smtClean="0"/>
              <a:t>objects.</a:t>
            </a:r>
            <a:endParaRPr lang="en-GB" dirty="0"/>
          </a:p>
          <a:p>
            <a:pPr lvl="2"/>
            <a:r>
              <a:rPr lang="en-GB" dirty="0"/>
              <a:t>Do not need to adjust movement calculations for frame rate independence.</a:t>
            </a:r>
          </a:p>
          <a:p>
            <a:pPr lvl="1"/>
            <a:r>
              <a:rPr lang="en-GB" b="1" dirty="0"/>
              <a:t>Update</a:t>
            </a:r>
            <a:r>
              <a:rPr lang="en-GB" dirty="0"/>
              <a:t>: called once per frame. Main place for processing frame </a:t>
            </a:r>
            <a:r>
              <a:rPr lang="en-GB" dirty="0" smtClean="0"/>
              <a:t>updates. </a:t>
            </a:r>
          </a:p>
          <a:p>
            <a:pPr lvl="2"/>
            <a:r>
              <a:rPr lang="en-GB" dirty="0" smtClean="0"/>
              <a:t>Called before frame is rendered and also before animations calculated.</a:t>
            </a:r>
            <a:endParaRPr lang="en-GB" dirty="0"/>
          </a:p>
          <a:p>
            <a:pPr lvl="1"/>
            <a:r>
              <a:rPr lang="en-GB" b="1" dirty="0" err="1"/>
              <a:t>LateUpdate</a:t>
            </a:r>
            <a:r>
              <a:rPr lang="en-GB" dirty="0"/>
              <a:t>: called after all Update functions have been called. Also called once per frame.</a:t>
            </a:r>
          </a:p>
          <a:p>
            <a:pPr lvl="2"/>
            <a:r>
              <a:rPr lang="en-GB" dirty="0"/>
              <a:t>A follow camera should always be implemented here because it needs to track objects that have moved </a:t>
            </a:r>
            <a:r>
              <a:rPr lang="en-GB" dirty="0" smtClean="0"/>
              <a:t>in </a:t>
            </a:r>
            <a:r>
              <a:rPr lang="en-GB" dirty="0"/>
              <a:t>update.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698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Game Object Concepts</a:t>
            </a:r>
            <a:br>
              <a:rPr lang="en-GB" dirty="0" smtClean="0"/>
            </a:br>
            <a:r>
              <a:rPr lang="en-GB" sz="3100" dirty="0" smtClean="0"/>
              <a:t>Transform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>
                <a:hlinkClick r:id="rId2"/>
              </a:rPr>
              <a:t>transform</a:t>
            </a:r>
            <a:r>
              <a:rPr lang="en-GB" dirty="0"/>
              <a:t> class is used to manipulate the </a:t>
            </a:r>
            <a:r>
              <a:rPr lang="en-GB" b="1" i="1" dirty="0"/>
              <a:t>position</a:t>
            </a:r>
            <a:r>
              <a:rPr lang="en-GB" dirty="0"/>
              <a:t>, </a:t>
            </a:r>
            <a:r>
              <a:rPr lang="en-GB" b="1" i="1" dirty="0"/>
              <a:t>rotation</a:t>
            </a:r>
            <a:r>
              <a:rPr lang="en-GB" dirty="0"/>
              <a:t> and </a:t>
            </a:r>
            <a:r>
              <a:rPr lang="en-GB" b="1" i="1" dirty="0"/>
              <a:t>scale</a:t>
            </a:r>
            <a:r>
              <a:rPr lang="en-GB" dirty="0"/>
              <a:t> of an object.</a:t>
            </a:r>
          </a:p>
          <a:p>
            <a:pPr lvl="1"/>
            <a:r>
              <a:rPr lang="en-GB" dirty="0"/>
              <a:t>Every Transform can have a parent, so you can apply transform properties hierarchically.</a:t>
            </a:r>
          </a:p>
          <a:p>
            <a:r>
              <a:rPr lang="en-GB" dirty="0"/>
              <a:t>For example, to get the </a:t>
            </a:r>
            <a:r>
              <a:rPr lang="en-GB" b="1" i="1" dirty="0"/>
              <a:t>position of the </a:t>
            </a:r>
            <a:r>
              <a:rPr lang="en-GB" b="1" i="1" dirty="0" smtClean="0"/>
              <a:t>current game </a:t>
            </a:r>
            <a:r>
              <a:rPr lang="en-GB" b="1" i="1" dirty="0"/>
              <a:t>object </a:t>
            </a:r>
            <a:r>
              <a:rPr lang="en-GB" b="1" i="1" dirty="0" smtClean="0"/>
              <a:t>the script is attached to</a:t>
            </a:r>
            <a:r>
              <a:rPr lang="en-GB" dirty="0" smtClean="0"/>
              <a:t>:</a:t>
            </a:r>
            <a:endParaRPr lang="en-GB" dirty="0"/>
          </a:p>
          <a:p>
            <a:pPr marL="365760" lvl="1" indent="0">
              <a:buNone/>
            </a:pPr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Vector3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currentPosition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transform.position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52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Game Object Concepts</a:t>
            </a:r>
            <a:br>
              <a:rPr lang="en-GB" dirty="0"/>
            </a:br>
            <a:r>
              <a:rPr lang="en-GB" sz="3100" dirty="0"/>
              <a:t>Transform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Be careful when using the transform properties.</a:t>
            </a:r>
          </a:p>
          <a:p>
            <a:r>
              <a:rPr lang="en-GB" dirty="0" smtClean="0"/>
              <a:t>Sometimes you need to get the transform properties </a:t>
            </a:r>
            <a:r>
              <a:rPr lang="en-GB" b="1" i="1" dirty="0" smtClean="0"/>
              <a:t>in relation to the parent game object</a:t>
            </a:r>
            <a:r>
              <a:rPr lang="en-GB" dirty="0" smtClean="0"/>
              <a:t>!</a:t>
            </a:r>
          </a:p>
          <a:p>
            <a:r>
              <a:rPr lang="en-GB" dirty="0" smtClean="0"/>
              <a:t>Use the </a:t>
            </a:r>
            <a:r>
              <a:rPr lang="en-GB" b="1" dirty="0" smtClean="0"/>
              <a:t>local</a:t>
            </a:r>
            <a:r>
              <a:rPr lang="en-GB" dirty="0" smtClean="0"/>
              <a:t> coordinate properties instead: </a:t>
            </a:r>
            <a:r>
              <a:rPr lang="en-GB" b="1" i="1" dirty="0" err="1" smtClean="0"/>
              <a:t>localPosition</a:t>
            </a:r>
            <a:r>
              <a:rPr lang="en-GB" dirty="0" smtClean="0"/>
              <a:t>, </a:t>
            </a:r>
            <a:r>
              <a:rPr lang="en-GB" b="1" i="1" dirty="0" err="1" smtClean="0"/>
              <a:t>localRotation</a:t>
            </a:r>
            <a:r>
              <a:rPr lang="en-GB" dirty="0" smtClean="0"/>
              <a:t> and </a:t>
            </a:r>
            <a:r>
              <a:rPr lang="en-GB" b="1" i="1" dirty="0" err="1" smtClean="0"/>
              <a:t>localScale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1465919" y="3995772"/>
            <a:ext cx="5536240" cy="2609806"/>
            <a:chOff x="1465919" y="3995772"/>
            <a:chExt cx="5536240" cy="260980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75656" y="4365104"/>
              <a:ext cx="5526503" cy="2240474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1465919" y="3995772"/>
              <a:ext cx="23666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World Space Positions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00511" y="3995772"/>
              <a:ext cx="22290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LocalSpace</a:t>
              </a:r>
              <a:r>
                <a:rPr lang="en-GB" dirty="0" smtClean="0"/>
                <a:t> Positions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91113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Game Object Concepts</a:t>
            </a:r>
            <a:br>
              <a:rPr lang="en-GB" dirty="0" smtClean="0"/>
            </a:br>
            <a:r>
              <a:rPr lang="en-GB" sz="3100" dirty="0" smtClean="0"/>
              <a:t>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typical for a game object to have many components attached to it.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You may need to manipulate these components in code, not just from the Inspector window.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784" y="2420888"/>
            <a:ext cx="3960440" cy="2454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58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Game Object Concepts</a:t>
            </a:r>
            <a:br>
              <a:rPr lang="en-GB" dirty="0"/>
            </a:br>
            <a:r>
              <a:rPr lang="en-GB" sz="3100" dirty="0"/>
              <a:t>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5213176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>
                <a:hlinkClick r:id="rId2"/>
              </a:rPr>
              <a:t>GetComponent</a:t>
            </a:r>
            <a:r>
              <a:rPr lang="en-GB" dirty="0" smtClean="0"/>
              <a:t>&lt;</a:t>
            </a:r>
            <a:r>
              <a:rPr lang="en-GB" dirty="0" smtClean="0">
                <a:solidFill>
                  <a:srgbClr val="FF0000"/>
                </a:solidFill>
              </a:rPr>
              <a:t>Type</a:t>
            </a:r>
            <a:r>
              <a:rPr lang="en-GB" dirty="0" smtClean="0"/>
              <a:t>&gt;() Method is used to get the component of the specified type attached to the game object. Returns null if none found. </a:t>
            </a:r>
          </a:p>
          <a:p>
            <a:r>
              <a:rPr lang="en-GB" dirty="0"/>
              <a:t>For </a:t>
            </a:r>
            <a:r>
              <a:rPr lang="en-GB" dirty="0" smtClean="0"/>
              <a:t>example:</a:t>
            </a:r>
            <a:endParaRPr lang="en-GB" dirty="0" smtClean="0"/>
          </a:p>
          <a:p>
            <a:pPr lvl="1"/>
            <a:r>
              <a:rPr lang="en-GB" dirty="0" smtClean="0"/>
              <a:t>Get access to the </a:t>
            </a:r>
            <a:r>
              <a:rPr lang="en-GB" dirty="0" err="1" smtClean="0"/>
              <a:t>BoxCollider</a:t>
            </a:r>
            <a:r>
              <a:rPr lang="en-GB" dirty="0" smtClean="0"/>
              <a:t> attached to a game object.</a:t>
            </a:r>
            <a:endParaRPr lang="en-GB" dirty="0"/>
          </a:p>
          <a:p>
            <a:pPr marL="640080" lvl="2" indent="0">
              <a:buClr>
                <a:srgbClr val="2DA2BF"/>
              </a:buClr>
              <a:buNone/>
            </a:pPr>
            <a:r>
              <a:rPr lang="en-GB" sz="21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BoxCollider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boxCollider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	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1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BoxCollider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dirty="0" smtClean="0"/>
          </a:p>
          <a:p>
            <a:pPr lvl="1"/>
            <a:r>
              <a:rPr lang="en-GB" dirty="0" smtClean="0"/>
              <a:t>You can also get access to custom script components e.g. get access to the attached Player script.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Player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playerScript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Player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108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Game Object Concepts</a:t>
            </a:r>
            <a:br>
              <a:rPr lang="en-GB" dirty="0"/>
            </a:br>
            <a:r>
              <a:rPr lang="en-GB" sz="3100" dirty="0"/>
              <a:t>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game object can have multiple components of the same type e.g. multiple colliders.</a:t>
            </a:r>
          </a:p>
          <a:p>
            <a:r>
              <a:rPr lang="en-GB" dirty="0" smtClean="0"/>
              <a:t>To get access to ALL components of a type use the </a:t>
            </a:r>
            <a:r>
              <a:rPr lang="en-GB" dirty="0" err="1" smtClean="0">
                <a:hlinkClick r:id="rId2"/>
              </a:rPr>
              <a:t>GetComponent</a:t>
            </a:r>
            <a:r>
              <a:rPr lang="en-GB" b="1" dirty="0" err="1" smtClean="0">
                <a:solidFill>
                  <a:srgbClr val="FF0000"/>
                </a:solidFill>
                <a:hlinkClick r:id="rId2"/>
              </a:rPr>
              <a:t>s</a:t>
            </a:r>
            <a:r>
              <a:rPr lang="en-GB" dirty="0" smtClean="0"/>
              <a:t>&lt;</a:t>
            </a:r>
            <a:r>
              <a:rPr lang="en-GB" dirty="0" smtClean="0">
                <a:solidFill>
                  <a:srgbClr val="FF0000"/>
                </a:solidFill>
              </a:rPr>
              <a:t>Type.</a:t>
            </a:r>
            <a:r>
              <a:rPr lang="en-GB" dirty="0" smtClean="0"/>
              <a:t>&gt;() Method.</a:t>
            </a:r>
          </a:p>
          <a:p>
            <a:r>
              <a:rPr lang="en-GB" dirty="0" smtClean="0"/>
              <a:t>It returns an </a:t>
            </a:r>
            <a:r>
              <a:rPr lang="en-GB" b="1" dirty="0" smtClean="0"/>
              <a:t>array</a:t>
            </a:r>
            <a:r>
              <a:rPr lang="en-GB" dirty="0" smtClean="0"/>
              <a:t> of all the components of the specified type which you can loop through.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91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a Camera Follow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9443" r="52751"/>
          <a:stretch/>
        </p:blipFill>
        <p:spPr>
          <a:xfrm>
            <a:off x="5476" y="4077072"/>
            <a:ext cx="4320480" cy="3298086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Camera follows Target (Player) at distance along x-axis.</a:t>
            </a:r>
          </a:p>
          <a:p>
            <a:pPr lvl="1"/>
            <a:r>
              <a:rPr lang="en-GB" dirty="0"/>
              <a:t>Calculate how far behind/ahead camera is at Start.</a:t>
            </a:r>
          </a:p>
          <a:p>
            <a:pPr lvl="1"/>
            <a:r>
              <a:rPr lang="en-GB" dirty="0"/>
              <a:t>In </a:t>
            </a:r>
            <a:r>
              <a:rPr lang="en-GB" dirty="0" err="1"/>
              <a:t>LateUpdate</a:t>
            </a:r>
            <a:r>
              <a:rPr lang="en-GB" dirty="0"/>
              <a:t> adjust camera’s position based on calculated offset.</a:t>
            </a:r>
          </a:p>
        </p:txBody>
      </p:sp>
      <p:pic>
        <p:nvPicPr>
          <p:cNvPr id="8" name="Content Placeholder 4"/>
          <p:cNvPicPr>
            <a:picLocks noChangeAspect="1"/>
          </p:cNvPicPr>
          <p:nvPr/>
        </p:nvPicPr>
        <p:blipFill rotWithShape="1">
          <a:blip r:embed="rId4"/>
          <a:srcRect l="51748" t="19132"/>
          <a:stretch/>
        </p:blipFill>
        <p:spPr>
          <a:xfrm>
            <a:off x="4712528" y="4077072"/>
            <a:ext cx="4431472" cy="3312368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3851920" y="4797152"/>
            <a:ext cx="1296144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550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Rate of Movement Independent of Computer’s Speed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Some computers can process code and graphics faster than others.</a:t>
            </a:r>
          </a:p>
          <a:p>
            <a:r>
              <a:rPr lang="en-GB" dirty="0"/>
              <a:t>If you apply the same speed value at every frame rate, you have frame rate dependency</a:t>
            </a:r>
          </a:p>
          <a:p>
            <a:pPr lvl="1"/>
            <a:r>
              <a:rPr lang="en-GB" dirty="0"/>
              <a:t>Movement code is dependent on the frame rate of the game (determined by the computer)</a:t>
            </a:r>
          </a:p>
          <a:p>
            <a:r>
              <a:rPr lang="en-GB" dirty="0"/>
              <a:t>You need to adjust movement code to make it </a:t>
            </a:r>
            <a:r>
              <a:rPr lang="en-GB" b="1" dirty="0"/>
              <a:t>frame rate independent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Scale the speed value higher or lower depending on how quickly the computer runs.</a:t>
            </a:r>
          </a:p>
          <a:p>
            <a:pPr lvl="1"/>
            <a:r>
              <a:rPr lang="en-GB" dirty="0"/>
              <a:t>Solution: </a:t>
            </a:r>
            <a:r>
              <a:rPr lang="en-GB" b="1" i="1" dirty="0"/>
              <a:t>multiply speed change by </a:t>
            </a:r>
            <a:r>
              <a:rPr lang="en-GB" b="1" i="1" dirty="0" err="1"/>
              <a:t>deltaTime</a:t>
            </a:r>
            <a:r>
              <a:rPr lang="en-GB" dirty="0"/>
              <a:t>.</a:t>
            </a:r>
          </a:p>
          <a:p>
            <a:pPr marL="640080" lvl="2" indent="0">
              <a:buNone/>
            </a:pPr>
            <a:r>
              <a:rPr lang="en-GB" i="1" dirty="0" err="1"/>
              <a:t>deltaTime</a:t>
            </a:r>
            <a:r>
              <a:rPr lang="en-GB" i="1" dirty="0"/>
              <a:t> is the time in seconds it took to complete the last frame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41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Character Classes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95936" y="1772816"/>
            <a:ext cx="1367064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Base Character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124272" y="3066256"/>
            <a:ext cx="1367064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Player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870320" y="3066256"/>
            <a:ext cx="1367064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Fish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39552" y="4581128"/>
            <a:ext cx="1584720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Move Player Strategy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7022317" y="4581128"/>
            <a:ext cx="1565871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Swim Horizontally Strategy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846830" y="4581128"/>
            <a:ext cx="1656184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Base Move Strategy</a:t>
            </a:r>
            <a:endParaRPr lang="en-GB" dirty="0"/>
          </a:p>
        </p:txBody>
      </p:sp>
      <p:cxnSp>
        <p:nvCxnSpPr>
          <p:cNvPr id="13" name="Elbow Connector 12"/>
          <p:cNvCxnSpPr>
            <a:stCxn id="6" idx="0"/>
            <a:endCxn id="5" idx="1"/>
          </p:cNvCxnSpPr>
          <p:nvPr/>
        </p:nvCxnSpPr>
        <p:spPr>
          <a:xfrm rot="5400000" flipH="1" flipV="1">
            <a:off x="2953172" y="2023492"/>
            <a:ext cx="897396" cy="118813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7" idx="0"/>
          </p:cNvCxnSpPr>
          <p:nvPr/>
        </p:nvCxnSpPr>
        <p:spPr>
          <a:xfrm rot="16200000" flipV="1">
            <a:off x="5563734" y="2076138"/>
            <a:ext cx="861392" cy="111884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Elbow Connector 20"/>
          <p:cNvCxnSpPr>
            <a:stCxn id="6" idx="1"/>
          </p:cNvCxnSpPr>
          <p:nvPr/>
        </p:nvCxnSpPr>
        <p:spPr>
          <a:xfrm rot="10800000" flipV="1">
            <a:off x="1403648" y="3462300"/>
            <a:ext cx="720624" cy="111882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7" idx="3"/>
            <a:endCxn id="10" idx="0"/>
          </p:cNvCxnSpPr>
          <p:nvPr/>
        </p:nvCxnSpPr>
        <p:spPr>
          <a:xfrm>
            <a:off x="7237384" y="3462300"/>
            <a:ext cx="567869" cy="111882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9" idx="3"/>
            <a:endCxn id="11" idx="1"/>
          </p:cNvCxnSpPr>
          <p:nvPr/>
        </p:nvCxnSpPr>
        <p:spPr>
          <a:xfrm>
            <a:off x="2124272" y="4977172"/>
            <a:ext cx="17225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10" idx="1"/>
            <a:endCxn id="11" idx="3"/>
          </p:cNvCxnSpPr>
          <p:nvPr/>
        </p:nvCxnSpPr>
        <p:spPr>
          <a:xfrm flipH="1">
            <a:off x="5503014" y="4977172"/>
            <a:ext cx="15193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807804" y="1819346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</a:t>
            </a:r>
            <a:r>
              <a:rPr lang="en-GB" dirty="0" smtClean="0"/>
              <a:t>nherits</a:t>
            </a:r>
          </a:p>
          <a:p>
            <a:pPr algn="ctr"/>
            <a:r>
              <a:rPr lang="en-GB" dirty="0" smtClean="0"/>
              <a:t>(is a)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5435008" y="1839287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</a:t>
            </a:r>
            <a:r>
              <a:rPr lang="en-GB" dirty="0" smtClean="0"/>
              <a:t>nherits</a:t>
            </a:r>
          </a:p>
          <a:p>
            <a:pPr algn="ctr"/>
            <a:r>
              <a:rPr lang="en-GB" dirty="0"/>
              <a:t>(is a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4003752" y="5453933"/>
            <a:ext cx="1354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</a:t>
            </a:r>
            <a:r>
              <a:rPr lang="en-GB" dirty="0" smtClean="0"/>
              <a:t>mplements</a:t>
            </a:r>
            <a:endParaRPr lang="en-GB" dirty="0"/>
          </a:p>
        </p:txBody>
      </p:sp>
      <p:sp>
        <p:nvSpPr>
          <p:cNvPr id="36" name="Rectangle 35"/>
          <p:cNvSpPr/>
          <p:nvPr/>
        </p:nvSpPr>
        <p:spPr>
          <a:xfrm>
            <a:off x="3851920" y="5877272"/>
            <a:ext cx="1656184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IMoveStrategy</a:t>
            </a:r>
            <a:endParaRPr lang="en-GB" dirty="0" smtClean="0"/>
          </a:p>
          <a:p>
            <a:pPr algn="ctr"/>
            <a:r>
              <a:rPr lang="en-GB" dirty="0" smtClean="0"/>
              <a:t>(interface)</a:t>
            </a:r>
            <a:endParaRPr lang="en-GB" dirty="0"/>
          </a:p>
        </p:txBody>
      </p:sp>
      <p:cxnSp>
        <p:nvCxnSpPr>
          <p:cNvPr id="40" name="Straight Arrow Connector 39"/>
          <p:cNvCxnSpPr>
            <a:stCxn id="36" idx="0"/>
            <a:endCxn id="11" idx="2"/>
          </p:cNvCxnSpPr>
          <p:nvPr/>
        </p:nvCxnSpPr>
        <p:spPr>
          <a:xfrm flipH="1" flipV="1">
            <a:off x="4674922" y="5373216"/>
            <a:ext cx="5090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2566135" y="4591813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inherits</a:t>
            </a:r>
          </a:p>
          <a:p>
            <a:pPr algn="ctr"/>
            <a:r>
              <a:rPr lang="en-GB" dirty="0" smtClean="0"/>
              <a:t>(is a)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5724128" y="4577115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inherits</a:t>
            </a:r>
          </a:p>
          <a:p>
            <a:pPr algn="ctr"/>
            <a:r>
              <a:rPr lang="en-GB" dirty="0" smtClean="0"/>
              <a:t>(is a)</a:t>
            </a:r>
            <a:endParaRPr lang="en-GB" dirty="0"/>
          </a:p>
        </p:txBody>
      </p:sp>
      <p:sp>
        <p:nvSpPr>
          <p:cNvPr id="49" name="TextBox 48"/>
          <p:cNvSpPr txBox="1"/>
          <p:nvPr/>
        </p:nvSpPr>
        <p:spPr>
          <a:xfrm>
            <a:off x="954107" y="3858344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</a:t>
            </a:r>
            <a:r>
              <a:rPr lang="en-GB" dirty="0" smtClean="0"/>
              <a:t>as a</a:t>
            </a:r>
            <a:endParaRPr lang="en-GB" dirty="0"/>
          </a:p>
        </p:txBody>
      </p:sp>
      <p:sp>
        <p:nvSpPr>
          <p:cNvPr id="51" name="TextBox 50"/>
          <p:cNvSpPr txBox="1"/>
          <p:nvPr/>
        </p:nvSpPr>
        <p:spPr>
          <a:xfrm>
            <a:off x="7345497" y="3850404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</a:t>
            </a:r>
            <a:r>
              <a:rPr lang="en-GB" dirty="0" smtClean="0"/>
              <a:t>as 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91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Character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b="1" dirty="0" smtClean="0"/>
              <a:t>Base Character</a:t>
            </a:r>
            <a:r>
              <a:rPr lang="en-GB" dirty="0" smtClean="0"/>
              <a:t>: abstract </a:t>
            </a:r>
            <a:r>
              <a:rPr lang="en-GB" dirty="0"/>
              <a:t>class defining common functionality for </a:t>
            </a:r>
            <a:r>
              <a:rPr lang="en-GB" dirty="0" smtClean="0"/>
              <a:t>characters i.e. player, fish.</a:t>
            </a:r>
          </a:p>
          <a:p>
            <a:pPr lvl="1"/>
            <a:r>
              <a:rPr lang="en-GB" dirty="0" smtClean="0"/>
              <a:t>Player and Fish </a:t>
            </a:r>
            <a:r>
              <a:rPr lang="en-GB" b="1" i="1" dirty="0" smtClean="0"/>
              <a:t>inherit from (is a) Base Character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Player</a:t>
            </a:r>
            <a:r>
              <a:rPr lang="en-GB" dirty="0" smtClean="0"/>
              <a:t>: defines characteristics and behaviour for player game object.</a:t>
            </a:r>
          </a:p>
          <a:p>
            <a:r>
              <a:rPr lang="en-GB" b="1" dirty="0" smtClean="0"/>
              <a:t>Fish</a:t>
            </a:r>
            <a:r>
              <a:rPr lang="en-GB" dirty="0" smtClean="0"/>
              <a:t>: defines characteristics and behaviour for fish game objects.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6924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Character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b="1" dirty="0" err="1" smtClean="0"/>
              <a:t>IMoveStrategy</a:t>
            </a:r>
            <a:r>
              <a:rPr lang="en-GB" dirty="0" smtClean="0"/>
              <a:t>: </a:t>
            </a:r>
            <a:r>
              <a:rPr lang="en-GB" dirty="0" smtClean="0">
                <a:solidFill>
                  <a:srgbClr val="FF0000"/>
                </a:solidFill>
              </a:rPr>
              <a:t>interface</a:t>
            </a:r>
            <a:r>
              <a:rPr lang="en-GB" dirty="0" smtClean="0"/>
              <a:t> which defines that a movement strategy must have a </a:t>
            </a:r>
            <a:r>
              <a:rPr lang="en-GB" b="1" dirty="0" smtClean="0"/>
              <a:t>Move</a:t>
            </a:r>
            <a:r>
              <a:rPr lang="en-GB" dirty="0" smtClean="0"/>
              <a:t> method (no implementation).</a:t>
            </a:r>
          </a:p>
          <a:p>
            <a:pPr lvl="1"/>
            <a:r>
              <a:rPr lang="en-GB" dirty="0"/>
              <a:t>Player and Fish each </a:t>
            </a:r>
            <a:r>
              <a:rPr lang="en-GB" b="1" i="1" dirty="0"/>
              <a:t>have a move strategy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Other objects (e.g. spike) also </a:t>
            </a:r>
            <a:r>
              <a:rPr lang="en-GB" b="1" i="1" dirty="0" smtClean="0"/>
              <a:t>have a move strategy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b="1" dirty="0" err="1" smtClean="0"/>
              <a:t>BaseMoveStrategy</a:t>
            </a:r>
            <a:r>
              <a:rPr lang="en-GB" dirty="0" smtClean="0"/>
              <a:t>: abstract class defining common move strategy functionality.</a:t>
            </a:r>
          </a:p>
          <a:p>
            <a:r>
              <a:rPr lang="en-GB" b="1" dirty="0" err="1" smtClean="0"/>
              <a:t>MovePlayer</a:t>
            </a:r>
            <a:r>
              <a:rPr lang="en-GB" dirty="0" smtClean="0"/>
              <a:t>: defines move strategy for moving player.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17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Character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err="1" smtClean="0"/>
              <a:t>MoveSwimHorizontally</a:t>
            </a:r>
            <a:r>
              <a:rPr lang="en-GB" dirty="0" smtClean="0"/>
              <a:t>: </a:t>
            </a:r>
            <a:r>
              <a:rPr lang="en-GB" dirty="0"/>
              <a:t>defines </a:t>
            </a:r>
            <a:r>
              <a:rPr lang="en-GB" dirty="0" smtClean="0"/>
              <a:t>a move </a:t>
            </a:r>
            <a:r>
              <a:rPr lang="en-GB" dirty="0"/>
              <a:t>strategy </a:t>
            </a:r>
            <a:r>
              <a:rPr lang="en-GB" dirty="0" smtClean="0"/>
              <a:t>that makes the game object move by swimming horizontally.</a:t>
            </a:r>
            <a:endParaRPr lang="en-GB" dirty="0"/>
          </a:p>
          <a:p>
            <a:r>
              <a:rPr lang="en-GB" b="1" dirty="0" err="1" smtClean="0"/>
              <a:t>MoveRotate</a:t>
            </a:r>
            <a:r>
              <a:rPr lang="en-GB" dirty="0" smtClean="0"/>
              <a:t>: defines a move strategy that makes the game object move by rotating around.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31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12577</TotalTime>
  <Words>1354</Words>
  <Application>Microsoft Office PowerPoint</Application>
  <PresentationFormat>On-screen Show (4:3)</PresentationFormat>
  <Paragraphs>171</Paragraphs>
  <Slides>23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Perky Penguin Game World Script Classes</vt:lpstr>
      <vt:lpstr>Today’s Lecture</vt:lpstr>
      <vt:lpstr>The Game World Render Area</vt:lpstr>
      <vt:lpstr>The Game World The Platforms</vt:lpstr>
      <vt:lpstr>The Game World Scene Scripts</vt:lpstr>
      <vt:lpstr>The Game World Scene Scripts</vt:lpstr>
      <vt:lpstr>Prefabs</vt:lpstr>
      <vt:lpstr>Creating a Game Object from a Prefab</vt:lpstr>
      <vt:lpstr>Unity’s Event Functions</vt:lpstr>
      <vt:lpstr>Unity’s Event Functions</vt:lpstr>
      <vt:lpstr>Unity’s Event Functions</vt:lpstr>
      <vt:lpstr>Game Object Concepts Transform</vt:lpstr>
      <vt:lpstr>Game Object Concepts Transform</vt:lpstr>
      <vt:lpstr>Game Object Concepts Components</vt:lpstr>
      <vt:lpstr>Game Object Concepts Components</vt:lpstr>
      <vt:lpstr>Game Object Concepts Components</vt:lpstr>
      <vt:lpstr>Implementing a Camera Follow</vt:lpstr>
      <vt:lpstr>Making Rate of Movement Independent of Computer’s Speed</vt:lpstr>
      <vt:lpstr>The Character Classes</vt:lpstr>
      <vt:lpstr>The Character Classes</vt:lpstr>
      <vt:lpstr>The Character Classes</vt:lpstr>
      <vt:lpstr>The Character Classes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1596</cp:revision>
  <cp:lastPrinted>2014-09-29T16:21:25Z</cp:lastPrinted>
  <dcterms:created xsi:type="dcterms:W3CDTF">2013-09-18T07:00:31Z</dcterms:created>
  <dcterms:modified xsi:type="dcterms:W3CDTF">2019-10-24T06:07:58Z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