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3A872B-4A34-48E4-86D7-25A16620D75C}" v="12" dt="2026-02-14T13:20:14.6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a Caines" userId="c7696fb7bc0bd910" providerId="LiveId" clId="{031FEB4D-0CE5-4F5F-AA15-C97DE0E7BCF0}"/>
    <pc:docChg chg="undo custSel modSld">
      <pc:chgData name="Ola Caines" userId="c7696fb7bc0bd910" providerId="LiveId" clId="{031FEB4D-0CE5-4F5F-AA15-C97DE0E7BCF0}" dt="2026-02-14T20:11:11.551" v="8650" actId="1076"/>
      <pc:docMkLst>
        <pc:docMk/>
      </pc:docMkLst>
      <pc:sldChg chg="modSp mod">
        <pc:chgData name="Ola Caines" userId="c7696fb7bc0bd910" providerId="LiveId" clId="{031FEB4D-0CE5-4F5F-AA15-C97DE0E7BCF0}" dt="2026-02-14T17:47:53.842" v="7828" actId="20577"/>
        <pc:sldMkLst>
          <pc:docMk/>
          <pc:sldMk cId="764605052" sldId="261"/>
        </pc:sldMkLst>
        <pc:spChg chg="mod">
          <ac:chgData name="Ola Caines" userId="c7696fb7bc0bd910" providerId="LiveId" clId="{031FEB4D-0CE5-4F5F-AA15-C97DE0E7BCF0}" dt="2026-01-31T12:28:01.100" v="1155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Ola Caines" userId="c7696fb7bc0bd910" providerId="LiveId" clId="{031FEB4D-0CE5-4F5F-AA15-C97DE0E7BCF0}" dt="2026-02-14T17:47:53.842" v="7828" actId="20577"/>
          <ac:spMkLst>
            <pc:docMk/>
            <pc:sldMk cId="764605052" sldId="261"/>
            <ac:spMk id="3" creationId="{E04C29E1-0FF6-7114-4118-5B68E71110F6}"/>
          </ac:spMkLst>
        </pc:spChg>
        <pc:graphicFrameChg chg="modGraphic">
          <ac:chgData name="Ola Caines" userId="c7696fb7bc0bd910" providerId="LiveId" clId="{031FEB4D-0CE5-4F5F-AA15-C97DE0E7BCF0}" dt="2026-02-14T17:46:47.956" v="7823" actId="1392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Ola Caines" userId="c7696fb7bc0bd910" providerId="LiveId" clId="{031FEB4D-0CE5-4F5F-AA15-C97DE0E7BCF0}" dt="2026-02-14T13:21:11.685" v="7583" actId="20577"/>
        <pc:sldMkLst>
          <pc:docMk/>
          <pc:sldMk cId="2451324015" sldId="263"/>
        </pc:sldMkLst>
        <pc:spChg chg="mod">
          <ac:chgData name="Ola Caines" userId="c7696fb7bc0bd910" providerId="LiveId" clId="{031FEB4D-0CE5-4F5F-AA15-C97DE0E7BCF0}" dt="2026-02-14T13:21:11.685" v="7583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">
        <pc:chgData name="Ola Caines" userId="c7696fb7bc0bd910" providerId="LiveId" clId="{031FEB4D-0CE5-4F5F-AA15-C97DE0E7BCF0}" dt="2026-02-14T20:11:11.551" v="8650" actId="1076"/>
        <pc:sldMkLst>
          <pc:docMk/>
          <pc:sldMk cId="1037257886" sldId="265"/>
        </pc:sldMkLst>
        <pc:spChg chg="mod">
          <ac:chgData name="Ola Caines" userId="c7696fb7bc0bd910" providerId="LiveId" clId="{031FEB4D-0CE5-4F5F-AA15-C97DE0E7BCF0}" dt="2026-02-14T20:01:59.163" v="8646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Ola Caines" userId="c7696fb7bc0bd910" providerId="LiveId" clId="{031FEB4D-0CE5-4F5F-AA15-C97DE0E7BCF0}" dt="2026-02-14T20:11:11.551" v="8650" actId="1076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Ola Caines" userId="c7696fb7bc0bd910" providerId="LiveId" clId="{031FEB4D-0CE5-4F5F-AA15-C97DE0E7BCF0}" dt="2026-02-14T12:52:04.377" v="6669"/>
        <pc:sldMkLst>
          <pc:docMk/>
          <pc:sldMk cId="3258301802" sldId="266"/>
        </pc:sldMkLst>
        <pc:spChg chg="mod">
          <ac:chgData name="Ola Caines" userId="c7696fb7bc0bd910" providerId="LiveId" clId="{031FEB4D-0CE5-4F5F-AA15-C97DE0E7BCF0}" dt="2026-02-14T12:52:04.377" v="6669"/>
          <ac:spMkLst>
            <pc:docMk/>
            <pc:sldMk cId="3258301802" sldId="266"/>
            <ac:spMk id="2" creationId="{68A8AF1C-86E0-7043-44A2-DA950ED42D52}"/>
          </ac:spMkLst>
        </pc:spChg>
      </pc:sldChg>
      <pc:sldChg chg="modSp mod">
        <pc:chgData name="Ola Caines" userId="c7696fb7bc0bd910" providerId="LiveId" clId="{031FEB4D-0CE5-4F5F-AA15-C97DE0E7BCF0}" dt="2026-02-14T16:36:47.490" v="7685" actId="20577"/>
        <pc:sldMkLst>
          <pc:docMk/>
          <pc:sldMk cId="3321023050" sldId="271"/>
        </pc:sldMkLst>
        <pc:spChg chg="mod">
          <ac:chgData name="Ola Caines" userId="c7696fb7bc0bd910" providerId="LiveId" clId="{031FEB4D-0CE5-4F5F-AA15-C97DE0E7BCF0}" dt="2026-02-14T16:36:47.490" v="7685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 mod">
        <pc:chgData name="Ola Caines" userId="c7696fb7bc0bd910" providerId="LiveId" clId="{031FEB4D-0CE5-4F5F-AA15-C97DE0E7BCF0}" dt="2026-02-14T12:51:09.090" v="6668" actId="27636"/>
        <pc:sldMkLst>
          <pc:docMk/>
          <pc:sldMk cId="1027608494" sldId="272"/>
        </pc:sldMkLst>
        <pc:spChg chg="mod">
          <ac:chgData name="Ola Caines" userId="c7696fb7bc0bd910" providerId="LiveId" clId="{031FEB4D-0CE5-4F5F-AA15-C97DE0E7BCF0}" dt="2026-01-24T10:19:49.470" v="107" actId="122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Ola Caines" userId="c7696fb7bc0bd910" providerId="LiveId" clId="{031FEB4D-0CE5-4F5F-AA15-C97DE0E7BCF0}" dt="2026-02-14T12:51:09.090" v="6668" actId="27636"/>
          <ac:spMkLst>
            <pc:docMk/>
            <pc:sldMk cId="1027608494" sldId="272"/>
            <ac:spMk id="3" creationId="{E292113E-450D-CB08-601E-E45AB99509E7}"/>
          </ac:spMkLst>
        </pc:spChg>
      </pc:sldChg>
      <pc:sldChg chg="delSp modSp mod">
        <pc:chgData name="Ola Caines" userId="c7696fb7bc0bd910" providerId="LiveId" clId="{031FEB4D-0CE5-4F5F-AA15-C97DE0E7BCF0}" dt="2026-02-14T12:59:12.565" v="6945"/>
        <pc:sldMkLst>
          <pc:docMk/>
          <pc:sldMk cId="2661610389" sldId="273"/>
        </pc:sldMkLst>
        <pc:spChg chg="mod">
          <ac:chgData name="Ola Caines" userId="c7696fb7bc0bd910" providerId="LiveId" clId="{031FEB4D-0CE5-4F5F-AA15-C97DE0E7BCF0}" dt="2026-02-14T11:29:19.590" v="4704" actId="1076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Ola Caines" userId="c7696fb7bc0bd910" providerId="LiveId" clId="{031FEB4D-0CE5-4F5F-AA15-C97DE0E7BCF0}" dt="2026-02-14T12:58:37.434" v="6942" actId="20577"/>
          <ac:spMkLst>
            <pc:docMk/>
            <pc:sldMk cId="2661610389" sldId="273"/>
            <ac:spMk id="3" creationId="{881B820E-B9B3-5CF2-E1AE-F54AA3FA003E}"/>
          </ac:spMkLst>
        </pc:spChg>
        <pc:spChg chg="del mod">
          <ac:chgData name="Ola Caines" userId="c7696fb7bc0bd910" providerId="LiveId" clId="{031FEB4D-0CE5-4F5F-AA15-C97DE0E7BCF0}" dt="2026-02-14T12:59:12.565" v="6945"/>
          <ac:spMkLst>
            <pc:docMk/>
            <pc:sldMk cId="2661610389" sldId="273"/>
            <ac:spMk id="5" creationId="{EF01DF79-6A6A-BA50-4722-FF4B95BC5503}"/>
          </ac:spMkLst>
        </pc:spChg>
      </pc:sldChg>
      <pc:sldChg chg="modSp mod">
        <pc:chgData name="Ola Caines" userId="c7696fb7bc0bd910" providerId="LiveId" clId="{031FEB4D-0CE5-4F5F-AA15-C97DE0E7BCF0}" dt="2026-02-14T11:29:30.686" v="4706" actId="1076"/>
        <pc:sldMkLst>
          <pc:docMk/>
          <pc:sldMk cId="860344735" sldId="274"/>
        </pc:sldMkLst>
        <pc:spChg chg="mod">
          <ac:chgData name="Ola Caines" userId="c7696fb7bc0bd910" providerId="LiveId" clId="{031FEB4D-0CE5-4F5F-AA15-C97DE0E7BCF0}" dt="2026-02-14T11:29:30.686" v="4706" actId="1076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Ola Caines" userId="c7696fb7bc0bd910" providerId="LiveId" clId="{031FEB4D-0CE5-4F5F-AA15-C97DE0E7BCF0}" dt="2026-02-14T10:51:26.568" v="2664" actId="27636"/>
          <ac:spMkLst>
            <pc:docMk/>
            <pc:sldMk cId="860344735" sldId="274"/>
            <ac:spMk id="3" creationId="{5A83545D-6FBE-2985-5F35-4C84283CFC53}"/>
          </ac:spMkLst>
        </pc:spChg>
      </pc:sldChg>
      <pc:sldChg chg="delSp modSp mod modClrScheme chgLayout">
        <pc:chgData name="Ola Caines" userId="c7696fb7bc0bd910" providerId="LiveId" clId="{031FEB4D-0CE5-4F5F-AA15-C97DE0E7BCF0}" dt="2026-02-14T17:38:43.894" v="7822" actId="20577"/>
        <pc:sldMkLst>
          <pc:docMk/>
          <pc:sldMk cId="2496961718" sldId="336"/>
        </pc:sldMkLst>
        <pc:spChg chg="del mod">
          <ac:chgData name="Ola Caines" userId="c7696fb7bc0bd910" providerId="LiveId" clId="{031FEB4D-0CE5-4F5F-AA15-C97DE0E7BCF0}" dt="2026-02-14T12:52:09.518" v="6670" actId="26606"/>
          <ac:spMkLst>
            <pc:docMk/>
            <pc:sldMk cId="2496961718" sldId="336"/>
            <ac:spMk id="2" creationId="{114F40AF-1DC8-A37F-53F7-202B11A20FAE}"/>
          </ac:spMkLst>
        </pc:spChg>
        <pc:spChg chg="mod">
          <ac:chgData name="Ola Caines" userId="c7696fb7bc0bd910" providerId="LiveId" clId="{031FEB4D-0CE5-4F5F-AA15-C97DE0E7BCF0}" dt="2026-02-14T17:37:51.686" v="7756" actId="403"/>
          <ac:spMkLst>
            <pc:docMk/>
            <pc:sldMk cId="2496961718" sldId="336"/>
            <ac:spMk id="3" creationId="{FEBB8468-B35F-E392-2801-59B9C39538AD}"/>
          </ac:spMkLst>
        </pc:spChg>
        <pc:spChg chg="mod">
          <ac:chgData name="Ola Caines" userId="c7696fb7bc0bd910" providerId="LiveId" clId="{031FEB4D-0CE5-4F5F-AA15-C97DE0E7BCF0}" dt="2026-02-14T16:51:06.449" v="7710" actId="1076"/>
          <ac:spMkLst>
            <pc:docMk/>
            <pc:sldMk cId="2496961718" sldId="336"/>
            <ac:spMk id="6" creationId="{BF06D522-2E79-CDE6-025D-40436EF041A1}"/>
          </ac:spMkLst>
        </pc:spChg>
        <pc:graphicFrameChg chg="mod ord modGraphic">
          <ac:chgData name="Ola Caines" userId="c7696fb7bc0bd910" providerId="LiveId" clId="{031FEB4D-0CE5-4F5F-AA15-C97DE0E7BCF0}" dt="2026-02-14T17:38:43.894" v="7822" actId="2057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Sp modSp mod">
        <pc:chgData name="Ola Caines" userId="c7696fb7bc0bd910" providerId="LiveId" clId="{031FEB4D-0CE5-4F5F-AA15-C97DE0E7BCF0}" dt="2026-02-14T17:49:50.093" v="7873" actId="122"/>
        <pc:sldMkLst>
          <pc:docMk/>
          <pc:sldMk cId="2319079123" sldId="337"/>
        </pc:sldMkLst>
        <pc:spChg chg="mod">
          <ac:chgData name="Ola Caines" userId="c7696fb7bc0bd910" providerId="LiveId" clId="{031FEB4D-0CE5-4F5F-AA15-C97DE0E7BCF0}" dt="2026-02-14T17:49:50.093" v="7873" actId="122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Ola Caines" userId="c7696fb7bc0bd910" providerId="LiveId" clId="{031FEB4D-0CE5-4F5F-AA15-C97DE0E7BCF0}" dt="2026-02-14T13:16:05.659" v="7449" actId="20577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Ola Caines" userId="c7696fb7bc0bd910" providerId="LiveId" clId="{031FEB4D-0CE5-4F5F-AA15-C97DE0E7BCF0}" dt="2026-02-14T13:15:17.485" v="7404" actId="478"/>
          <ac:spMkLst>
            <pc:docMk/>
            <pc:sldMk cId="2319079123" sldId="337"/>
            <ac:spMk id="5" creationId="{4FE718F0-679C-850D-A5D4-2484229AD645}"/>
          </ac:spMkLst>
        </pc:spChg>
      </pc:sldChg>
      <pc:sldChg chg="addSp delSp modSp mod">
        <pc:chgData name="Ola Caines" userId="c7696fb7bc0bd910" providerId="LiveId" clId="{031FEB4D-0CE5-4F5F-AA15-C97DE0E7BCF0}" dt="2026-02-14T18:23:26.433" v="7874" actId="115"/>
        <pc:sldMkLst>
          <pc:docMk/>
          <pc:sldMk cId="642852813" sldId="363"/>
        </pc:sldMkLst>
        <pc:spChg chg="mod">
          <ac:chgData name="Ola Caines" userId="c7696fb7bc0bd910" providerId="LiveId" clId="{031FEB4D-0CE5-4F5F-AA15-C97DE0E7BCF0}" dt="2026-02-14T12:52:04.377" v="6669"/>
          <ac:spMkLst>
            <pc:docMk/>
            <pc:sldMk cId="642852813" sldId="363"/>
            <ac:spMk id="2" creationId="{4123C5DD-9135-EA5A-0C12-57ABF0012AEF}"/>
          </ac:spMkLst>
        </pc:spChg>
        <pc:spChg chg="mod">
          <ac:chgData name="Ola Caines" userId="c7696fb7bc0bd910" providerId="LiveId" clId="{031FEB4D-0CE5-4F5F-AA15-C97DE0E7BCF0}" dt="2026-02-14T18:23:26.433" v="7874" actId="115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Ola Caines" userId="c7696fb7bc0bd910" providerId="LiveId" clId="{031FEB4D-0CE5-4F5F-AA15-C97DE0E7BCF0}" dt="2026-02-14T13:10:50.703" v="7313" actId="20577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Ola Caines" userId="c7696fb7bc0bd910" providerId="LiveId" clId="{031FEB4D-0CE5-4F5F-AA15-C97DE0E7BCF0}" dt="2026-02-14T13:03:56.380" v="7121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Ola Caines" userId="c7696fb7bc0bd910" providerId="LiveId" clId="{031FEB4D-0CE5-4F5F-AA15-C97DE0E7BCF0}" dt="2026-02-14T13:06:08.788" v="7203" actId="20577"/>
          <ac:spMkLst>
            <pc:docMk/>
            <pc:sldMk cId="642852813" sldId="363"/>
            <ac:spMk id="23" creationId="{8F167E83-1CE4-F3CA-7557-1CDDF3628DBE}"/>
          </ac:spMkLst>
        </pc:spChg>
        <pc:spChg chg="del mod">
          <ac:chgData name="Ola Caines" userId="c7696fb7bc0bd910" providerId="LiveId" clId="{031FEB4D-0CE5-4F5F-AA15-C97DE0E7BCF0}" dt="2026-02-14T13:06:19.508" v="7205" actId="478"/>
          <ac:spMkLst>
            <pc:docMk/>
            <pc:sldMk cId="642852813" sldId="363"/>
            <ac:spMk id="24" creationId="{B2F0A62B-BCD1-8AD8-F315-6F09A31F7FFE}"/>
          </ac:spMkLst>
        </pc:spChg>
        <pc:spChg chg="del mod">
          <ac:chgData name="Ola Caines" userId="c7696fb7bc0bd910" providerId="LiveId" clId="{031FEB4D-0CE5-4F5F-AA15-C97DE0E7BCF0}" dt="2026-02-14T13:06:23.683" v="7206" actId="478"/>
          <ac:spMkLst>
            <pc:docMk/>
            <pc:sldMk cId="642852813" sldId="363"/>
            <ac:spMk id="25" creationId="{2A30538D-67ED-A3A1-CFA1-39377D70B9B9}"/>
          </ac:spMkLst>
        </pc:spChg>
        <pc:spChg chg="del">
          <ac:chgData name="Ola Caines" userId="c7696fb7bc0bd910" providerId="LiveId" clId="{031FEB4D-0CE5-4F5F-AA15-C97DE0E7BCF0}" dt="2026-02-14T13:05:06.441" v="7139" actId="478"/>
          <ac:spMkLst>
            <pc:docMk/>
            <pc:sldMk cId="642852813" sldId="363"/>
            <ac:spMk id="26" creationId="{19E1DBE5-167E-78C1-BCD0-8D2DCE9A4F68}"/>
          </ac:spMkLst>
        </pc:spChg>
        <pc:spChg chg="del">
          <ac:chgData name="Ola Caines" userId="c7696fb7bc0bd910" providerId="LiveId" clId="{031FEB4D-0CE5-4F5F-AA15-C97DE0E7BCF0}" dt="2026-02-14T13:05:09.458" v="7140" actId="478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Ola Caines" userId="c7696fb7bc0bd910" providerId="LiveId" clId="{031FEB4D-0CE5-4F5F-AA15-C97DE0E7BCF0}" dt="2026-02-14T12:44:01.567" v="6321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Ola Caines" userId="c7696fb7bc0bd910" providerId="LiveId" clId="{031FEB4D-0CE5-4F5F-AA15-C97DE0E7BCF0}" dt="2026-02-14T12:43:41.022" v="6271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Ola Caines" userId="c7696fb7bc0bd910" providerId="LiveId" clId="{031FEB4D-0CE5-4F5F-AA15-C97DE0E7BCF0}" dt="2026-02-14T12:46:43.619" v="6580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Ola Caines" userId="c7696fb7bc0bd910" providerId="LiveId" clId="{031FEB4D-0CE5-4F5F-AA15-C97DE0E7BCF0}" dt="2026-02-14T12:42:08.185" v="6197" actId="20577"/>
          <ac:spMkLst>
            <pc:docMk/>
            <pc:sldMk cId="642852813" sldId="363"/>
            <ac:spMk id="31" creationId="{D3B994F6-BB20-88F1-925A-272C4C1BB063}"/>
          </ac:spMkLst>
        </pc:spChg>
        <pc:spChg chg="mod">
          <ac:chgData name="Ola Caines" userId="c7696fb7bc0bd910" providerId="LiveId" clId="{031FEB4D-0CE5-4F5F-AA15-C97DE0E7BCF0}" dt="2026-02-14T12:41:55.077" v="6185" actId="20577"/>
          <ac:spMkLst>
            <pc:docMk/>
            <pc:sldMk cId="642852813" sldId="363"/>
            <ac:spMk id="32" creationId="{5DB6A20C-CFF4-B26B-E98B-7BE2AD6107BC}"/>
          </ac:spMkLst>
        </pc:spChg>
        <pc:spChg chg="del mod">
          <ac:chgData name="Ola Caines" userId="c7696fb7bc0bd910" providerId="LiveId" clId="{031FEB4D-0CE5-4F5F-AA15-C97DE0E7BCF0}" dt="2026-02-14T13:06:17.290" v="7204" actId="478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Ola Caines" userId="c7696fb7bc0bd910" providerId="LiveId" clId="{031FEB4D-0CE5-4F5F-AA15-C97DE0E7BCF0}" dt="2026-02-14T12:42:32.632" v="6217" actId="20577"/>
          <ac:spMkLst>
            <pc:docMk/>
            <pc:sldMk cId="642852813" sldId="363"/>
            <ac:spMk id="34" creationId="{18A0BA3C-0398-33B0-8A61-9B6B82677B43}"/>
          </ac:spMkLst>
        </pc:spChg>
        <pc:spChg chg="del">
          <ac:chgData name="Ola Caines" userId="c7696fb7bc0bd910" providerId="LiveId" clId="{031FEB4D-0CE5-4F5F-AA15-C97DE0E7BCF0}" dt="2026-02-14T13:05:04.240" v="7138" actId="478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Ola Caines" userId="c7696fb7bc0bd910" providerId="LiveId" clId="{031FEB4D-0CE5-4F5F-AA15-C97DE0E7BCF0}" dt="2026-02-14T13:05:49.806" v="7159" actId="20577"/>
          <ac:spMkLst>
            <pc:docMk/>
            <pc:sldMk cId="642852813" sldId="363"/>
            <ac:spMk id="36" creationId="{182A6F30-A98D-AA4B-6D38-F12F52305694}"/>
          </ac:spMkLst>
        </pc:spChg>
        <pc:spChg chg="mod">
          <ac:chgData name="Ola Caines" userId="c7696fb7bc0bd910" providerId="LiveId" clId="{031FEB4D-0CE5-4F5F-AA15-C97DE0E7BCF0}" dt="2026-02-14T12:46:48.707" v="6581" actId="313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Ola Caines" userId="c7696fb7bc0bd910" providerId="LiveId" clId="{031FEB4D-0CE5-4F5F-AA15-C97DE0E7BCF0}" dt="2026-02-14T12:41:30.388" v="6167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Ola Caines" userId="c7696fb7bc0bd910" providerId="LiveId" clId="{031FEB4D-0CE5-4F5F-AA15-C97DE0E7BCF0}" dt="2026-02-14T12:45:34.590" v="6478" actId="20577"/>
          <ac:spMkLst>
            <pc:docMk/>
            <pc:sldMk cId="642852813" sldId="363"/>
            <ac:spMk id="39" creationId="{D9B946EB-160F-14E8-6E65-A3ACFE53BA8E}"/>
          </ac:spMkLst>
        </pc:spChg>
        <pc:spChg chg="add del mod">
          <ac:chgData name="Ola Caines" userId="c7696fb7bc0bd910" providerId="LiveId" clId="{031FEB4D-0CE5-4F5F-AA15-C97DE0E7BCF0}" dt="2026-02-14T12:45:21.922" v="6452" actId="20577"/>
          <ac:spMkLst>
            <pc:docMk/>
            <pc:sldMk cId="642852813" sldId="363"/>
            <ac:spMk id="40" creationId="{1A129B97-8AB0-A07D-27D5-16E805A4DFB6}"/>
          </ac:spMkLst>
        </pc:spChg>
        <pc:cxnChg chg="mod">
          <ac:chgData name="Ola Caines" userId="c7696fb7bc0bd910" providerId="LiveId" clId="{031FEB4D-0CE5-4F5F-AA15-C97DE0E7BCF0}" dt="2026-02-14T13:06:17.290" v="7204" actId="478"/>
          <ac:cxnSpMkLst>
            <pc:docMk/>
            <pc:sldMk cId="642852813" sldId="363"/>
            <ac:cxnSpMk id="15" creationId="{7629CFFD-B4EB-9320-8F6D-4F5EB8E5314C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113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171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53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73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5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676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728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077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11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264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645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39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301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resources/floral/2025-floral-industry-trends/" TargetMode="External"/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Ola Caines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2420322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Chijioke Uba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my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morning, My name is Ola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Haven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About Green Haven Florists…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Florists is a small, independently run business, located in Norwich and founded in 2016 by Liam and Priya Patel.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store gained popularity for its bespoke floral arrangements and ties to the local community, as well as sustainable and eco friendly packaging, attracting a wide range of customers from walk-ins to weddings.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 Haven Florists have been experiencing a downturn in sales and foot traffic over the past 12 months, which is having a significant negative impact on the business and its profitability.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-58615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problems are Green Haven Florists facing?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084" y="1101013"/>
            <a:ext cx="11275608" cy="565215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issue Green Haven Florists are facing is a decline of in-store sales by 30%. There are several internal and external factors that are contributing to this…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External – uncontrollable problems;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Loss of foot traffic as a result other nearby businesses closing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general shift to online shopping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 and supply chain disruptions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Two new competitors entering the local market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florists offering more services such as same day delivery and frequent discounts</a:t>
            </a: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– controllable problems;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Outdated website – difficult for customers to navigate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expensive to uphold sustainability commitments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1371633" y="-149291"/>
            <a:ext cx="3932237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5W2H</a:t>
            </a:r>
            <a:r>
              <a:rPr lang="en-US" sz="3600" b="1" u="sng" dirty="0">
                <a:latin typeface="+mj-lt"/>
                <a:ea typeface="+mj-ea"/>
                <a:cs typeface="+mj-cs"/>
              </a:rPr>
              <a:t> Model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b="1" u="sng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1530253" y="1153317"/>
            <a:ext cx="7842741" cy="744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GB" sz="2000" b="1" dirty="0"/>
              <a:t>The 5W2H is a brainstorming technique used to identify a problem and articulate its nature, scope and impact (</a:t>
            </a:r>
            <a:r>
              <a:rPr lang="en-GB" sz="2000" b="1" dirty="0" err="1"/>
              <a:t>Helmod</a:t>
            </a:r>
            <a:r>
              <a:rPr lang="en-GB" sz="2000" b="1" dirty="0"/>
              <a:t>, 2022).</a:t>
            </a:r>
            <a:endParaRPr lang="en-GB" sz="2000" kern="1200" dirty="0"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913988"/>
              </p:ext>
            </p:extLst>
          </p:nvPr>
        </p:nvGraphicFramePr>
        <p:xfrm>
          <a:off x="1371633" y="2093674"/>
          <a:ext cx="9265263" cy="4248944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19265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36607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195575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19265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198490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489950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2985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0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Decline in sales at Green Haven Florists</a:t>
                      </a:r>
                    </a:p>
                  </a:txBody>
                  <a:tcPr marL="55919" marR="55919" marT="27959" marB="27959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52563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 marL="55919" marR="55919" marT="27959" marB="27959"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50932">
                <a:tc>
                  <a:txBody>
                    <a:bodyPr/>
                    <a:lstStyle/>
                    <a:p>
                      <a:r>
                        <a:rPr lang="en-GB" sz="1800" dirty="0"/>
                        <a:t>30% decrease in sales in-store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In the Green Haven Florists store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This problem has occurred over the past 12 months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This is affecting Liam and Priya Patel, as business owners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Lack of online presence as online shopping gains popularity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This could lead to potential business closure as financial sustainability is at risk</a:t>
                      </a: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Approximately 30% reduction in in-store revenues.</a:t>
                      </a:r>
                    </a:p>
                    <a:p>
                      <a:r>
                        <a:rPr lang="en-GB" sz="1800" dirty="0"/>
                        <a:t>Increasing business costs</a:t>
                      </a:r>
                    </a:p>
                  </a:txBody>
                  <a:tcPr marL="55919" marR="55919" marT="27959" marB="27959"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58155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>
                        <a:highlight>
                          <a:srgbClr val="FFFF00"/>
                        </a:highlight>
                      </a:endParaRP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24604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>
                        <a:highlight>
                          <a:srgbClr val="FFFF00"/>
                        </a:highlight>
                      </a:endParaRPr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100" dirty="0"/>
                    </a:p>
                  </a:txBody>
                  <a:tcPr marL="55919" marR="55919" marT="27959" marB="27959"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5103"/>
            <a:ext cx="10515600" cy="540433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PESTEL Analysis studies the key external factors, (Political, Environmental, Social, Economical and Legal) that influence a business. (CIPD, 2026)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can be used to support businesses in making decisions by detecting and understanding broad, long-term trends.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Benefits of using a PESTEL analysis are;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an easy framework to use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facilitates an understanding of the wider business environment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can help businesses to anticipate future problems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can enable businesses to discover new opportunities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Criticisms of using a PESTEL analysis are;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data used may be based on assumptions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may be insufficient</a:t>
            </a:r>
          </a:p>
          <a:p>
            <a:pPr>
              <a:lnSpc>
                <a:spcPct val="10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249701"/>
              </p:ext>
            </p:extLst>
          </p:nvPr>
        </p:nvGraphicFramePr>
        <p:xfrm>
          <a:off x="948904" y="2123386"/>
          <a:ext cx="9782355" cy="3249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import costs (flower consumer trends 2025)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>
                        <a:highlight>
                          <a:srgbClr val="FFFF00"/>
                        </a:highlight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Customers more price sensitive (Floral consumer trends 2025)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shopping more popular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Customers highly influenced by social media (Floral industry trends 2025)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Outdated website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Small social media presence compared to competitors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sales require compliance with GDPR laws.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Increasing demand for sustainable products (International Fresh Produce Association 2026)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965" y="1544039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 or fishbone diagram, is a visual aid that displays the relationship between the various factors that contribute to a particular effect or problem (Kumah et al., 2024)</a:t>
            </a:r>
          </a:p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It is used to help identify the many possible causes for a problem by sorting ideas into useful categories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Advantages of the Cause-and-Effect model are;</a:t>
            </a:r>
          </a:p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Narrows the scope of the investigation to be more manageable or actionable</a:t>
            </a:r>
          </a:p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Uses time effectively</a:t>
            </a:r>
          </a:p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Visualises the relationship between all possible causes (Innovations journal 2024)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Disadvantages of the Cause-and-Effect model are;</a:t>
            </a:r>
          </a:p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Doesn’t provide a deeper insight</a:t>
            </a:r>
          </a:p>
          <a:p>
            <a:pPr>
              <a:lnSpc>
                <a:spcPct val="10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Can oversimplify problems</a:t>
            </a:r>
          </a:p>
          <a:p>
            <a:pPr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Decline in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Increasing awareness and push for sustainability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Neighbouring business closed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Other competitors providing different services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 florists in local market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 difficult for customers to use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online presence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Higher import costs of products and materials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expensive to provide sustainable products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Cause-and-Effect diagram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Kumah et al. (2024)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Florists’ main problem is a decrease in sales, mainly due to a change in consumer habits and reduced foot traffic.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Internal weaknesses such as lack of social media presence and an outdated website limit Green Haven Florists ability to compete with more modernised businesses.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External pressures in the local market for example new businesses as well as increased business costs.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Future stability of the business is at risk – potential of closing down.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/>
              <a:t>CIPD (2026) PESTLE analysis. Accessed from </a:t>
            </a:r>
            <a:r>
              <a:rPr lang="en-GB" dirty="0">
                <a:hlinkClick r:id="rId2"/>
              </a:rPr>
              <a:t>https://www.cipd.org/uk/knowledge/factsheets/pestle-analysis-factsheet/</a:t>
            </a:r>
            <a:r>
              <a:rPr lang="en-GB" dirty="0"/>
              <a:t> on 14/02/2026</a:t>
            </a:r>
          </a:p>
          <a:p>
            <a:pPr algn="just"/>
            <a:r>
              <a:rPr lang="en-GB" dirty="0"/>
              <a:t>Helmold, M., 2022. Problem-solving and performance management tools. In </a:t>
            </a:r>
            <a:r>
              <a:rPr lang="en-GB" i="1" dirty="0"/>
              <a:t>Strategic Performance Management: Achieving Long-term Competitive Advantage through Performance Excellence</a:t>
            </a:r>
            <a:r>
              <a:rPr lang="en-GB" dirty="0"/>
              <a:t> (pp. 93-108). Cham: Springer International Publishing.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Kumah, A., Nwogu, C.N., Issah, A.R., Obot, E., </a:t>
            </a:r>
            <a:r>
              <a:rPr lang="en-GB" dirty="0" err="1"/>
              <a:t>Kanamitie</a:t>
            </a:r>
            <a:r>
              <a:rPr lang="en-GB" dirty="0"/>
              <a:t>, D.T., Sifa, J.S. and Aidoo, L.A., 2024. Cause-and-effect (fishbone) diagram: a tool for generating and organizing quality improvement ideas. </a:t>
            </a:r>
            <a:r>
              <a:rPr lang="en-GB" i="1" dirty="0"/>
              <a:t>Global Journal on Quality and Safety in Healthcare</a:t>
            </a:r>
            <a:r>
              <a:rPr lang="en-GB" dirty="0"/>
              <a:t>, </a:t>
            </a:r>
            <a:r>
              <a:rPr lang="en-GB" i="1" dirty="0"/>
              <a:t>7</a:t>
            </a:r>
            <a:r>
              <a:rPr lang="en-GB" dirty="0"/>
              <a:t>(2), pp.85-87.</a:t>
            </a:r>
          </a:p>
          <a:p>
            <a:pPr algn="just"/>
            <a:r>
              <a:rPr lang="en-GB" dirty="0"/>
              <a:t>2025 Floral Consumer Trends. Accessed from: https://www.freshproduce.com/siteassets/files/floral/2025-floral-consumer-trends-mid-year-update.pdf  on 14/02/26</a:t>
            </a:r>
          </a:p>
          <a:p>
            <a:pPr algn="just"/>
            <a:r>
              <a:rPr lang="en-GB" dirty="0"/>
              <a:t>2025 Floral Industry Trends. Accessed from: </a:t>
            </a:r>
            <a:r>
              <a:rPr lang="en-GB" dirty="0">
                <a:hlinkClick r:id="rId3"/>
              </a:rPr>
              <a:t>https://www.freshproduce.com/resources/floral/2025-floral-industry-trends/</a:t>
            </a:r>
            <a:r>
              <a:rPr lang="en-GB" dirty="0"/>
              <a:t>  on 14/02/26.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2675</TotalTime>
  <Words>1090</Words>
  <Application>Microsoft Office PowerPoint</Application>
  <PresentationFormat>Widescreen</PresentationFormat>
  <Paragraphs>155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2013 - 2022 Theme</vt:lpstr>
      <vt:lpstr>PowerPoint Presentation</vt:lpstr>
      <vt:lpstr>Overview of my presentation</vt:lpstr>
      <vt:lpstr>About Green Haven Florists…</vt:lpstr>
      <vt:lpstr>What problems are Green Haven Florists facing?</vt:lpstr>
      <vt:lpstr>PowerPoint Presentation</vt:lpstr>
      <vt:lpstr>What is the PESTEL Framework</vt:lpstr>
      <vt:lpstr>  PESTLE Analysis  </vt:lpstr>
      <vt:lpstr>The Cause-and-Effect model</vt:lpstr>
      <vt:lpstr>PowerPoint Presentation</vt:lpstr>
      <vt:lpstr>Summary of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Ola Caines</cp:lastModifiedBy>
  <cp:revision>92</cp:revision>
  <dcterms:created xsi:type="dcterms:W3CDTF">2024-01-29T11:42:05Z</dcterms:created>
  <dcterms:modified xsi:type="dcterms:W3CDTF">2026-02-14T20:11:22Z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