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handoutMasterIdLst>
    <p:handoutMasterId r:id="rId16"/>
  </p:handoutMasterIdLst>
  <p:sldIdLst>
    <p:sldId id="261" r:id="rId2"/>
    <p:sldId id="257" r:id="rId3"/>
    <p:sldId id="271" r:id="rId4"/>
    <p:sldId id="275" r:id="rId5"/>
    <p:sldId id="278" r:id="rId6"/>
    <p:sldId id="276" r:id="rId7"/>
    <p:sldId id="277" r:id="rId8"/>
    <p:sldId id="265" r:id="rId9"/>
    <p:sldId id="272" r:id="rId10"/>
    <p:sldId id="273" r:id="rId11"/>
    <p:sldId id="279" r:id="rId12"/>
    <p:sldId id="274"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706" autoAdjust="0"/>
  </p:normalViewPr>
  <p:slideViewPr>
    <p:cSldViewPr snapToGrid="0">
      <p:cViewPr varScale="1">
        <p:scale>
          <a:sx n="61" d="100"/>
          <a:sy n="61" d="100"/>
        </p:scale>
        <p:origin x="589" y="40"/>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41DB8-B66F-4DC8-A96E-33677E0F90FF}" type="datetimeFigureOut">
              <a:rPr lang="en-US" smtClean="0"/>
              <a:t>10/13/2026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604A0D4-B89B-4ADD-AF9E-38636B40EE4E}" type="slidenum">
              <a:rPr lang="en-US" smtClean="0"/>
              <a:t>‹#›</a:t>
            </a:fld>
            <a:endParaRPr lang="en-US"/>
          </a:p>
        </p:txBody>
      </p:sp>
    </p:spTree>
    <p:extLst>
      <p:ext uri="{BB962C8B-B14F-4D97-AF65-F5344CB8AC3E}">
        <p14:creationId xmlns:p14="http://schemas.microsoft.com/office/powerpoint/2010/main" val="4247389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49C4A-65AC-492D-9701-81B46C3AD0E4}" type="datetimeFigureOut">
              <a:rPr lang="en-US" smtClean="0"/>
              <a:t>10/13/2026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869989-EB00-4EE7-BCB5-25BDC5BB29F8}" type="slidenum">
              <a:rPr lang="en-US" smtClean="0"/>
              <a:t>‹#›</a:t>
            </a:fld>
            <a:endParaRPr lang="en-US"/>
          </a:p>
        </p:txBody>
      </p:sp>
    </p:spTree>
    <p:extLst>
      <p:ext uri="{BB962C8B-B14F-4D97-AF65-F5344CB8AC3E}">
        <p14:creationId xmlns:p14="http://schemas.microsoft.com/office/powerpoint/2010/main" val="2193636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2869989-EB00-4EE7-BCB5-25BDC5BB29F8}" type="slidenum">
              <a:rPr lang="en-US" smtClean="0"/>
              <a:t>2</a:t>
            </a:fld>
            <a:endParaRPr lang="en-US"/>
          </a:p>
        </p:txBody>
      </p:sp>
    </p:spTree>
    <p:extLst>
      <p:ext uri="{BB962C8B-B14F-4D97-AF65-F5344CB8AC3E}">
        <p14:creationId xmlns:p14="http://schemas.microsoft.com/office/powerpoint/2010/main" val="1980303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D3D92-8619-A926-0074-EABA0CFCA8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F2D02C-76AD-BC0D-C5B3-C609BC7976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F4A5F9-C4DE-8032-847D-323DDEDEA8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9F99A2F-C7EC-F57F-91BE-142DBC55FC1C}"/>
              </a:ext>
            </a:extLst>
          </p:cNvPr>
          <p:cNvSpPr>
            <a:spLocks noGrp="1"/>
          </p:cNvSpPr>
          <p:nvPr>
            <p:ph type="sldNum" sz="quarter" idx="10"/>
          </p:nvPr>
        </p:nvSpPr>
        <p:spPr/>
        <p:txBody>
          <a:bodyPr/>
          <a:lstStyle/>
          <a:p>
            <a:fld id="{82869989-EB00-4EE7-BCB5-25BDC5BB29F8}" type="slidenum">
              <a:rPr lang="en-US" smtClean="0"/>
              <a:t>3</a:t>
            </a:fld>
            <a:endParaRPr lang="en-US"/>
          </a:p>
        </p:txBody>
      </p:sp>
    </p:spTree>
    <p:extLst>
      <p:ext uri="{BB962C8B-B14F-4D97-AF65-F5344CB8AC3E}">
        <p14:creationId xmlns:p14="http://schemas.microsoft.com/office/powerpoint/2010/main" val="1326554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6A458D-B1D7-5F6C-4A72-D02A04C807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EFD74-3FEA-8A8F-224F-E798820F99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2BB3AA-6803-9DE5-8175-DDE3F8CA239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372A51BE-636C-4A3F-6291-5CE1FCA620DE}"/>
              </a:ext>
            </a:extLst>
          </p:cNvPr>
          <p:cNvSpPr>
            <a:spLocks noGrp="1"/>
          </p:cNvSpPr>
          <p:nvPr>
            <p:ph type="sldNum" sz="quarter" idx="10"/>
          </p:nvPr>
        </p:nvSpPr>
        <p:spPr/>
        <p:txBody>
          <a:bodyPr/>
          <a:lstStyle/>
          <a:p>
            <a:fld id="{82869989-EB00-4EE7-BCB5-25BDC5BB29F8}" type="slidenum">
              <a:rPr lang="en-US" smtClean="0"/>
              <a:t>5</a:t>
            </a:fld>
            <a:endParaRPr lang="en-US"/>
          </a:p>
        </p:txBody>
      </p:sp>
    </p:spTree>
    <p:extLst>
      <p:ext uri="{BB962C8B-B14F-4D97-AF65-F5344CB8AC3E}">
        <p14:creationId xmlns:p14="http://schemas.microsoft.com/office/powerpoint/2010/main" val="2671760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31311-0141-E380-9A2C-02C1372E1E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9FE31-0902-A567-DE9D-B045F21313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64A39F-8E4B-9BBF-34BD-ED68C66E9DC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84B0E91-F8F1-BD8D-DDA1-856E0F8B8873}"/>
              </a:ext>
            </a:extLst>
          </p:cNvPr>
          <p:cNvSpPr>
            <a:spLocks noGrp="1"/>
          </p:cNvSpPr>
          <p:nvPr>
            <p:ph type="sldNum" sz="quarter" idx="10"/>
          </p:nvPr>
        </p:nvSpPr>
        <p:spPr/>
        <p:txBody>
          <a:bodyPr/>
          <a:lstStyle/>
          <a:p>
            <a:fld id="{82869989-EB00-4EE7-BCB5-25BDC5BB29F8}" type="slidenum">
              <a:rPr lang="en-US" smtClean="0"/>
              <a:t>6</a:t>
            </a:fld>
            <a:endParaRPr lang="en-US"/>
          </a:p>
        </p:txBody>
      </p:sp>
    </p:spTree>
    <p:extLst>
      <p:ext uri="{BB962C8B-B14F-4D97-AF65-F5344CB8AC3E}">
        <p14:creationId xmlns:p14="http://schemas.microsoft.com/office/powerpoint/2010/main" val="2527760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70E35-C2F3-C4A3-1900-07A469FB2B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92E93A-29F1-648F-CA7E-6D27FD92B8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DE1D24-D81A-BA5D-864E-E41464255EB7}"/>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96A1F8B-6035-4847-803D-D91793853657}"/>
              </a:ext>
            </a:extLst>
          </p:cNvPr>
          <p:cNvSpPr>
            <a:spLocks noGrp="1"/>
          </p:cNvSpPr>
          <p:nvPr>
            <p:ph type="sldNum" sz="quarter" idx="10"/>
          </p:nvPr>
        </p:nvSpPr>
        <p:spPr/>
        <p:txBody>
          <a:bodyPr/>
          <a:lstStyle/>
          <a:p>
            <a:fld id="{82869989-EB00-4EE7-BCB5-25BDC5BB29F8}" type="slidenum">
              <a:rPr lang="en-US" smtClean="0"/>
              <a:t>9</a:t>
            </a:fld>
            <a:endParaRPr lang="en-US"/>
          </a:p>
        </p:txBody>
      </p:sp>
    </p:spTree>
    <p:extLst>
      <p:ext uri="{BB962C8B-B14F-4D97-AF65-F5344CB8AC3E}">
        <p14:creationId xmlns:p14="http://schemas.microsoft.com/office/powerpoint/2010/main" val="2133465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 name="Group 4"/>
          <p:cNvGrpSpPr/>
          <p:nvPr userDrawn="1"/>
        </p:nvGrpSpPr>
        <p:grpSpPr bwMode="hidden">
          <a:xfrm>
            <a:off x="-1" y="0"/>
            <a:ext cx="12192002" cy="6858000"/>
            <a:chOff x="-1" y="0"/>
            <a:chExt cx="12192002" cy="6858000"/>
          </a:xfrm>
        </p:grpSpPr>
        <p:cxnSp>
          <p:nvCxnSpPr>
            <p:cNvPr id="6" name="Straight Connector 5"/>
            <p:cNvCxnSpPr/>
            <p:nvPr/>
          </p:nvCxnSpPr>
          <p:spPr bwMode="hidden">
            <a:xfrm>
              <a:off x="61019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bwMode="hidden">
            <a:xfrm>
              <a:off x="182933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304847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426760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548674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670588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792502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914416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1036329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158243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2819" y="38648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1611181"/>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2835877"/>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4060573"/>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5285269"/>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650996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p:cNvGrpSpPr/>
            <p:nvPr userDrawn="1"/>
          </p:nvGrpSpPr>
          <p:grpSpPr bwMode="hidden">
            <a:xfrm>
              <a:off x="-1" y="0"/>
              <a:ext cx="12192001" cy="6858000"/>
              <a:chOff x="-1" y="0"/>
              <a:chExt cx="12192001" cy="6858000"/>
            </a:xfrm>
          </p:grpSpPr>
          <p:cxnSp>
            <p:nvCxnSpPr>
              <p:cNvPr id="41" name="Straight Connector 40"/>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510650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46" name="Group 45"/>
              <p:cNvGrpSpPr/>
              <p:nvPr/>
            </p:nvGrpSpPr>
            <p:grpSpPr bwMode="hidden">
              <a:xfrm>
                <a:off x="6327885" y="0"/>
                <a:ext cx="5864115" cy="5898673"/>
                <a:chOff x="6327885" y="0"/>
                <a:chExt cx="5864115" cy="5898673"/>
              </a:xfrm>
            </p:grpSpPr>
            <p:cxnSp>
              <p:nvCxnSpPr>
                <p:cNvPr id="52" name="Straight Connector 51"/>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47" name="Straight Connector 46"/>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bwMode="hidden">
            <a:xfrm flipH="1">
              <a:off x="0" y="0"/>
              <a:ext cx="12192001" cy="6858000"/>
              <a:chOff x="-1" y="0"/>
              <a:chExt cx="12192001" cy="6858000"/>
            </a:xfrm>
          </p:grpSpPr>
          <p:cxnSp>
            <p:nvCxnSpPr>
              <p:cNvPr id="25" name="Straight Connector 24"/>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515064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bwMode="hidden">
              <a:xfrm>
                <a:off x="6327885" y="0"/>
                <a:ext cx="5864115" cy="5898673"/>
                <a:chOff x="6327885" y="0"/>
                <a:chExt cx="5864115" cy="5898673"/>
              </a:xfrm>
            </p:grpSpPr>
            <p:cxnSp>
              <p:nvCxnSpPr>
                <p:cNvPr id="36" name="Straight Connector 35"/>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ctrTitle"/>
          </p:nvPr>
        </p:nvSpPr>
        <p:spPr>
          <a:xfrm>
            <a:off x="1293845" y="1909346"/>
            <a:ext cx="9604310" cy="3383280"/>
          </a:xfrm>
        </p:spPr>
        <p:txBody>
          <a:bodyPr anchor="b">
            <a:normAutofit/>
          </a:bodyPr>
          <a:lstStyle>
            <a:lvl1pPr algn="l">
              <a:lnSpc>
                <a:spcPct val="76000"/>
              </a:lnSpc>
              <a:defRPr sz="8000" cap="none"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93845" y="5432564"/>
            <a:ext cx="9604310" cy="457200"/>
          </a:xfrm>
        </p:spPr>
        <p:txBody>
          <a:bodyPr>
            <a:normAutofit/>
          </a:bodyPr>
          <a:lstStyle>
            <a:lvl1pPr marL="0" indent="0" algn="l">
              <a:spcBef>
                <a:spcPts val="0"/>
              </a:spcBef>
              <a:buNone/>
              <a:defRPr sz="2000" b="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58" name="Straight Connector 57"/>
          <p:cNvCxnSpPr/>
          <p:nvPr userDrawn="1"/>
        </p:nvCxnSpPr>
        <p:spPr>
          <a:xfrm>
            <a:off x="1295400" y="5294175"/>
            <a:ext cx="9601200"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E374B5B-21A0-4192-BF4C-38187F1A68D8}" type="datetime1">
              <a:rPr lang="en-US" smtClean="0"/>
              <a:t>10/13/2026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accent1"/>
            </a:gs>
            <a:gs pos="97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7" name="Group 6"/>
          <p:cNvGrpSpPr/>
          <p:nvPr userDrawn="1"/>
        </p:nvGrpSpPr>
        <p:grpSpPr bwMode="hidden">
          <a:xfrm>
            <a:off x="-1" y="0"/>
            <a:ext cx="12192002" cy="6858000"/>
            <a:chOff x="-1" y="0"/>
            <a:chExt cx="12192002" cy="6858000"/>
          </a:xfrm>
        </p:grpSpPr>
        <p:cxnSp>
          <p:nvCxnSpPr>
            <p:cNvPr id="8" name="Straight Connector 7"/>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p:cNvGrpSpPr/>
            <p:nvPr userDrawn="1"/>
          </p:nvGrpSpPr>
          <p:grpSpPr bwMode="hidden">
            <a:xfrm>
              <a:off x="-1" y="0"/>
              <a:ext cx="12192001" cy="6858000"/>
              <a:chOff x="-1" y="0"/>
              <a:chExt cx="12192001" cy="6858000"/>
            </a:xfrm>
          </p:grpSpPr>
          <p:cxnSp>
            <p:nvCxnSpPr>
              <p:cNvPr id="42" name="Straight Connector 41"/>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7" name="Group 46"/>
              <p:cNvGrpSpPr/>
              <p:nvPr/>
            </p:nvGrpSpPr>
            <p:grpSpPr bwMode="hidden">
              <a:xfrm>
                <a:off x="6327885" y="0"/>
                <a:ext cx="5864115" cy="5898673"/>
                <a:chOff x="6327885" y="0"/>
                <a:chExt cx="5864115" cy="5898673"/>
              </a:xfrm>
            </p:grpSpPr>
            <p:cxnSp>
              <p:nvCxnSpPr>
                <p:cNvPr id="53" name="Straight Connector 52"/>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userDrawn="1"/>
          </p:nvGrpSpPr>
          <p:grpSpPr bwMode="hidden">
            <a:xfrm flipH="1">
              <a:off x="0" y="0"/>
              <a:ext cx="12192001" cy="6858000"/>
              <a:chOff x="-1" y="0"/>
              <a:chExt cx="12192001" cy="6858000"/>
            </a:xfrm>
          </p:grpSpPr>
          <p:cxnSp>
            <p:nvCxnSpPr>
              <p:cNvPr id="26" name="Straight Connector 25"/>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1" name="Group 30"/>
              <p:cNvGrpSpPr/>
              <p:nvPr/>
            </p:nvGrpSpPr>
            <p:grpSpPr bwMode="hidden">
              <a:xfrm>
                <a:off x="6327885" y="0"/>
                <a:ext cx="5864115" cy="5898673"/>
                <a:chOff x="6327885" y="0"/>
                <a:chExt cx="5864115" cy="5898673"/>
              </a:xfrm>
            </p:grpSpPr>
            <p:cxnSp>
              <p:nvCxnSpPr>
                <p:cNvPr id="37" name="Straight Connector 36"/>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2" name="Straight Connector 31"/>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a:xfrm>
            <a:off x="1295400" y="2541573"/>
            <a:ext cx="9601200" cy="2743200"/>
          </a:xfrm>
        </p:spPr>
        <p:txBody>
          <a:bodyPr anchor="b">
            <a:normAutofit/>
          </a:bodyPr>
          <a:lstStyle>
            <a:lvl1pPr>
              <a:lnSpc>
                <a:spcPct val="85000"/>
              </a:lnSpc>
              <a:defRPr sz="6000" cap="none"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1295400" y="5431536"/>
            <a:ext cx="9601200" cy="457200"/>
          </a:xfrm>
        </p:spPr>
        <p:txBody>
          <a:bodyPr>
            <a:normAutofit/>
          </a:bodyPr>
          <a:lstStyle>
            <a:lvl1pPr marL="0" indent="0">
              <a:spcBef>
                <a:spcPts val="0"/>
              </a:spcBef>
              <a:buNone/>
              <a:defRPr sz="2000" b="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cxnSp>
        <p:nvCxnSpPr>
          <p:cNvPr id="58" name="Straight Connector 57"/>
          <p:cNvCxnSpPr/>
          <p:nvPr userDrawn="1"/>
        </p:nvCxnSpPr>
        <p:spPr>
          <a:xfrm>
            <a:off x="1295400" y="5294175"/>
            <a:ext cx="9601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7780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3B5CF7C-B333-48E1-A4A6-83A3C8B73AC0}" type="datetime1">
              <a:rPr lang="en-US" smtClean="0"/>
              <a:t>10/13/2026</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54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AE320762-5CBF-4210-AB54-376B091119F8}" type="datetime1">
              <a:rPr lang="en-US" smtClean="0"/>
              <a:t>10/13/2026</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0DB371-BF5F-4058-A212-1A908E4D2674}" type="datetime1">
              <a:rPr lang="en-US" smtClean="0"/>
              <a:t>10/13/2026</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161" name="Group 160"/>
          <p:cNvGrpSpPr/>
          <p:nvPr userDrawn="1"/>
        </p:nvGrpSpPr>
        <p:grpSpPr bwMode="hidden">
          <a:xfrm>
            <a:off x="-1" y="0"/>
            <a:ext cx="12192002" cy="6858000"/>
            <a:chOff x="-1" y="0"/>
            <a:chExt cx="12192002" cy="6858000"/>
          </a:xfrm>
        </p:grpSpPr>
        <p:cxnSp>
          <p:nvCxnSpPr>
            <p:cNvPr id="162" name="Straight Connector 161"/>
            <p:cNvCxnSpPr/>
            <p:nvPr/>
          </p:nvCxnSpPr>
          <p:spPr bwMode="hidden">
            <a:xfrm>
              <a:off x="61019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p:cNvCxnSpPr/>
            <p:nvPr/>
          </p:nvCxnSpPr>
          <p:spPr bwMode="hidden">
            <a:xfrm>
              <a:off x="182933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p:cNvCxnSpPr/>
            <p:nvPr/>
          </p:nvCxnSpPr>
          <p:spPr bwMode="hidden">
            <a:xfrm>
              <a:off x="304847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bwMode="hidden">
            <a:xfrm>
              <a:off x="426760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bwMode="hidden">
            <a:xfrm>
              <a:off x="548674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p:cNvCxnSpPr/>
            <p:nvPr/>
          </p:nvCxnSpPr>
          <p:spPr bwMode="hidden">
            <a:xfrm>
              <a:off x="670588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p:cNvCxnSpPr/>
            <p:nvPr/>
          </p:nvCxnSpPr>
          <p:spPr bwMode="hidden">
            <a:xfrm>
              <a:off x="792502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bwMode="hidden">
            <a:xfrm>
              <a:off x="914416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p:cNvCxnSpPr/>
            <p:nvPr/>
          </p:nvCxnSpPr>
          <p:spPr bwMode="hidden">
            <a:xfrm>
              <a:off x="1036329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p:cNvCxnSpPr/>
            <p:nvPr/>
          </p:nvCxnSpPr>
          <p:spPr bwMode="hidden">
            <a:xfrm>
              <a:off x="1158243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p:cNvCxnSpPr/>
            <p:nvPr/>
          </p:nvCxnSpPr>
          <p:spPr bwMode="hidden">
            <a:xfrm>
              <a:off x="2819" y="38648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bwMode="hidden">
            <a:xfrm>
              <a:off x="2819" y="1611181"/>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bwMode="hidden">
            <a:xfrm>
              <a:off x="2819" y="2835877"/>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p:nvPr/>
          </p:nvCxnSpPr>
          <p:spPr bwMode="hidden">
            <a:xfrm>
              <a:off x="2819" y="4060573"/>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bwMode="hidden">
            <a:xfrm>
              <a:off x="2819" y="5285269"/>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bwMode="hidden">
            <a:xfrm>
              <a:off x="2819" y="650996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78" name="Group 177"/>
            <p:cNvGrpSpPr/>
            <p:nvPr userDrawn="1"/>
          </p:nvGrpSpPr>
          <p:grpSpPr bwMode="hidden">
            <a:xfrm>
              <a:off x="-1" y="0"/>
              <a:ext cx="12192001" cy="6858000"/>
              <a:chOff x="-1" y="0"/>
              <a:chExt cx="12192001" cy="6858000"/>
            </a:xfrm>
          </p:grpSpPr>
          <p:cxnSp>
            <p:nvCxnSpPr>
              <p:cNvPr id="196" name="Straight Connector 195"/>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201" name="Group 200"/>
              <p:cNvGrpSpPr/>
              <p:nvPr/>
            </p:nvGrpSpPr>
            <p:grpSpPr bwMode="hidden">
              <a:xfrm>
                <a:off x="6327885" y="0"/>
                <a:ext cx="5864115" cy="5898673"/>
                <a:chOff x="6327885" y="0"/>
                <a:chExt cx="5864115" cy="5898673"/>
              </a:xfrm>
            </p:grpSpPr>
            <p:cxnSp>
              <p:nvCxnSpPr>
                <p:cNvPr id="207" name="Straight Connector 206"/>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202" name="Straight Connector 201"/>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nvGrpSpPr>
            <p:cNvPr id="179" name="Group 178"/>
            <p:cNvGrpSpPr/>
            <p:nvPr userDrawn="1"/>
          </p:nvGrpSpPr>
          <p:grpSpPr bwMode="hidden">
            <a:xfrm flipH="1">
              <a:off x="0" y="0"/>
              <a:ext cx="12192001" cy="6858000"/>
              <a:chOff x="-1" y="0"/>
              <a:chExt cx="12192001" cy="6858000"/>
            </a:xfrm>
          </p:grpSpPr>
          <p:cxnSp>
            <p:nvCxnSpPr>
              <p:cNvPr id="180" name="Straight Connector 179"/>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85" name="Group 184"/>
              <p:cNvGrpSpPr/>
              <p:nvPr/>
            </p:nvGrpSpPr>
            <p:grpSpPr bwMode="hidden">
              <a:xfrm>
                <a:off x="6327885" y="0"/>
                <a:ext cx="5864115" cy="5898673"/>
                <a:chOff x="6327885" y="0"/>
                <a:chExt cx="5864115" cy="5898673"/>
              </a:xfrm>
            </p:grpSpPr>
            <p:cxnSp>
              <p:nvCxnSpPr>
                <p:cNvPr id="191" name="Straight Connector 190"/>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186" name="Straight Connector 185"/>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sp>
        <p:nvSpPr>
          <p:cNvPr id="213" name="Footer Placeholder 212"/>
          <p:cNvSpPr>
            <a:spLocks noGrp="1"/>
          </p:cNvSpPr>
          <p:nvPr>
            <p:ph type="ftr" sz="quarter" idx="11"/>
          </p:nvPr>
        </p:nvSpPr>
        <p:spPr/>
        <p:txBody>
          <a:bodyPr/>
          <a:lstStyle/>
          <a:p>
            <a:r>
              <a:rPr lang="en-US" dirty="0"/>
              <a:t>Add a footer</a:t>
            </a:r>
          </a:p>
        </p:txBody>
      </p:sp>
      <p:sp>
        <p:nvSpPr>
          <p:cNvPr id="212" name="Date Placeholder 211"/>
          <p:cNvSpPr>
            <a:spLocks noGrp="1"/>
          </p:cNvSpPr>
          <p:nvPr>
            <p:ph type="dt" sz="half" idx="10"/>
          </p:nvPr>
        </p:nvSpPr>
        <p:spPr/>
        <p:txBody>
          <a:bodyPr/>
          <a:lstStyle/>
          <a:p>
            <a:fld id="{60A4083B-90AA-48CF-BAD5-00AA24D7F288}" type="datetime1">
              <a:rPr lang="en-US" smtClean="0"/>
              <a:t>10/13/2026</a:t>
            </a:fld>
            <a:endParaRPr lang="en-US"/>
          </a:p>
        </p:txBody>
      </p:sp>
      <p:sp>
        <p:nvSpPr>
          <p:cNvPr id="214" name="Slide Number Placeholder 213"/>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9" name="Group 8"/>
          <p:cNvGrpSpPr/>
          <p:nvPr userDrawn="1"/>
        </p:nvGrpSpPr>
        <p:grpSpPr bwMode="hidden">
          <a:xfrm>
            <a:off x="-1" y="0"/>
            <a:ext cx="12192002" cy="6858000"/>
            <a:chOff x="-1" y="0"/>
            <a:chExt cx="12192002" cy="6858000"/>
          </a:xfrm>
        </p:grpSpPr>
        <p:cxnSp>
          <p:nvCxnSpPr>
            <p:cNvPr id="10" name="Straight Connector 9"/>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6" name="Group 25"/>
            <p:cNvGrpSpPr/>
            <p:nvPr userDrawn="1"/>
          </p:nvGrpSpPr>
          <p:grpSpPr bwMode="hidden">
            <a:xfrm>
              <a:off x="-1" y="0"/>
              <a:ext cx="12192001" cy="6858000"/>
              <a:chOff x="-1" y="0"/>
              <a:chExt cx="12192001" cy="6858000"/>
            </a:xfrm>
          </p:grpSpPr>
          <p:cxnSp>
            <p:nvCxnSpPr>
              <p:cNvPr id="44" name="Straight Connector 43"/>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9" name="Group 48"/>
              <p:cNvGrpSpPr/>
              <p:nvPr/>
            </p:nvGrpSpPr>
            <p:grpSpPr bwMode="hidden">
              <a:xfrm>
                <a:off x="6327885" y="0"/>
                <a:ext cx="5864115" cy="5898673"/>
                <a:chOff x="6327885" y="0"/>
                <a:chExt cx="5864115" cy="5898673"/>
              </a:xfrm>
            </p:grpSpPr>
            <p:cxnSp>
              <p:nvCxnSpPr>
                <p:cNvPr id="55" name="Straight Connector 54"/>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50" name="Straight Connector 49"/>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userDrawn="1"/>
          </p:nvGrpSpPr>
          <p:grpSpPr bwMode="hidden">
            <a:xfrm flipH="1">
              <a:off x="0" y="0"/>
              <a:ext cx="12192001" cy="6858000"/>
              <a:chOff x="-1" y="0"/>
              <a:chExt cx="12192001" cy="6858000"/>
            </a:xfrm>
          </p:grpSpPr>
          <p:cxnSp>
            <p:nvCxnSpPr>
              <p:cNvPr id="28" name="Straight Connector 27"/>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p:cNvGrpSpPr/>
              <p:nvPr/>
            </p:nvGrpSpPr>
            <p:grpSpPr bwMode="hidden">
              <a:xfrm>
                <a:off x="6327885" y="0"/>
                <a:ext cx="5864115" cy="5898673"/>
                <a:chOff x="6327885" y="0"/>
                <a:chExt cx="5864115" cy="5898673"/>
              </a:xfrm>
            </p:grpSpPr>
            <p:cxnSp>
              <p:nvCxnSpPr>
                <p:cNvPr id="39" name="Straight Connector 38"/>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4" name="Straight Connector 33"/>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7" name="Rectangle 6"/>
          <p:cNvSpPr/>
          <p:nvPr userDrawn="1"/>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13152" y="571500"/>
            <a:ext cx="3657600" cy="2197100"/>
          </a:xfrm>
        </p:spPr>
        <p:txBody>
          <a:bodyPr anchor="b">
            <a:normAutofit/>
          </a:bodyPr>
          <a:lstStyle>
            <a:lvl1pPr>
              <a:defRPr sz="2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543197" y="571500"/>
            <a:ext cx="6217920" cy="5715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13152" y="2995012"/>
            <a:ext cx="3657600" cy="2285950"/>
          </a:xfrm>
        </p:spPr>
        <p:txBody>
          <a:bodyPr>
            <a:normAutofit/>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60" name="Straight Connector 59"/>
          <p:cNvCxnSpPr/>
          <p:nvPr userDrawn="1"/>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lvl1pPr>
              <a:defRPr>
                <a:solidFill>
                  <a:schemeClr val="bg1"/>
                </a:solidFill>
              </a:defRPr>
            </a:lvl1pPr>
          </a:lstStyle>
          <a:p>
            <a:fld id="{F5BAF629-ECA2-4CF3-B790-9D9BDED98269}" type="datetime1">
              <a:rPr lang="en-US" smtClean="0"/>
              <a:pPr/>
              <a:t>10/13/2026</a:t>
            </a:fld>
            <a:endParaRPr lang="en-US"/>
          </a:p>
        </p:txBody>
      </p:sp>
      <p:sp>
        <p:nvSpPr>
          <p:cNvPr id="8" name="Slide Number Placeholder 7"/>
          <p:cNvSpPr>
            <a:spLocks noGrp="1"/>
          </p:cNvSpPr>
          <p:nvPr>
            <p:ph type="sldNum" sz="quarter" idx="12"/>
          </p:nvPr>
        </p:nvSpPr>
        <p:spPr/>
        <p:txBody>
          <a:bodyPr/>
          <a:lstStyle>
            <a:lvl1pPr>
              <a:defRPr>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8" name="Group 7"/>
          <p:cNvGrpSpPr/>
          <p:nvPr/>
        </p:nvGrpSpPr>
        <p:grpSpPr bwMode="hidden">
          <a:xfrm>
            <a:off x="-1" y="0"/>
            <a:ext cx="12192002" cy="6858000"/>
            <a:chOff x="-1" y="0"/>
            <a:chExt cx="12192002" cy="6858000"/>
          </a:xfrm>
        </p:grpSpPr>
        <p:cxnSp>
          <p:nvCxnSpPr>
            <p:cNvPr id="9" name="Straight Connector 8"/>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5" name="Group 24"/>
            <p:cNvGrpSpPr/>
            <p:nvPr/>
          </p:nvGrpSpPr>
          <p:grpSpPr bwMode="hidden">
            <a:xfrm>
              <a:off x="-1" y="0"/>
              <a:ext cx="12192001" cy="6858000"/>
              <a:chOff x="-1" y="0"/>
              <a:chExt cx="12192001" cy="6858000"/>
            </a:xfrm>
          </p:grpSpPr>
          <p:cxnSp>
            <p:nvCxnSpPr>
              <p:cNvPr id="43" name="Straight Connector 42"/>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8" name="Group 47"/>
              <p:cNvGrpSpPr/>
              <p:nvPr/>
            </p:nvGrpSpPr>
            <p:grpSpPr bwMode="hidden">
              <a:xfrm>
                <a:off x="6327885" y="0"/>
                <a:ext cx="5864115" cy="5898673"/>
                <a:chOff x="6327885" y="0"/>
                <a:chExt cx="5864115" cy="5898673"/>
              </a:xfrm>
            </p:grpSpPr>
            <p:cxnSp>
              <p:nvCxnSpPr>
                <p:cNvPr id="54" name="Straight Connector 53"/>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9" name="Straight Connector 48"/>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6" name="Group 25"/>
            <p:cNvGrpSpPr/>
            <p:nvPr/>
          </p:nvGrpSpPr>
          <p:grpSpPr bwMode="hidden">
            <a:xfrm flipH="1">
              <a:off x="0" y="0"/>
              <a:ext cx="12192001" cy="6858000"/>
              <a:chOff x="-1" y="0"/>
              <a:chExt cx="12192001" cy="6858000"/>
            </a:xfrm>
          </p:grpSpPr>
          <p:cxnSp>
            <p:nvCxnSpPr>
              <p:cNvPr id="27" name="Straight Connector 26"/>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p:cNvGrpSpPr/>
              <p:nvPr/>
            </p:nvGrpSpPr>
            <p:grpSpPr bwMode="hidden">
              <a:xfrm>
                <a:off x="6327885" y="0"/>
                <a:ext cx="5864115" cy="5898673"/>
                <a:chOff x="6327885" y="0"/>
                <a:chExt cx="5864115" cy="5898673"/>
              </a:xfrm>
            </p:grpSpPr>
            <p:cxnSp>
              <p:nvCxnSpPr>
                <p:cNvPr id="38" name="Straight Connector 37"/>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3" name="Straight Connector 32"/>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60" name="Rectangle 59"/>
          <p:cNvSpPr/>
          <p:nvPr/>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9" name="Straight Connector 58"/>
          <p:cNvCxnSpPr/>
          <p:nvPr/>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909560" y="576072"/>
            <a:ext cx="3657600" cy="2194560"/>
          </a:xfrm>
        </p:spPr>
        <p:txBody>
          <a:bodyPr anchor="b">
            <a:normAutofit/>
          </a:bodyPr>
          <a:lstStyle>
            <a:lvl1pPr>
              <a:defRPr sz="26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4412" y="-159"/>
            <a:ext cx="7315200" cy="685800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09560" y="2999232"/>
            <a:ext cx="3657600" cy="2286000"/>
          </a:xfrm>
        </p:spPr>
        <p:txBody>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2031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84A29A4-78C8-47AB-BA06-22CB45938951}" type="datetime1">
              <a:rPr lang="en-US" smtClean="0"/>
              <a:t>10/13/2026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09314" y="489856"/>
            <a:ext cx="1687286" cy="530134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9" y="489856"/>
            <a:ext cx="7587344" cy="530134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1ED4ACF-2D82-46F2-A8E9-23963AA34E86}" type="datetime1">
              <a:rPr lang="en-US" smtClean="0"/>
              <a:t>10/13/2026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3000">
              <a:schemeClr val="bg1"/>
            </a:gs>
            <a:gs pos="0">
              <a:schemeClr val="bg1">
                <a:lumMod val="100000"/>
              </a:schemeClr>
            </a:gs>
            <a:gs pos="100000">
              <a:schemeClr val="bg1">
                <a:lumMod val="95000"/>
                <a:alpha val="65000"/>
              </a:schemeClr>
            </a:gs>
          </a:gsLst>
          <a:lin ang="5400000" scaled="1"/>
          <a:tileRect/>
        </a:gradFill>
        <a:effectLst/>
      </p:bgPr>
    </p:bg>
    <p:spTree>
      <p:nvGrpSpPr>
        <p:cNvPr id="1" name=""/>
        <p:cNvGrpSpPr/>
        <p:nvPr/>
      </p:nvGrpSpPr>
      <p:grpSpPr>
        <a:xfrm>
          <a:off x="0" y="0"/>
          <a:ext cx="0" cy="0"/>
          <a:chOff x="0" y="0"/>
          <a:chExt cx="0" cy="0"/>
        </a:xfrm>
      </p:grpSpPr>
      <p:grpSp>
        <p:nvGrpSpPr>
          <p:cNvPr id="96" name="Group 95"/>
          <p:cNvGrpSpPr/>
          <p:nvPr userDrawn="1"/>
        </p:nvGrpSpPr>
        <p:grpSpPr bwMode="hidden">
          <a:xfrm>
            <a:off x="-1" y="-195943"/>
            <a:ext cx="12192002" cy="6858000"/>
            <a:chOff x="-1" y="0"/>
            <a:chExt cx="12192002" cy="6858000"/>
          </a:xfrm>
        </p:grpSpPr>
        <p:cxnSp>
          <p:nvCxnSpPr>
            <p:cNvPr id="97" name="Straight Connector 96"/>
            <p:cNvCxnSpPr/>
            <p:nvPr/>
          </p:nvCxnSpPr>
          <p:spPr bwMode="hidden">
            <a:xfrm>
              <a:off x="61019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bwMode="hidden">
            <a:xfrm>
              <a:off x="182933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bwMode="hidden">
            <a:xfrm>
              <a:off x="304847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bwMode="hidden">
            <a:xfrm>
              <a:off x="426760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bwMode="hidden">
            <a:xfrm>
              <a:off x="548674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bwMode="hidden">
            <a:xfrm>
              <a:off x="670588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bwMode="hidden">
            <a:xfrm>
              <a:off x="792502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bwMode="hidden">
            <a:xfrm>
              <a:off x="914416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bwMode="hidden">
            <a:xfrm>
              <a:off x="1036329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bwMode="hidden">
            <a:xfrm>
              <a:off x="1158243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bwMode="hidden">
            <a:xfrm>
              <a:off x="2819" y="38648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bwMode="hidden">
            <a:xfrm>
              <a:off x="2819" y="1611181"/>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bwMode="hidden">
            <a:xfrm>
              <a:off x="2819" y="2835877"/>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bwMode="hidden">
            <a:xfrm>
              <a:off x="2819" y="4060573"/>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bwMode="hidden">
            <a:xfrm>
              <a:off x="2819" y="5285269"/>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bwMode="hidden">
            <a:xfrm>
              <a:off x="2819" y="650996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13" name="Group 112"/>
            <p:cNvGrpSpPr/>
            <p:nvPr userDrawn="1"/>
          </p:nvGrpSpPr>
          <p:grpSpPr bwMode="hidden">
            <a:xfrm>
              <a:off x="-1" y="0"/>
              <a:ext cx="12192001" cy="6858000"/>
              <a:chOff x="-1" y="0"/>
              <a:chExt cx="12192001" cy="6858000"/>
            </a:xfrm>
          </p:grpSpPr>
          <p:cxnSp>
            <p:nvCxnSpPr>
              <p:cNvPr id="131" name="Straight Connector 130"/>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36" name="Group 135"/>
              <p:cNvGrpSpPr/>
              <p:nvPr/>
            </p:nvGrpSpPr>
            <p:grpSpPr bwMode="hidden">
              <a:xfrm>
                <a:off x="6327885" y="0"/>
                <a:ext cx="5864115" cy="5898673"/>
                <a:chOff x="6327885" y="0"/>
                <a:chExt cx="5864115" cy="5898673"/>
              </a:xfrm>
            </p:grpSpPr>
            <p:cxnSp>
              <p:nvCxnSpPr>
                <p:cNvPr id="142" name="Straight Connector 141"/>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37" name="Straight Connector 136"/>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114" name="Group 113"/>
            <p:cNvGrpSpPr/>
            <p:nvPr userDrawn="1"/>
          </p:nvGrpSpPr>
          <p:grpSpPr bwMode="hidden">
            <a:xfrm flipH="1">
              <a:off x="0" y="0"/>
              <a:ext cx="12192001" cy="6858000"/>
              <a:chOff x="-1" y="0"/>
              <a:chExt cx="12192001" cy="6858000"/>
            </a:xfrm>
          </p:grpSpPr>
          <p:cxnSp>
            <p:nvCxnSpPr>
              <p:cNvPr id="115" name="Straight Connector 114"/>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20" name="Group 119"/>
              <p:cNvGrpSpPr/>
              <p:nvPr/>
            </p:nvGrpSpPr>
            <p:grpSpPr bwMode="hidden">
              <a:xfrm>
                <a:off x="6327885" y="0"/>
                <a:ext cx="5864115" cy="5898673"/>
                <a:chOff x="6327885" y="0"/>
                <a:chExt cx="5864115" cy="5898673"/>
              </a:xfrm>
            </p:grpSpPr>
            <p:cxnSp>
              <p:nvCxnSpPr>
                <p:cNvPr id="126" name="Straight Connector 125"/>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21" name="Straight Connector 120"/>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Placeholder 1"/>
          <p:cNvSpPr>
            <a:spLocks noGrp="1"/>
          </p:cNvSpPr>
          <p:nvPr>
            <p:ph type="title"/>
          </p:nvPr>
        </p:nvSpPr>
        <p:spPr>
          <a:xfrm>
            <a:off x="1295400" y="503853"/>
            <a:ext cx="9601200" cy="114238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95400" y="1981201"/>
            <a:ext cx="9601200" cy="3809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48" name="Straight Connector 147"/>
          <p:cNvCxnSpPr/>
          <p:nvPr userDrawn="1"/>
        </p:nvCxnSpPr>
        <p:spPr>
          <a:xfrm>
            <a:off x="609600" y="6172200"/>
            <a:ext cx="10972800"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3"/>
          </p:nvPr>
        </p:nvSpPr>
        <p:spPr>
          <a:xfrm>
            <a:off x="609601" y="6289679"/>
            <a:ext cx="6128030" cy="222436"/>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r>
              <a:rPr lang="en-US" dirty="0"/>
              <a:t>Add a footer</a:t>
            </a:r>
          </a:p>
        </p:txBody>
      </p:sp>
      <p:sp>
        <p:nvSpPr>
          <p:cNvPr id="4" name="Date Placeholder 3"/>
          <p:cNvSpPr>
            <a:spLocks noGrp="1"/>
          </p:cNvSpPr>
          <p:nvPr>
            <p:ph type="dt" sz="half" idx="2"/>
          </p:nvPr>
        </p:nvSpPr>
        <p:spPr>
          <a:xfrm>
            <a:off x="9294042" y="6289679"/>
            <a:ext cx="965946"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B51B2453-8663-4C69-AF73-9FD7B1DEC5D0}" type="datetime1">
              <a:rPr lang="en-US" smtClean="0"/>
              <a:pPr/>
              <a:t>10/13/2026</a:t>
            </a:fld>
            <a:endParaRPr lang="en-US" dirty="0"/>
          </a:p>
        </p:txBody>
      </p:sp>
      <p:sp>
        <p:nvSpPr>
          <p:cNvPr id="6" name="Slide Number Placeholder 5"/>
          <p:cNvSpPr>
            <a:spLocks noGrp="1"/>
          </p:cNvSpPr>
          <p:nvPr>
            <p:ph type="sldNum" sz="quarter" idx="4"/>
          </p:nvPr>
        </p:nvSpPr>
        <p:spPr>
          <a:xfrm>
            <a:off x="10665311" y="6289679"/>
            <a:ext cx="918882"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9"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b="1"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lumMod val="75000"/>
          </a:schemeClr>
        </a:buClr>
        <a:buSzPct val="100000"/>
        <a:buFont typeface="Arial"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Clr>
          <a:schemeClr val="accent1">
            <a:lumMod val="75000"/>
          </a:schemeClr>
        </a:buClr>
        <a:buSzPct val="100000"/>
        <a:buFont typeface="Arial" pitchFamily="34" charset="0"/>
        <a:buChar char="▪"/>
        <a:defRPr sz="1800" kern="1200">
          <a:solidFill>
            <a:schemeClr val="tx1"/>
          </a:solidFill>
          <a:latin typeface="+mn-lt"/>
          <a:ea typeface="+mn-ea"/>
          <a:cs typeface="+mn-cs"/>
        </a:defRPr>
      </a:lvl2pPr>
      <a:lvl3pPr marL="685800" indent="-179388" algn="l" defTabSz="914400" rtl="0" eaLnBrk="1" latinLnBrk="0" hangingPunct="1">
        <a:lnSpc>
          <a:spcPct val="90000"/>
        </a:lnSpc>
        <a:spcBef>
          <a:spcPts val="800"/>
        </a:spcBef>
        <a:buClr>
          <a:schemeClr val="accent1">
            <a:lumMod val="75000"/>
          </a:schemeClr>
        </a:buClr>
        <a:buSzPct val="100000"/>
        <a:buFont typeface="Arial"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8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4pPr>
      <a:lvl5pPr marL="11430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6pPr>
      <a:lvl7pPr marL="16002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8pPr>
      <a:lvl9pPr marL="1878012" indent="0" algn="l" defTabSz="914400" rtl="0" eaLnBrk="1" latinLnBrk="0" hangingPunct="1">
        <a:lnSpc>
          <a:spcPct val="90000"/>
        </a:lnSpc>
        <a:spcBef>
          <a:spcPts val="600"/>
        </a:spcBef>
        <a:buClr>
          <a:schemeClr val="accent1">
            <a:lumMod val="75000"/>
          </a:schemeClr>
        </a:buClr>
        <a:buSzPct val="100000"/>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909346"/>
            <a:ext cx="12192000" cy="3383280"/>
          </a:xfrm>
        </p:spPr>
        <p:txBody>
          <a:bodyPr>
            <a:normAutofit/>
          </a:bodyPr>
          <a:lstStyle/>
          <a:p>
            <a:pPr algn="ctr">
              <a:lnSpc>
                <a:spcPct val="200000"/>
              </a:lnSpc>
            </a:pPr>
            <a:r>
              <a:rPr lang="en-US" sz="6000" dirty="0"/>
              <a:t>‘How Does this make me feel?’</a:t>
            </a:r>
            <a:br>
              <a:rPr lang="en-US" dirty="0"/>
            </a:br>
            <a:r>
              <a:rPr lang="en-US" sz="3600" dirty="0"/>
              <a:t>Research from the participants perspective </a:t>
            </a:r>
          </a:p>
        </p:txBody>
      </p:sp>
      <p:sp>
        <p:nvSpPr>
          <p:cNvPr id="5" name="Subtitle 4">
            <a:extLst>
              <a:ext uri="{FF2B5EF4-FFF2-40B4-BE49-F238E27FC236}">
                <a16:creationId xmlns:a16="http://schemas.microsoft.com/office/drawing/2014/main" id="{D215CE49-57FA-AD1C-74B9-5934CA6CAFF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690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participants experience research</a:t>
            </a:r>
          </a:p>
        </p:txBody>
      </p:sp>
      <p:sp>
        <p:nvSpPr>
          <p:cNvPr id="3" name="Content Placeholder 2"/>
          <p:cNvSpPr>
            <a:spLocks noGrp="1"/>
          </p:cNvSpPr>
          <p:nvPr>
            <p:ph idx="1"/>
          </p:nvPr>
        </p:nvSpPr>
        <p:spPr>
          <a:xfrm>
            <a:off x="1295400" y="2693176"/>
            <a:ext cx="9601200" cy="3809999"/>
          </a:xfrm>
        </p:spPr>
        <p:txBody>
          <a:bodyPr>
            <a:normAutofit/>
          </a:bodyPr>
          <a:lstStyle/>
          <a:p>
            <a:r>
              <a:rPr lang="en-US" sz="2400" dirty="0"/>
              <a:t>Why do we need to consider this for our studies?</a:t>
            </a:r>
          </a:p>
          <a:p>
            <a:r>
              <a:rPr lang="en-US" sz="2400" dirty="0"/>
              <a:t>How can we put ourselves in their shoes?</a:t>
            </a:r>
          </a:p>
        </p:txBody>
      </p:sp>
    </p:spTree>
    <p:extLst>
      <p:ext uri="{BB962C8B-B14F-4D97-AF65-F5344CB8AC3E}">
        <p14:creationId xmlns:p14="http://schemas.microsoft.com/office/powerpoint/2010/main" val="3984617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5C53C2-98E7-56DA-D284-58EEE3C1A9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F89086-3D6B-E9D1-0BCF-8A62FBB64B92}"/>
              </a:ext>
            </a:extLst>
          </p:cNvPr>
          <p:cNvSpPr>
            <a:spLocks noGrp="1"/>
          </p:cNvSpPr>
          <p:nvPr>
            <p:ph type="title"/>
          </p:nvPr>
        </p:nvSpPr>
        <p:spPr/>
        <p:txBody>
          <a:bodyPr/>
          <a:lstStyle/>
          <a:p>
            <a:pPr>
              <a:buClr>
                <a:schemeClr val="accent1">
                  <a:lumMod val="75000"/>
                </a:schemeClr>
              </a:buClr>
              <a:buSzPct val="100000"/>
            </a:pPr>
            <a:r>
              <a:rPr lang="en-GB" dirty="0"/>
              <a:t>The focus of a research question</a:t>
            </a:r>
            <a:br>
              <a:rPr lang="en-GB" dirty="0"/>
            </a:br>
            <a:endParaRPr lang="en-US" dirty="0"/>
          </a:p>
        </p:txBody>
      </p:sp>
      <p:sp>
        <p:nvSpPr>
          <p:cNvPr id="3" name="Content Placeholder 2">
            <a:extLst>
              <a:ext uri="{FF2B5EF4-FFF2-40B4-BE49-F238E27FC236}">
                <a16:creationId xmlns:a16="http://schemas.microsoft.com/office/drawing/2014/main" id="{66D4BE3B-86A8-C55E-8BA4-D2AF64438834}"/>
              </a:ext>
            </a:extLst>
          </p:cNvPr>
          <p:cNvSpPr>
            <a:spLocks noGrp="1"/>
          </p:cNvSpPr>
          <p:nvPr>
            <p:ph idx="1"/>
          </p:nvPr>
        </p:nvSpPr>
        <p:spPr/>
        <p:txBody>
          <a:bodyPr/>
          <a:lstStyle/>
          <a:p>
            <a:pPr marL="0" indent="0" fontAlgn="base">
              <a:buNone/>
            </a:pPr>
            <a:r>
              <a:rPr lang="en-GB" dirty="0"/>
              <a:t>A qualitative research question could focus on:</a:t>
            </a:r>
          </a:p>
          <a:p>
            <a:pPr lvl="0" fontAlgn="base"/>
            <a:r>
              <a:rPr lang="en-GB" dirty="0"/>
              <a:t>experiences of people</a:t>
            </a:r>
          </a:p>
          <a:p>
            <a:pPr lvl="0" fontAlgn="base"/>
            <a:r>
              <a:rPr lang="en-GB" dirty="0"/>
              <a:t>a description of events in a person’s life</a:t>
            </a:r>
          </a:p>
          <a:p>
            <a:pPr lvl="0" fontAlgn="base"/>
            <a:r>
              <a:rPr lang="en-GB" dirty="0"/>
              <a:t>a person’s understanding of an issue, and so on.</a:t>
            </a:r>
          </a:p>
          <a:p>
            <a:pPr lvl="0" fontAlgn="base"/>
            <a:endParaRPr lang="en-GB" dirty="0"/>
          </a:p>
          <a:p>
            <a:pPr marL="0" lvl="0" indent="0" fontAlgn="base">
              <a:buNone/>
            </a:pPr>
            <a:r>
              <a:rPr lang="en-GB" dirty="0"/>
              <a:t>What comes up for us as we consider what research questions are designed to do?</a:t>
            </a:r>
          </a:p>
          <a:p>
            <a:pPr marL="0" lvl="0" indent="0" fontAlgn="base">
              <a:buNone/>
            </a:pPr>
            <a:r>
              <a:rPr lang="en-GB" dirty="0"/>
              <a:t>How could this impact the participants?</a:t>
            </a:r>
          </a:p>
          <a:p>
            <a:endParaRPr lang="en-US" dirty="0"/>
          </a:p>
        </p:txBody>
      </p:sp>
    </p:spTree>
    <p:extLst>
      <p:ext uri="{BB962C8B-B14F-4D97-AF65-F5344CB8AC3E}">
        <p14:creationId xmlns:p14="http://schemas.microsoft.com/office/powerpoint/2010/main" val="4120982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EB0A5-6592-4A7C-BAA8-704D281B9F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804D10-7141-1497-9ADD-DB41C9352F18}"/>
              </a:ext>
            </a:extLst>
          </p:cNvPr>
          <p:cNvSpPr>
            <a:spLocks noGrp="1"/>
          </p:cNvSpPr>
          <p:nvPr>
            <p:ph type="title"/>
          </p:nvPr>
        </p:nvSpPr>
        <p:spPr/>
        <p:txBody>
          <a:bodyPr/>
          <a:lstStyle/>
          <a:p>
            <a:r>
              <a:rPr lang="en-US" dirty="0"/>
              <a:t>Task 1</a:t>
            </a:r>
          </a:p>
        </p:txBody>
      </p:sp>
      <p:sp>
        <p:nvSpPr>
          <p:cNvPr id="3" name="Text Placeholder 2">
            <a:extLst>
              <a:ext uri="{FF2B5EF4-FFF2-40B4-BE49-F238E27FC236}">
                <a16:creationId xmlns:a16="http://schemas.microsoft.com/office/drawing/2014/main" id="{5F4FEF1A-FC49-AE43-9ABF-24BCFBD0D3B3}"/>
              </a:ext>
            </a:extLst>
          </p:cNvPr>
          <p:cNvSpPr>
            <a:spLocks noGrp="1"/>
          </p:cNvSpPr>
          <p:nvPr>
            <p:ph type="body" idx="1"/>
          </p:nvPr>
        </p:nvSpPr>
        <p:spPr>
          <a:xfrm>
            <a:off x="1295400" y="5431536"/>
            <a:ext cx="10546080" cy="457200"/>
          </a:xfrm>
        </p:spPr>
        <p:txBody>
          <a:bodyPr>
            <a:noAutofit/>
          </a:bodyPr>
          <a:lstStyle/>
          <a:p>
            <a:endParaRPr lang="en-US" sz="2400" dirty="0"/>
          </a:p>
        </p:txBody>
      </p:sp>
    </p:spTree>
    <p:extLst>
      <p:ext uri="{BB962C8B-B14F-4D97-AF65-F5344CB8AC3E}">
        <p14:creationId xmlns:p14="http://schemas.microsoft.com/office/powerpoint/2010/main" val="2576923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96809C-96A6-30B5-F85E-A42E897A7B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248762-79E5-47C0-1222-B5DAFD2EF42B}"/>
              </a:ext>
            </a:extLst>
          </p:cNvPr>
          <p:cNvSpPr>
            <a:spLocks noGrp="1"/>
          </p:cNvSpPr>
          <p:nvPr>
            <p:ph type="title"/>
          </p:nvPr>
        </p:nvSpPr>
        <p:spPr>
          <a:xfrm>
            <a:off x="862630" y="1474094"/>
            <a:ext cx="9601200" cy="2148605"/>
          </a:xfrm>
        </p:spPr>
        <p:txBody>
          <a:bodyPr>
            <a:normAutofit fontScale="90000"/>
          </a:bodyPr>
          <a:lstStyle/>
          <a:p>
            <a:pPr algn="ctr">
              <a:lnSpc>
                <a:spcPct val="150000"/>
              </a:lnSpc>
              <a:buClr>
                <a:schemeClr val="accent1">
                  <a:lumMod val="75000"/>
                </a:schemeClr>
              </a:buClr>
              <a:buSzPct val="100000"/>
            </a:pPr>
            <a:r>
              <a:rPr lang="en-GB" dirty="0"/>
              <a:t> </a:t>
            </a:r>
            <a:r>
              <a:rPr lang="en-US" dirty="0"/>
              <a:t>Looking at the 2 following semi-structured interview examples – which is stronger and why?</a:t>
            </a:r>
            <a:br>
              <a:rPr lang="en-US" dirty="0"/>
            </a:br>
            <a:endParaRPr lang="en-US" dirty="0"/>
          </a:p>
        </p:txBody>
      </p:sp>
    </p:spTree>
    <p:extLst>
      <p:ext uri="{BB962C8B-B14F-4D97-AF65-F5344CB8AC3E}">
        <p14:creationId xmlns:p14="http://schemas.microsoft.com/office/powerpoint/2010/main" val="2135113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25DFC-7C74-841B-3871-D6FA62B9F9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3DC5F2-BFEE-9137-02F8-4452016533BC}"/>
              </a:ext>
            </a:extLst>
          </p:cNvPr>
          <p:cNvSpPr>
            <a:spLocks noGrp="1"/>
          </p:cNvSpPr>
          <p:nvPr>
            <p:ph type="title"/>
          </p:nvPr>
        </p:nvSpPr>
        <p:spPr/>
        <p:txBody>
          <a:bodyPr/>
          <a:lstStyle/>
          <a:p>
            <a:pPr>
              <a:buClr>
                <a:schemeClr val="accent1">
                  <a:lumMod val="75000"/>
                </a:schemeClr>
              </a:buClr>
              <a:buSzPct val="100000"/>
            </a:pPr>
            <a:r>
              <a:rPr lang="en-GB" dirty="0"/>
              <a:t>Interview Schedule 1</a:t>
            </a:r>
            <a:br>
              <a:rPr lang="en-GB" dirty="0"/>
            </a:br>
            <a:endParaRPr lang="en-US" dirty="0"/>
          </a:p>
        </p:txBody>
      </p:sp>
      <p:sp>
        <p:nvSpPr>
          <p:cNvPr id="3" name="Content Placeholder 2">
            <a:extLst>
              <a:ext uri="{FF2B5EF4-FFF2-40B4-BE49-F238E27FC236}">
                <a16:creationId xmlns:a16="http://schemas.microsoft.com/office/drawing/2014/main" id="{4DA7CC97-3AE5-C71B-B907-DE4E6C390056}"/>
              </a:ext>
            </a:extLst>
          </p:cNvPr>
          <p:cNvSpPr>
            <a:spLocks noGrp="1"/>
          </p:cNvSpPr>
          <p:nvPr>
            <p:ph idx="1"/>
          </p:nvPr>
        </p:nvSpPr>
        <p:spPr>
          <a:xfrm>
            <a:off x="575310" y="1394460"/>
            <a:ext cx="11041380" cy="4587240"/>
          </a:xfrm>
        </p:spPr>
        <p:txBody>
          <a:bodyPr>
            <a:normAutofit/>
          </a:bodyPr>
          <a:lstStyle/>
          <a:p>
            <a:pPr marL="0" indent="0">
              <a:buNone/>
            </a:pPr>
            <a:endParaRPr lang="en-US" dirty="0"/>
          </a:p>
          <a:p>
            <a:r>
              <a:rPr lang="en-GB" dirty="0"/>
              <a:t>1. Is counselling good or bad?</a:t>
            </a:r>
          </a:p>
          <a:p>
            <a:r>
              <a:rPr lang="en-GB" dirty="0"/>
              <a:t>2. What changes have happened since you started counselling? </a:t>
            </a:r>
          </a:p>
          <a:p>
            <a:r>
              <a:rPr lang="en-GB" dirty="0"/>
              <a:t>3. Has your counselling been helpful?</a:t>
            </a:r>
          </a:p>
          <a:p>
            <a:r>
              <a:rPr lang="en-GB" dirty="0"/>
              <a:t>4. What did you like most about your counselling?</a:t>
            </a:r>
          </a:p>
          <a:p>
            <a:r>
              <a:rPr lang="en-GB" dirty="0"/>
              <a:t>5. What have we done to make your counselling more effective or helpful? </a:t>
            </a:r>
          </a:p>
          <a:p>
            <a:r>
              <a:rPr lang="en-GB" dirty="0"/>
              <a:t>7. What are your plans after your counselling has ended?</a:t>
            </a:r>
          </a:p>
          <a:p>
            <a:r>
              <a:rPr lang="en-GB" dirty="0"/>
              <a:t>8. Give us one suggestion to improve our service.</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083779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844E3-A4C6-5A50-CA21-05DDB17E6ACC}"/>
              </a:ext>
            </a:extLst>
          </p:cNvPr>
          <p:cNvSpPr>
            <a:spLocks noGrp="1"/>
          </p:cNvSpPr>
          <p:nvPr>
            <p:ph type="title"/>
          </p:nvPr>
        </p:nvSpPr>
        <p:spPr/>
        <p:txBody>
          <a:bodyPr/>
          <a:lstStyle/>
          <a:p>
            <a:r>
              <a:rPr lang="en-GB" dirty="0"/>
              <a:t>Interview Schedule 2</a:t>
            </a:r>
          </a:p>
        </p:txBody>
      </p:sp>
      <p:sp>
        <p:nvSpPr>
          <p:cNvPr id="3" name="Content Placeholder 2">
            <a:extLst>
              <a:ext uri="{FF2B5EF4-FFF2-40B4-BE49-F238E27FC236}">
                <a16:creationId xmlns:a16="http://schemas.microsoft.com/office/drawing/2014/main" id="{A5E0C6F7-01C0-38D5-AAB6-FBF7DE7B6BAE}"/>
              </a:ext>
            </a:extLst>
          </p:cNvPr>
          <p:cNvSpPr>
            <a:spLocks noGrp="1"/>
          </p:cNvSpPr>
          <p:nvPr>
            <p:ph idx="1"/>
          </p:nvPr>
        </p:nvSpPr>
        <p:spPr>
          <a:xfrm>
            <a:off x="830638" y="1981201"/>
            <a:ext cx="10065962" cy="3809999"/>
          </a:xfrm>
        </p:spPr>
        <p:txBody>
          <a:bodyPr>
            <a:normAutofit/>
          </a:bodyPr>
          <a:lstStyle/>
          <a:p>
            <a:r>
              <a:rPr lang="en-GB" dirty="0"/>
              <a:t>1. Tell me about your counselling so far…</a:t>
            </a:r>
          </a:p>
          <a:p>
            <a:r>
              <a:rPr lang="en-GB" dirty="0"/>
              <a:t>2. What changes, if any, have you noticed in yourself since you started counselling? </a:t>
            </a:r>
          </a:p>
          <a:p>
            <a:r>
              <a:rPr lang="en-GB" dirty="0"/>
              <a:t>3. What kind of things about the counselling have been helpful?</a:t>
            </a:r>
          </a:p>
          <a:p>
            <a:r>
              <a:rPr lang="en-GB" dirty="0"/>
              <a:t>4. What kind of things about the counselling have been unhelpful, negative or disappointing?</a:t>
            </a:r>
          </a:p>
          <a:p>
            <a:r>
              <a:rPr lang="en-GB" dirty="0"/>
              <a:t>5. What would make (have made) your counselling more effective or helpful? </a:t>
            </a:r>
          </a:p>
          <a:p>
            <a:r>
              <a:rPr lang="en-GB" dirty="0"/>
              <a:t>7. What changes, if any, do you hope to make after your counselling has ended?</a:t>
            </a:r>
          </a:p>
          <a:p>
            <a:r>
              <a:rPr lang="en-GB" dirty="0"/>
              <a:t>8. What suggestions do you have for us?</a:t>
            </a:r>
          </a:p>
          <a:p>
            <a:pPr marL="0" indent="0">
              <a:buNone/>
            </a:pPr>
            <a:endParaRPr lang="en-GB" dirty="0"/>
          </a:p>
        </p:txBody>
      </p:sp>
    </p:spTree>
    <p:extLst>
      <p:ext uri="{BB962C8B-B14F-4D97-AF65-F5344CB8AC3E}">
        <p14:creationId xmlns:p14="http://schemas.microsoft.com/office/powerpoint/2010/main" val="2126902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 2</a:t>
            </a:r>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362296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A9DBF-0791-985B-93EA-E9BB1F7410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7B506B-A3C6-BEBC-0E80-D40A84238F41}"/>
              </a:ext>
            </a:extLst>
          </p:cNvPr>
          <p:cNvSpPr>
            <a:spLocks noGrp="1"/>
          </p:cNvSpPr>
          <p:nvPr>
            <p:ph type="title"/>
          </p:nvPr>
        </p:nvSpPr>
        <p:spPr>
          <a:xfrm>
            <a:off x="453999" y="-244306"/>
            <a:ext cx="9601200" cy="1142385"/>
          </a:xfrm>
        </p:spPr>
        <p:txBody>
          <a:bodyPr/>
          <a:lstStyle/>
          <a:p>
            <a:r>
              <a:rPr lang="en-US" dirty="0"/>
              <a:t>Interview Scenario</a:t>
            </a:r>
          </a:p>
        </p:txBody>
      </p:sp>
      <p:sp>
        <p:nvSpPr>
          <p:cNvPr id="3" name="Content Placeholder 2">
            <a:extLst>
              <a:ext uri="{FF2B5EF4-FFF2-40B4-BE49-F238E27FC236}">
                <a16:creationId xmlns:a16="http://schemas.microsoft.com/office/drawing/2014/main" id="{379088A6-8B0B-4849-7A5E-2276B3400642}"/>
              </a:ext>
            </a:extLst>
          </p:cNvPr>
          <p:cNvSpPr>
            <a:spLocks noGrp="1"/>
          </p:cNvSpPr>
          <p:nvPr>
            <p:ph idx="1"/>
          </p:nvPr>
        </p:nvSpPr>
        <p:spPr>
          <a:xfrm>
            <a:off x="325158" y="997084"/>
            <a:ext cx="11213033" cy="5229212"/>
          </a:xfrm>
        </p:spPr>
        <p:txBody>
          <a:bodyPr>
            <a:normAutofit/>
          </a:bodyPr>
          <a:lstStyle/>
          <a:p>
            <a:pPr marL="0" indent="0">
              <a:buNone/>
            </a:pPr>
            <a:r>
              <a:rPr lang="en-GB" dirty="0"/>
              <a:t>You are doing a study on students’ experiences about what brings them to therapy. You find that some young people you interview bring up stories of trauma they have experienced, including assault. </a:t>
            </a:r>
          </a:p>
          <a:p>
            <a:pPr marL="0" indent="0">
              <a:buNone/>
            </a:pPr>
            <a:r>
              <a:rPr lang="en-GB" dirty="0"/>
              <a:t>There are several cases in which the interview becomes very upsetting for both the participants and the interviewers. You have already received ethical approval and your informed consent form talks about the risk of feeling uncomfortable with some of the questions, but the responses are more overwhelming than you expected.</a:t>
            </a:r>
          </a:p>
          <a:p>
            <a:pPr marL="0" indent="0" fontAlgn="base">
              <a:buNone/>
            </a:pPr>
            <a:r>
              <a:rPr lang="en-GB" dirty="0"/>
              <a:t>Consider the following:</a:t>
            </a:r>
          </a:p>
          <a:p>
            <a:pPr lvl="0" fontAlgn="base"/>
            <a:r>
              <a:rPr lang="en-GB" dirty="0"/>
              <a:t>What are your obligations to the participants in terms of reducing harm related to anxiety during the interviews?</a:t>
            </a:r>
          </a:p>
          <a:p>
            <a:pPr lvl="0" fontAlgn="base"/>
            <a:r>
              <a:rPr lang="en-GB" dirty="0"/>
              <a:t>Should you stop the interviews and revise your consent form?</a:t>
            </a:r>
          </a:p>
          <a:p>
            <a:pPr lvl="0" fontAlgn="base"/>
            <a:r>
              <a:rPr lang="en-GB" dirty="0"/>
              <a:t>Should you report any of this to the ethics committee?</a:t>
            </a:r>
          </a:p>
          <a:p>
            <a:pPr lvl="0" fontAlgn="base"/>
            <a:r>
              <a:rPr lang="en-GB" dirty="0"/>
              <a:t>As a researcher and counsellor, what are your concerns about in-depth interviews?</a:t>
            </a:r>
          </a:p>
          <a:p>
            <a:pPr marL="0" indent="0">
              <a:buNone/>
            </a:pPr>
            <a:endParaRPr lang="en-US" dirty="0"/>
          </a:p>
        </p:txBody>
      </p:sp>
    </p:spTree>
    <p:extLst>
      <p:ext uri="{BB962C8B-B14F-4D97-AF65-F5344CB8AC3E}">
        <p14:creationId xmlns:p14="http://schemas.microsoft.com/office/powerpoint/2010/main" val="3487017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090A0-E519-A96B-40B6-52D1324C6A09}"/>
              </a:ext>
            </a:extLst>
          </p:cNvPr>
          <p:cNvSpPr>
            <a:spLocks noGrp="1"/>
          </p:cNvSpPr>
          <p:nvPr>
            <p:ph type="title"/>
          </p:nvPr>
        </p:nvSpPr>
        <p:spPr/>
        <p:txBody>
          <a:bodyPr/>
          <a:lstStyle/>
          <a:p>
            <a:r>
              <a:rPr lang="en-GB" dirty="0"/>
              <a:t>What you can do</a:t>
            </a:r>
          </a:p>
        </p:txBody>
      </p:sp>
      <p:sp>
        <p:nvSpPr>
          <p:cNvPr id="3" name="Content Placeholder 2">
            <a:extLst>
              <a:ext uri="{FF2B5EF4-FFF2-40B4-BE49-F238E27FC236}">
                <a16:creationId xmlns:a16="http://schemas.microsoft.com/office/drawing/2014/main" id="{CAFE8E7E-021A-28B7-A20F-95000E2C787A}"/>
              </a:ext>
            </a:extLst>
          </p:cNvPr>
          <p:cNvSpPr>
            <a:spLocks noGrp="1"/>
          </p:cNvSpPr>
          <p:nvPr>
            <p:ph idx="1"/>
          </p:nvPr>
        </p:nvSpPr>
        <p:spPr/>
        <p:txBody>
          <a:bodyPr/>
          <a:lstStyle/>
          <a:p>
            <a:pPr fontAlgn="base"/>
            <a:r>
              <a:rPr lang="en-GB" dirty="0"/>
              <a:t>Talking can stir emotions. This is not necessarily bad or risky, though it could be in extreme cases.</a:t>
            </a:r>
          </a:p>
          <a:p>
            <a:pPr fontAlgn="base"/>
            <a:r>
              <a:rPr lang="en-GB" dirty="0"/>
              <a:t>Plan ahead by providing adequate referral services to participants and have a crisis management plan in place for participants and staff members. When in doubt, stop data collection and make a report to the ethics committee and ask for guidance.</a:t>
            </a:r>
          </a:p>
          <a:p>
            <a:endParaRPr lang="en-GB" dirty="0"/>
          </a:p>
        </p:txBody>
      </p:sp>
    </p:spTree>
    <p:extLst>
      <p:ext uri="{BB962C8B-B14F-4D97-AF65-F5344CB8AC3E}">
        <p14:creationId xmlns:p14="http://schemas.microsoft.com/office/powerpoint/2010/main" val="3544351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D8F4D-6912-79CB-FB76-13B3B3A3C0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140E9C-DD8D-353C-4D4B-E95948E9033A}"/>
              </a:ext>
            </a:extLst>
          </p:cNvPr>
          <p:cNvSpPr>
            <a:spLocks noGrp="1"/>
          </p:cNvSpPr>
          <p:nvPr>
            <p:ph type="title"/>
          </p:nvPr>
        </p:nvSpPr>
        <p:spPr/>
        <p:txBody>
          <a:bodyPr/>
          <a:lstStyle/>
          <a:p>
            <a:r>
              <a:rPr lang="en-GB" dirty="0"/>
              <a:t>Time to work on your own studies</a:t>
            </a:r>
          </a:p>
        </p:txBody>
      </p:sp>
      <p:sp>
        <p:nvSpPr>
          <p:cNvPr id="3" name="Content Placeholder 2">
            <a:extLst>
              <a:ext uri="{FF2B5EF4-FFF2-40B4-BE49-F238E27FC236}">
                <a16:creationId xmlns:a16="http://schemas.microsoft.com/office/drawing/2014/main" id="{D1EA4366-DF2E-04B1-B0CF-BF17029A7AC6}"/>
              </a:ext>
            </a:extLst>
          </p:cNvPr>
          <p:cNvSpPr>
            <a:spLocks noGrp="1"/>
          </p:cNvSpPr>
          <p:nvPr>
            <p:ph idx="1"/>
          </p:nvPr>
        </p:nvSpPr>
        <p:spPr/>
        <p:txBody>
          <a:bodyPr/>
          <a:lstStyle/>
          <a:p>
            <a:r>
              <a:rPr lang="en-GB" dirty="0"/>
              <a:t>In groups, take turns to discuss or ask each other questions from you own interview schedule or discuss your own self-inquiry. </a:t>
            </a:r>
          </a:p>
          <a:p>
            <a:r>
              <a:rPr lang="en-GB" dirty="0"/>
              <a:t>Consider the wellbeing of the other person – are they ok help answer this?</a:t>
            </a:r>
          </a:p>
          <a:p>
            <a:r>
              <a:rPr lang="en-GB" dirty="0"/>
              <a:t>See if you can work on shaping your own schedule/Inquiry, what works, what does not? What might you need to change?</a:t>
            </a:r>
          </a:p>
        </p:txBody>
      </p:sp>
    </p:spTree>
    <p:extLst>
      <p:ext uri="{BB962C8B-B14F-4D97-AF65-F5344CB8AC3E}">
        <p14:creationId xmlns:p14="http://schemas.microsoft.com/office/powerpoint/2010/main" val="14842354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E78E3-55DE-E8F2-81FC-5CF5A9327AF4}"/>
              </a:ext>
            </a:extLst>
          </p:cNvPr>
          <p:cNvSpPr>
            <a:spLocks noGrp="1"/>
          </p:cNvSpPr>
          <p:nvPr>
            <p:ph type="title"/>
          </p:nvPr>
        </p:nvSpPr>
        <p:spPr/>
        <p:txBody>
          <a:bodyPr/>
          <a:lstStyle/>
          <a:p>
            <a:r>
              <a:rPr lang="en-GB" dirty="0"/>
              <a:t>Interesting things to read </a:t>
            </a:r>
            <a:r>
              <a:rPr lang="en-GB" dirty="0">
                <a:sym typeface="Wingdings" panose="05000000000000000000" pitchFamily="2" charset="2"/>
              </a:rPr>
              <a:t></a:t>
            </a:r>
            <a:endParaRPr lang="en-GB" dirty="0"/>
          </a:p>
        </p:txBody>
      </p:sp>
      <p:sp>
        <p:nvSpPr>
          <p:cNvPr id="3" name="Content Placeholder 2">
            <a:extLst>
              <a:ext uri="{FF2B5EF4-FFF2-40B4-BE49-F238E27FC236}">
                <a16:creationId xmlns:a16="http://schemas.microsoft.com/office/drawing/2014/main" id="{8674A337-146C-DDB5-321C-B540D6EB9952}"/>
              </a:ext>
            </a:extLst>
          </p:cNvPr>
          <p:cNvSpPr>
            <a:spLocks noGrp="1"/>
          </p:cNvSpPr>
          <p:nvPr>
            <p:ph idx="1"/>
          </p:nvPr>
        </p:nvSpPr>
        <p:spPr/>
        <p:txBody>
          <a:bodyPr/>
          <a:lstStyle/>
          <a:p>
            <a:r>
              <a:rPr lang="en-GB" dirty="0"/>
              <a:t>https://mick-cooper.squarespace.com/new-blog/2019/7/9/why-i-love-qualitative-research-1</a:t>
            </a:r>
          </a:p>
        </p:txBody>
      </p:sp>
    </p:spTree>
    <p:extLst>
      <p:ext uri="{BB962C8B-B14F-4D97-AF65-F5344CB8AC3E}">
        <p14:creationId xmlns:p14="http://schemas.microsoft.com/office/powerpoint/2010/main" val="3953833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Add a Slide Title - 5</a:t>
            </a:r>
          </a:p>
        </p:txBody>
      </p:sp>
      <p:sp>
        <p:nvSpPr>
          <p:cNvPr id="5" name="Picture Placeholder 4"/>
          <p:cNvSpPr>
            <a:spLocks noGrp="1"/>
          </p:cNvSpPr>
          <p:nvPr>
            <p:ph type="pic" idx="1"/>
          </p:nvPr>
        </p:nvSpPr>
        <p:spPr/>
        <p:txBody>
          <a:bodyPr/>
          <a:lstStyle/>
          <a:p>
            <a:endParaRPr lang="en-GB"/>
          </a:p>
        </p:txBody>
      </p:sp>
      <p:sp>
        <p:nvSpPr>
          <p:cNvPr id="6" name="Text Placeholder 5"/>
          <p:cNvSpPr>
            <a:spLocks noGrp="1"/>
          </p:cNvSpPr>
          <p:nvPr>
            <p:ph type="body" sz="half" idx="2"/>
          </p:nvPr>
        </p:nvSpPr>
        <p:spPr/>
        <p:txBody>
          <a:bodyPr/>
          <a:lstStyle/>
          <a:p>
            <a:endParaRPr lang="en-US"/>
          </a:p>
        </p:txBody>
      </p:sp>
    </p:spTree>
    <p:extLst>
      <p:ext uri="{BB962C8B-B14F-4D97-AF65-F5344CB8AC3E}">
        <p14:creationId xmlns:p14="http://schemas.microsoft.com/office/powerpoint/2010/main" val="2794409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iamond Grid 16x9">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diamond grid presentation (widescreen).potx" id="{B2221865-AD13-4DF0-B68E-BF08E8CC5659}" vid="{BAA0C488-98B6-4F47-8E1C-5C7CD9605F73}"/>
    </a:ext>
  </a:extLst>
</a:theme>
</file>

<file path=ppt/theme/theme2.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diamond grid presentation (widescreen)</Template>
  <TotalTime>632</TotalTime>
  <Words>625</Words>
  <Application>Microsoft Office PowerPoint</Application>
  <PresentationFormat>Widescreen</PresentationFormat>
  <Paragraphs>56</Paragraphs>
  <Slides>13</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Wingdings</vt:lpstr>
      <vt:lpstr>Diamond Grid 16x9</vt:lpstr>
      <vt:lpstr>‘How Does this make me feel?’ Research from the participants perspective </vt:lpstr>
      <vt:lpstr>How do participants experience research</vt:lpstr>
      <vt:lpstr>The focus of a research question </vt:lpstr>
      <vt:lpstr>Task 1</vt:lpstr>
      <vt:lpstr> Looking at the 2 following semi-structured interview examples – which is stronger and why? </vt:lpstr>
      <vt:lpstr>Interview Schedule 1 </vt:lpstr>
      <vt:lpstr>Interview Schedule 2</vt:lpstr>
      <vt:lpstr>Task 2</vt:lpstr>
      <vt:lpstr>Interview Scenario</vt:lpstr>
      <vt:lpstr>What you can do</vt:lpstr>
      <vt:lpstr>Time to work on your own studies</vt:lpstr>
      <vt:lpstr>Interesting things to read </vt:lpstr>
      <vt:lpstr>Add a Slide Title - 5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McArdle</dc:creator>
  <cp:lastModifiedBy>Emily McArdle</cp:lastModifiedBy>
  <cp:revision>2</cp:revision>
  <dcterms:created xsi:type="dcterms:W3CDTF">2026-10-12T21:24:55Z</dcterms:created>
  <dcterms:modified xsi:type="dcterms:W3CDTF">2026-10-13T07:59:49Z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