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16"/>
  </p:notesMasterIdLst>
  <p:sldIdLst>
    <p:sldId id="256" r:id="rId5"/>
    <p:sldId id="266" r:id="rId6"/>
    <p:sldId id="258" r:id="rId7"/>
    <p:sldId id="259" r:id="rId8"/>
    <p:sldId id="260" r:id="rId9"/>
    <p:sldId id="263" r:id="rId10"/>
    <p:sldId id="262" r:id="rId11"/>
    <p:sldId id="261" r:id="rId12"/>
    <p:sldId id="264" r:id="rId13"/>
    <p:sldId id="265"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7E9955-6DDB-4B56-A403-E206B9300C4F}" v="52" dt="2021-12-09T15:59:58.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72810" autoAdjust="0"/>
  </p:normalViewPr>
  <p:slideViewPr>
    <p:cSldViewPr snapToGrid="0">
      <p:cViewPr varScale="1">
        <p:scale>
          <a:sx n="56" d="100"/>
          <a:sy n="56" d="100"/>
        </p:scale>
        <p:origin x="1022" y="58"/>
      </p:cViewPr>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2CF11-E609-4615-A090-96CE939E659D}" type="datetimeFigureOut">
              <a:rPr lang="en-GB" smtClean="0"/>
              <a:t>09/12/2021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8E65C-C774-4965-B5D0-9848715AE85F}" type="slidenum">
              <a:rPr lang="en-GB" smtClean="0"/>
              <a:t>‹#›</a:t>
            </a:fld>
            <a:endParaRPr lang="en-GB"/>
          </a:p>
        </p:txBody>
      </p:sp>
    </p:spTree>
    <p:extLst>
      <p:ext uri="{BB962C8B-B14F-4D97-AF65-F5344CB8AC3E}">
        <p14:creationId xmlns:p14="http://schemas.microsoft.com/office/powerpoint/2010/main" val="1424988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Hi my name is Joan Hird and I am student  at  university of Wales trinity saint David , below this is research on grit and how it affects students academic level and how it can bring success . I have went further into Angela Duckworth's research  regarding grit and whether it affects the academic level and if so  what could be done.  In order to find out the grit score I have done a survey on how successful it is , this survey is to also to find data, information, knowledge and wisdom.</a:t>
            </a:r>
          </a:p>
          <a:p>
            <a:endParaRPr lang="en-GB" dirty="0"/>
          </a:p>
        </p:txBody>
      </p:sp>
      <p:sp>
        <p:nvSpPr>
          <p:cNvPr id="4" name="Slide Number Placeholder 3"/>
          <p:cNvSpPr>
            <a:spLocks noGrp="1"/>
          </p:cNvSpPr>
          <p:nvPr>
            <p:ph type="sldNum" sz="quarter" idx="5"/>
          </p:nvPr>
        </p:nvSpPr>
        <p:spPr/>
        <p:txBody>
          <a:bodyPr/>
          <a:lstStyle/>
          <a:p>
            <a:fld id="{2CF8E65C-C774-4965-B5D0-9848715AE85F}" type="slidenum">
              <a:rPr lang="en-GB" smtClean="0"/>
              <a:t>1</a:t>
            </a:fld>
            <a:endParaRPr lang="en-GB"/>
          </a:p>
        </p:txBody>
      </p:sp>
    </p:spTree>
    <p:extLst>
      <p:ext uri="{BB962C8B-B14F-4D97-AF65-F5344CB8AC3E}">
        <p14:creationId xmlns:p14="http://schemas.microsoft.com/office/powerpoint/2010/main" val="3627917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F8E65C-C774-4965-B5D0-9848715AE85F}" type="slidenum">
              <a:rPr lang="en-GB" smtClean="0"/>
              <a:t>2</a:t>
            </a:fld>
            <a:endParaRPr lang="en-GB"/>
          </a:p>
        </p:txBody>
      </p:sp>
    </p:spTree>
    <p:extLst>
      <p:ext uri="{BB962C8B-B14F-4D97-AF65-F5344CB8AC3E}">
        <p14:creationId xmlns:p14="http://schemas.microsoft.com/office/powerpoint/2010/main" val="3260530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What is Grit? </a:t>
            </a:r>
          </a:p>
          <a:p>
            <a:pPr algn="l"/>
            <a:r>
              <a:rPr lang="en-GB" dirty="0"/>
              <a:t>Grit is a concept that is claimed to conjure up both passion and tenacity in the pursuit of a long-term objective. To put it another way, hardworking people put in long hours to achieve great levels of success in their chosen field (Psychology Today, 2021)</a:t>
            </a:r>
          </a:p>
          <a:p>
            <a:pPr algn="l"/>
            <a:r>
              <a:rPr lang="en-GB" dirty="0"/>
              <a:t>According to Psychology Today, (2021) Angela Duckworth, a psychologist, popularised the concept of "grit," demonstrating that talent and luck are not the only factors in achieving success in a difficult institutional setting. Duckworth defines grit as "the zealous pursuit of long-term goals." In 2007, she and her colleagues published a study that introduced the Grit Scale, which they used to examine educational achievement, persistence at a military academy, and spelling bee success.</a:t>
            </a:r>
          </a:p>
          <a:p>
            <a:pPr algn="l"/>
            <a:r>
              <a:rPr lang="en-GB" b="1" dirty="0"/>
              <a:t>The main assumption of GRIT are</a:t>
            </a:r>
          </a:p>
          <a:p>
            <a:pPr algn="l"/>
            <a:r>
              <a:rPr lang="en-GB" dirty="0"/>
              <a:t>Resilience; Perseverance; Determination; Passion and resistance and life design.</a:t>
            </a:r>
          </a:p>
          <a:p>
            <a:pPr algn="l"/>
            <a:r>
              <a:rPr lang="en-GB" b="1" dirty="0"/>
              <a:t>Who proposed GRIT and when?</a:t>
            </a:r>
          </a:p>
          <a:p>
            <a:pPr algn="l"/>
            <a:r>
              <a:rPr lang="en-GB" dirty="0"/>
              <a:t>GRIT (Graduated Reciprocation in Tension Reduction) was proposed by Charles Osgood in 1962 and refers to a method of resuming deadlocked negotiations between two parties. GRIT re-establishes negotiations by persuading one party to make a concession. People are expected to return benefits received from others, according to the reciprocity norm. As a result, when one side offers a concession, the other side should feel obligated to reciprocate, and this exchange encourages the negotiation process to restart  (Osgood, 1962 ; </a:t>
            </a:r>
            <a:r>
              <a:rPr lang="en-GB" dirty="0" err="1"/>
              <a:t>Lindskold</a:t>
            </a:r>
            <a:r>
              <a:rPr lang="en-GB" dirty="0"/>
              <a:t>, 1978).</a:t>
            </a:r>
          </a:p>
          <a:p>
            <a:pPr algn="l"/>
            <a:endParaRPr lang="en-GB" dirty="0"/>
          </a:p>
          <a:p>
            <a:pPr algn="l"/>
            <a:endParaRPr lang="en-GB" dirty="0"/>
          </a:p>
          <a:p>
            <a:pPr algn="ctr"/>
            <a:endParaRPr lang="en-GB" dirty="0"/>
          </a:p>
        </p:txBody>
      </p:sp>
      <p:sp>
        <p:nvSpPr>
          <p:cNvPr id="4" name="Slide Number Placeholder 3"/>
          <p:cNvSpPr>
            <a:spLocks noGrp="1"/>
          </p:cNvSpPr>
          <p:nvPr>
            <p:ph type="sldNum" sz="quarter" idx="5"/>
          </p:nvPr>
        </p:nvSpPr>
        <p:spPr/>
        <p:txBody>
          <a:bodyPr/>
          <a:lstStyle/>
          <a:p>
            <a:fld id="{2CF8E65C-C774-4965-B5D0-9848715AE85F}" type="slidenum">
              <a:rPr lang="en-GB" smtClean="0"/>
              <a:t>3</a:t>
            </a:fld>
            <a:endParaRPr lang="en-GB"/>
          </a:p>
        </p:txBody>
      </p:sp>
    </p:spTree>
    <p:extLst>
      <p:ext uri="{BB962C8B-B14F-4D97-AF65-F5344CB8AC3E}">
        <p14:creationId xmlns:p14="http://schemas.microsoft.com/office/powerpoint/2010/main" val="3655568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dirty="0">
                <a:latin typeface="Arial" panose="020B0604020202020204" pitchFamily="34" charset="0"/>
                <a:cs typeface="Arial" panose="020B0604020202020204" pitchFamily="34" charset="0"/>
              </a:rPr>
              <a:t>What is DIKW Model? </a:t>
            </a:r>
            <a:r>
              <a:rPr lang="en-GB" sz="1200" dirty="0">
                <a:latin typeface="Arial" panose="020B0604020202020204" pitchFamily="34" charset="0"/>
                <a:cs typeface="Arial" panose="020B0604020202020204" pitchFamily="34" charset="0"/>
              </a:rPr>
              <a:t>The DIKW Pyramid depicts the interrelationships of data, information, knowledge, and wisdom. Each building block represents a step forward to a higher level first comes data, then information, then knowledge, and finally wisdom. Each step clarifies and adds value to the initial data by answering specific questions about it. The more we enrich our data with meaning and context, the more knowledge and insights we gain from it, allowing us to make better, more informed, data-driven decisions.</a:t>
            </a:r>
          </a:p>
          <a:p>
            <a:pPr algn="l"/>
            <a:r>
              <a:rPr lang="en-GB" sz="1200" dirty="0">
                <a:latin typeface="Arial" panose="020B0604020202020204" pitchFamily="34" charset="0"/>
                <a:cs typeface="Arial" panose="020B0604020202020204" pitchFamily="34" charset="0"/>
              </a:rPr>
              <a:t>The DIKW model, also known as the DIKW pyramid, is a popular method with roots in knowledge management that explains how we progress from data (the 'D') to information (I), knowledge (K), and wisdom (W), with a component of actions and decisions.</a:t>
            </a:r>
          </a:p>
          <a:p>
            <a:pPr algn="l"/>
            <a:r>
              <a:rPr lang="en-GB" sz="1200" dirty="0">
                <a:latin typeface="Arial" panose="020B0604020202020204" pitchFamily="34" charset="0"/>
                <a:cs typeface="Arial" panose="020B0604020202020204" pitchFamily="34" charset="0"/>
              </a:rPr>
              <a:t>DIKW is a model that examines various methods for extracting insights and value from various types of data: big data, small data, smart data, fast data, slow data, unstructured data, it doesn't matter; we want outcomes, or 'actionable intelligence.'</a:t>
            </a:r>
          </a:p>
          <a:p>
            <a:pPr algn="l"/>
            <a:endParaRPr lang="en-GB" sz="1200" dirty="0">
              <a:latin typeface="Arial" panose="020B0604020202020204" pitchFamily="34" charset="0"/>
              <a:cs typeface="Arial" panose="020B0604020202020204" pitchFamily="34" charset="0"/>
            </a:endParaRPr>
          </a:p>
          <a:p>
            <a:pPr algn="l"/>
            <a:endParaRPr lang="en-GB" sz="1100" b="1" dirty="0"/>
          </a:p>
        </p:txBody>
      </p:sp>
      <p:sp>
        <p:nvSpPr>
          <p:cNvPr id="4" name="Slide Number Placeholder 3"/>
          <p:cNvSpPr>
            <a:spLocks noGrp="1"/>
          </p:cNvSpPr>
          <p:nvPr>
            <p:ph type="sldNum" sz="quarter" idx="5"/>
          </p:nvPr>
        </p:nvSpPr>
        <p:spPr/>
        <p:txBody>
          <a:bodyPr/>
          <a:lstStyle/>
          <a:p>
            <a:fld id="{2CF8E65C-C774-4965-B5D0-9848715AE85F}" type="slidenum">
              <a:rPr lang="en-GB" smtClean="0"/>
              <a:t>4</a:t>
            </a:fld>
            <a:endParaRPr lang="en-GB"/>
          </a:p>
        </p:txBody>
      </p:sp>
    </p:spTree>
    <p:extLst>
      <p:ext uri="{BB962C8B-B14F-4D97-AF65-F5344CB8AC3E}">
        <p14:creationId xmlns:p14="http://schemas.microsoft.com/office/powerpoint/2010/main" val="1836210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is the first step in this DIKW model. The primary requirement for achieving a meaningful result is the collection of raw data. All measurements, logging, tracking, records, and so on are considered data. Because raw data is collected in bulk, it contains a variety of contents, both useful and not so useful. These are completely raw data and do not provide any meaningful results that the IT Service provider can use. As a result, the data neither answers nor draws any conclusions. To understand how the DIKW Pyramid model transforms data into usable results, we will discuss each of the subsequent steps of the DIKW hierarchy (i.e. - information, knowledge, and wisdom) using sample scenarios. Assume, for example, that 500 users visit Primark every day to take online lessons. This is the raw data we obtained from.</a:t>
            </a:r>
          </a:p>
        </p:txBody>
      </p:sp>
      <p:sp>
        <p:nvSpPr>
          <p:cNvPr id="4" name="Slide Number Placeholder 3"/>
          <p:cNvSpPr>
            <a:spLocks noGrp="1"/>
          </p:cNvSpPr>
          <p:nvPr>
            <p:ph type="sldNum" sz="quarter" idx="5"/>
          </p:nvPr>
        </p:nvSpPr>
        <p:spPr/>
        <p:txBody>
          <a:bodyPr/>
          <a:lstStyle/>
          <a:p>
            <a:fld id="{2CF8E65C-C774-4965-B5D0-9848715AE85F}" type="slidenum">
              <a:rPr lang="en-GB" smtClean="0"/>
              <a:t>5</a:t>
            </a:fld>
            <a:endParaRPr lang="en-GB"/>
          </a:p>
        </p:txBody>
      </p:sp>
    </p:spTree>
    <p:extLst>
      <p:ext uri="{BB962C8B-B14F-4D97-AF65-F5344CB8AC3E}">
        <p14:creationId xmlns:p14="http://schemas.microsoft.com/office/powerpoint/2010/main" val="83462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DIKW Pyramid's "Information": Data that has been given meaning by defining relational connections is referred to as information. The term "meaning" in this context refers to processed and understandable data that may or may not be a useful piece of content from the perspective of the organisation. A relational database in an information processing system generates information from the data stored in it. The DIKW Pyramid's information hierarchy stage reveals the relationships in the data, and then analysis is performed to answer the Who, What, When, and Where questions. Now, returning to the preceding example, the data "500 users visit Primark per day" is far too broad to provide any insight. Now, in order to do capacity and availability planning, we must go through the information stage of the DIKW Hierarchy. Now we can get answers like "250 Users Visit ITIL Training," "225 Users Visit ITIL Training," and "225 Users Visit ITIL Training.“225 users visit the WordPress Tutorial, while 25 only visit the homepage. Sixty percent of them are between the ages of 20 and 35, and twenty percent are between the ages of 35 and 45. In addition, we get 70% of our visitors between 9 a.m. and 11 p.m.</a:t>
            </a:r>
          </a:p>
        </p:txBody>
      </p:sp>
      <p:sp>
        <p:nvSpPr>
          <p:cNvPr id="4" name="Slide Number Placeholder 3"/>
          <p:cNvSpPr>
            <a:spLocks noGrp="1"/>
          </p:cNvSpPr>
          <p:nvPr>
            <p:ph type="sldNum" sz="quarter" idx="5"/>
          </p:nvPr>
        </p:nvSpPr>
        <p:spPr/>
        <p:txBody>
          <a:bodyPr/>
          <a:lstStyle/>
          <a:p>
            <a:fld id="{2CF8E65C-C774-4965-B5D0-9848715AE85F}" type="slidenum">
              <a:rPr lang="en-GB" smtClean="0"/>
              <a:t>6</a:t>
            </a:fld>
            <a:endParaRPr lang="en-GB"/>
          </a:p>
        </p:txBody>
      </p:sp>
    </p:spTree>
    <p:extLst>
      <p:ext uri="{BB962C8B-B14F-4D97-AF65-F5344CB8AC3E}">
        <p14:creationId xmlns:p14="http://schemas.microsoft.com/office/powerpoint/2010/main" val="9565802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third level of the DIKW Model is knowledge. Knowledge is defined as the appropriate collection of information that can be useful. The DIKW hierarchy's knowledge stage is a deterministic process. When someone "memorises" information because it is useful, they are said to have accumulated knowledge. Every piece of knowledge has useful meanings in and of itself, but it cannot generate additional knowledge on its own. Most applications in an information management system, such as modelling and simulation, make use of stored knowledge. The knowledge step seeks an answer to the "How" question. Specific measures are identified, and the data derived in the previous step is used to answer this question. In our scenario, we must find an answer to the question, “the grit score show the passions , determinations and perseverance of their academics pursuance</a:t>
            </a:r>
            <a:r>
              <a:rPr lang="en-GB" dirty="0"/>
              <a:t>. </a:t>
            </a:r>
          </a:p>
        </p:txBody>
      </p:sp>
      <p:sp>
        <p:nvSpPr>
          <p:cNvPr id="4" name="Slide Number Placeholder 3"/>
          <p:cNvSpPr>
            <a:spLocks noGrp="1"/>
          </p:cNvSpPr>
          <p:nvPr>
            <p:ph type="sldNum" sz="quarter" idx="5"/>
          </p:nvPr>
        </p:nvSpPr>
        <p:spPr/>
        <p:txBody>
          <a:bodyPr/>
          <a:lstStyle/>
          <a:p>
            <a:fld id="{2CF8E65C-C774-4965-B5D0-9848715AE85F}" type="slidenum">
              <a:rPr lang="en-GB" smtClean="0"/>
              <a:t>7</a:t>
            </a:fld>
            <a:endParaRPr lang="en-GB"/>
          </a:p>
        </p:txBody>
      </p:sp>
    </p:spTree>
    <p:extLst>
      <p:ext uri="{BB962C8B-B14F-4D97-AF65-F5344CB8AC3E}">
        <p14:creationId xmlns:p14="http://schemas.microsoft.com/office/powerpoint/2010/main" val="3802311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The "Wisdom" of the DIKW Hierarchy: </a:t>
            </a:r>
            <a:r>
              <a:rPr lang="en-GB" dirty="0">
                <a:latin typeface="Arial" panose="020B0604020202020204" pitchFamily="34" charset="0"/>
                <a:cs typeface="Arial" panose="020B0604020202020204" pitchFamily="34" charset="0"/>
              </a:rPr>
              <a:t>Wisdom is the quality of experience, knowledge and good judgement this is the studies of fundamental nature of knowledge, reality and exitance especially when considered as an academic discipline  the ability to act using knowledge and experience this is based on unbiased judgement etc . Wisdom - is at the top of the DIKW hierarchy, and in order to get there, we must answer questions like 'why do something' and 'what is best.' In other words, wisdom is knowledge put into practise.</a:t>
            </a:r>
          </a:p>
          <a:p>
            <a:r>
              <a:rPr lang="en-GB" dirty="0">
                <a:latin typeface="Arial" panose="020B0604020202020204" pitchFamily="34" charset="0"/>
                <a:cs typeface="Arial" panose="020B0604020202020204" pitchFamily="34" charset="0"/>
              </a:rPr>
              <a:t>The Wisdom is the fourth and final step in the DIKW Hierarchy. It is a method of calculating the final result by using knowledge extrapolation. It takes into account the output from all previous levels of the DIKW Model and processes it using various types of human programming (such as the moral, ethical codes, etc.).As a result, Wisdom can be thought of as the process by which you can choose between the right and wrong, good and bad, or any improvement decisions. Alternatively, we can say that in the wisdom stage, the knowledge gained in the previous stage is applied and implemented in real life. Wisdom is the highest level in the DIKW pyramid and provides answers to "Why" questions.</a:t>
            </a:r>
          </a:p>
        </p:txBody>
      </p:sp>
      <p:sp>
        <p:nvSpPr>
          <p:cNvPr id="4" name="Slide Number Placeholder 3"/>
          <p:cNvSpPr>
            <a:spLocks noGrp="1"/>
          </p:cNvSpPr>
          <p:nvPr>
            <p:ph type="sldNum" sz="quarter" idx="5"/>
          </p:nvPr>
        </p:nvSpPr>
        <p:spPr/>
        <p:txBody>
          <a:bodyPr/>
          <a:lstStyle/>
          <a:p>
            <a:fld id="{2CF8E65C-C774-4965-B5D0-9848715AE85F}" type="slidenum">
              <a:rPr lang="en-GB" smtClean="0"/>
              <a:t>8</a:t>
            </a:fld>
            <a:endParaRPr lang="en-GB"/>
          </a:p>
        </p:txBody>
      </p:sp>
    </p:spTree>
    <p:extLst>
      <p:ext uri="{BB962C8B-B14F-4D97-AF65-F5344CB8AC3E}">
        <p14:creationId xmlns:p14="http://schemas.microsoft.com/office/powerpoint/2010/main" val="2995842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collated in class are primary data, while data use in comparing  or analysing the primary data are secondary data.</a:t>
            </a:r>
          </a:p>
          <a:p>
            <a:r>
              <a:rPr lang="en-GB" dirty="0"/>
              <a:t>Knowledge is the gathered data, in which is valid or invalid in the research methods in achieving the goals </a:t>
            </a:r>
          </a:p>
          <a:p>
            <a:r>
              <a:rPr lang="en-GB" dirty="0"/>
              <a:t>Information is the validity of the data-information to be reasonable and valid for the research. </a:t>
            </a:r>
          </a:p>
          <a:p>
            <a:r>
              <a:rPr lang="en-GB" dirty="0"/>
              <a:t>Wisdom </a:t>
            </a:r>
          </a:p>
          <a:p>
            <a:r>
              <a:rPr lang="en-GB" dirty="0"/>
              <a:t>4- 3,9425</a:t>
            </a:r>
          </a:p>
          <a:p>
            <a:r>
              <a:rPr lang="en-GB" dirty="0"/>
              <a:t>3-38609</a:t>
            </a:r>
          </a:p>
          <a:p>
            <a:r>
              <a:rPr lang="en-GB" dirty="0"/>
              <a:t>2-3,8126</a:t>
            </a:r>
          </a:p>
          <a:p>
            <a:r>
              <a:rPr lang="en-GB" dirty="0"/>
              <a:t>1-3,995</a:t>
            </a:r>
          </a:p>
        </p:txBody>
      </p:sp>
      <p:sp>
        <p:nvSpPr>
          <p:cNvPr id="4" name="Slide Number Placeholder 3"/>
          <p:cNvSpPr>
            <a:spLocks noGrp="1"/>
          </p:cNvSpPr>
          <p:nvPr>
            <p:ph type="sldNum" sz="quarter" idx="5"/>
          </p:nvPr>
        </p:nvSpPr>
        <p:spPr/>
        <p:txBody>
          <a:bodyPr/>
          <a:lstStyle/>
          <a:p>
            <a:fld id="{2CF8E65C-C774-4965-B5D0-9848715AE85F}" type="slidenum">
              <a:rPr lang="en-GB" smtClean="0"/>
              <a:t>9</a:t>
            </a:fld>
            <a:endParaRPr lang="en-GB"/>
          </a:p>
        </p:txBody>
      </p:sp>
    </p:spTree>
    <p:extLst>
      <p:ext uri="{BB962C8B-B14F-4D97-AF65-F5344CB8AC3E}">
        <p14:creationId xmlns:p14="http://schemas.microsoft.com/office/powerpoint/2010/main" val="1397107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To summarise the DIKW spectrum, data creates context to create information, which when combined with experience creates knowledge, which leads to wisdom. This is a part of everything we do. We can still see what's in front of us when we act impulsively; there are inputs and experiences that drive our actions.</a:t>
            </a:r>
          </a:p>
          <a:p>
            <a:r>
              <a:rPr lang="en-GB" dirty="0">
                <a:latin typeface="Arial" panose="020B0604020202020204" pitchFamily="34" charset="0"/>
                <a:cs typeface="Arial" panose="020B0604020202020204" pitchFamily="34" charset="0"/>
              </a:rPr>
              <a:t>According to the overall presentation, students with the highest academic level and the highest grit score have a high level of interest and focus. in comparison to a person with low grit scores Aside from that, they have high-quality digital skills such as information handling, transacting, communicating, and problem-solving, among other things, to help people with low grit scores improve their skills and interests. It is suggested that they focus on ways to improve their skills and abilities so that they can achieve their short and long-term objectives.</a:t>
            </a:r>
          </a:p>
        </p:txBody>
      </p:sp>
      <p:sp>
        <p:nvSpPr>
          <p:cNvPr id="4" name="Slide Number Placeholder 3"/>
          <p:cNvSpPr>
            <a:spLocks noGrp="1"/>
          </p:cNvSpPr>
          <p:nvPr>
            <p:ph type="sldNum" sz="quarter" idx="5"/>
          </p:nvPr>
        </p:nvSpPr>
        <p:spPr/>
        <p:txBody>
          <a:bodyPr/>
          <a:lstStyle/>
          <a:p>
            <a:fld id="{2CF8E65C-C774-4965-B5D0-9848715AE85F}" type="slidenum">
              <a:rPr lang="en-GB" smtClean="0"/>
              <a:t>10</a:t>
            </a:fld>
            <a:endParaRPr lang="en-GB"/>
          </a:p>
        </p:txBody>
      </p:sp>
    </p:spTree>
    <p:extLst>
      <p:ext uri="{BB962C8B-B14F-4D97-AF65-F5344CB8AC3E}">
        <p14:creationId xmlns:p14="http://schemas.microsoft.com/office/powerpoint/2010/main" val="190890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a:t>
            </a:r>
          </a:p>
          <a:p>
            <a:r>
              <a:rPr lang="en-GB" dirty="0"/>
              <a:t>Allen, Barry  (2004). Knowledge and Civilization.. Boulder: Westview Press.</a:t>
            </a:r>
          </a:p>
          <a:p>
            <a:r>
              <a:rPr lang="en-GB" dirty="0" err="1"/>
              <a:t>Frické</a:t>
            </a:r>
            <a:r>
              <a:rPr lang="en-GB" dirty="0"/>
              <a:t>, M. H., (2018).. Data-information-knowledge-wisdom (DIKW) pyramid, framework, continuum: Cham: Springer.. [Online] </a:t>
            </a:r>
          </a:p>
          <a:p>
            <a:r>
              <a:rPr lang="en-GB" dirty="0"/>
              <a:t>Available at: https://doi.org/10.1007/978-3-319-32001-4_331-1</a:t>
            </a:r>
          </a:p>
          <a:p>
            <a:r>
              <a:rPr lang="en-GB" dirty="0"/>
              <a:t>[Accessed 09 12 2021].</a:t>
            </a:r>
          </a:p>
          <a:p>
            <a:r>
              <a:rPr lang="en-GB" dirty="0" err="1"/>
              <a:t>Lindskold</a:t>
            </a:r>
            <a:r>
              <a:rPr lang="en-GB" dirty="0"/>
              <a:t>, S. , (1978).. Trust development, the GRIT proposal, and the effects of conciliatory acts on conflict and cooperation. .. Psychological Bulletin,, 85(54), pp. 772-793.</a:t>
            </a:r>
          </a:p>
          <a:p>
            <a:r>
              <a:rPr lang="en-GB" dirty="0"/>
              <a:t>Martin H. </a:t>
            </a:r>
            <a:r>
              <a:rPr lang="en-GB" dirty="0" err="1"/>
              <a:t>Frické</a:t>
            </a:r>
            <a:r>
              <a:rPr lang="en-GB" dirty="0"/>
              <a:t>, (2018). Data-Information-Knowledge-Wisdom (DIKW) Pyramid, Framework, Continuum. [Online] </a:t>
            </a:r>
          </a:p>
          <a:p>
            <a:r>
              <a:rPr lang="en-GB" dirty="0"/>
              <a:t>Available at: https://citations.springernature.com/item?doi=10.1007/978-3-319-32001-4_331-1</a:t>
            </a:r>
          </a:p>
          <a:p>
            <a:r>
              <a:rPr lang="en-GB" dirty="0"/>
              <a:t>[Accessed 09 12 2021].</a:t>
            </a:r>
          </a:p>
          <a:p>
            <a:r>
              <a:rPr lang="en-GB" dirty="0"/>
              <a:t>Osgood, C. E. , (1962).. An alternative to war or surrender.. Urbana:: University of Illinois Press..</a:t>
            </a:r>
          </a:p>
          <a:p>
            <a:r>
              <a:rPr lang="en-GB" dirty="0"/>
              <a:t>Psychology Today, 2021. Grit. [Online] </a:t>
            </a:r>
          </a:p>
          <a:p>
            <a:r>
              <a:rPr lang="en-GB" dirty="0"/>
              <a:t>Available at: https://www.psychologytoday.com/us/basics/grit</a:t>
            </a:r>
          </a:p>
          <a:p>
            <a:r>
              <a:rPr lang="en-GB" dirty="0"/>
              <a:t>[Accessed 09 12 2021].</a:t>
            </a:r>
          </a:p>
          <a:p>
            <a:endParaRPr lang="en-GB" dirty="0"/>
          </a:p>
          <a:p>
            <a:endParaRPr lang="en-GB" dirty="0"/>
          </a:p>
        </p:txBody>
      </p:sp>
      <p:sp>
        <p:nvSpPr>
          <p:cNvPr id="4" name="Slide Number Placeholder 3"/>
          <p:cNvSpPr>
            <a:spLocks noGrp="1"/>
          </p:cNvSpPr>
          <p:nvPr>
            <p:ph type="sldNum" sz="quarter" idx="5"/>
          </p:nvPr>
        </p:nvSpPr>
        <p:spPr/>
        <p:txBody>
          <a:bodyPr/>
          <a:lstStyle/>
          <a:p>
            <a:fld id="{2CF8E65C-C774-4965-B5D0-9848715AE85F}" type="slidenum">
              <a:rPr lang="en-GB" smtClean="0"/>
              <a:t>11</a:t>
            </a:fld>
            <a:endParaRPr lang="en-GB"/>
          </a:p>
        </p:txBody>
      </p:sp>
    </p:spTree>
    <p:extLst>
      <p:ext uri="{BB962C8B-B14F-4D97-AF65-F5344CB8AC3E}">
        <p14:creationId xmlns:p14="http://schemas.microsoft.com/office/powerpoint/2010/main" val="3502175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53979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2004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1722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78957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7437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17533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31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60693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4763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57387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12/9/2021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32697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12/9/2021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411711856"/>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1.jpg"/><Relationship Id="rId7" Type="http://schemas.openxmlformats.org/officeDocument/2006/relationships/hyperlink" Target="https://soyastoreca.cl/la-clave-del-exito-la-determinacio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jpg"/><Relationship Id="rId5" Type="http://schemas.openxmlformats.org/officeDocument/2006/relationships/hyperlink" Target="https://creativecommons.org/licenses/by-sa/3.0/" TargetMode="External"/><Relationship Id="rId4" Type="http://schemas.openxmlformats.org/officeDocument/2006/relationships/hyperlink" Target="http://researchparent.com/gri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DIKW_Pyramid.sv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Subtitle 2">
            <a:extLst>
              <a:ext uri="{FF2B5EF4-FFF2-40B4-BE49-F238E27FC236}">
                <a16:creationId xmlns:a16="http://schemas.microsoft.com/office/drawing/2014/main" id="{F43E82C7-0D9B-4568-9BC7-63FEB793BFB8}"/>
              </a:ext>
            </a:extLst>
          </p:cNvPr>
          <p:cNvSpPr>
            <a:spLocks noGrp="1"/>
          </p:cNvSpPr>
          <p:nvPr>
            <p:ph type="subTitle" idx="1"/>
          </p:nvPr>
        </p:nvSpPr>
        <p:spPr>
          <a:xfrm>
            <a:off x="6884894" y="753037"/>
            <a:ext cx="4518212" cy="2510118"/>
          </a:xfrm>
        </p:spPr>
        <p:txBody>
          <a:bodyPr>
            <a:normAutofit/>
          </a:bodyPr>
          <a:lstStyle/>
          <a:p>
            <a:pPr algn="l"/>
            <a:r>
              <a:rPr lang="en-GB" dirty="0"/>
              <a:t>Digital skills and Research</a:t>
            </a:r>
          </a:p>
          <a:p>
            <a:pPr algn="l"/>
            <a:r>
              <a:rPr lang="en-GB" dirty="0"/>
              <a:t>               Method</a:t>
            </a:r>
          </a:p>
        </p:txBody>
      </p:sp>
      <p:sp>
        <p:nvSpPr>
          <p:cNvPr id="27" name="Freeform: Shape 10">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3628679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A753B-B4BC-4B3F-B4CD-0D965E0436C8}"/>
              </a:ext>
            </a:extLst>
          </p:cNvPr>
          <p:cNvSpPr>
            <a:spLocks noGrp="1"/>
          </p:cNvSpPr>
          <p:nvPr>
            <p:ph type="title"/>
          </p:nvPr>
        </p:nvSpPr>
        <p:spPr/>
        <p:txBody>
          <a:bodyPr/>
          <a:lstStyle/>
          <a:p>
            <a:r>
              <a:rPr lang="en-GB" dirty="0"/>
              <a:t>Student Name: Joan Hird</a:t>
            </a:r>
          </a:p>
        </p:txBody>
      </p:sp>
      <p:sp>
        <p:nvSpPr>
          <p:cNvPr id="3" name="Content Placeholder 2">
            <a:extLst>
              <a:ext uri="{FF2B5EF4-FFF2-40B4-BE49-F238E27FC236}">
                <a16:creationId xmlns:a16="http://schemas.microsoft.com/office/drawing/2014/main" id="{B3ECE9D6-380D-413A-9A0B-284008BEC2BF}"/>
              </a:ext>
            </a:extLst>
          </p:cNvPr>
          <p:cNvSpPr>
            <a:spLocks noGrp="1"/>
          </p:cNvSpPr>
          <p:nvPr>
            <p:ph idx="1"/>
          </p:nvPr>
        </p:nvSpPr>
        <p:spPr/>
        <p:txBody>
          <a:bodyPr/>
          <a:lstStyle/>
          <a:p>
            <a:r>
              <a:rPr lang="en-GB" dirty="0"/>
              <a:t>Student ID : 2028356</a:t>
            </a:r>
          </a:p>
          <a:p>
            <a:r>
              <a:rPr lang="en-GB" dirty="0"/>
              <a:t>Module: 4003</a:t>
            </a:r>
          </a:p>
          <a:p>
            <a:endParaRPr lang="en-GB" dirty="0"/>
          </a:p>
        </p:txBody>
      </p:sp>
    </p:spTree>
    <p:extLst>
      <p:ext uri="{BB962C8B-B14F-4D97-AF65-F5344CB8AC3E}">
        <p14:creationId xmlns:p14="http://schemas.microsoft.com/office/powerpoint/2010/main" val="939313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5811E00-1179-463A-B5F5-2B4991725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0537892-72B1-4711-BF29-9D855D279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6836" y="-776836"/>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20" name="Freeform: Shape 19">
            <a:extLst>
              <a:ext uri="{FF2B5EF4-FFF2-40B4-BE49-F238E27FC236}">
                <a16:creationId xmlns:a16="http://schemas.microsoft.com/office/drawing/2014/main" id="{5A60B39E-73E4-40A5-A14B-886ACCE13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402049" y="-285591"/>
            <a:ext cx="1028642" cy="1599825"/>
          </a:xfrm>
          <a:custGeom>
            <a:avLst/>
            <a:gdLst>
              <a:gd name="connsiteX0" fmla="*/ 0 w 1028642"/>
              <a:gd name="connsiteY0" fmla="*/ 1070372 h 1070372"/>
              <a:gd name="connsiteX1" fmla="*/ 0 w 1028642"/>
              <a:gd name="connsiteY1" fmla="*/ 28809 h 1070372"/>
              <a:gd name="connsiteX2" fmla="*/ 59341 w 1028642"/>
              <a:gd name="connsiteY2" fmla="*/ 13949 h 1070372"/>
              <a:gd name="connsiteX3" fmla="*/ 198192 w 1028642"/>
              <a:gd name="connsiteY3" fmla="*/ 25 h 1070372"/>
              <a:gd name="connsiteX4" fmla="*/ 634260 w 1028642"/>
              <a:gd name="connsiteY4" fmla="*/ 109941 h 1070372"/>
              <a:gd name="connsiteX5" fmla="*/ 1022700 w 1028642"/>
              <a:gd name="connsiteY5" fmla="*/ 533149 h 1070372"/>
              <a:gd name="connsiteX6" fmla="*/ 759054 w 1028642"/>
              <a:gd name="connsiteY6" fmla="*/ 763009 h 1070372"/>
              <a:gd name="connsiteX7" fmla="*/ 422111 w 1028642"/>
              <a:gd name="connsiteY7" fmla="*/ 913469 h 1070372"/>
              <a:gd name="connsiteX8" fmla="*/ 48112 w 1028642"/>
              <a:gd name="connsiteY8" fmla="*/ 1060279 h 1070372"/>
              <a:gd name="connsiteX9" fmla="*/ 0 w 1028642"/>
              <a:gd name="connsiteY9" fmla="*/ 1070372 h 1070372"/>
              <a:gd name="connsiteX0" fmla="*/ 12700 w 1041342"/>
              <a:gd name="connsiteY0" fmla="*/ 1070372 h 1070372"/>
              <a:gd name="connsiteX1" fmla="*/ 0 w 1041342"/>
              <a:gd name="connsiteY1" fmla="*/ 800632 h 1070372"/>
              <a:gd name="connsiteX2" fmla="*/ 12700 w 1041342"/>
              <a:gd name="connsiteY2" fmla="*/ 28809 h 1070372"/>
              <a:gd name="connsiteX3" fmla="*/ 72041 w 1041342"/>
              <a:gd name="connsiteY3" fmla="*/ 13949 h 1070372"/>
              <a:gd name="connsiteX4" fmla="*/ 210892 w 1041342"/>
              <a:gd name="connsiteY4" fmla="*/ 25 h 1070372"/>
              <a:gd name="connsiteX5" fmla="*/ 646960 w 1041342"/>
              <a:gd name="connsiteY5" fmla="*/ 109941 h 1070372"/>
              <a:gd name="connsiteX6" fmla="*/ 1035400 w 1041342"/>
              <a:gd name="connsiteY6" fmla="*/ 533149 h 1070372"/>
              <a:gd name="connsiteX7" fmla="*/ 771754 w 1041342"/>
              <a:gd name="connsiteY7" fmla="*/ 763009 h 1070372"/>
              <a:gd name="connsiteX8" fmla="*/ 434811 w 1041342"/>
              <a:gd name="connsiteY8" fmla="*/ 913469 h 1070372"/>
              <a:gd name="connsiteX9" fmla="*/ 60812 w 1041342"/>
              <a:gd name="connsiteY9" fmla="*/ 1060279 h 1070372"/>
              <a:gd name="connsiteX10" fmla="*/ 12700 w 1041342"/>
              <a:gd name="connsiteY10" fmla="*/ 1070372 h 1070372"/>
              <a:gd name="connsiteX0" fmla="*/ 157 w 1028799"/>
              <a:gd name="connsiteY0" fmla="*/ 28809 h 1070372"/>
              <a:gd name="connsiteX1" fmla="*/ 59498 w 1028799"/>
              <a:gd name="connsiteY1" fmla="*/ 13949 h 1070372"/>
              <a:gd name="connsiteX2" fmla="*/ 198349 w 1028799"/>
              <a:gd name="connsiteY2" fmla="*/ 25 h 1070372"/>
              <a:gd name="connsiteX3" fmla="*/ 634417 w 1028799"/>
              <a:gd name="connsiteY3" fmla="*/ 109941 h 1070372"/>
              <a:gd name="connsiteX4" fmla="*/ 1022857 w 1028799"/>
              <a:gd name="connsiteY4" fmla="*/ 533149 h 1070372"/>
              <a:gd name="connsiteX5" fmla="*/ 759211 w 1028799"/>
              <a:gd name="connsiteY5" fmla="*/ 763009 h 1070372"/>
              <a:gd name="connsiteX6" fmla="*/ 422268 w 1028799"/>
              <a:gd name="connsiteY6" fmla="*/ 913469 h 1070372"/>
              <a:gd name="connsiteX7" fmla="*/ 48269 w 1028799"/>
              <a:gd name="connsiteY7" fmla="*/ 1060279 h 1070372"/>
              <a:gd name="connsiteX8" fmla="*/ 157 w 1028799"/>
              <a:gd name="connsiteY8" fmla="*/ 1070372 h 1070372"/>
              <a:gd name="connsiteX9" fmla="*/ 78897 w 1028799"/>
              <a:gd name="connsiteY9" fmla="*/ 892072 h 1070372"/>
              <a:gd name="connsiteX0" fmla="*/ 0 w 1028642"/>
              <a:gd name="connsiteY0" fmla="*/ 28809 h 1070372"/>
              <a:gd name="connsiteX1" fmla="*/ 59341 w 1028642"/>
              <a:gd name="connsiteY1" fmla="*/ 13949 h 1070372"/>
              <a:gd name="connsiteX2" fmla="*/ 198192 w 1028642"/>
              <a:gd name="connsiteY2" fmla="*/ 25 h 1070372"/>
              <a:gd name="connsiteX3" fmla="*/ 634260 w 1028642"/>
              <a:gd name="connsiteY3" fmla="*/ 109941 h 1070372"/>
              <a:gd name="connsiteX4" fmla="*/ 1022700 w 1028642"/>
              <a:gd name="connsiteY4" fmla="*/ 533149 h 1070372"/>
              <a:gd name="connsiteX5" fmla="*/ 759054 w 1028642"/>
              <a:gd name="connsiteY5" fmla="*/ 763009 h 1070372"/>
              <a:gd name="connsiteX6" fmla="*/ 422111 w 1028642"/>
              <a:gd name="connsiteY6" fmla="*/ 913469 h 1070372"/>
              <a:gd name="connsiteX7" fmla="*/ 48112 w 1028642"/>
              <a:gd name="connsiteY7" fmla="*/ 1060279 h 1070372"/>
              <a:gd name="connsiteX8" fmla="*/ 0 w 1028642"/>
              <a:gd name="connsiteY8" fmla="*/ 1070372 h 107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8642" h="1070372">
                <a:moveTo>
                  <a:pt x="0" y="28809"/>
                </a:moveTo>
                <a:lnTo>
                  <a:pt x="59341" y="13949"/>
                </a:lnTo>
                <a:cubicBezTo>
                  <a:pt x="108160" y="4225"/>
                  <a:pt x="155782" y="-384"/>
                  <a:pt x="198192" y="25"/>
                </a:cubicBezTo>
                <a:cubicBezTo>
                  <a:pt x="348871" y="1551"/>
                  <a:pt x="500421" y="41223"/>
                  <a:pt x="634260" y="109941"/>
                </a:cubicBezTo>
                <a:cubicBezTo>
                  <a:pt x="779926" y="184763"/>
                  <a:pt x="1074035" y="329556"/>
                  <a:pt x="1022700" y="533149"/>
                </a:cubicBezTo>
                <a:cubicBezTo>
                  <a:pt x="988696" y="667915"/>
                  <a:pt x="871750" y="710748"/>
                  <a:pt x="759054" y="763009"/>
                </a:cubicBezTo>
                <a:cubicBezTo>
                  <a:pt x="648484" y="814288"/>
                  <a:pt x="533718" y="861753"/>
                  <a:pt x="422111" y="913469"/>
                </a:cubicBezTo>
                <a:cubicBezTo>
                  <a:pt x="300479" y="969872"/>
                  <a:pt x="177593" y="1024421"/>
                  <a:pt x="48112" y="1060279"/>
                </a:cubicBezTo>
                <a:lnTo>
                  <a:pt x="0" y="1070372"/>
                </a:ln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2" name="Freeform: Shape 21">
            <a:extLst>
              <a:ext uri="{FF2B5EF4-FFF2-40B4-BE49-F238E27FC236}">
                <a16:creationId xmlns:a16="http://schemas.microsoft.com/office/drawing/2014/main" id="{2BA9C992-00CB-4356-BAC0-DF5DAF722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4" name="Freeform: Shape 23">
            <a:extLst>
              <a:ext uri="{FF2B5EF4-FFF2-40B4-BE49-F238E27FC236}">
                <a16:creationId xmlns:a16="http://schemas.microsoft.com/office/drawing/2014/main" id="{E5D03542-B73A-4437-A781-FDA37BA42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3" name="Picture 2" descr="Shape, arrow&#10;&#10;Description automatically generated">
            <a:extLst>
              <a:ext uri="{FF2B5EF4-FFF2-40B4-BE49-F238E27FC236}">
                <a16:creationId xmlns:a16="http://schemas.microsoft.com/office/drawing/2014/main" id="{5FF4CCF9-7DC1-4CB1-9ECD-63528D7516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80157" y="0"/>
            <a:ext cx="4511842" cy="6858000"/>
          </a:xfrm>
          <a:prstGeom prst="rect">
            <a:avLst/>
          </a:prstGeom>
        </p:spPr>
      </p:pic>
      <p:sp>
        <p:nvSpPr>
          <p:cNvPr id="4" name="TextBox 3">
            <a:extLst>
              <a:ext uri="{FF2B5EF4-FFF2-40B4-BE49-F238E27FC236}">
                <a16:creationId xmlns:a16="http://schemas.microsoft.com/office/drawing/2014/main" id="{12235948-0DDB-4A9B-92FB-98A46388DC2A}"/>
              </a:ext>
            </a:extLst>
          </p:cNvPr>
          <p:cNvSpPr txBox="1"/>
          <p:nvPr/>
        </p:nvSpPr>
        <p:spPr>
          <a:xfrm>
            <a:off x="7680157" y="6858000"/>
            <a:ext cx="4511842" cy="230832"/>
          </a:xfrm>
          <a:prstGeom prst="rect">
            <a:avLst/>
          </a:prstGeom>
          <a:noFill/>
        </p:spPr>
        <p:txBody>
          <a:bodyPr wrap="square" rtlCol="0">
            <a:spAutoFit/>
          </a:bodyPr>
          <a:lstStyle/>
          <a:p>
            <a:r>
              <a:rPr lang="en-GB" sz="900">
                <a:hlinkClick r:id="rId4" tooltip="http://researchparent.com/grit/"/>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descr="A picture containing person, hand&#10;&#10;Description automatically generated">
            <a:extLst>
              <a:ext uri="{FF2B5EF4-FFF2-40B4-BE49-F238E27FC236}">
                <a16:creationId xmlns:a16="http://schemas.microsoft.com/office/drawing/2014/main" id="{974EF5C7-2D49-46C5-955B-8CE7C5242B2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883" y="1"/>
            <a:ext cx="7671273" cy="6829426"/>
          </a:xfrm>
          <a:prstGeom prst="rect">
            <a:avLst/>
          </a:prstGeom>
        </p:spPr>
      </p:pic>
      <p:sp>
        <p:nvSpPr>
          <p:cNvPr id="8" name="TextBox 7">
            <a:extLst>
              <a:ext uri="{FF2B5EF4-FFF2-40B4-BE49-F238E27FC236}">
                <a16:creationId xmlns:a16="http://schemas.microsoft.com/office/drawing/2014/main" id="{564F51F8-D0EC-48F0-9795-8B9A5151C98C}"/>
              </a:ext>
            </a:extLst>
          </p:cNvPr>
          <p:cNvSpPr txBox="1"/>
          <p:nvPr/>
        </p:nvSpPr>
        <p:spPr>
          <a:xfrm>
            <a:off x="8883" y="6883287"/>
            <a:ext cx="7671273" cy="230832"/>
          </a:xfrm>
          <a:prstGeom prst="rect">
            <a:avLst/>
          </a:prstGeom>
          <a:noFill/>
        </p:spPr>
        <p:txBody>
          <a:bodyPr wrap="square" rtlCol="0">
            <a:spAutoFit/>
          </a:bodyPr>
          <a:lstStyle/>
          <a:p>
            <a:r>
              <a:rPr lang="en-GB" sz="900">
                <a:hlinkClick r:id="rId7" tooltip="https://soyastoreca.cl/la-clave-del-exito-la-determinacion/"/>
              </a:rPr>
              <a:t>This Photo</a:t>
            </a:r>
            <a:r>
              <a:rPr lang="en-GB" sz="900"/>
              <a:t> by Unknown Author is licensed under </a:t>
            </a:r>
            <a:r>
              <a:rPr lang="en-GB" sz="900">
                <a:hlinkClick r:id="rId8" tooltip="https://creativecommons.org/licenses/by-nc/3.0/"/>
              </a:rPr>
              <a:t>CC BY-NC</a:t>
            </a:r>
            <a:endParaRPr lang="en-GB" sz="900"/>
          </a:p>
        </p:txBody>
      </p:sp>
    </p:spTree>
    <p:extLst>
      <p:ext uri="{BB962C8B-B14F-4D97-AF65-F5344CB8AC3E}">
        <p14:creationId xmlns:p14="http://schemas.microsoft.com/office/powerpoint/2010/main" val="104281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8454A449-7E7C-4B45-9305-26E283FA66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7888" y="167912"/>
            <a:ext cx="6494836" cy="6225073"/>
          </a:xfrm>
          <a:prstGeom prst="rect">
            <a:avLst/>
          </a:prstGeom>
        </p:spPr>
      </p:pic>
      <p:sp>
        <p:nvSpPr>
          <p:cNvPr id="6" name="TextBox 5">
            <a:extLst>
              <a:ext uri="{FF2B5EF4-FFF2-40B4-BE49-F238E27FC236}">
                <a16:creationId xmlns:a16="http://schemas.microsoft.com/office/drawing/2014/main" id="{B9D38CF8-3407-42EA-B3C5-26A0A52E9C50}"/>
              </a:ext>
            </a:extLst>
          </p:cNvPr>
          <p:cNvSpPr txBox="1"/>
          <p:nvPr/>
        </p:nvSpPr>
        <p:spPr>
          <a:xfrm>
            <a:off x="1504645" y="6976622"/>
            <a:ext cx="5601006" cy="230832"/>
          </a:xfrm>
          <a:prstGeom prst="rect">
            <a:avLst/>
          </a:prstGeom>
          <a:noFill/>
        </p:spPr>
        <p:txBody>
          <a:bodyPr wrap="square" rtlCol="0">
            <a:spAutoFit/>
          </a:bodyPr>
          <a:lstStyle/>
          <a:p>
            <a:r>
              <a:rPr lang="en-GB" sz="900" dirty="0">
                <a:hlinkClick r:id="rId4" tooltip="https://commons.wikimedia.org/wiki/File:DIKW_Pyramid.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10" name="TextBox 9">
            <a:extLst>
              <a:ext uri="{FF2B5EF4-FFF2-40B4-BE49-F238E27FC236}">
                <a16:creationId xmlns:a16="http://schemas.microsoft.com/office/drawing/2014/main" id="{4BF903BA-2A72-4E44-B0C4-38C40E7FE4DD}"/>
              </a:ext>
            </a:extLst>
          </p:cNvPr>
          <p:cNvSpPr txBox="1"/>
          <p:nvPr/>
        </p:nvSpPr>
        <p:spPr>
          <a:xfrm>
            <a:off x="7477125" y="177312"/>
            <a:ext cx="6019800" cy="646331"/>
          </a:xfrm>
          <a:prstGeom prst="rect">
            <a:avLst/>
          </a:prstGeom>
          <a:noFill/>
        </p:spPr>
        <p:txBody>
          <a:bodyPr wrap="square" rtlCol="0">
            <a:spAutoFit/>
          </a:bodyPr>
          <a:lstStyle/>
          <a:p>
            <a:r>
              <a:rPr lang="en-GB" sz="3600" u="sng" dirty="0"/>
              <a:t>DIKW RESEARCH   </a:t>
            </a:r>
          </a:p>
        </p:txBody>
      </p:sp>
      <p:cxnSp>
        <p:nvCxnSpPr>
          <p:cNvPr id="20" name="Straight Arrow Connector 19">
            <a:extLst>
              <a:ext uri="{FF2B5EF4-FFF2-40B4-BE49-F238E27FC236}">
                <a16:creationId xmlns:a16="http://schemas.microsoft.com/office/drawing/2014/main" id="{E23F7C5A-3EBF-4416-B061-0FE0FBB51098}"/>
              </a:ext>
            </a:extLst>
          </p:cNvPr>
          <p:cNvCxnSpPr/>
          <p:nvPr/>
        </p:nvCxnSpPr>
        <p:spPr>
          <a:xfrm>
            <a:off x="3174310" y="1334640"/>
            <a:ext cx="1295400" cy="2095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4F92F49-8BB5-47F0-9C45-B35299EDA928}"/>
              </a:ext>
            </a:extLst>
          </p:cNvPr>
          <p:cNvSpPr txBox="1"/>
          <p:nvPr/>
        </p:nvSpPr>
        <p:spPr>
          <a:xfrm>
            <a:off x="4410075" y="942265"/>
            <a:ext cx="3933825" cy="830997"/>
          </a:xfrm>
          <a:prstGeom prst="rect">
            <a:avLst/>
          </a:prstGeom>
          <a:noFill/>
        </p:spPr>
        <p:txBody>
          <a:bodyPr wrap="square" rtlCol="0">
            <a:spAutoFit/>
          </a:bodyPr>
          <a:lstStyle/>
          <a:p>
            <a:r>
              <a:rPr lang="en-GB" sz="1200" dirty="0"/>
              <a:t>UNDERSTANDING,INTERIGATION  APPLIED REFLECTED UPON  ACTIONABLE ,ACCUMILATED ,PRINCAPALS AND PATTERNS ,DECISION MAKKING PROCCESS .</a:t>
            </a:r>
            <a:endParaRPr lang="en-GB" dirty="0"/>
          </a:p>
        </p:txBody>
      </p:sp>
      <p:cxnSp>
        <p:nvCxnSpPr>
          <p:cNvPr id="23" name="Straight Arrow Connector 22">
            <a:extLst>
              <a:ext uri="{FF2B5EF4-FFF2-40B4-BE49-F238E27FC236}">
                <a16:creationId xmlns:a16="http://schemas.microsoft.com/office/drawing/2014/main" id="{45C200DF-5E3E-484E-B258-3D462A311D38}"/>
              </a:ext>
            </a:extLst>
          </p:cNvPr>
          <p:cNvCxnSpPr>
            <a:cxnSpLocks/>
          </p:cNvCxnSpPr>
          <p:nvPr/>
        </p:nvCxnSpPr>
        <p:spPr>
          <a:xfrm>
            <a:off x="3512457" y="2701517"/>
            <a:ext cx="3536043" cy="1750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429D4507-3464-4DD1-9771-66F4D24AE9B0}"/>
              </a:ext>
            </a:extLst>
          </p:cNvPr>
          <p:cNvSpPr txBox="1"/>
          <p:nvPr/>
        </p:nvSpPr>
        <p:spPr>
          <a:xfrm>
            <a:off x="7105651" y="2771775"/>
            <a:ext cx="3486149" cy="646331"/>
          </a:xfrm>
          <a:prstGeom prst="rect">
            <a:avLst/>
          </a:prstGeom>
          <a:noFill/>
        </p:spPr>
        <p:txBody>
          <a:bodyPr wrap="square" rtlCol="0">
            <a:spAutoFit/>
          </a:bodyPr>
          <a:lstStyle/>
          <a:p>
            <a:r>
              <a:rPr lang="en-GB" sz="1200" dirty="0"/>
              <a:t>IDEAS,LEARNING , NOTION,CONCEPT ,SYNETHESIZED,COMPARED,THOUGHT OUT ,DISSCUSED .</a:t>
            </a:r>
          </a:p>
        </p:txBody>
      </p:sp>
      <p:cxnSp>
        <p:nvCxnSpPr>
          <p:cNvPr id="26" name="Straight Arrow Connector 25">
            <a:extLst>
              <a:ext uri="{FF2B5EF4-FFF2-40B4-BE49-F238E27FC236}">
                <a16:creationId xmlns:a16="http://schemas.microsoft.com/office/drawing/2014/main" id="{CD76F7F3-EADB-4C8C-80D3-313741C21A78}"/>
              </a:ext>
            </a:extLst>
          </p:cNvPr>
          <p:cNvCxnSpPr>
            <a:cxnSpLocks/>
          </p:cNvCxnSpPr>
          <p:nvPr/>
        </p:nvCxnSpPr>
        <p:spPr>
          <a:xfrm>
            <a:off x="4818743" y="4156483"/>
            <a:ext cx="2124982" cy="492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8C1D87CB-1545-43D1-9344-9008D39EAE6A}"/>
              </a:ext>
            </a:extLst>
          </p:cNvPr>
          <p:cNvSpPr txBox="1"/>
          <p:nvPr/>
        </p:nvSpPr>
        <p:spPr>
          <a:xfrm>
            <a:off x="7048500" y="4091649"/>
            <a:ext cx="3543300" cy="461665"/>
          </a:xfrm>
          <a:prstGeom prst="rect">
            <a:avLst/>
          </a:prstGeom>
          <a:noFill/>
        </p:spPr>
        <p:txBody>
          <a:bodyPr wrap="square" rtlCol="0">
            <a:spAutoFit/>
          </a:bodyPr>
          <a:lstStyle/>
          <a:p>
            <a:r>
              <a:rPr lang="en-GB" sz="1200" dirty="0"/>
              <a:t>ORGANIZED, STRUCTRED ,CATEGORIZED ,USEFUL,CONDENSED ,CALCULATED. </a:t>
            </a:r>
          </a:p>
        </p:txBody>
      </p:sp>
      <p:cxnSp>
        <p:nvCxnSpPr>
          <p:cNvPr id="29" name="Straight Arrow Connector 28">
            <a:extLst>
              <a:ext uri="{FF2B5EF4-FFF2-40B4-BE49-F238E27FC236}">
                <a16:creationId xmlns:a16="http://schemas.microsoft.com/office/drawing/2014/main" id="{126CD301-25B4-4F1E-9383-3DA7D93F320E}"/>
              </a:ext>
            </a:extLst>
          </p:cNvPr>
          <p:cNvCxnSpPr>
            <a:cxnSpLocks/>
          </p:cNvCxnSpPr>
          <p:nvPr/>
        </p:nvCxnSpPr>
        <p:spPr>
          <a:xfrm flipV="1">
            <a:off x="6042284" y="5534026"/>
            <a:ext cx="1511042" cy="1626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E2AC48DA-ECB3-49BE-B66E-F21C0AC622B4}"/>
              </a:ext>
            </a:extLst>
          </p:cNvPr>
          <p:cNvSpPr txBox="1"/>
          <p:nvPr/>
        </p:nvSpPr>
        <p:spPr>
          <a:xfrm>
            <a:off x="7572375" y="5142691"/>
            <a:ext cx="3257550" cy="553998"/>
          </a:xfrm>
          <a:prstGeom prst="rect">
            <a:avLst/>
          </a:prstGeom>
          <a:noFill/>
        </p:spPr>
        <p:txBody>
          <a:bodyPr wrap="square" rtlCol="0">
            <a:spAutoFit/>
          </a:bodyPr>
          <a:lstStyle/>
          <a:p>
            <a:r>
              <a:rPr lang="en-GB" sz="1200" dirty="0"/>
              <a:t>INDIVIDUAL FACTS </a:t>
            </a:r>
            <a:r>
              <a:rPr lang="en-GB" dirty="0"/>
              <a:t>,</a:t>
            </a:r>
            <a:r>
              <a:rPr lang="en-GB" sz="1200" dirty="0"/>
              <a:t>FIGURES, SIGNALS MEASUREMENTS .</a:t>
            </a:r>
          </a:p>
        </p:txBody>
      </p:sp>
    </p:spTree>
    <p:extLst>
      <p:ext uri="{BB962C8B-B14F-4D97-AF65-F5344CB8AC3E}">
        <p14:creationId xmlns:p14="http://schemas.microsoft.com/office/powerpoint/2010/main" val="3493419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3"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4"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6" name="Freeform: Shape 16">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FEF1CF92-4DB9-498D-B012-FA65693C9297}"/>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TURN DATA to information, Class survey</a:t>
            </a:r>
          </a:p>
        </p:txBody>
      </p:sp>
      <p:pic>
        <p:nvPicPr>
          <p:cNvPr id="3" name="Picture 2">
            <a:extLst>
              <a:ext uri="{FF2B5EF4-FFF2-40B4-BE49-F238E27FC236}">
                <a16:creationId xmlns:a16="http://schemas.microsoft.com/office/drawing/2014/main" id="{6687C352-3F4A-4B40-BB90-66A9DFE67E54}"/>
              </a:ext>
            </a:extLst>
          </p:cNvPr>
          <p:cNvPicPr>
            <a:picLocks noChangeAspect="1"/>
          </p:cNvPicPr>
          <p:nvPr/>
        </p:nvPicPr>
        <p:blipFill>
          <a:blip r:embed="rId3"/>
          <a:stretch>
            <a:fillRect/>
          </a:stretch>
        </p:blipFill>
        <p:spPr>
          <a:xfrm>
            <a:off x="6845411" y="1643836"/>
            <a:ext cx="4584589" cy="2755631"/>
          </a:xfrm>
          <a:prstGeom prst="rect">
            <a:avLst/>
          </a:prstGeom>
        </p:spPr>
      </p:pic>
    </p:spTree>
    <p:extLst>
      <p:ext uri="{BB962C8B-B14F-4D97-AF65-F5344CB8AC3E}">
        <p14:creationId xmlns:p14="http://schemas.microsoft.com/office/powerpoint/2010/main" val="4219213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Programming data on computer monitor">
            <a:extLst>
              <a:ext uri="{FF2B5EF4-FFF2-40B4-BE49-F238E27FC236}">
                <a16:creationId xmlns:a16="http://schemas.microsoft.com/office/drawing/2014/main" id="{81FD0D85-C6A1-4B3D-9B26-CC50FFA5E418}"/>
              </a:ext>
            </a:extLst>
          </p:cNvPr>
          <p:cNvPicPr>
            <a:picLocks noChangeAspect="1"/>
          </p:cNvPicPr>
          <p:nvPr/>
        </p:nvPicPr>
        <p:blipFill rotWithShape="1">
          <a:blip r:embed="rId3"/>
          <a:srcRect t="12106" b="3729"/>
          <a:stretch/>
        </p:blipFill>
        <p:spPr>
          <a:xfrm>
            <a:off x="20" y="10"/>
            <a:ext cx="12207220" cy="6857990"/>
          </a:xfrm>
          <a:prstGeom prst="rect">
            <a:avLst/>
          </a:prstGeom>
        </p:spPr>
      </p:pic>
      <p:sp>
        <p:nvSpPr>
          <p:cNvPr id="16" name="Rectangle 15">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8D6701-DDE9-4866-84A7-63AEEE521608}"/>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Information </a:t>
            </a:r>
          </a:p>
        </p:txBody>
      </p:sp>
    </p:spTree>
    <p:extLst>
      <p:ext uri="{BB962C8B-B14F-4D97-AF65-F5344CB8AC3E}">
        <p14:creationId xmlns:p14="http://schemas.microsoft.com/office/powerpoint/2010/main" val="388483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White bulbs with a yellow one standing out">
            <a:extLst>
              <a:ext uri="{FF2B5EF4-FFF2-40B4-BE49-F238E27FC236}">
                <a16:creationId xmlns:a16="http://schemas.microsoft.com/office/drawing/2014/main" id="{292DEFAA-2DF2-460D-97C8-6F323A4187E3}"/>
              </a:ext>
            </a:extLst>
          </p:cNvPr>
          <p:cNvPicPr>
            <a:picLocks noChangeAspect="1"/>
          </p:cNvPicPr>
          <p:nvPr/>
        </p:nvPicPr>
        <p:blipFill rotWithShape="1">
          <a:blip r:embed="rId3"/>
          <a:srcRect b="15835"/>
          <a:stretch/>
        </p:blipFill>
        <p:spPr>
          <a:xfrm>
            <a:off x="20" y="10"/>
            <a:ext cx="12207220" cy="6857990"/>
          </a:xfrm>
          <a:prstGeom prst="rect">
            <a:avLst/>
          </a:prstGeom>
        </p:spPr>
      </p:pic>
      <p:sp>
        <p:nvSpPr>
          <p:cNvPr id="16" name="Rectangle 15">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14BD28-D79B-41BB-AEC9-0672C67C5379}"/>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Knowledge </a:t>
            </a:r>
          </a:p>
        </p:txBody>
      </p:sp>
      <p:sp>
        <p:nvSpPr>
          <p:cNvPr id="18" name="Freeform: Shape 17">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20" name="Group 19">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21" name="Freeform: Shape 20">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2" name="Freeform: Shape 21">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Tree>
    <p:extLst>
      <p:ext uri="{BB962C8B-B14F-4D97-AF65-F5344CB8AC3E}">
        <p14:creationId xmlns:p14="http://schemas.microsoft.com/office/powerpoint/2010/main" val="3352293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8" name="Freeform: Shape 7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29" name="Freeform: Shape 7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030" name="Freeform: Shape 7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031" name="Rectangle 7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9787AFB-1D5B-41E9-9A53-77B3BB648F38}"/>
              </a:ext>
            </a:extLst>
          </p:cNvPr>
          <p:cNvSpPr>
            <a:spLocks noGrp="1"/>
          </p:cNvSpPr>
          <p:nvPr>
            <p:ph type="title"/>
          </p:nvPr>
        </p:nvSpPr>
        <p:spPr>
          <a:xfrm>
            <a:off x="6096000" y="1524000"/>
            <a:ext cx="5334000" cy="2286000"/>
          </a:xfrm>
        </p:spPr>
        <p:txBody>
          <a:bodyPr vert="horz" lIns="91440" tIns="45720" rIns="91440" bIns="45720" rtlCol="0" anchor="b">
            <a:normAutofit/>
          </a:bodyPr>
          <a:lstStyle/>
          <a:p>
            <a:r>
              <a:rPr lang="en-US" kern="1200">
                <a:solidFill>
                  <a:schemeClr val="tx1"/>
                </a:solidFill>
                <a:latin typeface="+mj-lt"/>
                <a:ea typeface="+mj-ea"/>
                <a:cs typeface="+mj-cs"/>
              </a:rPr>
              <a:t>Wisdom </a:t>
            </a:r>
          </a:p>
        </p:txBody>
      </p:sp>
      <p:pic>
        <p:nvPicPr>
          <p:cNvPr id="1026" name="Picture 2" descr="Image result for wisdom icon ">
            <a:extLst>
              <a:ext uri="{FF2B5EF4-FFF2-40B4-BE49-F238E27FC236}">
                <a16:creationId xmlns:a16="http://schemas.microsoft.com/office/drawing/2014/main" id="{CB78AFDE-9692-473A-A87B-296EBD46BB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94" r="4854" b="2"/>
          <a:stretch/>
        </p:blipFill>
        <p:spPr bwMode="auto">
          <a:xfrm>
            <a:off x="2" y="732510"/>
            <a:ext cx="5333999" cy="6125491"/>
          </a:xfrm>
          <a:custGeom>
            <a:avLst/>
            <a:gdLst/>
            <a:ahLst/>
            <a:cxnLst/>
            <a:rect l="l" t="t" r="r" b="b"/>
            <a:pathLst>
              <a:path w="5333999" h="6125491">
                <a:moveTo>
                  <a:pt x="0" y="0"/>
                </a:moveTo>
                <a:lnTo>
                  <a:pt x="201347" y="12133"/>
                </a:lnTo>
                <a:cubicBezTo>
                  <a:pt x="834520" y="59989"/>
                  <a:pt x="1489622" y="165274"/>
                  <a:pt x="2149412" y="288819"/>
                </a:cubicBezTo>
                <a:cubicBezTo>
                  <a:pt x="4194087" y="671477"/>
                  <a:pt x="4738431" y="1884930"/>
                  <a:pt x="5125148" y="3309606"/>
                </a:cubicBezTo>
                <a:cubicBezTo>
                  <a:pt x="5383961" y="4263563"/>
                  <a:pt x="5599841" y="5130569"/>
                  <a:pt x="4496734" y="5829050"/>
                </a:cubicBezTo>
                <a:cubicBezTo>
                  <a:pt x="4342061" y="5927011"/>
                  <a:pt x="4177261" y="6012425"/>
                  <a:pt x="4005032" y="6088102"/>
                </a:cubicBezTo>
                <a:lnTo>
                  <a:pt x="3915032" y="6125491"/>
                </a:lnTo>
                <a:lnTo>
                  <a:pt x="0" y="6125491"/>
                </a:lnTo>
                <a:close/>
              </a:path>
            </a:pathLst>
          </a:custGeom>
          <a:noFill/>
          <a:extLst>
            <a:ext uri="{909E8E84-426E-40DD-AFC4-6F175D3DCCD1}">
              <a14:hiddenFill xmlns:a14="http://schemas.microsoft.com/office/drawing/2010/main">
                <a:solidFill>
                  <a:srgbClr val="FFFFFF"/>
                </a:solidFill>
              </a14:hiddenFill>
            </a:ext>
          </a:extLst>
        </p:spPr>
      </p:pic>
      <p:sp>
        <p:nvSpPr>
          <p:cNvPr id="1032" name="Freeform: Shape 78">
            <a:extLst>
              <a:ext uri="{FF2B5EF4-FFF2-40B4-BE49-F238E27FC236}">
                <a16:creationId xmlns:a16="http://schemas.microsoft.com/office/drawing/2014/main" id="{4EB7CBBE-178B-4DB3-AD92-DED458BAE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2425"/>
            <a:ext cx="5185830" cy="65055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144019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7" name="Freeform: Shape 16">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04EAE547-A8DD-4DFB-8577-BF6694545822}"/>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u="sng" dirty="0"/>
              <a:t>Primary &amp; </a:t>
            </a:r>
            <a:r>
              <a:rPr lang="en-US" u="sng" kern="1200" dirty="0">
                <a:solidFill>
                  <a:schemeClr val="tx1"/>
                </a:solidFill>
                <a:latin typeface="+mj-lt"/>
                <a:ea typeface="+mj-ea"/>
                <a:cs typeface="+mj-cs"/>
              </a:rPr>
              <a:t>Secondary data </a:t>
            </a:r>
          </a:p>
        </p:txBody>
      </p:sp>
      <p:pic>
        <p:nvPicPr>
          <p:cNvPr id="3" name="Picture 2">
            <a:extLst>
              <a:ext uri="{FF2B5EF4-FFF2-40B4-BE49-F238E27FC236}">
                <a16:creationId xmlns:a16="http://schemas.microsoft.com/office/drawing/2014/main" id="{033C96F9-A582-40BC-A7A7-D1B6FDD2E20B}"/>
              </a:ext>
            </a:extLst>
          </p:cNvPr>
          <p:cNvPicPr>
            <a:picLocks noChangeAspect="1"/>
          </p:cNvPicPr>
          <p:nvPr/>
        </p:nvPicPr>
        <p:blipFill>
          <a:blip r:embed="rId3"/>
          <a:stretch>
            <a:fillRect/>
          </a:stretch>
        </p:blipFill>
        <p:spPr>
          <a:xfrm>
            <a:off x="6685340" y="529224"/>
            <a:ext cx="4572000" cy="2755631"/>
          </a:xfrm>
          <a:prstGeom prst="rect">
            <a:avLst/>
          </a:prstGeom>
        </p:spPr>
      </p:pic>
      <p:pic>
        <p:nvPicPr>
          <p:cNvPr id="5" name="Picture 4">
            <a:extLst>
              <a:ext uri="{FF2B5EF4-FFF2-40B4-BE49-F238E27FC236}">
                <a16:creationId xmlns:a16="http://schemas.microsoft.com/office/drawing/2014/main" id="{5AAFE939-F15A-4ED7-AD60-5FEB19DA9C0E}"/>
              </a:ext>
            </a:extLst>
          </p:cNvPr>
          <p:cNvPicPr>
            <a:picLocks noChangeAspect="1"/>
          </p:cNvPicPr>
          <p:nvPr/>
        </p:nvPicPr>
        <p:blipFill>
          <a:blip r:embed="rId4"/>
          <a:stretch>
            <a:fillRect/>
          </a:stretch>
        </p:blipFill>
        <p:spPr>
          <a:xfrm>
            <a:off x="6701534" y="3573145"/>
            <a:ext cx="4584589" cy="2755631"/>
          </a:xfrm>
          <a:prstGeom prst="rect">
            <a:avLst/>
          </a:prstGeom>
        </p:spPr>
      </p:pic>
      <p:sp>
        <p:nvSpPr>
          <p:cNvPr id="7" name="TextBox 6">
            <a:extLst>
              <a:ext uri="{FF2B5EF4-FFF2-40B4-BE49-F238E27FC236}">
                <a16:creationId xmlns:a16="http://schemas.microsoft.com/office/drawing/2014/main" id="{291816AD-25D0-4E79-ADB4-0332B0288A76}"/>
              </a:ext>
            </a:extLst>
          </p:cNvPr>
          <p:cNvSpPr txBox="1"/>
          <p:nvPr/>
        </p:nvSpPr>
        <p:spPr>
          <a:xfrm>
            <a:off x="6892119" y="4094328"/>
            <a:ext cx="1446663" cy="369332"/>
          </a:xfrm>
          <a:prstGeom prst="rect">
            <a:avLst/>
          </a:prstGeom>
          <a:noFill/>
        </p:spPr>
        <p:txBody>
          <a:bodyPr wrap="square" rtlCol="0">
            <a:spAutoFit/>
          </a:bodyPr>
          <a:lstStyle/>
          <a:p>
            <a:r>
              <a:rPr lang="en-GB" b="1" dirty="0">
                <a:solidFill>
                  <a:schemeClr val="bg1"/>
                </a:solidFill>
              </a:rPr>
              <a:t>Secondary</a:t>
            </a:r>
          </a:p>
        </p:txBody>
      </p:sp>
      <p:sp>
        <p:nvSpPr>
          <p:cNvPr id="8" name="TextBox 7">
            <a:extLst>
              <a:ext uri="{FF2B5EF4-FFF2-40B4-BE49-F238E27FC236}">
                <a16:creationId xmlns:a16="http://schemas.microsoft.com/office/drawing/2014/main" id="{835E95FF-C985-40AD-A7AE-C13991F0399E}"/>
              </a:ext>
            </a:extLst>
          </p:cNvPr>
          <p:cNvSpPr txBox="1"/>
          <p:nvPr/>
        </p:nvSpPr>
        <p:spPr>
          <a:xfrm>
            <a:off x="6892119" y="837628"/>
            <a:ext cx="144666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Primary</a:t>
            </a:r>
          </a:p>
        </p:txBody>
      </p:sp>
    </p:spTree>
    <p:extLst>
      <p:ext uri="{BB962C8B-B14F-4D97-AF65-F5344CB8AC3E}">
        <p14:creationId xmlns:p14="http://schemas.microsoft.com/office/powerpoint/2010/main" val="2773668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DBE22-8B74-456F-9389-1CC3E586B5F6}"/>
              </a:ext>
            </a:extLst>
          </p:cNvPr>
          <p:cNvSpPr>
            <a:spLocks noGrp="1"/>
          </p:cNvSpPr>
          <p:nvPr>
            <p:ph type="title"/>
          </p:nvPr>
        </p:nvSpPr>
        <p:spPr/>
        <p:txBody>
          <a:bodyPr/>
          <a:lstStyle/>
          <a:p>
            <a:r>
              <a:rPr lang="en-GB" dirty="0"/>
              <a:t>Conclusions</a:t>
            </a:r>
          </a:p>
        </p:txBody>
      </p:sp>
    </p:spTree>
    <p:extLst>
      <p:ext uri="{BB962C8B-B14F-4D97-AF65-F5344CB8AC3E}">
        <p14:creationId xmlns:p14="http://schemas.microsoft.com/office/powerpoint/2010/main" val="972946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58506-9B18-46DB-9D80-9C1586F66A3C}"/>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1882076046"/>
      </p:ext>
    </p:extLst>
  </p:cSld>
  <p:clrMapOvr>
    <a:masterClrMapping/>
  </p:clrMapOvr>
</p:sld>
</file>

<file path=ppt/theme/theme1.xml><?xml version="1.0" encoding="utf-8"?>
<a:theme xmlns:a="http://schemas.openxmlformats.org/drawingml/2006/main" name="PebbleVTI">
  <a:themeElements>
    <a:clrScheme name="AnalogousFromLightSeedLeftStep">
      <a:dk1>
        <a:srgbClr val="000000"/>
      </a:dk1>
      <a:lt1>
        <a:srgbClr val="FFFFFF"/>
      </a:lt1>
      <a:dk2>
        <a:srgbClr val="2C3A21"/>
      </a:dk2>
      <a:lt2>
        <a:srgbClr val="E8E5E2"/>
      </a:lt2>
      <a:accent1>
        <a:srgbClr val="87A5BE"/>
      </a:accent1>
      <a:accent2>
        <a:srgbClr val="77ABAE"/>
      </a:accent2>
      <a:accent3>
        <a:srgbClr val="81AA9B"/>
      </a:accent3>
      <a:accent4>
        <a:srgbClr val="78AF83"/>
      </a:accent4>
      <a:accent5>
        <a:srgbClr val="89AA81"/>
      </a:accent5>
      <a:accent6>
        <a:srgbClr val="94A873"/>
      </a:accent6>
      <a:hlink>
        <a:srgbClr val="A07C5D"/>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4" ma:contentTypeDescription="Create a new document." ma:contentTypeScope="" ma:versionID="0c17dc0d435e2dcbeeb227db12308879">
  <xsd:schema xmlns:xsd="http://www.w3.org/2001/XMLSchema" xmlns:xs="http://www.w3.org/2001/XMLSchema" xmlns:p="http://schemas.microsoft.com/office/2006/metadata/properties" xmlns:ns3="95817cb9-f0eb-4f4d-892c-47ab9f8957c0" targetNamespace="http://schemas.microsoft.com/office/2006/metadata/properties" ma:root="true" ma:fieldsID="10c7ed8d6bbcc242c9f5bb81ca397e2f" ns3:_="">
    <xsd:import namespace="95817cb9-f0eb-4f4d-892c-47ab9f8957c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BEC532-F7CF-42FA-9AA9-5626BF7656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E812F6D-B400-4F0C-8200-02076D6A0843}">
  <ds:schemaRefs>
    <ds:schemaRef ds:uri="http://schemas.microsoft.com/sharepoint/v3/contenttype/forms"/>
  </ds:schemaRefs>
</ds:datastoreItem>
</file>

<file path=customXml/itemProps3.xml><?xml version="1.0" encoding="utf-8"?>
<ds:datastoreItem xmlns:ds="http://schemas.openxmlformats.org/officeDocument/2006/customXml" ds:itemID="{12BD584E-2B58-4FF6-899F-E4D231CA3E48}">
  <ds:schemaRefs>
    <ds:schemaRef ds:uri="http://schemas.microsoft.com/office/2006/documentManagement/types"/>
    <ds:schemaRef ds:uri="http://purl.org/dc/terms/"/>
    <ds:schemaRef ds:uri="95817cb9-f0eb-4f4d-892c-47ab9f8957c0"/>
    <ds:schemaRef ds:uri="http://schemas.microsoft.com/office/2006/metadata/properties"/>
    <ds:schemaRef ds:uri="http://schemas.microsoft.com/office/infopath/2007/PartnerControls"/>
    <ds:schemaRef ds:uri="http://purl.org/dc/elements/1.1/"/>
    <ds:schemaRef ds:uri="http://purl.org/dc/dcmitype/"/>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1900</Words>
  <Application>Microsoft Office PowerPoint</Application>
  <PresentationFormat>Widescreen</PresentationFormat>
  <Paragraphs>73</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Calibri</vt:lpstr>
      <vt:lpstr>Sitka Subheading</vt:lpstr>
      <vt:lpstr>PebbleVTI</vt:lpstr>
      <vt:lpstr>PowerPoint Presentation</vt:lpstr>
      <vt:lpstr>Student Name: Joan Hird</vt:lpstr>
      <vt:lpstr>PowerPoint Presentation</vt:lpstr>
      <vt:lpstr>PowerPoint Presentation</vt:lpstr>
      <vt:lpstr>TURN DATA to information, Class survey</vt:lpstr>
      <vt:lpstr>Information </vt:lpstr>
      <vt:lpstr>Knowledge </vt:lpstr>
      <vt:lpstr>Wisdom </vt:lpstr>
      <vt:lpstr>Primary &amp; Secondary data </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 Marie Hird (2028356)</dc:creator>
  <cp:lastModifiedBy>Joan Marie Hird (2028356)</cp:lastModifiedBy>
  <cp:revision>13</cp:revision>
  <dcterms:created xsi:type="dcterms:W3CDTF">2021-11-13T15:41:58Z</dcterms:created>
  <dcterms:modified xsi:type="dcterms:W3CDTF">2021-12-09T16:47:09Z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