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5"/>
  </p:handoutMasterIdLst>
  <p:sldIdLst>
    <p:sldId id="256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3" r:id="rId10"/>
    <p:sldId id="267" r:id="rId11"/>
    <p:sldId id="268" r:id="rId12"/>
    <p:sldId id="266" r:id="rId13"/>
    <p:sldId id="26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092" cy="45763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5275" y="0"/>
            <a:ext cx="2971092" cy="45763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C1F48-141D-4446-AB7A-A21F275454CD}" type="datetimeFigureOut">
              <a:rPr lang="cy-GB" smtClean="0"/>
              <a:t>02/03/2015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4899"/>
            <a:ext cx="2971092" cy="4576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5275" y="8684899"/>
            <a:ext cx="2971092" cy="4576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25B2A5-94FE-482A-B60B-950F86F2C8A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50471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54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611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247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223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234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409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759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421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689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924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23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52682-8593-4BB5-999F-083A6B7DBD90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893F51-6655-4368-A084-C265F8C96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681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uk-wales-30184197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ortwales.org.uk/research--policy/tools-and-resources/publications.aspx" TargetMode="External"/><Relationship Id="rId2" Type="http://schemas.openxmlformats.org/officeDocument/2006/relationships/hyperlink" Target="http://www.neweconomics.org/projects/entry/five-ways-to-well-be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ov.wales/docs/dcells/publications/140417-national-youth-work-strategy-cy.pdf" TargetMode="External"/><Relationship Id="rId4" Type="http://schemas.openxmlformats.org/officeDocument/2006/relationships/hyperlink" Target="http://gov.wales/docs/dcells/publications/140417-national-youth-work-strategy-en.pdf%2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 smtClean="0"/>
              <a:t>Pobl Ifanc ac Iechyd</a:t>
            </a:r>
            <a:br>
              <a:rPr lang="cy-GB" noProof="0" dirty="0" smtClean="0"/>
            </a:br>
            <a:r>
              <a:rPr lang="cy-GB" noProof="0" dirty="0" smtClean="0"/>
              <a:t>Young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Health</a:t>
            </a:r>
            <a:endParaRPr lang="cy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noProof="0" dirty="0" smtClean="0"/>
              <a:t>Gweithgarwch Corfforol</a:t>
            </a:r>
          </a:p>
          <a:p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238622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Polisi Gwaith Ieuenctid (Iechyd) (1)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Policy</a:t>
            </a:r>
            <a:r>
              <a:rPr lang="cy-GB" noProof="0" dirty="0" smtClean="0"/>
              <a:t> (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) (1)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</a:t>
            </a:r>
            <a:r>
              <a:rPr lang="cy-GB" noProof="0" dirty="0" smtClean="0"/>
              <a:t> </a:t>
            </a:r>
            <a:r>
              <a:rPr lang="cy-GB" noProof="0" dirty="0" err="1" smtClean="0"/>
              <a:t>important</a:t>
            </a:r>
            <a:r>
              <a:rPr lang="cy-GB" noProof="0" dirty="0" smtClean="0"/>
              <a:t> </a:t>
            </a:r>
            <a:r>
              <a:rPr lang="cy-GB" noProof="0" dirty="0" err="1" smtClean="0"/>
              <a:t>role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play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supporting</a:t>
            </a:r>
            <a:r>
              <a:rPr lang="cy-GB" noProof="0" dirty="0" smtClean="0"/>
              <a:t> the Welsh </a:t>
            </a:r>
            <a:r>
              <a:rPr lang="cy-GB" noProof="0" dirty="0" err="1" smtClean="0"/>
              <a:t>Government’s</a:t>
            </a:r>
            <a:r>
              <a:rPr lang="cy-GB" noProof="0" dirty="0" smtClean="0"/>
              <a:t> </a:t>
            </a:r>
            <a:r>
              <a:rPr lang="cy-GB" noProof="0" dirty="0" err="1" smtClean="0"/>
              <a:t>commitment</a:t>
            </a:r>
            <a:r>
              <a:rPr lang="cy-GB" noProof="0" dirty="0" smtClean="0"/>
              <a:t> to help </a:t>
            </a:r>
            <a:r>
              <a:rPr lang="cy-GB" noProof="0" dirty="0" err="1" smtClean="0"/>
              <a:t>everyone</a:t>
            </a:r>
            <a:r>
              <a:rPr lang="cy-GB" noProof="0" dirty="0" smtClean="0"/>
              <a:t> </a:t>
            </a:r>
            <a:r>
              <a:rPr lang="cy-GB" noProof="0" dirty="0" err="1" smtClean="0"/>
              <a:t>reach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potential</a:t>
            </a:r>
            <a:r>
              <a:rPr lang="cy-GB" noProof="0" dirty="0" smtClean="0"/>
              <a:t>. </a:t>
            </a:r>
            <a:r>
              <a:rPr lang="cy-GB" noProof="0" dirty="0" err="1" smtClean="0"/>
              <a:t>Also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tackle</a:t>
            </a:r>
            <a:r>
              <a:rPr lang="cy-GB" noProof="0" dirty="0" smtClean="0"/>
              <a:t> </a:t>
            </a:r>
            <a:r>
              <a:rPr lang="cy-GB" noProof="0" dirty="0" err="1" smtClean="0"/>
              <a:t>poverty</a:t>
            </a:r>
            <a:r>
              <a:rPr lang="cy-GB" noProof="0" dirty="0" smtClean="0"/>
              <a:t>, </a:t>
            </a:r>
            <a:r>
              <a:rPr lang="cy-GB" noProof="0" dirty="0" err="1" smtClean="0"/>
              <a:t>reduce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inequality</a:t>
            </a:r>
            <a:r>
              <a:rPr lang="cy-GB" noProof="0" dirty="0" smtClean="0"/>
              <a:t>, </a:t>
            </a:r>
            <a:r>
              <a:rPr lang="cy-GB" noProof="0" dirty="0" err="1" smtClean="0"/>
              <a:t>increase</a:t>
            </a:r>
            <a:r>
              <a:rPr lang="cy-GB" noProof="0" dirty="0" smtClean="0"/>
              <a:t> </a:t>
            </a:r>
            <a:r>
              <a:rPr lang="cy-GB" noProof="0" dirty="0" err="1" smtClean="0"/>
              <a:t>levels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educational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attainment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employment</a:t>
            </a:r>
            <a:r>
              <a:rPr lang="cy-GB" noProof="0" dirty="0" smtClean="0"/>
              <a:t>, </a:t>
            </a:r>
            <a:r>
              <a:rPr lang="cy-GB" noProof="0" dirty="0" err="1" smtClean="0"/>
              <a:t>improve</a:t>
            </a:r>
            <a:r>
              <a:rPr lang="cy-GB" noProof="0" dirty="0" smtClean="0"/>
              <a:t> </a:t>
            </a:r>
            <a:r>
              <a:rPr lang="cy-GB" noProof="0" dirty="0" err="1" smtClean="0"/>
              <a:t>economic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well-</a:t>
            </a:r>
            <a:r>
              <a:rPr lang="cy-GB" noProof="0" dirty="0" err="1" smtClean="0"/>
              <a:t>being</a:t>
            </a:r>
            <a:r>
              <a:rPr lang="cy-GB" noProof="0" dirty="0" smtClean="0"/>
              <a:t>, </a:t>
            </a:r>
            <a:r>
              <a:rPr lang="cy-GB" noProof="0" dirty="0" err="1" smtClean="0"/>
              <a:t>address</a:t>
            </a:r>
            <a:r>
              <a:rPr lang="cy-GB" noProof="0" dirty="0" smtClean="0"/>
              <a:t> 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other</a:t>
            </a:r>
            <a:r>
              <a:rPr lang="cy-GB" noProof="0" dirty="0" smtClean="0"/>
              <a:t> </a:t>
            </a:r>
            <a:r>
              <a:rPr lang="cy-GB" noProof="0" dirty="0" err="1" smtClean="0"/>
              <a:t>inequalities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increase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people’s</a:t>
            </a:r>
            <a:r>
              <a:rPr lang="cy-GB" noProof="0" dirty="0" smtClean="0"/>
              <a:t> </a:t>
            </a:r>
            <a:r>
              <a:rPr lang="cy-GB" noProof="0" dirty="0" err="1" smtClean="0"/>
              <a:t>participation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society</a:t>
            </a:r>
            <a:r>
              <a:rPr lang="cy-GB" noProof="0" dirty="0" smtClean="0"/>
              <a:t>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Mae gan waith ieuenctid rôl bwysig i’w chwarae o ran cefnogi ymrwymiad Llywodraeth Cymru i helpu pawb i gyrraedd eu potensial. Hefyd i fynd i’r afael â thlodi, lleihau anghydraddoldeb, cynyddu lefelau cyrhaeddiad addysgol a chyflogaeth, gwella lles economaidd a chymdeithasol, rhoi sylw i iechyd ac anghydraddoldebau eraill a chynyddu cyfranogiad pobl ifanc mewn cymdeithas.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02246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Polisi Gwaith Ieuenctid (2) </a:t>
            </a:r>
            <a:br>
              <a:rPr lang="cy-GB" noProof="0" dirty="0" smtClean="0"/>
            </a:b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Policy</a:t>
            </a:r>
            <a:r>
              <a:rPr lang="cy-GB" noProof="0" dirty="0" smtClean="0"/>
              <a:t> (2)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noProof="0" dirty="0" err="1" smtClean="0"/>
              <a:t>Good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practice</a:t>
            </a:r>
            <a:r>
              <a:rPr lang="cy-GB" noProof="0" dirty="0" smtClean="0"/>
              <a:t> can </a:t>
            </a:r>
            <a:r>
              <a:rPr lang="cy-GB" noProof="0" dirty="0" err="1" smtClean="0"/>
              <a:t>effectively</a:t>
            </a:r>
            <a:r>
              <a:rPr lang="cy-GB" noProof="0" dirty="0" smtClean="0"/>
              <a:t> </a:t>
            </a:r>
            <a:r>
              <a:rPr lang="cy-GB" noProof="0" dirty="0" err="1" smtClean="0"/>
              <a:t>support</a:t>
            </a:r>
            <a:r>
              <a:rPr lang="cy-GB" noProof="0" dirty="0" smtClean="0"/>
              <a:t> a </a:t>
            </a:r>
            <a:r>
              <a:rPr lang="cy-GB" noProof="0" dirty="0" err="1" smtClean="0"/>
              <a:t>wide</a:t>
            </a:r>
            <a:r>
              <a:rPr lang="cy-GB" noProof="0" dirty="0" smtClean="0"/>
              <a:t> </a:t>
            </a:r>
            <a:r>
              <a:rPr lang="cy-GB" noProof="0" dirty="0" err="1" smtClean="0"/>
              <a:t>range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government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agendas</a:t>
            </a:r>
            <a:r>
              <a:rPr lang="cy-GB" noProof="0" dirty="0" smtClean="0"/>
              <a:t>, </a:t>
            </a:r>
            <a:r>
              <a:rPr lang="cy-GB" noProof="0" dirty="0" err="1" smtClean="0"/>
              <a:t>including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well-</a:t>
            </a:r>
            <a:r>
              <a:rPr lang="cy-GB" noProof="0" dirty="0" err="1" smtClean="0"/>
              <a:t>being</a:t>
            </a:r>
            <a:r>
              <a:rPr lang="cy-GB" noProof="0" dirty="0" smtClean="0"/>
              <a:t> (</a:t>
            </a:r>
            <a:r>
              <a:rPr lang="cy-GB" noProof="0" dirty="0" err="1" smtClean="0"/>
              <a:t>pg</a:t>
            </a:r>
            <a:r>
              <a:rPr lang="cy-GB" noProof="0" dirty="0" smtClean="0"/>
              <a:t>. 16).</a:t>
            </a:r>
          </a:p>
          <a:p>
            <a:pPr marL="0" indent="0">
              <a:buNone/>
            </a:pPr>
            <a:endParaRPr lang="cy-GB" noProof="0" dirty="0" smtClean="0"/>
          </a:p>
          <a:p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provision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evidences</a:t>
            </a:r>
            <a:r>
              <a:rPr lang="cy-GB" noProof="0" dirty="0" smtClean="0"/>
              <a:t> </a:t>
            </a:r>
            <a:r>
              <a:rPr lang="cy-GB" noProof="0" dirty="0" err="1" smtClean="0"/>
              <a:t>how</a:t>
            </a:r>
            <a:r>
              <a:rPr lang="cy-GB" noProof="0" dirty="0" smtClean="0"/>
              <a:t> </a:t>
            </a:r>
            <a:r>
              <a:rPr lang="cy-GB" noProof="0" dirty="0" err="1" smtClean="0"/>
              <a:t>it</a:t>
            </a:r>
            <a:r>
              <a:rPr lang="cy-GB" noProof="0" dirty="0" smtClean="0"/>
              <a:t> </a:t>
            </a:r>
            <a:r>
              <a:rPr lang="cy-GB" noProof="0" dirty="0" err="1" smtClean="0"/>
              <a:t>supports</a:t>
            </a:r>
            <a:r>
              <a:rPr lang="cy-GB" noProof="0" dirty="0" smtClean="0"/>
              <a:t> </a:t>
            </a:r>
            <a:r>
              <a:rPr lang="cy-GB" noProof="0" dirty="0" err="1" smtClean="0"/>
              <a:t>cross-governmental</a:t>
            </a:r>
            <a:r>
              <a:rPr lang="cy-GB" noProof="0" dirty="0" smtClean="0"/>
              <a:t> </a:t>
            </a:r>
            <a:r>
              <a:rPr lang="cy-GB" noProof="0" dirty="0" err="1" smtClean="0"/>
              <a:t>priorities</a:t>
            </a:r>
            <a:r>
              <a:rPr lang="cy-GB" noProof="0" dirty="0" smtClean="0"/>
              <a:t> (</a:t>
            </a:r>
            <a:r>
              <a:rPr lang="cy-GB" noProof="0" dirty="0" err="1" smtClean="0"/>
              <a:t>including</a:t>
            </a:r>
            <a:r>
              <a:rPr lang="cy-GB" noProof="0" dirty="0" smtClean="0"/>
              <a:t> UNCRC,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, 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well-</a:t>
            </a:r>
            <a:r>
              <a:rPr lang="cy-GB" noProof="0" dirty="0" err="1" smtClean="0"/>
              <a:t>being</a:t>
            </a:r>
            <a:r>
              <a:rPr lang="cy-GB" noProof="0" dirty="0" smtClean="0"/>
              <a:t>, </a:t>
            </a:r>
            <a:r>
              <a:rPr lang="cy-GB" noProof="0" dirty="0" err="1" smtClean="0"/>
              <a:t>tackling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poverty</a:t>
            </a:r>
            <a:r>
              <a:rPr lang="cy-GB" noProof="0" dirty="0" smtClean="0"/>
              <a:t>) (</a:t>
            </a:r>
            <a:r>
              <a:rPr lang="cy-GB" noProof="0" dirty="0" err="1" smtClean="0"/>
              <a:t>pg</a:t>
            </a:r>
            <a:r>
              <a:rPr lang="cy-GB" noProof="0" dirty="0" smtClean="0"/>
              <a:t>. 9).</a:t>
            </a:r>
          </a:p>
          <a:p>
            <a:pPr marL="0" indent="0">
              <a:buNone/>
            </a:pPr>
            <a:endParaRPr lang="cy-GB" noProof="0" dirty="0" smtClean="0"/>
          </a:p>
          <a:p>
            <a:r>
              <a:rPr lang="cy-GB" noProof="0" dirty="0" err="1" smtClean="0"/>
              <a:t>Targeted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provision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</a:t>
            </a:r>
            <a:r>
              <a:rPr lang="cy-GB" noProof="0" dirty="0" smtClean="0"/>
              <a:t> </a:t>
            </a:r>
            <a:r>
              <a:rPr lang="cy-GB" noProof="0" dirty="0" err="1" smtClean="0"/>
              <a:t>important</a:t>
            </a:r>
            <a:r>
              <a:rPr lang="cy-GB" noProof="0" dirty="0" smtClean="0"/>
              <a:t> </a:t>
            </a:r>
            <a:r>
              <a:rPr lang="cy-GB" noProof="0" dirty="0" err="1" smtClean="0"/>
              <a:t>contribution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make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supporting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succeed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, </a:t>
            </a:r>
            <a:r>
              <a:rPr lang="cy-GB" noProof="0" dirty="0" err="1" smtClean="0"/>
              <a:t>stay</a:t>
            </a:r>
            <a:r>
              <a:rPr lang="cy-GB" noProof="0" dirty="0" smtClean="0"/>
              <a:t> </a:t>
            </a:r>
            <a:r>
              <a:rPr lang="cy-GB" noProof="0" dirty="0" err="1" smtClean="0"/>
              <a:t>safe</a:t>
            </a:r>
            <a:r>
              <a:rPr lang="cy-GB" noProof="0" dirty="0" smtClean="0"/>
              <a:t>, </a:t>
            </a:r>
            <a:r>
              <a:rPr lang="cy-GB" noProof="0" dirty="0" err="1" smtClean="0"/>
              <a:t>stay</a:t>
            </a:r>
            <a:r>
              <a:rPr lang="cy-GB" noProof="0" dirty="0" smtClean="0"/>
              <a:t> </a:t>
            </a:r>
            <a:r>
              <a:rPr lang="cy-GB" noProof="0" dirty="0" err="1" smtClean="0"/>
              <a:t>healthy</a:t>
            </a:r>
            <a:r>
              <a:rPr lang="cy-GB" noProof="0" dirty="0" smtClean="0"/>
              <a:t>, </a:t>
            </a:r>
            <a:r>
              <a:rPr lang="cy-GB" noProof="0" dirty="0" err="1" smtClean="0"/>
              <a:t>play</a:t>
            </a:r>
            <a:r>
              <a:rPr lang="cy-GB" noProof="0" dirty="0" smtClean="0"/>
              <a:t> a </a:t>
            </a:r>
            <a:r>
              <a:rPr lang="cy-GB" noProof="0" dirty="0" err="1" smtClean="0"/>
              <a:t>positive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role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communities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make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informed</a:t>
            </a:r>
            <a:r>
              <a:rPr lang="cy-GB" noProof="0" dirty="0" smtClean="0"/>
              <a:t> </a:t>
            </a:r>
            <a:r>
              <a:rPr lang="cy-GB" noProof="0" dirty="0" err="1" smtClean="0"/>
              <a:t>life</a:t>
            </a:r>
            <a:r>
              <a:rPr lang="cy-GB" noProof="0" dirty="0" smtClean="0"/>
              <a:t> </a:t>
            </a:r>
            <a:r>
              <a:rPr lang="cy-GB" noProof="0" dirty="0" err="1" smtClean="0"/>
              <a:t>choices</a:t>
            </a:r>
            <a:r>
              <a:rPr lang="cy-GB" noProof="0" dirty="0" smtClean="0"/>
              <a:t> (</a:t>
            </a:r>
            <a:r>
              <a:rPr lang="cy-GB" noProof="0" dirty="0" err="1" smtClean="0"/>
              <a:t>pg</a:t>
            </a:r>
            <a:r>
              <a:rPr lang="cy-GB" noProof="0" dirty="0" smtClean="0"/>
              <a:t>. 10). 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y-GB" sz="2900" dirty="0" smtClean="0">
                <a:solidFill>
                  <a:prstClr val="black"/>
                </a:solidFill>
              </a:rPr>
              <a:t>Gall arfer gwaith ieuenctid da gefnogi ystod eang o agendâu llywodraeth, yn cynnwys iechyd a lles yn effeithiol (</a:t>
            </a:r>
            <a:r>
              <a:rPr lang="cy-GB" sz="2900" dirty="0" err="1" smtClean="0">
                <a:solidFill>
                  <a:prstClr val="black"/>
                </a:solidFill>
              </a:rPr>
              <a:t>tud</a:t>
            </a:r>
            <a:r>
              <a:rPr lang="cy-GB" sz="2900" dirty="0" smtClean="0">
                <a:solidFill>
                  <a:prstClr val="black"/>
                </a:solidFill>
              </a:rPr>
              <a:t>. </a:t>
            </a:r>
            <a:r>
              <a:rPr lang="cy-GB" sz="2900" dirty="0">
                <a:solidFill>
                  <a:prstClr val="black"/>
                </a:solidFill>
              </a:rPr>
              <a:t>16).</a:t>
            </a:r>
          </a:p>
          <a:p>
            <a:pPr marL="0" lvl="0" indent="0">
              <a:buNone/>
            </a:pPr>
            <a:endParaRPr lang="cy-GB" sz="2900" dirty="0">
              <a:solidFill>
                <a:prstClr val="black"/>
              </a:solidFill>
            </a:endParaRPr>
          </a:p>
          <a:p>
            <a:pPr lvl="0"/>
            <a:r>
              <a:rPr lang="cy-GB" sz="2900" dirty="0" smtClean="0">
                <a:solidFill>
                  <a:prstClr val="black"/>
                </a:solidFill>
              </a:rPr>
              <a:t>Mae darpariaeth gwaith ieuenctid yn dangos sut mae’n cefnogi blaenoriaethau </a:t>
            </a:r>
            <a:r>
              <a:rPr lang="cy-GB" sz="2900" dirty="0" err="1" smtClean="0">
                <a:solidFill>
                  <a:prstClr val="black"/>
                </a:solidFill>
              </a:rPr>
              <a:t>trawslywodraethol</a:t>
            </a:r>
            <a:r>
              <a:rPr lang="cy-GB" sz="2900" dirty="0" smtClean="0">
                <a:solidFill>
                  <a:prstClr val="black"/>
                </a:solidFill>
              </a:rPr>
              <a:t> (yn cynnwys </a:t>
            </a:r>
            <a:r>
              <a:rPr lang="cy-GB" sz="2900" dirty="0">
                <a:solidFill>
                  <a:prstClr val="black"/>
                </a:solidFill>
              </a:rPr>
              <a:t>CCUHP,</a:t>
            </a:r>
            <a:r>
              <a:rPr lang="cy-GB" sz="2900" dirty="0" smtClean="0">
                <a:solidFill>
                  <a:prstClr val="black"/>
                </a:solidFill>
              </a:rPr>
              <a:t> addysg, iechyd a lles, mynd i’r afael â thlodi) (</a:t>
            </a:r>
            <a:r>
              <a:rPr lang="cy-GB" sz="2900" dirty="0" err="1" smtClean="0">
                <a:solidFill>
                  <a:prstClr val="black"/>
                </a:solidFill>
              </a:rPr>
              <a:t>tud</a:t>
            </a:r>
            <a:r>
              <a:rPr lang="cy-GB" sz="2900" dirty="0" smtClean="0">
                <a:solidFill>
                  <a:prstClr val="black"/>
                </a:solidFill>
              </a:rPr>
              <a:t>. </a:t>
            </a:r>
            <a:r>
              <a:rPr lang="cy-GB" sz="2900" dirty="0">
                <a:solidFill>
                  <a:prstClr val="black"/>
                </a:solidFill>
              </a:rPr>
              <a:t>9).</a:t>
            </a:r>
          </a:p>
          <a:p>
            <a:pPr marL="0" lvl="0" indent="0">
              <a:buNone/>
            </a:pPr>
            <a:endParaRPr lang="cy-GB" sz="2900" dirty="0">
              <a:solidFill>
                <a:prstClr val="black"/>
              </a:solidFill>
            </a:endParaRPr>
          </a:p>
          <a:p>
            <a:pPr lvl="0"/>
            <a:r>
              <a:rPr lang="cy-GB" sz="2900" dirty="0" smtClean="0">
                <a:solidFill>
                  <a:prstClr val="black"/>
                </a:solidFill>
              </a:rPr>
              <a:t>Mae gan ddarpariaeth gwaith ieuenctid wedi’i dargedu gyfraniad pwysig i’w wneud i gefnogi pobl ifanc i lwyddo mewn addysg, aros yn ddiogel, aros yn iach, chwarae rôl gadarnhaol yn eu cymunedau a gwneud dewisiadau bywyd gwybodus (</a:t>
            </a:r>
            <a:r>
              <a:rPr lang="cy-GB" sz="2900" dirty="0" err="1" smtClean="0">
                <a:solidFill>
                  <a:prstClr val="black"/>
                </a:solidFill>
              </a:rPr>
              <a:t>tud</a:t>
            </a:r>
            <a:r>
              <a:rPr lang="cy-GB" sz="2900" dirty="0" smtClean="0">
                <a:solidFill>
                  <a:prstClr val="black"/>
                </a:solidFill>
              </a:rPr>
              <a:t>. </a:t>
            </a:r>
            <a:r>
              <a:rPr lang="cy-GB" sz="2900" dirty="0">
                <a:solidFill>
                  <a:prstClr val="black"/>
                </a:solidFill>
              </a:rPr>
              <a:t>10).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759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Arolwg Iechyd Cymru 2012</a:t>
            </a:r>
            <a:br>
              <a:rPr lang="cy-GB" noProof="0" dirty="0" smtClean="0"/>
            </a:br>
            <a:r>
              <a:rPr lang="cy-GB" noProof="0" dirty="0" smtClean="0"/>
              <a:t>The Welsh 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 </a:t>
            </a:r>
            <a:r>
              <a:rPr lang="cy-GB" noProof="0" dirty="0" err="1" smtClean="0"/>
              <a:t>Survey</a:t>
            </a:r>
            <a:r>
              <a:rPr lang="cy-GB" noProof="0" dirty="0" smtClean="0"/>
              <a:t> 2012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noProof="0" dirty="0" smtClean="0"/>
              <a:t>41% of </a:t>
            </a:r>
            <a:r>
              <a:rPr lang="cy-GB" noProof="0" dirty="0" err="1" smtClean="0"/>
              <a:t>boys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28% of </a:t>
            </a:r>
            <a:r>
              <a:rPr lang="cy-GB" noProof="0" dirty="0" err="1" smtClean="0"/>
              <a:t>girls</a:t>
            </a:r>
            <a:r>
              <a:rPr lang="cy-GB" noProof="0" dirty="0" smtClean="0"/>
              <a:t> </a:t>
            </a:r>
            <a:r>
              <a:rPr lang="cy-GB" noProof="0" dirty="0" err="1" smtClean="0"/>
              <a:t>aged</a:t>
            </a:r>
            <a:r>
              <a:rPr lang="cy-GB" noProof="0" dirty="0" smtClean="0"/>
              <a:t> 4-15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 </a:t>
            </a:r>
            <a:r>
              <a:rPr lang="cy-GB" noProof="0" dirty="0" err="1" smtClean="0"/>
              <a:t>reported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doing</a:t>
            </a:r>
            <a:r>
              <a:rPr lang="cy-GB" noProof="0" dirty="0" smtClean="0"/>
              <a:t> 60 </a:t>
            </a:r>
            <a:r>
              <a:rPr lang="cy-GB" noProof="0" dirty="0" err="1" smtClean="0"/>
              <a:t>minutes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moderate</a:t>
            </a:r>
            <a:r>
              <a:rPr lang="cy-GB" noProof="0" dirty="0" smtClean="0"/>
              <a:t>-to-</a:t>
            </a:r>
            <a:r>
              <a:rPr lang="cy-GB" noProof="0" dirty="0" err="1" smtClean="0"/>
              <a:t>vigorous</a:t>
            </a:r>
            <a:r>
              <a:rPr lang="cy-GB" noProof="0" dirty="0" smtClean="0"/>
              <a:t>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</a:t>
            </a:r>
            <a:r>
              <a:rPr lang="cy-GB" noProof="0" dirty="0" err="1" smtClean="0"/>
              <a:t>seven</a:t>
            </a:r>
            <a:r>
              <a:rPr lang="cy-GB" noProof="0" dirty="0" smtClean="0"/>
              <a:t> </a:t>
            </a:r>
            <a:r>
              <a:rPr lang="cy-GB" noProof="0" dirty="0" err="1" smtClean="0"/>
              <a:t>days</a:t>
            </a:r>
            <a:r>
              <a:rPr lang="cy-GB" noProof="0" dirty="0" smtClean="0"/>
              <a:t> a </a:t>
            </a:r>
            <a:r>
              <a:rPr lang="cy-GB" noProof="0" dirty="0" err="1" smtClean="0"/>
              <a:t>week</a:t>
            </a:r>
            <a:endParaRPr lang="cy-GB" noProof="0" dirty="0" smtClean="0"/>
          </a:p>
          <a:p>
            <a:r>
              <a:rPr lang="cy-GB" noProof="0" dirty="0" smtClean="0"/>
              <a:t>the </a:t>
            </a:r>
            <a:r>
              <a:rPr lang="cy-GB" noProof="0" dirty="0" err="1" smtClean="0"/>
              <a:t>proportion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aged</a:t>
            </a:r>
            <a:r>
              <a:rPr lang="cy-GB" noProof="0" dirty="0" smtClean="0"/>
              <a:t> 4-15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 not </a:t>
            </a:r>
            <a:r>
              <a:rPr lang="cy-GB" noProof="0" dirty="0" err="1" smtClean="0"/>
              <a:t>meeting</a:t>
            </a:r>
            <a:r>
              <a:rPr lang="cy-GB" noProof="0" dirty="0" smtClean="0"/>
              <a:t> the UK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recommendation</a:t>
            </a:r>
            <a:r>
              <a:rPr lang="cy-GB" noProof="0" dirty="0" smtClean="0"/>
              <a:t> of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60 </a:t>
            </a:r>
            <a:r>
              <a:rPr lang="cy-GB" noProof="0" dirty="0" err="1" smtClean="0"/>
              <a:t>minutes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moderate</a:t>
            </a:r>
            <a:r>
              <a:rPr lang="cy-GB" noProof="0" dirty="0" smtClean="0"/>
              <a:t>-to-</a:t>
            </a:r>
            <a:r>
              <a:rPr lang="cy-GB" noProof="0" dirty="0" err="1" smtClean="0"/>
              <a:t>vigorous</a:t>
            </a:r>
            <a:r>
              <a:rPr lang="cy-GB" noProof="0" dirty="0" smtClean="0"/>
              <a:t>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every</a:t>
            </a:r>
            <a:r>
              <a:rPr lang="cy-GB" noProof="0" dirty="0" smtClean="0"/>
              <a:t> </a:t>
            </a:r>
            <a:r>
              <a:rPr lang="cy-GB" noProof="0" dirty="0" err="1" smtClean="0"/>
              <a:t>day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remained</a:t>
            </a:r>
            <a:r>
              <a:rPr lang="cy-GB" noProof="0" dirty="0" smtClean="0"/>
              <a:t> </a:t>
            </a:r>
            <a:r>
              <a:rPr lang="cy-GB" noProof="0" dirty="0" err="1" smtClean="0"/>
              <a:t>stable</a:t>
            </a:r>
            <a:r>
              <a:rPr lang="cy-GB" noProof="0" dirty="0" smtClean="0"/>
              <a:t> </a:t>
            </a:r>
            <a:r>
              <a:rPr lang="cy-GB" noProof="0" dirty="0" err="1" smtClean="0"/>
              <a:t>since</a:t>
            </a:r>
            <a:r>
              <a:rPr lang="cy-GB" noProof="0" dirty="0" smtClean="0"/>
              <a:t> 2007</a:t>
            </a:r>
          </a:p>
          <a:p>
            <a:r>
              <a:rPr lang="cy-GB" noProof="0" dirty="0" smtClean="0"/>
              <a:t>11% of </a:t>
            </a:r>
            <a:r>
              <a:rPr lang="cy-GB" noProof="0" dirty="0" err="1" smtClean="0"/>
              <a:t>boys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15% of </a:t>
            </a:r>
            <a:r>
              <a:rPr lang="cy-GB" noProof="0" dirty="0" err="1" smtClean="0"/>
              <a:t>girls</a:t>
            </a:r>
            <a:r>
              <a:rPr lang="cy-GB" noProof="0" dirty="0" smtClean="0"/>
              <a:t> </a:t>
            </a:r>
            <a:r>
              <a:rPr lang="cy-GB" noProof="0" dirty="0" err="1" smtClean="0"/>
              <a:t>aged</a:t>
            </a:r>
            <a:r>
              <a:rPr lang="cy-GB" noProof="0" dirty="0" smtClean="0"/>
              <a:t> 4-15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 </a:t>
            </a:r>
            <a:r>
              <a:rPr lang="cy-GB" noProof="0" dirty="0" err="1" smtClean="0"/>
              <a:t>reported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having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no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days</a:t>
            </a:r>
            <a:r>
              <a:rPr lang="cy-GB" noProof="0" dirty="0" smtClean="0"/>
              <a:t> a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 (</a:t>
            </a:r>
            <a:r>
              <a:rPr lang="cy-GB" noProof="0" dirty="0" err="1" smtClean="0"/>
              <a:t>an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day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defined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60 </a:t>
            </a:r>
            <a:r>
              <a:rPr lang="cy-GB" noProof="0" dirty="0" err="1" smtClean="0"/>
              <a:t>minutes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moderate-vigorous</a:t>
            </a:r>
            <a:r>
              <a:rPr lang="cy-GB" noProof="0" dirty="0" smtClean="0"/>
              <a:t>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)</a:t>
            </a:r>
          </a:p>
          <a:p>
            <a:r>
              <a:rPr lang="cy-GB" noProof="0" dirty="0" err="1" smtClean="0"/>
              <a:t>trends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proportion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boys</a:t>
            </a:r>
            <a:r>
              <a:rPr lang="cy-GB" noProof="0" dirty="0" smtClean="0"/>
              <a:t> </a:t>
            </a:r>
            <a:r>
              <a:rPr lang="cy-GB" noProof="0" dirty="0" err="1" smtClean="0"/>
              <a:t>reporting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no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days</a:t>
            </a:r>
            <a:r>
              <a:rPr lang="cy-GB" noProof="0" dirty="0" smtClean="0"/>
              <a:t> a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remained</a:t>
            </a:r>
            <a:r>
              <a:rPr lang="cy-GB" noProof="0" dirty="0" smtClean="0"/>
              <a:t> </a:t>
            </a:r>
            <a:r>
              <a:rPr lang="cy-GB" noProof="0" dirty="0" err="1" smtClean="0"/>
              <a:t>stable</a:t>
            </a:r>
            <a:r>
              <a:rPr lang="cy-GB" noProof="0" dirty="0" smtClean="0"/>
              <a:t> </a:t>
            </a:r>
            <a:r>
              <a:rPr lang="cy-GB" noProof="0" dirty="0" err="1" smtClean="0"/>
              <a:t>since</a:t>
            </a:r>
            <a:r>
              <a:rPr lang="cy-GB" noProof="0" dirty="0" smtClean="0"/>
              <a:t> 2007.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girls</a:t>
            </a:r>
            <a:r>
              <a:rPr lang="cy-GB" noProof="0" dirty="0" smtClean="0"/>
              <a:t>, </a:t>
            </a:r>
            <a:r>
              <a:rPr lang="cy-GB" noProof="0" dirty="0" err="1" smtClean="0"/>
              <a:t>there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been</a:t>
            </a:r>
            <a:r>
              <a:rPr lang="cy-GB" noProof="0" dirty="0" smtClean="0"/>
              <a:t> a </a:t>
            </a:r>
            <a:r>
              <a:rPr lang="cy-GB" noProof="0" dirty="0" err="1" smtClean="0"/>
              <a:t>slight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increase</a:t>
            </a:r>
            <a:r>
              <a:rPr lang="cy-GB" noProof="0" dirty="0" smtClean="0"/>
              <a:t>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y-GB" sz="2700" dirty="0" smtClean="0"/>
              <a:t>nododd 41</a:t>
            </a:r>
            <a:r>
              <a:rPr lang="cy-GB" sz="2700" dirty="0"/>
              <a:t>% o fechgyn a 28% o ferched </a:t>
            </a:r>
            <a:r>
              <a:rPr lang="cy-GB" sz="2700" dirty="0" smtClean="0"/>
              <a:t>4 </a:t>
            </a:r>
            <a:r>
              <a:rPr lang="cy-GB" sz="2700" dirty="0"/>
              <a:t>i 15 oed </a:t>
            </a:r>
            <a:r>
              <a:rPr lang="cy-GB" sz="2700" dirty="0" smtClean="0"/>
              <a:t>eu bod yn </a:t>
            </a:r>
            <a:r>
              <a:rPr lang="cy-GB" sz="2700" dirty="0"/>
              <a:t>gwneud 60 munud o weithgarwch corfforol </a:t>
            </a:r>
            <a:r>
              <a:rPr lang="cy-GB" sz="2700" dirty="0" smtClean="0"/>
              <a:t>cymedrol i egnïol saith diwrnod yr wythnos</a:t>
            </a:r>
            <a:endParaRPr lang="cy-GB" sz="2700" dirty="0"/>
          </a:p>
          <a:p>
            <a:pPr lvl="0"/>
            <a:r>
              <a:rPr lang="cy-GB" sz="2700" dirty="0" smtClean="0"/>
              <a:t>mae cyfran y plant 4 i 15 oed sydd ddim yn bodloni argymhelliad y DU o ran gweithgarwch corfforol, sef o leiaf 60 munud o weithgarwch corfforol cymedrol i egnïol bob dydd, wedi parhau’n sefydlog er 2007</a:t>
            </a:r>
            <a:endParaRPr lang="cy-GB" sz="2700" dirty="0"/>
          </a:p>
          <a:p>
            <a:pPr lvl="0"/>
            <a:r>
              <a:rPr lang="cy-GB" sz="2700" dirty="0" smtClean="0"/>
              <a:t>nododd 11</a:t>
            </a:r>
            <a:r>
              <a:rPr lang="cy-GB" sz="2700" dirty="0"/>
              <a:t>% </a:t>
            </a:r>
            <a:r>
              <a:rPr lang="cy-GB" sz="2700" dirty="0" smtClean="0"/>
              <a:t>o fechgyn a 15</a:t>
            </a:r>
            <a:r>
              <a:rPr lang="cy-GB" sz="2700" dirty="0"/>
              <a:t>% </a:t>
            </a:r>
            <a:r>
              <a:rPr lang="cy-GB" sz="2700" dirty="0" smtClean="0"/>
              <a:t>o ferched 4 i 15 oed nad ydynt yn cael unrhyw ddiwrnodau egnïol mewn wythnos (diffinnir diwrnod egnïol fel un sy’n cynnwys o leiaf 60 munud o weithgarwch corfforol cymedrol i egnïol)</a:t>
            </a:r>
            <a:endParaRPr lang="cy-GB" sz="2700" dirty="0"/>
          </a:p>
          <a:p>
            <a:pPr lvl="0"/>
            <a:r>
              <a:rPr lang="cy-GB" sz="2700" dirty="0" smtClean="0"/>
              <a:t>mae’r tueddiadau yn y g</a:t>
            </a:r>
            <a:r>
              <a:rPr lang="cy-GB" sz="2700" dirty="0" smtClean="0">
                <a:solidFill>
                  <a:prstClr val="black"/>
                </a:solidFill>
              </a:rPr>
              <a:t>yfran o fechgyn sy’n nodi nad ydynt yn cael unrhyw ddiwrnodau egnïol mewn wythnos  wedi parhau’n sefydlog er 2007. I ferched, gwelwyd ychydig o gynnydd</a:t>
            </a:r>
            <a:r>
              <a:rPr lang="cy-GB" sz="2700" dirty="0" smtClean="0"/>
              <a:t>.</a:t>
            </a:r>
            <a:endParaRPr lang="cy-GB" sz="27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196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Autofit/>
          </a:bodyPr>
          <a:lstStyle/>
          <a:p>
            <a:r>
              <a:rPr lang="cy-GB" sz="3200" noProof="0" dirty="0" smtClean="0"/>
              <a:t>Iechyd ac Ymddygiad mewn Plant oedran Ysgol </a:t>
            </a:r>
            <a:r>
              <a:rPr lang="cy-GB" sz="3200" noProof="0" dirty="0" err="1" smtClean="0"/>
              <a:t>Health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and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Behaviour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in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School-aged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Children</a:t>
            </a:r>
            <a:r>
              <a:rPr lang="cy-GB" sz="3200" noProof="0" dirty="0" smtClean="0"/>
              <a:t> (HBSC)</a:t>
            </a:r>
            <a:endParaRPr lang="cy-GB" sz="32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noProof="0" dirty="0" smtClean="0"/>
              <a:t>The </a:t>
            </a:r>
            <a:r>
              <a:rPr lang="cy-GB" noProof="0" dirty="0" err="1" smtClean="0"/>
              <a:t>percentage</a:t>
            </a:r>
            <a:r>
              <a:rPr lang="cy-GB" noProof="0" dirty="0" smtClean="0"/>
              <a:t> of 11-16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</a:t>
            </a:r>
            <a:r>
              <a:rPr lang="cy-GB" noProof="0" dirty="0" err="1" smtClean="0"/>
              <a:t>old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who</a:t>
            </a:r>
            <a:r>
              <a:rPr lang="cy-GB" noProof="0" dirty="0" smtClean="0"/>
              <a:t> </a:t>
            </a:r>
            <a:r>
              <a:rPr lang="cy-GB" noProof="0" dirty="0" err="1" smtClean="0"/>
              <a:t>were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an</a:t>
            </a:r>
            <a:r>
              <a:rPr lang="cy-GB" noProof="0" dirty="0" smtClean="0"/>
              <a:t> </a:t>
            </a:r>
            <a:r>
              <a:rPr lang="cy-GB" noProof="0" dirty="0" err="1" smtClean="0"/>
              <a:t>hour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five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days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previous</a:t>
            </a:r>
            <a:r>
              <a:rPr lang="cy-GB" noProof="0" dirty="0" smtClean="0"/>
              <a:t>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. </a:t>
            </a:r>
            <a:r>
              <a:rPr lang="cy-GB" noProof="0" dirty="0" err="1" smtClean="0"/>
              <a:t>Initial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findings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latest</a:t>
            </a:r>
            <a:r>
              <a:rPr lang="cy-GB" noProof="0" dirty="0" smtClean="0"/>
              <a:t> </a:t>
            </a:r>
            <a:r>
              <a:rPr lang="cy-GB" noProof="0" dirty="0" err="1" smtClean="0"/>
              <a:t>survey</a:t>
            </a:r>
            <a:r>
              <a:rPr lang="cy-GB" noProof="0" dirty="0" smtClean="0"/>
              <a:t> </a:t>
            </a:r>
            <a:r>
              <a:rPr lang="cy-GB" noProof="0" dirty="0" err="1" smtClean="0"/>
              <a:t>showed</a:t>
            </a:r>
            <a:r>
              <a:rPr lang="cy-GB" noProof="0" dirty="0" smtClean="0"/>
              <a:t> </a:t>
            </a:r>
            <a:r>
              <a:rPr lang="cy-GB" noProof="0" dirty="0" err="1" smtClean="0"/>
              <a:t>that</a:t>
            </a:r>
            <a:r>
              <a:rPr lang="cy-GB" noProof="0" dirty="0" smtClean="0"/>
              <a:t>:</a:t>
            </a:r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noProof="0" dirty="0" smtClean="0"/>
              <a:t>• 44% of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were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an</a:t>
            </a:r>
            <a:r>
              <a:rPr lang="cy-GB" noProof="0" dirty="0" smtClean="0"/>
              <a:t> </a:t>
            </a:r>
            <a:r>
              <a:rPr lang="cy-GB" noProof="0" dirty="0" err="1" smtClean="0"/>
              <a:t>hour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five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days</a:t>
            </a:r>
            <a:r>
              <a:rPr lang="cy-GB" noProof="0" dirty="0" smtClean="0"/>
              <a:t> a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r>
              <a:rPr lang="cy-GB" noProof="0" dirty="0" smtClean="0"/>
              <a:t>• 35% of </a:t>
            </a:r>
            <a:r>
              <a:rPr lang="cy-GB" noProof="0" dirty="0" err="1" smtClean="0"/>
              <a:t>girls</a:t>
            </a:r>
            <a:r>
              <a:rPr lang="cy-GB" noProof="0" dirty="0" smtClean="0"/>
              <a:t> </a:t>
            </a:r>
            <a:r>
              <a:rPr lang="cy-GB" noProof="0" dirty="0" err="1" smtClean="0"/>
              <a:t>compared</a:t>
            </a:r>
            <a:r>
              <a:rPr lang="cy-GB" noProof="0" dirty="0" smtClean="0"/>
              <a:t> to 53% of </a:t>
            </a:r>
            <a:r>
              <a:rPr lang="cy-GB" noProof="0" dirty="0" err="1" smtClean="0"/>
              <a:t>boys</a:t>
            </a:r>
            <a:r>
              <a:rPr lang="cy-GB" noProof="0" dirty="0" smtClean="0"/>
              <a:t> </a:t>
            </a:r>
            <a:r>
              <a:rPr lang="cy-GB" noProof="0" dirty="0" err="1" smtClean="0"/>
              <a:t>were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an</a:t>
            </a:r>
            <a:r>
              <a:rPr lang="cy-GB" noProof="0" dirty="0" smtClean="0"/>
              <a:t> </a:t>
            </a:r>
            <a:r>
              <a:rPr lang="cy-GB" noProof="0" dirty="0" err="1" smtClean="0"/>
              <a:t>hour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five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days</a:t>
            </a:r>
            <a:r>
              <a:rPr lang="cy-GB" noProof="0" dirty="0" smtClean="0"/>
              <a:t> a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r>
              <a:rPr lang="cy-GB" noProof="0" dirty="0" smtClean="0"/>
              <a:t>• 49% of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7 (</a:t>
            </a:r>
            <a:r>
              <a:rPr lang="cy-GB" noProof="0" dirty="0" err="1" smtClean="0"/>
              <a:t>aged</a:t>
            </a:r>
            <a:r>
              <a:rPr lang="cy-GB" noProof="0" dirty="0" smtClean="0"/>
              <a:t> 11-12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)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were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</a:t>
            </a:r>
            <a:r>
              <a:rPr lang="cy-GB" noProof="0" dirty="0" err="1" smtClean="0"/>
              <a:t>levels</a:t>
            </a:r>
            <a:r>
              <a:rPr lang="cy-GB" noProof="0" dirty="0" smtClean="0"/>
              <a:t>, </a:t>
            </a:r>
            <a:r>
              <a:rPr lang="cy-GB" noProof="0" dirty="0" err="1" smtClean="0"/>
              <a:t>compared</a:t>
            </a:r>
            <a:r>
              <a:rPr lang="cy-GB" noProof="0" dirty="0" smtClean="0"/>
              <a:t> to 44% of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9 (</a:t>
            </a:r>
            <a:r>
              <a:rPr lang="cy-GB" noProof="0" dirty="0" err="1" smtClean="0"/>
              <a:t>aged</a:t>
            </a:r>
            <a:r>
              <a:rPr lang="cy-GB" noProof="0" dirty="0" smtClean="0"/>
              <a:t> 13-14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)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40% of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11 (</a:t>
            </a:r>
            <a:r>
              <a:rPr lang="cy-GB" noProof="0" dirty="0" err="1" smtClean="0"/>
              <a:t>aged</a:t>
            </a:r>
            <a:r>
              <a:rPr lang="cy-GB" noProof="0" dirty="0" smtClean="0"/>
              <a:t> 15-16)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r>
              <a:rPr lang="cy-GB" noProof="0" dirty="0" smtClean="0"/>
              <a:t>• 42% of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7 </a:t>
            </a:r>
            <a:r>
              <a:rPr lang="cy-GB" noProof="0" dirty="0" err="1" smtClean="0"/>
              <a:t>girls</a:t>
            </a:r>
            <a:r>
              <a:rPr lang="cy-GB" noProof="0" dirty="0" smtClean="0"/>
              <a:t> </a:t>
            </a:r>
            <a:r>
              <a:rPr lang="cy-GB" noProof="0" dirty="0" err="1" smtClean="0"/>
              <a:t>were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</a:t>
            </a:r>
            <a:r>
              <a:rPr lang="cy-GB" noProof="0" dirty="0" err="1" smtClean="0"/>
              <a:t>levels</a:t>
            </a:r>
            <a:r>
              <a:rPr lang="cy-GB" noProof="0" dirty="0" smtClean="0"/>
              <a:t>, </a:t>
            </a:r>
            <a:r>
              <a:rPr lang="cy-GB" noProof="0" dirty="0" err="1" smtClean="0"/>
              <a:t>compared</a:t>
            </a:r>
            <a:r>
              <a:rPr lang="cy-GB" noProof="0" dirty="0" smtClean="0"/>
              <a:t> to 35% of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9 </a:t>
            </a:r>
            <a:r>
              <a:rPr lang="cy-GB" noProof="0" dirty="0" err="1" smtClean="0"/>
              <a:t>girls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28% of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11 </a:t>
            </a:r>
            <a:r>
              <a:rPr lang="cy-GB" noProof="0" dirty="0" err="1" smtClean="0"/>
              <a:t>girls</a:t>
            </a:r>
            <a:r>
              <a:rPr lang="cy-GB" noProof="0" dirty="0" smtClean="0"/>
              <a:t>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y-GB" sz="2700" dirty="0" smtClean="0">
                <a:solidFill>
                  <a:prstClr val="black"/>
                </a:solidFill>
              </a:rPr>
              <a:t>Canran y plant 11-16 oed a oedd yn egnïol am o leiaf awr ar o leiaf bum niwrnod yn ystod yr wythnos flaenorol. Dengys y canfyddiadau cychwynnol o’r arolwg diweddaraf fod:</a:t>
            </a: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700" dirty="0">
                <a:solidFill>
                  <a:prstClr val="black"/>
                </a:solidFill>
              </a:rPr>
              <a:t>• 44% </a:t>
            </a:r>
            <a:r>
              <a:rPr lang="cy-GB" sz="2700" dirty="0" smtClean="0">
                <a:solidFill>
                  <a:prstClr val="black"/>
                </a:solidFill>
              </a:rPr>
              <a:t>o’r plant yn egnïol am o leiaf awr ar o leiaf bum niwrnod yr wythnos.</a:t>
            </a: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700" dirty="0">
                <a:solidFill>
                  <a:prstClr val="black"/>
                </a:solidFill>
              </a:rPr>
              <a:t>• 35% </a:t>
            </a:r>
            <a:r>
              <a:rPr lang="cy-GB" sz="2700" dirty="0" smtClean="0">
                <a:solidFill>
                  <a:prstClr val="black"/>
                </a:solidFill>
              </a:rPr>
              <a:t>o ferched o gymharu â 53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fechgyn yn egnïol am o leiaf awr ar o leiaf bum niwrnod yr wythnos.</a:t>
            </a: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700" dirty="0">
                <a:solidFill>
                  <a:prstClr val="black"/>
                </a:solidFill>
              </a:rPr>
              <a:t>• 49% </a:t>
            </a:r>
            <a:r>
              <a:rPr lang="cy-GB" sz="2700" dirty="0" smtClean="0">
                <a:solidFill>
                  <a:prstClr val="black"/>
                </a:solidFill>
              </a:rPr>
              <a:t>o blant Blwyddyn 7 (11-12 oed) yn egnïol ar y lefelau hyn o gymharu â 44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blant Blwyddyn 9 (13-14 oed) a </a:t>
            </a:r>
            <a:r>
              <a:rPr lang="cy-GB" sz="2700" dirty="0">
                <a:solidFill>
                  <a:prstClr val="black"/>
                </a:solidFill>
              </a:rPr>
              <a:t>40% </a:t>
            </a:r>
            <a:r>
              <a:rPr lang="cy-GB" sz="2700" dirty="0" smtClean="0">
                <a:solidFill>
                  <a:prstClr val="black"/>
                </a:solidFill>
              </a:rPr>
              <a:t>o blant Blwyddyn 11 (15-16 oed).</a:t>
            </a: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700" dirty="0">
                <a:solidFill>
                  <a:prstClr val="black"/>
                </a:solidFill>
              </a:rPr>
              <a:t>• 42% </a:t>
            </a:r>
            <a:r>
              <a:rPr lang="cy-GB" sz="2700" dirty="0" smtClean="0">
                <a:solidFill>
                  <a:prstClr val="black"/>
                </a:solidFill>
              </a:rPr>
              <a:t>o ferched Blwyddyn  7 yn egnïol ar y lefelau hyn, o gymharu â 35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ferched Blwyddyn 9 a 28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ferched Blwyddyn 11.</a:t>
            </a:r>
            <a:endParaRPr lang="cy-GB" sz="2700" dirty="0">
              <a:solidFill>
                <a:prstClr val="black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874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Straeon Arswyd </a:t>
            </a:r>
            <a:br>
              <a:rPr lang="cy-GB" noProof="0" dirty="0" smtClean="0"/>
            </a:br>
            <a:r>
              <a:rPr lang="cy-GB" noProof="0" dirty="0" err="1" smtClean="0"/>
              <a:t>Horror</a:t>
            </a:r>
            <a:r>
              <a:rPr lang="cy-GB" noProof="0" dirty="0" smtClean="0"/>
              <a:t> Stories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noProof="0" dirty="0" smtClean="0"/>
              <a:t>The </a:t>
            </a:r>
            <a:r>
              <a:rPr lang="cy-GB" noProof="0" dirty="0" err="1" smtClean="0"/>
              <a:t>number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referred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mental</a:t>
            </a:r>
            <a:r>
              <a:rPr lang="cy-GB" noProof="0" dirty="0" smtClean="0"/>
              <a:t> 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 </a:t>
            </a:r>
            <a:r>
              <a:rPr lang="cy-GB" noProof="0" dirty="0" err="1" smtClean="0"/>
              <a:t>services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more than </a:t>
            </a:r>
            <a:r>
              <a:rPr lang="cy-GB" noProof="0" dirty="0" err="1" smtClean="0"/>
              <a:t>doubled</a:t>
            </a:r>
            <a:r>
              <a:rPr lang="cy-GB" noProof="0" dirty="0" smtClean="0"/>
              <a:t> </a:t>
            </a:r>
            <a:r>
              <a:rPr lang="cy-GB" noProof="0" dirty="0" err="1" smtClean="0"/>
              <a:t>since</a:t>
            </a:r>
            <a:r>
              <a:rPr lang="cy-GB" noProof="0" dirty="0" smtClean="0"/>
              <a:t> 2010.</a:t>
            </a:r>
          </a:p>
          <a:p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December</a:t>
            </a:r>
            <a:r>
              <a:rPr lang="cy-GB" noProof="0" dirty="0" smtClean="0"/>
              <a:t> 2010, 1,200 under-18s </a:t>
            </a:r>
            <a:r>
              <a:rPr lang="cy-GB" noProof="0" dirty="0" err="1" smtClean="0"/>
              <a:t>were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waiting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first</a:t>
            </a:r>
            <a:r>
              <a:rPr lang="cy-GB" noProof="0" dirty="0" smtClean="0"/>
              <a:t> </a:t>
            </a:r>
            <a:r>
              <a:rPr lang="cy-GB" noProof="0" dirty="0" err="1" smtClean="0"/>
              <a:t>outpatient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appointment</a:t>
            </a:r>
            <a:r>
              <a:rPr lang="cy-GB" noProof="0" dirty="0" smtClean="0"/>
              <a:t>, </a:t>
            </a:r>
            <a:r>
              <a:rPr lang="cy-GB" noProof="0" dirty="0" err="1" smtClean="0"/>
              <a:t>rising</a:t>
            </a:r>
            <a:r>
              <a:rPr lang="cy-GB" noProof="0" dirty="0" smtClean="0"/>
              <a:t> to 2,500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December</a:t>
            </a:r>
            <a:r>
              <a:rPr lang="cy-GB" noProof="0" dirty="0" smtClean="0"/>
              <a:t> 2014.</a:t>
            </a:r>
          </a:p>
          <a:p>
            <a:r>
              <a:rPr lang="cy-GB" noProof="0" dirty="0" err="1" smtClean="0"/>
              <a:t>It</a:t>
            </a:r>
            <a:r>
              <a:rPr lang="cy-GB" noProof="0" dirty="0" smtClean="0"/>
              <a:t> </a:t>
            </a:r>
            <a:r>
              <a:rPr lang="cy-GB" noProof="0" dirty="0" err="1" smtClean="0"/>
              <a:t>comes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after</a:t>
            </a:r>
            <a:r>
              <a:rPr lang="cy-GB" noProof="0" dirty="0" smtClean="0"/>
              <a:t> a </a:t>
            </a:r>
            <a:r>
              <a:rPr lang="cy-GB" noProof="0" dirty="0" err="1" smtClean="0"/>
              <a:t>report</a:t>
            </a:r>
            <a:r>
              <a:rPr lang="cy-GB" noProof="0" dirty="0" smtClean="0"/>
              <a:t> </a:t>
            </a:r>
            <a:r>
              <a:rPr lang="cy-GB" noProof="0" dirty="0" err="1" smtClean="0"/>
              <a:t>by</a:t>
            </a:r>
            <a:r>
              <a:rPr lang="cy-GB" noProof="0" dirty="0" smtClean="0"/>
              <a:t> </a:t>
            </a:r>
            <a:r>
              <a:rPr lang="cy-GB" noProof="0" dirty="0" err="1" smtClean="0"/>
              <a:t>assembly</a:t>
            </a:r>
            <a:r>
              <a:rPr lang="cy-GB" noProof="0" dirty="0" smtClean="0"/>
              <a:t> </a:t>
            </a:r>
            <a:r>
              <a:rPr lang="cy-GB" noProof="0" dirty="0" err="1" smtClean="0"/>
              <a:t>members</a:t>
            </a:r>
            <a:r>
              <a:rPr lang="cy-GB" noProof="0" dirty="0" smtClean="0"/>
              <a:t> </a:t>
            </a:r>
            <a:r>
              <a:rPr lang="cy-GB" noProof="0" dirty="0" err="1" smtClean="0"/>
              <a:t>last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</a:t>
            </a:r>
            <a:r>
              <a:rPr lang="cy-GB" noProof="0" dirty="0" err="1" smtClean="0"/>
              <a:t>found</a:t>
            </a:r>
            <a:r>
              <a:rPr lang="cy-GB" noProof="0" dirty="0" smtClean="0"/>
              <a:t> </a:t>
            </a:r>
            <a:r>
              <a:rPr lang="cy-GB" noProof="0" dirty="0" err="1" smtClean="0"/>
              <a:t>mental</a:t>
            </a:r>
            <a:r>
              <a:rPr lang="cy-GB" noProof="0" dirty="0" smtClean="0"/>
              <a:t> 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 </a:t>
            </a:r>
            <a:r>
              <a:rPr lang="cy-GB" noProof="0" dirty="0" err="1" smtClean="0"/>
              <a:t>services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Wales </a:t>
            </a:r>
            <a:r>
              <a:rPr lang="cy-GB" noProof="0" dirty="0" err="1" smtClean="0">
                <a:hlinkClick r:id="rId2" tooltip="Link to BBC story"/>
              </a:rPr>
              <a:t>could</a:t>
            </a:r>
            <a:r>
              <a:rPr lang="cy-GB" noProof="0" dirty="0" smtClean="0">
                <a:hlinkClick r:id="rId2" tooltip="Link to BBC story"/>
              </a:rPr>
              <a:t> not </a:t>
            </a:r>
            <a:r>
              <a:rPr lang="cy-GB" noProof="0" dirty="0" err="1" smtClean="0">
                <a:hlinkClick r:id="rId2" tooltip="Link to BBC story"/>
              </a:rPr>
              <a:t>cope</a:t>
            </a:r>
            <a:r>
              <a:rPr lang="cy-GB" noProof="0" dirty="0" smtClean="0">
                <a:hlinkClick r:id="rId2" tooltip="Link to BBC story"/>
              </a:rPr>
              <a:t> </a:t>
            </a:r>
            <a:r>
              <a:rPr lang="cy-GB" noProof="0" dirty="0" err="1" smtClean="0">
                <a:hlinkClick r:id="rId2" tooltip="Link to BBC story"/>
              </a:rPr>
              <a:t>with</a:t>
            </a:r>
            <a:r>
              <a:rPr lang="cy-GB" noProof="0" dirty="0" smtClean="0">
                <a:hlinkClick r:id="rId2" tooltip="Link to BBC story"/>
              </a:rPr>
              <a:t> </a:t>
            </a:r>
            <a:r>
              <a:rPr lang="cy-GB" noProof="0" dirty="0" err="1" smtClean="0">
                <a:hlinkClick r:id="rId2" tooltip="Link to BBC story"/>
              </a:rPr>
              <a:t>demand</a:t>
            </a:r>
            <a:r>
              <a:rPr lang="cy-GB" noProof="0" dirty="0" smtClean="0">
                <a:hlinkClick r:id="rId2" tooltip="Link to BBC story"/>
              </a:rPr>
              <a:t>.</a:t>
            </a:r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y-GB" dirty="0" smtClean="0">
                <a:solidFill>
                  <a:prstClr val="black"/>
                </a:solidFill>
              </a:rPr>
              <a:t>Mae nifer y plant a phobl ifanc a gyfeirir at wasanaethau iechyd meddwl wedi mwy na dyblu er 2010</a:t>
            </a:r>
            <a:r>
              <a:rPr lang="cy-GB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Ym mis Rhagfyr 2010</a:t>
            </a:r>
            <a:r>
              <a:rPr lang="cy-GB" dirty="0">
                <a:solidFill>
                  <a:prstClr val="black"/>
                </a:solidFill>
              </a:rPr>
              <a:t>, </a:t>
            </a:r>
            <a:r>
              <a:rPr lang="cy-GB" dirty="0" smtClean="0">
                <a:solidFill>
                  <a:prstClr val="black"/>
                </a:solidFill>
              </a:rPr>
              <a:t>roedd 1,200 o dan 18 oed yn aros am eu hapwyntiad cyntaf fel cleifion allanol, gan godi i 2,500 ym mis Rhagfyr 2014</a:t>
            </a:r>
            <a:r>
              <a:rPr lang="cy-GB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Daw hyn wedi i adroddiad gan aelodau’r cynulliad y llynedd ddarganfod </a:t>
            </a:r>
            <a:r>
              <a:rPr lang="cy-GB" dirty="0" smtClean="0">
                <a:hlinkClick r:id="rId2" tooltip="Link to BBC story"/>
              </a:rPr>
              <a:t>nad oedd</a:t>
            </a:r>
            <a:r>
              <a:rPr lang="cy-GB" dirty="0" smtClean="0">
                <a:solidFill>
                  <a:prstClr val="black"/>
                </a:solidFill>
              </a:rPr>
              <a:t> gwasanaethau iechyd meddwl i blant a phobl ifanc yng Nghymru yn gallu </a:t>
            </a:r>
            <a:r>
              <a:rPr lang="cy-GB" dirty="0" smtClean="0">
                <a:solidFill>
                  <a:prstClr val="black"/>
                </a:solidFill>
                <a:hlinkClick r:id="rId2" tooltip="Link to BBC story"/>
              </a:rPr>
              <a:t>ymdopi </a:t>
            </a:r>
            <a:r>
              <a:rPr lang="cy-GB" dirty="0" err="1" smtClean="0">
                <a:solidFill>
                  <a:prstClr val="black"/>
                </a:solidFill>
                <a:hlinkClick r:id="rId2" tooltip="Link to BBC story"/>
              </a:rPr>
              <a:t>â’r</a:t>
            </a:r>
            <a:r>
              <a:rPr lang="cy-GB" dirty="0" smtClean="0">
                <a:solidFill>
                  <a:prstClr val="black"/>
                </a:solidFill>
                <a:hlinkClick r:id="rId2" tooltip="Link to BBC story"/>
              </a:rPr>
              <a:t> galw.</a:t>
            </a:r>
            <a:endParaRPr lang="cy-GB" dirty="0">
              <a:solidFill>
                <a:prstClr val="black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251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Arolwg Chwaraeon Ysgol</a:t>
            </a:r>
            <a:br>
              <a:rPr lang="cy-GB" noProof="0" dirty="0" smtClean="0"/>
            </a:br>
            <a:r>
              <a:rPr lang="cy-GB" noProof="0" dirty="0" err="1" smtClean="0"/>
              <a:t>School</a:t>
            </a:r>
            <a:r>
              <a:rPr lang="cy-GB" noProof="0" dirty="0" smtClean="0"/>
              <a:t> </a:t>
            </a:r>
            <a:r>
              <a:rPr lang="cy-GB" noProof="0" dirty="0" err="1" smtClean="0"/>
              <a:t>Sport</a:t>
            </a:r>
            <a:r>
              <a:rPr lang="cy-GB" noProof="0" dirty="0" smtClean="0"/>
              <a:t> </a:t>
            </a:r>
            <a:r>
              <a:rPr lang="cy-GB" noProof="0" dirty="0" err="1" smtClean="0"/>
              <a:t>Survey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noProof="0" dirty="0" err="1" smtClean="0"/>
              <a:t>Across</a:t>
            </a:r>
            <a:r>
              <a:rPr lang="cy-GB" noProof="0" dirty="0" smtClean="0"/>
              <a:t>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</a:t>
            </a:r>
            <a:r>
              <a:rPr lang="cy-GB" noProof="0" dirty="0" err="1" smtClean="0"/>
              <a:t>groups</a:t>
            </a:r>
            <a:r>
              <a:rPr lang="cy-GB" noProof="0" dirty="0" smtClean="0"/>
              <a:t> 3 to 11, 76% of </a:t>
            </a:r>
            <a:r>
              <a:rPr lang="cy-GB" noProof="0" dirty="0" err="1" smtClean="0"/>
              <a:t>pupils</a:t>
            </a:r>
            <a:r>
              <a:rPr lang="cy-GB" noProof="0" dirty="0" smtClean="0"/>
              <a:t> </a:t>
            </a:r>
            <a:r>
              <a:rPr lang="cy-GB" noProof="0" dirty="0" err="1" smtClean="0"/>
              <a:t>took</a:t>
            </a:r>
            <a:r>
              <a:rPr lang="cy-GB" noProof="0" dirty="0" smtClean="0"/>
              <a:t> </a:t>
            </a:r>
            <a:r>
              <a:rPr lang="cy-GB" noProof="0" dirty="0" err="1" smtClean="0"/>
              <a:t>part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extracurricular</a:t>
            </a:r>
            <a:r>
              <a:rPr lang="cy-GB" noProof="0" dirty="0" smtClean="0"/>
              <a:t> </a:t>
            </a:r>
            <a:r>
              <a:rPr lang="cy-GB" noProof="0" dirty="0" err="1" smtClean="0"/>
              <a:t>sport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last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school</a:t>
            </a:r>
            <a:r>
              <a:rPr lang="cy-GB" noProof="0" dirty="0" smtClean="0"/>
              <a:t>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– 79% of male </a:t>
            </a:r>
            <a:r>
              <a:rPr lang="cy-GB" noProof="0" dirty="0" err="1" smtClean="0"/>
              <a:t>pupils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73% of </a:t>
            </a:r>
            <a:r>
              <a:rPr lang="cy-GB" noProof="0" dirty="0" err="1" smtClean="0"/>
              <a:t>female</a:t>
            </a:r>
            <a:r>
              <a:rPr lang="cy-GB" noProof="0" dirty="0" smtClean="0"/>
              <a:t> </a:t>
            </a:r>
            <a:r>
              <a:rPr lang="cy-GB" noProof="0" dirty="0" err="1" smtClean="0"/>
              <a:t>pupils</a:t>
            </a:r>
            <a:r>
              <a:rPr lang="cy-GB" noProof="0" dirty="0" smtClean="0"/>
              <a:t>.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secondary</a:t>
            </a:r>
            <a:r>
              <a:rPr lang="cy-GB" noProof="0" dirty="0" smtClean="0"/>
              <a:t> </a:t>
            </a:r>
            <a:r>
              <a:rPr lang="cy-GB" noProof="0" dirty="0" err="1" smtClean="0"/>
              <a:t>schools</a:t>
            </a:r>
            <a:r>
              <a:rPr lang="cy-GB" noProof="0" dirty="0" smtClean="0"/>
              <a:t> (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 7-11), 73% of </a:t>
            </a:r>
            <a:r>
              <a:rPr lang="cy-GB" noProof="0" dirty="0" err="1" smtClean="0"/>
              <a:t>pupils</a:t>
            </a:r>
            <a:r>
              <a:rPr lang="cy-GB" noProof="0" dirty="0" smtClean="0"/>
              <a:t> </a:t>
            </a:r>
            <a:r>
              <a:rPr lang="cy-GB" noProof="0" dirty="0" err="1" smtClean="0"/>
              <a:t>took</a:t>
            </a:r>
            <a:r>
              <a:rPr lang="cy-GB" noProof="0" dirty="0" smtClean="0"/>
              <a:t> </a:t>
            </a:r>
            <a:r>
              <a:rPr lang="cy-GB" noProof="0" dirty="0" err="1" smtClean="0"/>
              <a:t>part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extracurricular</a:t>
            </a:r>
            <a:r>
              <a:rPr lang="cy-GB" noProof="0" dirty="0" smtClean="0"/>
              <a:t> </a:t>
            </a:r>
            <a:r>
              <a:rPr lang="cy-GB" noProof="0" dirty="0" err="1" smtClean="0"/>
              <a:t>sport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last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school</a:t>
            </a:r>
            <a:r>
              <a:rPr lang="cy-GB" noProof="0" dirty="0" smtClean="0"/>
              <a:t>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noProof="0" dirty="0" smtClean="0"/>
              <a:t>The 2013 </a:t>
            </a:r>
            <a:r>
              <a:rPr lang="cy-GB" noProof="0" dirty="0" err="1" smtClean="0"/>
              <a:t>survey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also</a:t>
            </a:r>
            <a:r>
              <a:rPr lang="cy-GB" noProof="0" dirty="0" smtClean="0"/>
              <a:t> </a:t>
            </a:r>
            <a:r>
              <a:rPr lang="cy-GB" noProof="0" dirty="0" err="1" smtClean="0"/>
              <a:t>captured</a:t>
            </a:r>
            <a:r>
              <a:rPr lang="cy-GB" noProof="0" dirty="0" smtClean="0"/>
              <a:t> a </a:t>
            </a:r>
            <a:r>
              <a:rPr lang="cy-GB" noProof="0" dirty="0" err="1" smtClean="0"/>
              <a:t>detailed</a:t>
            </a:r>
            <a:r>
              <a:rPr lang="cy-GB" noProof="0" dirty="0" smtClean="0"/>
              <a:t> </a:t>
            </a:r>
            <a:r>
              <a:rPr lang="cy-GB" noProof="0" dirty="0" err="1" smtClean="0"/>
              <a:t>picture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frequency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participation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organised</a:t>
            </a:r>
            <a:r>
              <a:rPr lang="cy-GB" noProof="0" dirty="0" smtClean="0"/>
              <a:t> </a:t>
            </a:r>
            <a:r>
              <a:rPr lang="cy-GB" noProof="0" dirty="0" err="1" smtClean="0"/>
              <a:t>sport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recreation</a:t>
            </a:r>
            <a:r>
              <a:rPr lang="cy-GB" noProof="0" dirty="0" smtClean="0"/>
              <a:t>, </a:t>
            </a:r>
            <a:r>
              <a:rPr lang="cy-GB" noProof="0" dirty="0" err="1" smtClean="0"/>
              <a:t>outside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curriculum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noProof="0" dirty="0" smtClean="0"/>
              <a:t>•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Wales, 40% of </a:t>
            </a:r>
            <a:r>
              <a:rPr lang="cy-GB" noProof="0" dirty="0" err="1" smtClean="0"/>
              <a:t>pupils</a:t>
            </a:r>
            <a:r>
              <a:rPr lang="cy-GB" noProof="0" dirty="0" smtClean="0"/>
              <a:t> </a:t>
            </a:r>
            <a:r>
              <a:rPr lang="cy-GB" noProof="0" dirty="0" err="1" smtClean="0"/>
              <a:t>across</a:t>
            </a:r>
            <a:r>
              <a:rPr lang="cy-GB" noProof="0" dirty="0" smtClean="0"/>
              <a:t>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 3 to 11 </a:t>
            </a:r>
            <a:r>
              <a:rPr lang="cy-GB" noProof="0" dirty="0" err="1" smtClean="0"/>
              <a:t>took</a:t>
            </a:r>
            <a:r>
              <a:rPr lang="cy-GB" noProof="0" dirty="0" smtClean="0"/>
              <a:t> </a:t>
            </a:r>
            <a:r>
              <a:rPr lang="cy-GB" noProof="0" dirty="0" err="1" smtClean="0"/>
              <a:t>part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organised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(</a:t>
            </a:r>
            <a:r>
              <a:rPr lang="cy-GB" noProof="0" dirty="0" err="1" smtClean="0"/>
              <a:t>other</a:t>
            </a:r>
            <a:r>
              <a:rPr lang="cy-GB" noProof="0" dirty="0" smtClean="0"/>
              <a:t> than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curriculum</a:t>
            </a:r>
            <a:r>
              <a:rPr lang="cy-GB" noProof="0" dirty="0" smtClean="0"/>
              <a:t> </a:t>
            </a:r>
            <a:r>
              <a:rPr lang="cy-GB" noProof="0" dirty="0" err="1" smtClean="0"/>
              <a:t>time</a:t>
            </a:r>
            <a:r>
              <a:rPr lang="cy-GB" noProof="0" dirty="0" smtClean="0"/>
              <a:t>)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</a:t>
            </a:r>
            <a:r>
              <a:rPr lang="cy-GB" noProof="0" dirty="0" err="1" smtClean="0"/>
              <a:t>three</a:t>
            </a:r>
            <a:r>
              <a:rPr lang="cy-GB" noProof="0" dirty="0" smtClean="0"/>
              <a:t> </a:t>
            </a:r>
            <a:r>
              <a:rPr lang="cy-GB" noProof="0" dirty="0" err="1" smtClean="0"/>
              <a:t>or</a:t>
            </a:r>
            <a:r>
              <a:rPr lang="cy-GB" noProof="0" dirty="0" smtClean="0"/>
              <a:t> more </a:t>
            </a:r>
            <a:r>
              <a:rPr lang="cy-GB" noProof="0" dirty="0" err="1" smtClean="0"/>
              <a:t>occasions</a:t>
            </a:r>
            <a:r>
              <a:rPr lang="cy-GB" noProof="0" dirty="0" smtClean="0"/>
              <a:t> per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r>
              <a:rPr lang="cy-GB" noProof="0" dirty="0" smtClean="0"/>
              <a:t>• </a:t>
            </a:r>
            <a:r>
              <a:rPr lang="cy-GB" noProof="0" dirty="0" err="1" smtClean="0"/>
              <a:t>There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been</a:t>
            </a:r>
            <a:r>
              <a:rPr lang="cy-GB" noProof="0" dirty="0" smtClean="0"/>
              <a:t> a </a:t>
            </a:r>
            <a:r>
              <a:rPr lang="cy-GB" noProof="0" dirty="0" err="1" smtClean="0"/>
              <a:t>large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increase</a:t>
            </a:r>
            <a:r>
              <a:rPr lang="cy-GB" noProof="0" dirty="0" smtClean="0"/>
              <a:t> </a:t>
            </a:r>
            <a:r>
              <a:rPr lang="cy-GB" noProof="0" dirty="0" err="1" smtClean="0"/>
              <a:t>compared</a:t>
            </a:r>
            <a:r>
              <a:rPr lang="cy-GB" noProof="0" dirty="0" smtClean="0"/>
              <a:t> to 2011 </a:t>
            </a:r>
            <a:r>
              <a:rPr lang="cy-GB" noProof="0" dirty="0" err="1" smtClean="0"/>
              <a:t>when</a:t>
            </a:r>
            <a:r>
              <a:rPr lang="cy-GB" noProof="0" dirty="0" smtClean="0"/>
              <a:t> 27% of </a:t>
            </a:r>
            <a:r>
              <a:rPr lang="cy-GB" noProof="0" dirty="0" err="1" smtClean="0"/>
              <a:t>pupils</a:t>
            </a:r>
            <a:r>
              <a:rPr lang="cy-GB" noProof="0" dirty="0" smtClean="0"/>
              <a:t> </a:t>
            </a:r>
            <a:r>
              <a:rPr lang="cy-GB" noProof="0" dirty="0" err="1" smtClean="0"/>
              <a:t>took</a:t>
            </a:r>
            <a:r>
              <a:rPr lang="cy-GB" noProof="0" dirty="0" smtClean="0"/>
              <a:t> </a:t>
            </a:r>
            <a:r>
              <a:rPr lang="cy-GB" noProof="0" dirty="0" err="1" smtClean="0"/>
              <a:t>part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organised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outside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curriculum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</a:t>
            </a:r>
            <a:r>
              <a:rPr lang="cy-GB" noProof="0" dirty="0" err="1" smtClean="0"/>
              <a:t>three</a:t>
            </a:r>
            <a:r>
              <a:rPr lang="cy-GB" noProof="0" dirty="0" smtClean="0"/>
              <a:t> </a:t>
            </a:r>
            <a:r>
              <a:rPr lang="cy-GB" noProof="0" dirty="0" err="1" smtClean="0"/>
              <a:t>or</a:t>
            </a:r>
            <a:r>
              <a:rPr lang="cy-GB" noProof="0" dirty="0" smtClean="0"/>
              <a:t> more </a:t>
            </a:r>
            <a:r>
              <a:rPr lang="cy-GB" noProof="0" dirty="0" err="1" smtClean="0"/>
              <a:t>occasions</a:t>
            </a:r>
            <a:r>
              <a:rPr lang="cy-GB" noProof="0" dirty="0" smtClean="0"/>
              <a:t> per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lvl="0" indent="0">
              <a:buNone/>
            </a:pPr>
            <a:r>
              <a:rPr lang="cy-GB" sz="2700" dirty="0" smtClean="0">
                <a:solidFill>
                  <a:prstClr val="black"/>
                </a:solidFill>
              </a:rPr>
              <a:t>Ar draws grwpiau Blwyddyn 3 i 11</a:t>
            </a:r>
            <a:r>
              <a:rPr lang="cy-GB" sz="2700" dirty="0">
                <a:solidFill>
                  <a:prstClr val="black"/>
                </a:solidFill>
              </a:rPr>
              <a:t>, </a:t>
            </a:r>
            <a:r>
              <a:rPr lang="cy-GB" sz="2700" dirty="0" smtClean="0">
                <a:solidFill>
                  <a:prstClr val="black"/>
                </a:solidFill>
              </a:rPr>
              <a:t>cymerodd 76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ddisgyblion ran mewn chwaraeon allgyrsiol yn y flwyddyn ysgol ddiwethaf – </a:t>
            </a:r>
            <a:r>
              <a:rPr lang="cy-GB" sz="2700" dirty="0">
                <a:solidFill>
                  <a:prstClr val="black"/>
                </a:solidFill>
              </a:rPr>
              <a:t>79% </a:t>
            </a:r>
            <a:r>
              <a:rPr lang="cy-GB" sz="2700" dirty="0" smtClean="0">
                <a:solidFill>
                  <a:prstClr val="black"/>
                </a:solidFill>
              </a:rPr>
              <a:t>o ddisgyblion gwrywaidd a 73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ddisgyblion benywaidd. Mewn ysgolion uwchradd (Blynyddoedd 7-11</a:t>
            </a:r>
            <a:r>
              <a:rPr lang="cy-GB" sz="2700" dirty="0">
                <a:solidFill>
                  <a:prstClr val="black"/>
                </a:solidFill>
              </a:rPr>
              <a:t>), </a:t>
            </a:r>
            <a:r>
              <a:rPr lang="cy-GB" sz="2700" dirty="0" smtClean="0">
                <a:solidFill>
                  <a:prstClr val="black"/>
                </a:solidFill>
              </a:rPr>
              <a:t>cymerodd 73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ddisgyblion ran mewn chwaraeon allgyrsiol yn y flwyddyn ysgol ddiwethaf.</a:t>
            </a: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700" dirty="0" smtClean="0">
                <a:solidFill>
                  <a:prstClr val="black"/>
                </a:solidFill>
              </a:rPr>
              <a:t>Mae arolwg 2013 hefyd wedi rhoi darlun manwl o amlder y cyfranogi mewn chwaraeon a hamdden wedi’i drefnu, y tu allan i’r cwricwlwm.</a:t>
            </a: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700" dirty="0">
                <a:solidFill>
                  <a:prstClr val="black"/>
                </a:solidFill>
              </a:rPr>
              <a:t>• </a:t>
            </a:r>
            <a:r>
              <a:rPr lang="cy-GB" sz="2700" dirty="0" smtClean="0">
                <a:solidFill>
                  <a:prstClr val="black"/>
                </a:solidFill>
              </a:rPr>
              <a:t>Yng Nghymru, cymerodd 40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ddisgyblion ar draws Blynyddoedd 3 i 11 ran mewn gweithgarwch wedi’i drefnu (y tu allan i amser y cwricwlwm) ar dri achlysur neu fwy yr wythnos.</a:t>
            </a:r>
            <a:endParaRPr lang="cy-GB" sz="2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700" dirty="0">
                <a:solidFill>
                  <a:prstClr val="black"/>
                </a:solidFill>
              </a:rPr>
              <a:t>• </a:t>
            </a:r>
            <a:r>
              <a:rPr lang="cy-GB" sz="2700" dirty="0" smtClean="0">
                <a:solidFill>
                  <a:prstClr val="black"/>
                </a:solidFill>
              </a:rPr>
              <a:t>Gwelwyd cynnydd mawr o gymharu â 2011 pan y gwnaeth 27</a:t>
            </a:r>
            <a:r>
              <a:rPr lang="cy-GB" sz="2700" dirty="0">
                <a:solidFill>
                  <a:prstClr val="black"/>
                </a:solidFill>
              </a:rPr>
              <a:t>% </a:t>
            </a:r>
            <a:r>
              <a:rPr lang="cy-GB" sz="2700" dirty="0" smtClean="0">
                <a:solidFill>
                  <a:prstClr val="black"/>
                </a:solidFill>
              </a:rPr>
              <a:t>o ddisgyblion gymryd rhan mewn gweithgarwch wedi’i drefnu y tu allan i’r cwricwlwm ar dri achlysur neu fwy yr wythnos.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549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err="1" smtClean="0"/>
              <a:t>Anweithgarwch</a:t>
            </a:r>
            <a:r>
              <a:rPr lang="cy-GB" noProof="0" dirty="0" smtClean="0"/>
              <a:t/>
            </a:r>
            <a:br>
              <a:rPr lang="cy-GB" noProof="0" dirty="0" smtClean="0"/>
            </a:br>
            <a:r>
              <a:rPr lang="cy-GB" noProof="0" dirty="0" err="1" smtClean="0"/>
              <a:t>Inactivity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noProof="0" dirty="0" smtClean="0"/>
              <a:t>The </a:t>
            </a:r>
            <a:r>
              <a:rPr lang="cy-GB" noProof="0" dirty="0" err="1" smtClean="0"/>
              <a:t>initial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results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latest</a:t>
            </a:r>
            <a:r>
              <a:rPr lang="cy-GB" noProof="0" dirty="0" smtClean="0"/>
              <a:t> HBSC Wales </a:t>
            </a:r>
            <a:r>
              <a:rPr lang="cy-GB" noProof="0" dirty="0" err="1" smtClean="0"/>
              <a:t>survey</a:t>
            </a:r>
            <a:r>
              <a:rPr lang="cy-GB" noProof="0" dirty="0" smtClean="0"/>
              <a:t> </a:t>
            </a:r>
            <a:r>
              <a:rPr lang="cy-GB" noProof="0" dirty="0" err="1" smtClean="0"/>
              <a:t>looked</a:t>
            </a:r>
            <a:r>
              <a:rPr lang="cy-GB" noProof="0" dirty="0" smtClean="0"/>
              <a:t> at the </a:t>
            </a:r>
            <a:r>
              <a:rPr lang="cy-GB" noProof="0" dirty="0" err="1" smtClean="0"/>
              <a:t>percentage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aged</a:t>
            </a:r>
            <a:r>
              <a:rPr lang="cy-GB" noProof="0" dirty="0" smtClean="0"/>
              <a:t> 11-16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 </a:t>
            </a:r>
            <a:r>
              <a:rPr lang="cy-GB" noProof="0" dirty="0" err="1" smtClean="0"/>
              <a:t>who</a:t>
            </a:r>
            <a:r>
              <a:rPr lang="cy-GB" noProof="0" dirty="0" smtClean="0"/>
              <a:t> </a:t>
            </a:r>
            <a:r>
              <a:rPr lang="cy-GB" noProof="0" dirty="0" err="1" smtClean="0"/>
              <a:t>reported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watching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two</a:t>
            </a:r>
            <a:r>
              <a:rPr lang="cy-GB" noProof="0" dirty="0" smtClean="0"/>
              <a:t> </a:t>
            </a:r>
            <a:r>
              <a:rPr lang="cy-GB" noProof="0" dirty="0" err="1" smtClean="0"/>
              <a:t>hours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television</a:t>
            </a:r>
            <a:r>
              <a:rPr lang="cy-GB" noProof="0" dirty="0" smtClean="0"/>
              <a:t> per </a:t>
            </a:r>
            <a:r>
              <a:rPr lang="cy-GB" noProof="0" dirty="0" err="1" smtClean="0"/>
              <a:t>day</a:t>
            </a:r>
            <a:r>
              <a:rPr lang="cy-GB" noProof="0" dirty="0" smtClean="0"/>
              <a:t> </a:t>
            </a:r>
            <a:r>
              <a:rPr lang="cy-GB" noProof="0" dirty="0" err="1" smtClean="0"/>
              <a:t>during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school</a:t>
            </a:r>
            <a:r>
              <a:rPr lang="cy-GB" noProof="0" dirty="0" smtClean="0"/>
              <a:t>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. </a:t>
            </a:r>
            <a:r>
              <a:rPr lang="cy-GB" noProof="0" dirty="0" err="1" smtClean="0"/>
              <a:t>It</a:t>
            </a:r>
            <a:r>
              <a:rPr lang="cy-GB" noProof="0" dirty="0" smtClean="0"/>
              <a:t> </a:t>
            </a:r>
            <a:r>
              <a:rPr lang="cy-GB" noProof="0" dirty="0" err="1" smtClean="0"/>
              <a:t>found</a:t>
            </a:r>
            <a:r>
              <a:rPr lang="cy-GB" noProof="0" dirty="0" smtClean="0"/>
              <a:t>:</a:t>
            </a:r>
          </a:p>
          <a:p>
            <a:endParaRPr lang="cy-GB" noProof="0" dirty="0" smtClean="0"/>
          </a:p>
          <a:p>
            <a:pPr marL="0" indent="0">
              <a:buNone/>
            </a:pPr>
            <a:r>
              <a:rPr lang="cy-GB" noProof="0" dirty="0" smtClean="0"/>
              <a:t>• 69% of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watched</a:t>
            </a:r>
            <a:r>
              <a:rPr lang="cy-GB" noProof="0" dirty="0" smtClean="0"/>
              <a:t> at </a:t>
            </a:r>
            <a:r>
              <a:rPr lang="cy-GB" noProof="0" dirty="0" err="1" smtClean="0"/>
              <a:t>least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two</a:t>
            </a:r>
            <a:r>
              <a:rPr lang="cy-GB" noProof="0" dirty="0" smtClean="0"/>
              <a:t> </a:t>
            </a:r>
            <a:r>
              <a:rPr lang="cy-GB" noProof="0" dirty="0" err="1" smtClean="0"/>
              <a:t>hours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television</a:t>
            </a:r>
            <a:r>
              <a:rPr lang="cy-GB" noProof="0" dirty="0" smtClean="0"/>
              <a:t> per </a:t>
            </a:r>
            <a:r>
              <a:rPr lang="cy-GB" noProof="0" dirty="0" err="1" smtClean="0"/>
              <a:t>day</a:t>
            </a:r>
            <a:r>
              <a:rPr lang="cy-GB" noProof="0" dirty="0" smtClean="0"/>
              <a:t> </a:t>
            </a:r>
            <a:r>
              <a:rPr lang="cy-GB" noProof="0" dirty="0" err="1" smtClean="0"/>
              <a:t>during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school</a:t>
            </a:r>
            <a:r>
              <a:rPr lang="cy-GB" noProof="0" dirty="0" smtClean="0"/>
              <a:t> </a:t>
            </a:r>
            <a:r>
              <a:rPr lang="cy-GB" noProof="0" dirty="0" err="1" smtClean="0"/>
              <a:t>week</a:t>
            </a:r>
            <a:endParaRPr lang="cy-GB" noProof="0" dirty="0" smtClean="0"/>
          </a:p>
          <a:p>
            <a:pPr marL="0" indent="0">
              <a:buNone/>
            </a:pPr>
            <a:r>
              <a:rPr lang="cy-GB" noProof="0" dirty="0" smtClean="0"/>
              <a:t>• a </a:t>
            </a:r>
            <a:r>
              <a:rPr lang="cy-GB" noProof="0" dirty="0" err="1" smtClean="0"/>
              <a:t>larger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proportion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boys</a:t>
            </a:r>
            <a:r>
              <a:rPr lang="cy-GB" noProof="0" dirty="0" smtClean="0"/>
              <a:t> (70%) than </a:t>
            </a:r>
            <a:r>
              <a:rPr lang="cy-GB" noProof="0" dirty="0" err="1" smtClean="0"/>
              <a:t>girls</a:t>
            </a:r>
            <a:r>
              <a:rPr lang="cy-GB" noProof="0" dirty="0" smtClean="0"/>
              <a:t> (67%) </a:t>
            </a:r>
            <a:r>
              <a:rPr lang="cy-GB" noProof="0" dirty="0" err="1" smtClean="0"/>
              <a:t>watched</a:t>
            </a:r>
            <a:r>
              <a:rPr lang="cy-GB" noProof="0" dirty="0" smtClean="0"/>
              <a:t> TV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two</a:t>
            </a:r>
            <a:r>
              <a:rPr lang="cy-GB" noProof="0" dirty="0" smtClean="0"/>
              <a:t> </a:t>
            </a:r>
            <a:r>
              <a:rPr lang="cy-GB" noProof="0" dirty="0" err="1" smtClean="0"/>
              <a:t>or</a:t>
            </a:r>
            <a:r>
              <a:rPr lang="cy-GB" noProof="0" dirty="0" smtClean="0"/>
              <a:t> more </a:t>
            </a:r>
            <a:r>
              <a:rPr lang="cy-GB" noProof="0" dirty="0" err="1" smtClean="0"/>
              <a:t>hours</a:t>
            </a:r>
            <a:r>
              <a:rPr lang="cy-GB" noProof="0" dirty="0" smtClean="0"/>
              <a:t> per </a:t>
            </a:r>
            <a:r>
              <a:rPr lang="cy-GB" noProof="0" dirty="0" err="1" smtClean="0"/>
              <a:t>day</a:t>
            </a:r>
            <a:r>
              <a:rPr lang="cy-GB" noProof="0" dirty="0" smtClean="0"/>
              <a:t> </a:t>
            </a:r>
            <a:r>
              <a:rPr lang="cy-GB" noProof="0" dirty="0" err="1" smtClean="0"/>
              <a:t>during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week</a:t>
            </a:r>
            <a:endParaRPr lang="cy-GB" noProof="0" dirty="0" smtClean="0"/>
          </a:p>
          <a:p>
            <a:pPr marL="0" indent="0">
              <a:buNone/>
            </a:pPr>
            <a:r>
              <a:rPr lang="cy-GB" noProof="0" dirty="0" smtClean="0"/>
              <a:t>• </a:t>
            </a:r>
            <a:r>
              <a:rPr lang="cy-GB" noProof="0" dirty="0" err="1" smtClean="0"/>
              <a:t>those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 8 to 11 (69-71%) </a:t>
            </a:r>
            <a:r>
              <a:rPr lang="cy-GB" noProof="0" dirty="0" err="1" smtClean="0"/>
              <a:t>were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significantly</a:t>
            </a:r>
            <a:r>
              <a:rPr lang="cy-GB" noProof="0" dirty="0" smtClean="0"/>
              <a:t> more </a:t>
            </a:r>
            <a:r>
              <a:rPr lang="cy-GB" noProof="0" dirty="0" err="1" smtClean="0"/>
              <a:t>likely</a:t>
            </a:r>
            <a:r>
              <a:rPr lang="cy-GB" noProof="0" dirty="0" smtClean="0"/>
              <a:t> than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 7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(60%) to </a:t>
            </a:r>
            <a:r>
              <a:rPr lang="cy-GB" noProof="0" dirty="0" err="1" smtClean="0"/>
              <a:t>spend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two</a:t>
            </a:r>
            <a:r>
              <a:rPr lang="cy-GB" noProof="0" dirty="0" smtClean="0"/>
              <a:t> </a:t>
            </a:r>
            <a:r>
              <a:rPr lang="cy-GB" noProof="0" dirty="0" err="1" smtClean="0"/>
              <a:t>or</a:t>
            </a:r>
            <a:r>
              <a:rPr lang="cy-GB" noProof="0" dirty="0" smtClean="0"/>
              <a:t> more </a:t>
            </a:r>
            <a:r>
              <a:rPr lang="cy-GB" noProof="0" dirty="0" err="1" smtClean="0"/>
              <a:t>hours</a:t>
            </a:r>
            <a:r>
              <a:rPr lang="cy-GB" noProof="0" dirty="0" smtClean="0"/>
              <a:t> per </a:t>
            </a:r>
            <a:r>
              <a:rPr lang="cy-GB" noProof="0" dirty="0" err="1" smtClean="0"/>
              <a:t>day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TV </a:t>
            </a:r>
            <a:r>
              <a:rPr lang="cy-GB" noProof="0" dirty="0" err="1" smtClean="0"/>
              <a:t>viewing</a:t>
            </a:r>
            <a:r>
              <a:rPr lang="cy-GB" noProof="0" dirty="0" smtClean="0"/>
              <a:t>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y-GB" sz="2900" dirty="0" smtClean="0">
                <a:solidFill>
                  <a:prstClr val="black"/>
                </a:solidFill>
              </a:rPr>
              <a:t>Canlyniadau cychwynnol yr arolwg diweddaraf i </a:t>
            </a:r>
            <a:r>
              <a:rPr lang="cy-GB" sz="2900" dirty="0" smtClean="0">
                <a:solidFill>
                  <a:prstClr val="black"/>
                </a:solidFill>
                <a:ea typeface="+mj-ea"/>
                <a:cs typeface="+mj-cs"/>
              </a:rPr>
              <a:t>Iechyd </a:t>
            </a:r>
            <a:r>
              <a:rPr lang="cy-GB" sz="2900" dirty="0">
                <a:solidFill>
                  <a:prstClr val="black"/>
                </a:solidFill>
                <a:ea typeface="+mj-ea"/>
                <a:cs typeface="+mj-cs"/>
              </a:rPr>
              <a:t>ac Ymddygiad mewn Plant </a:t>
            </a:r>
            <a:r>
              <a:rPr lang="cy-GB" sz="2900" dirty="0" smtClean="0">
                <a:solidFill>
                  <a:prstClr val="black"/>
                </a:solidFill>
                <a:ea typeface="+mj-ea"/>
                <a:cs typeface="+mj-cs"/>
              </a:rPr>
              <a:t>Oedran Ysgol </a:t>
            </a:r>
            <a:r>
              <a:rPr lang="cy-GB" sz="2900" dirty="0" smtClean="0">
                <a:solidFill>
                  <a:prstClr val="black"/>
                </a:solidFill>
              </a:rPr>
              <a:t>11-16 oed a nododd eu bod yn gwylio  o leiaf ddwy awr o deledu bob dydd yn ystod yr wythnos ysgol. Canfuwyd bod:</a:t>
            </a:r>
            <a:endParaRPr lang="cy-GB" sz="2900" dirty="0">
              <a:solidFill>
                <a:prstClr val="black"/>
              </a:solidFill>
            </a:endParaRPr>
          </a:p>
          <a:p>
            <a:pPr lvl="0"/>
            <a:endParaRPr lang="cy-GB" sz="29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900" dirty="0">
                <a:solidFill>
                  <a:prstClr val="black"/>
                </a:solidFill>
              </a:rPr>
              <a:t>• 69% </a:t>
            </a:r>
            <a:r>
              <a:rPr lang="cy-GB" sz="2900" dirty="0" smtClean="0">
                <a:solidFill>
                  <a:prstClr val="black"/>
                </a:solidFill>
              </a:rPr>
              <a:t>o blant yn gwylio o leiaf ddwy awr o deledu yr wythnos yn ystod yr wythnos ysgol</a:t>
            </a:r>
            <a:endParaRPr lang="cy-GB" sz="29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900" dirty="0">
                <a:solidFill>
                  <a:prstClr val="black"/>
                </a:solidFill>
              </a:rPr>
              <a:t>• </a:t>
            </a:r>
            <a:r>
              <a:rPr lang="cy-GB" sz="2900" dirty="0" smtClean="0">
                <a:solidFill>
                  <a:prstClr val="black"/>
                </a:solidFill>
              </a:rPr>
              <a:t>cyfran uwch o fechgyn (</a:t>
            </a:r>
            <a:r>
              <a:rPr lang="cy-GB" sz="2900" dirty="0">
                <a:solidFill>
                  <a:prstClr val="black"/>
                </a:solidFill>
              </a:rPr>
              <a:t>70%) </a:t>
            </a:r>
            <a:r>
              <a:rPr lang="cy-GB" sz="2900" dirty="0" smtClean="0">
                <a:solidFill>
                  <a:prstClr val="black"/>
                </a:solidFill>
              </a:rPr>
              <a:t>na merched (</a:t>
            </a:r>
            <a:r>
              <a:rPr lang="cy-GB" sz="2900" dirty="0">
                <a:solidFill>
                  <a:prstClr val="black"/>
                </a:solidFill>
              </a:rPr>
              <a:t>67%) </a:t>
            </a:r>
            <a:r>
              <a:rPr lang="cy-GB" sz="2900" dirty="0" smtClean="0">
                <a:solidFill>
                  <a:prstClr val="black"/>
                </a:solidFill>
              </a:rPr>
              <a:t>yn gwylio’r teledu am ddwy awr neu fwy y dydd yn ystod yr wythnos</a:t>
            </a:r>
            <a:endParaRPr lang="cy-GB" sz="29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y-GB" sz="2900" dirty="0">
                <a:solidFill>
                  <a:prstClr val="black"/>
                </a:solidFill>
              </a:rPr>
              <a:t>• </a:t>
            </a:r>
            <a:r>
              <a:rPr lang="cy-GB" sz="2900" dirty="0" smtClean="0">
                <a:solidFill>
                  <a:prstClr val="black"/>
                </a:solidFill>
              </a:rPr>
              <a:t>y rhai ym Mlynyddoedd 8 i 11 </a:t>
            </a:r>
            <a:r>
              <a:rPr lang="cy-GB" sz="2900" dirty="0">
                <a:solidFill>
                  <a:prstClr val="black"/>
                </a:solidFill>
              </a:rPr>
              <a:t>(69-71%) </a:t>
            </a:r>
            <a:r>
              <a:rPr lang="cy-GB" sz="2900" dirty="0" smtClean="0">
                <a:solidFill>
                  <a:prstClr val="black"/>
                </a:solidFill>
              </a:rPr>
              <a:t>yn fwy tebygol o lawer, o gymharu â phlant Blwyddyn 7 (</a:t>
            </a:r>
            <a:r>
              <a:rPr lang="cy-GB" sz="2900" dirty="0">
                <a:solidFill>
                  <a:prstClr val="black"/>
                </a:solidFill>
              </a:rPr>
              <a:t>60</a:t>
            </a:r>
            <a:r>
              <a:rPr lang="cy-GB" sz="2900" dirty="0" smtClean="0">
                <a:solidFill>
                  <a:prstClr val="black"/>
                </a:solidFill>
              </a:rPr>
              <a:t>%), i dreulio dwy awr neu fwy y dydd yn gwylio’r teledu.</a:t>
            </a:r>
            <a:endParaRPr lang="cy-GB" sz="2900" dirty="0">
              <a:solidFill>
                <a:prstClr val="black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021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Iechyd a Lles </a:t>
            </a:r>
            <a:br>
              <a:rPr lang="cy-GB" noProof="0" dirty="0" smtClean="0"/>
            </a:br>
            <a:r>
              <a:rPr lang="cy-GB" noProof="0" dirty="0" err="1" smtClean="0"/>
              <a:t>Health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Wellbeing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 dirty="0" smtClean="0"/>
              <a:t>The New </a:t>
            </a:r>
            <a:r>
              <a:rPr lang="cy-GB" noProof="0" dirty="0" err="1" smtClean="0"/>
              <a:t>Ecomonics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Foundation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identified</a:t>
            </a:r>
            <a:r>
              <a:rPr lang="cy-GB" noProof="0" dirty="0" smtClean="0"/>
              <a:t> </a:t>
            </a:r>
            <a:r>
              <a:rPr lang="cy-GB" noProof="0" dirty="0" err="1" smtClean="0"/>
              <a:t>Five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Ways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Wellbeing</a:t>
            </a:r>
            <a:r>
              <a:rPr lang="cy-GB" noProof="0" dirty="0" smtClean="0"/>
              <a:t>:</a:t>
            </a:r>
          </a:p>
          <a:p>
            <a:pPr lvl="1"/>
            <a:r>
              <a:rPr lang="cy-GB" noProof="0" dirty="0" err="1" smtClean="0"/>
              <a:t>Connect</a:t>
            </a:r>
            <a:r>
              <a:rPr lang="cy-GB" noProof="0" dirty="0" smtClean="0"/>
              <a:t>, </a:t>
            </a:r>
          </a:p>
          <a:p>
            <a:pPr lvl="1"/>
            <a:r>
              <a:rPr lang="cy-GB" b="1" noProof="0" dirty="0" smtClean="0"/>
              <a:t>Be </a:t>
            </a:r>
            <a:r>
              <a:rPr lang="cy-GB" b="1" noProof="0" dirty="0" err="1" smtClean="0"/>
              <a:t>active</a:t>
            </a:r>
            <a:r>
              <a:rPr lang="cy-GB" b="1" noProof="0" dirty="0" smtClean="0"/>
              <a:t>, </a:t>
            </a:r>
            <a:r>
              <a:rPr lang="cy-GB" b="1" noProof="0" dirty="0" err="1" smtClean="0"/>
              <a:t>regular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physical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activity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lessens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depression</a:t>
            </a:r>
            <a:r>
              <a:rPr lang="cy-GB" b="1" noProof="0" dirty="0" smtClean="0"/>
              <a:t>, </a:t>
            </a:r>
            <a:r>
              <a:rPr lang="cy-GB" b="1" noProof="0" dirty="0" err="1" smtClean="0"/>
              <a:t>promotes</a:t>
            </a:r>
            <a:r>
              <a:rPr lang="cy-GB" b="1" noProof="0" dirty="0" smtClean="0"/>
              <a:t> well-</a:t>
            </a:r>
            <a:r>
              <a:rPr lang="cy-GB" b="1" noProof="0" dirty="0" err="1" smtClean="0"/>
              <a:t>being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but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it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doesn’t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need</a:t>
            </a:r>
            <a:r>
              <a:rPr lang="cy-GB" b="1" noProof="0" dirty="0" smtClean="0"/>
              <a:t> to be </a:t>
            </a:r>
            <a:r>
              <a:rPr lang="cy-GB" b="1" noProof="0" dirty="0" err="1" smtClean="0"/>
              <a:t>intense</a:t>
            </a:r>
            <a:r>
              <a:rPr lang="cy-GB" b="1" noProof="0" dirty="0" smtClean="0"/>
              <a:t> to </a:t>
            </a:r>
            <a:r>
              <a:rPr lang="cy-GB" b="1" noProof="0" dirty="0" err="1" smtClean="0"/>
              <a:t>have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results</a:t>
            </a:r>
            <a:r>
              <a:rPr lang="cy-GB" b="1" noProof="0" dirty="0" smtClean="0"/>
              <a:t>..</a:t>
            </a:r>
          </a:p>
          <a:p>
            <a:pPr lvl="1"/>
            <a:r>
              <a:rPr lang="cy-GB" noProof="0" dirty="0" err="1" smtClean="0"/>
              <a:t>Take</a:t>
            </a:r>
            <a:r>
              <a:rPr lang="cy-GB" noProof="0" dirty="0" smtClean="0"/>
              <a:t> </a:t>
            </a:r>
            <a:r>
              <a:rPr lang="cy-GB" noProof="0" dirty="0" err="1" smtClean="0"/>
              <a:t>notice</a:t>
            </a:r>
            <a:endParaRPr lang="cy-GB" noProof="0" dirty="0" smtClean="0"/>
          </a:p>
          <a:p>
            <a:pPr lvl="1"/>
            <a:r>
              <a:rPr lang="cy-GB" noProof="0" dirty="0" err="1" smtClean="0"/>
              <a:t>Learn</a:t>
            </a:r>
            <a:endParaRPr lang="cy-GB" noProof="0" dirty="0" smtClean="0"/>
          </a:p>
          <a:p>
            <a:pPr lvl="1"/>
            <a:r>
              <a:rPr lang="cy-GB" noProof="0" dirty="0" err="1" smtClean="0"/>
              <a:t>Give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y-GB" dirty="0" smtClean="0">
                <a:solidFill>
                  <a:prstClr val="black"/>
                </a:solidFill>
              </a:rPr>
              <a:t>Mae’r Sefydliad Economeg Newydd wedi nodi Pum Ffordd at Les:</a:t>
            </a:r>
            <a:endParaRPr lang="cy-GB" dirty="0">
              <a:solidFill>
                <a:prstClr val="black"/>
              </a:solidFill>
            </a:endParaRPr>
          </a:p>
          <a:p>
            <a:pPr lvl="1"/>
            <a:r>
              <a:rPr lang="cy-GB" dirty="0" smtClean="0">
                <a:solidFill>
                  <a:prstClr val="black"/>
                </a:solidFill>
              </a:rPr>
              <a:t>Cysylltu, </a:t>
            </a:r>
            <a:endParaRPr lang="cy-GB" dirty="0">
              <a:solidFill>
                <a:prstClr val="black"/>
              </a:solidFill>
            </a:endParaRPr>
          </a:p>
          <a:p>
            <a:pPr lvl="1"/>
            <a:r>
              <a:rPr lang="cy-GB" b="1" dirty="0" smtClean="0">
                <a:solidFill>
                  <a:prstClr val="black"/>
                </a:solidFill>
              </a:rPr>
              <a:t>Bod yn egnïol – mae gweithgarwch corfforol rheolaidd yn lleihau iselder, yn hybu lles ond nid oes angen iddo fod yn ormodol i gael canlyniadau..</a:t>
            </a:r>
            <a:endParaRPr lang="cy-GB" b="1" dirty="0">
              <a:solidFill>
                <a:prstClr val="black"/>
              </a:solidFill>
            </a:endParaRPr>
          </a:p>
          <a:p>
            <a:pPr lvl="1"/>
            <a:r>
              <a:rPr lang="cy-GB" dirty="0" smtClean="0">
                <a:solidFill>
                  <a:prstClr val="black"/>
                </a:solidFill>
              </a:rPr>
              <a:t>Bod yn sylwgar</a:t>
            </a:r>
            <a:endParaRPr lang="cy-GB" dirty="0">
              <a:solidFill>
                <a:prstClr val="black"/>
              </a:solidFill>
            </a:endParaRPr>
          </a:p>
          <a:p>
            <a:pPr lvl="1"/>
            <a:r>
              <a:rPr lang="cy-GB" dirty="0" smtClean="0">
                <a:solidFill>
                  <a:prstClr val="black"/>
                </a:solidFill>
              </a:rPr>
              <a:t>Dysgu</a:t>
            </a:r>
            <a:endParaRPr lang="cy-GB" dirty="0">
              <a:solidFill>
                <a:prstClr val="black"/>
              </a:solidFill>
            </a:endParaRPr>
          </a:p>
          <a:p>
            <a:pPr lvl="1"/>
            <a:r>
              <a:rPr lang="cy-GB" dirty="0" smtClean="0">
                <a:solidFill>
                  <a:prstClr val="black"/>
                </a:solidFill>
              </a:rPr>
              <a:t>Rhoi</a:t>
            </a:r>
            <a:endParaRPr lang="cy-GB" dirty="0">
              <a:solidFill>
                <a:prstClr val="black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384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Diffiniad o Weithgarwch Corfforol </a:t>
            </a:r>
            <a:r>
              <a:rPr lang="cy-GB" noProof="0" dirty="0" err="1" smtClean="0"/>
              <a:t>Definition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described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“</a:t>
            </a:r>
            <a:r>
              <a:rPr lang="cy-GB" noProof="0" dirty="0" err="1" smtClean="0"/>
              <a:t>any</a:t>
            </a:r>
            <a:r>
              <a:rPr lang="cy-GB" noProof="0" dirty="0" smtClean="0"/>
              <a:t> </a:t>
            </a:r>
            <a:r>
              <a:rPr lang="cy-GB" noProof="0" dirty="0" err="1" smtClean="0"/>
              <a:t>body</a:t>
            </a:r>
            <a:r>
              <a:rPr lang="cy-GB" noProof="0" dirty="0" smtClean="0"/>
              <a:t> </a:t>
            </a:r>
            <a:r>
              <a:rPr lang="cy-GB" noProof="0" dirty="0" err="1" smtClean="0"/>
              <a:t>movement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produced</a:t>
            </a:r>
            <a:r>
              <a:rPr lang="cy-GB" noProof="0" dirty="0" smtClean="0"/>
              <a:t> </a:t>
            </a:r>
            <a:r>
              <a:rPr lang="cy-GB" noProof="0" dirty="0" err="1" smtClean="0"/>
              <a:t>by</a:t>
            </a:r>
            <a:r>
              <a:rPr lang="cy-GB" noProof="0" dirty="0" smtClean="0"/>
              <a:t> </a:t>
            </a:r>
            <a:r>
              <a:rPr lang="cy-GB" noProof="0" dirty="0" err="1" smtClean="0"/>
              <a:t>skeletal</a:t>
            </a:r>
            <a:r>
              <a:rPr lang="cy-GB" noProof="0" dirty="0" smtClean="0"/>
              <a:t> </a:t>
            </a:r>
            <a:r>
              <a:rPr lang="cy-GB" noProof="0" dirty="0" err="1" smtClean="0"/>
              <a:t>muscles</a:t>
            </a:r>
            <a:r>
              <a:rPr lang="cy-GB" noProof="0" dirty="0" smtClean="0"/>
              <a:t> </a:t>
            </a:r>
            <a:r>
              <a:rPr lang="cy-GB" noProof="0" dirty="0" err="1" smtClean="0"/>
              <a:t>that</a:t>
            </a:r>
            <a:r>
              <a:rPr lang="cy-GB" noProof="0" dirty="0" smtClean="0"/>
              <a:t> </a:t>
            </a:r>
            <a:r>
              <a:rPr lang="cy-GB" noProof="0" dirty="0" err="1" smtClean="0"/>
              <a:t>results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a </a:t>
            </a:r>
            <a:r>
              <a:rPr lang="cy-GB" noProof="0" dirty="0" err="1" smtClean="0"/>
              <a:t>substantial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increase</a:t>
            </a:r>
            <a:r>
              <a:rPr lang="cy-GB" noProof="0" dirty="0" smtClean="0"/>
              <a:t> </a:t>
            </a:r>
            <a:r>
              <a:rPr lang="cy-GB" noProof="0" dirty="0" err="1" smtClean="0"/>
              <a:t>over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resting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energy</a:t>
            </a:r>
            <a:r>
              <a:rPr lang="cy-GB" noProof="0" dirty="0" smtClean="0"/>
              <a:t> </a:t>
            </a:r>
            <a:r>
              <a:rPr lang="cy-GB" noProof="0" dirty="0" err="1" smtClean="0"/>
              <a:t>expenditure</a:t>
            </a:r>
            <a:r>
              <a:rPr lang="cy-GB" noProof="0" dirty="0" smtClean="0"/>
              <a:t>” (</a:t>
            </a:r>
            <a:r>
              <a:rPr lang="cy-GB" noProof="0" dirty="0" err="1" smtClean="0"/>
              <a:t>Bouchard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Shepherd, 1994: 78).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y-GB" dirty="0" smtClean="0">
                <a:solidFill>
                  <a:prstClr val="black"/>
                </a:solidFill>
              </a:rPr>
              <a:t>Disgrifir gweithgarwch corfforol fel “unrhyw symudiad corfforol a gynhyrchir gan gyhyrau </a:t>
            </a:r>
            <a:r>
              <a:rPr lang="cy-GB" dirty="0" err="1" smtClean="0">
                <a:solidFill>
                  <a:prstClr val="black"/>
                </a:solidFill>
              </a:rPr>
              <a:t>ysgerbydol</a:t>
            </a:r>
            <a:r>
              <a:rPr lang="cy-GB" dirty="0" smtClean="0">
                <a:solidFill>
                  <a:prstClr val="black"/>
                </a:solidFill>
              </a:rPr>
              <a:t> sy’n arwain at gynnydd sylweddol dros yr egni a ddefnyddir wrth orffwys” </a:t>
            </a:r>
            <a:r>
              <a:rPr lang="cy-GB" dirty="0">
                <a:solidFill>
                  <a:prstClr val="black"/>
                </a:solidFill>
              </a:rPr>
              <a:t>(</a:t>
            </a:r>
            <a:r>
              <a:rPr lang="cy-GB" dirty="0" err="1">
                <a:solidFill>
                  <a:prstClr val="black"/>
                </a:solidFill>
              </a:rPr>
              <a:t>Bouchard</a:t>
            </a:r>
            <a:r>
              <a:rPr lang="cy-GB" dirty="0">
                <a:solidFill>
                  <a:prstClr val="black"/>
                </a:solidFill>
              </a:rPr>
              <a:t> </a:t>
            </a:r>
            <a:r>
              <a:rPr lang="cy-GB" dirty="0" smtClean="0">
                <a:solidFill>
                  <a:prstClr val="black"/>
                </a:solidFill>
              </a:rPr>
              <a:t>a </a:t>
            </a:r>
            <a:r>
              <a:rPr lang="cy-GB" dirty="0">
                <a:solidFill>
                  <a:prstClr val="black"/>
                </a:solidFill>
              </a:rPr>
              <a:t>Shepherd, 1994: 78</a:t>
            </a:r>
            <a:r>
              <a:rPr lang="cy-GB" dirty="0" smtClean="0">
                <a:solidFill>
                  <a:prstClr val="black"/>
                </a:solidFill>
              </a:rPr>
              <a:t>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5242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Camau gweithredu i ymarferwyr</a:t>
            </a:r>
            <a:br>
              <a:rPr lang="cy-GB" dirty="0" smtClean="0"/>
            </a:br>
            <a:r>
              <a:rPr lang="cy-GB" noProof="0" dirty="0" err="1" smtClean="0"/>
              <a:t>Actions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practitioners</a:t>
            </a:r>
            <a:r>
              <a:rPr lang="cy-GB" noProof="0" dirty="0" smtClean="0"/>
              <a:t/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y-GB" noProof="0" dirty="0" err="1" smtClean="0"/>
              <a:t>Ensure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programmes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underpinned</a:t>
            </a:r>
            <a:r>
              <a:rPr lang="cy-GB" noProof="0" dirty="0" smtClean="0"/>
              <a:t> </a:t>
            </a:r>
            <a:r>
              <a:rPr lang="cy-GB" noProof="0" dirty="0" err="1" smtClean="0"/>
              <a:t>by</a:t>
            </a:r>
            <a:r>
              <a:rPr lang="cy-GB" noProof="0" dirty="0" smtClean="0"/>
              <a:t> the 2011 CMO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guidelines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.</a:t>
            </a:r>
          </a:p>
          <a:p>
            <a:r>
              <a:rPr lang="cy-GB" noProof="0" dirty="0" err="1" smtClean="0"/>
              <a:t>Involve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targeting</a:t>
            </a:r>
            <a:r>
              <a:rPr lang="cy-GB" noProof="0" dirty="0" smtClean="0"/>
              <a:t> to help </a:t>
            </a:r>
            <a:r>
              <a:rPr lang="cy-GB" noProof="0" dirty="0" err="1" smtClean="0"/>
              <a:t>determine</a:t>
            </a:r>
            <a:r>
              <a:rPr lang="cy-GB" noProof="0" dirty="0" smtClean="0"/>
              <a:t> </a:t>
            </a:r>
            <a:r>
              <a:rPr lang="cy-GB" noProof="0" dirty="0" err="1" smtClean="0"/>
              <a:t>appropriate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provision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activities</a:t>
            </a:r>
            <a:r>
              <a:rPr lang="cy-GB" noProof="0" dirty="0" smtClean="0"/>
              <a:t>.</a:t>
            </a:r>
          </a:p>
          <a:p>
            <a:r>
              <a:rPr lang="cy-GB" noProof="0" dirty="0" err="1" smtClean="0"/>
              <a:t>Ensure</a:t>
            </a:r>
            <a:r>
              <a:rPr lang="cy-GB" noProof="0" dirty="0" smtClean="0"/>
              <a:t>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programmes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opportunities</a:t>
            </a:r>
            <a:r>
              <a:rPr lang="cy-GB" noProof="0" dirty="0" smtClean="0"/>
              <a:t> </a:t>
            </a:r>
            <a:r>
              <a:rPr lang="cy-GB" noProof="0" dirty="0" err="1" smtClean="0"/>
              <a:t>maximise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potential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involvement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all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by</a:t>
            </a:r>
            <a:r>
              <a:rPr lang="cy-GB" noProof="0" dirty="0" smtClean="0"/>
              <a:t> </a:t>
            </a:r>
            <a:r>
              <a:rPr lang="cy-GB" noProof="0" dirty="0" err="1" smtClean="0"/>
              <a:t>ensuring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that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activities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differentiated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cater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a </a:t>
            </a:r>
            <a:r>
              <a:rPr lang="cy-GB" noProof="0" dirty="0" err="1" smtClean="0"/>
              <a:t>range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abilities</a:t>
            </a:r>
            <a:r>
              <a:rPr lang="cy-GB" noProof="0" dirty="0" smtClean="0"/>
              <a:t>.</a:t>
            </a:r>
          </a:p>
          <a:p>
            <a:r>
              <a:rPr lang="cy-GB" noProof="0" dirty="0" err="1" smtClean="0"/>
              <a:t>Ensure</a:t>
            </a:r>
            <a:r>
              <a:rPr lang="cy-GB" noProof="0" dirty="0" smtClean="0"/>
              <a:t>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programmes</a:t>
            </a:r>
            <a:r>
              <a:rPr lang="cy-GB" noProof="0" dirty="0" smtClean="0"/>
              <a:t> </a:t>
            </a:r>
            <a:r>
              <a:rPr lang="cy-GB" noProof="0" dirty="0" err="1" smtClean="0"/>
              <a:t>use</a:t>
            </a:r>
            <a:r>
              <a:rPr lang="cy-GB" noProof="0" dirty="0" smtClean="0"/>
              <a:t> a </a:t>
            </a:r>
            <a:r>
              <a:rPr lang="cy-GB" noProof="0" dirty="0" err="1" smtClean="0"/>
              <a:t>multicomponent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approach</a:t>
            </a:r>
            <a:r>
              <a:rPr lang="cy-GB" noProof="0" dirty="0" smtClean="0"/>
              <a:t>, </a:t>
            </a:r>
            <a:r>
              <a:rPr lang="cy-GB" noProof="0" dirty="0" err="1" smtClean="0"/>
              <a:t>such</a:t>
            </a:r>
            <a:r>
              <a:rPr lang="cy-GB" noProof="0" dirty="0" smtClean="0"/>
              <a:t>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</a:t>
            </a:r>
            <a:r>
              <a:rPr lang="cy-GB" noProof="0" dirty="0" err="1" smtClean="0"/>
              <a:t>changing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school</a:t>
            </a:r>
            <a:r>
              <a:rPr lang="cy-GB" noProof="0" dirty="0" smtClean="0"/>
              <a:t> </a:t>
            </a:r>
            <a:r>
              <a:rPr lang="cy-GB" noProof="0" dirty="0" err="1" smtClean="0"/>
              <a:t>environment</a:t>
            </a:r>
            <a:r>
              <a:rPr lang="cy-GB" noProof="0" dirty="0" smtClean="0"/>
              <a:t>, </a:t>
            </a:r>
            <a:r>
              <a:rPr lang="cy-GB" noProof="0" dirty="0" err="1" smtClean="0"/>
              <a:t>implementing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changes</a:t>
            </a:r>
            <a:r>
              <a:rPr lang="cy-GB" noProof="0" dirty="0" smtClean="0"/>
              <a:t> to the </a:t>
            </a:r>
            <a:r>
              <a:rPr lang="cy-GB" noProof="0" dirty="0" err="1" smtClean="0"/>
              <a:t>curriculum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incorporating</a:t>
            </a:r>
            <a:r>
              <a:rPr lang="cy-GB" noProof="0" dirty="0" smtClean="0"/>
              <a:t> a </a:t>
            </a:r>
            <a:r>
              <a:rPr lang="cy-GB" noProof="0" dirty="0" err="1" smtClean="0"/>
              <a:t>family-based</a:t>
            </a:r>
            <a:r>
              <a:rPr lang="cy-GB" noProof="0" dirty="0" smtClean="0"/>
              <a:t> </a:t>
            </a:r>
            <a:r>
              <a:rPr lang="cy-GB" noProof="0" dirty="0" err="1" smtClean="0"/>
              <a:t>element</a:t>
            </a:r>
            <a:r>
              <a:rPr lang="cy-GB" noProof="0" dirty="0" smtClean="0"/>
              <a:t>.</a:t>
            </a:r>
          </a:p>
          <a:p>
            <a:r>
              <a:rPr lang="cy-GB" noProof="0" dirty="0" err="1" smtClean="0"/>
              <a:t>Implement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robust</a:t>
            </a:r>
            <a:r>
              <a:rPr lang="cy-GB" noProof="0" dirty="0" smtClean="0"/>
              <a:t> </a:t>
            </a:r>
            <a:r>
              <a:rPr lang="cy-GB" noProof="0" dirty="0" err="1" smtClean="0"/>
              <a:t>monitoring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evaluation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local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programmes</a:t>
            </a:r>
            <a:r>
              <a:rPr lang="cy-GB" noProof="0" dirty="0" smtClean="0"/>
              <a:t>.</a:t>
            </a:r>
          </a:p>
          <a:p>
            <a:r>
              <a:rPr lang="cy-GB" noProof="0" dirty="0" err="1" smtClean="0"/>
              <a:t>Ensure</a:t>
            </a:r>
            <a:r>
              <a:rPr lang="cy-GB" noProof="0" dirty="0" smtClean="0"/>
              <a:t> </a:t>
            </a:r>
            <a:r>
              <a:rPr lang="cy-GB" noProof="0" dirty="0" err="1" smtClean="0"/>
              <a:t>those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providing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opportunities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appropriately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trained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how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liaise</a:t>
            </a:r>
            <a:r>
              <a:rPr lang="cy-GB" noProof="0" dirty="0" smtClean="0"/>
              <a:t> 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understand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ways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which</a:t>
            </a:r>
            <a:r>
              <a:rPr lang="cy-GB" noProof="0" dirty="0" smtClean="0"/>
              <a:t> </a:t>
            </a:r>
            <a:r>
              <a:rPr lang="cy-GB" noProof="0" dirty="0" err="1" smtClean="0"/>
              <a:t>behaviour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change</a:t>
            </a:r>
            <a:r>
              <a:rPr lang="cy-GB" noProof="0" dirty="0" smtClean="0"/>
              <a:t> can be </a:t>
            </a:r>
            <a:r>
              <a:rPr lang="cy-GB" noProof="0" dirty="0" err="1" smtClean="0"/>
              <a:t>initiated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maintained</a:t>
            </a:r>
            <a:r>
              <a:rPr lang="cy-GB" noProof="0" dirty="0" smtClean="0"/>
              <a:t>.</a:t>
            </a:r>
          </a:p>
          <a:p>
            <a:pPr marL="0" indent="0" algn="r">
              <a:buNone/>
            </a:pPr>
            <a:r>
              <a:rPr lang="cy-GB" noProof="0" dirty="0" smtClean="0"/>
              <a:t>(British </a:t>
            </a:r>
            <a:r>
              <a:rPr lang="cy-GB" noProof="0" dirty="0" err="1" smtClean="0"/>
              <a:t>Heart</a:t>
            </a:r>
            <a:r>
              <a:rPr lang="cy-GB" noProof="0" dirty="0" smtClean="0"/>
              <a:t> </a:t>
            </a:r>
            <a:r>
              <a:rPr lang="cy-GB" noProof="0" dirty="0" err="1" smtClean="0"/>
              <a:t>Foundation</a:t>
            </a:r>
            <a:r>
              <a:rPr lang="cy-GB" noProof="0" dirty="0" smtClean="0"/>
              <a:t>, 2013, </a:t>
            </a:r>
            <a:r>
              <a:rPr lang="cy-GB" noProof="0" dirty="0" err="1" smtClean="0"/>
              <a:t>pg</a:t>
            </a:r>
            <a:r>
              <a:rPr lang="cy-GB" noProof="0" dirty="0" smtClean="0"/>
              <a:t>. 11).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cy-GB" sz="2700" dirty="0" smtClean="0">
                <a:solidFill>
                  <a:prstClr val="black"/>
                </a:solidFill>
              </a:rPr>
              <a:t>Sicrhau bod canllawiau’r Prif Swyddog Meddygol yn 2011 ar weithgarwch corfforol i blant a phobl ifanc yn sail i bob rhaglen.</a:t>
            </a:r>
            <a:endParaRPr lang="cy-GB" sz="2700" dirty="0">
              <a:solidFill>
                <a:prstClr val="black"/>
              </a:solidFill>
            </a:endParaRPr>
          </a:p>
          <a:p>
            <a:pPr lvl="0"/>
            <a:r>
              <a:rPr lang="cy-GB" sz="2700" dirty="0" smtClean="0">
                <a:solidFill>
                  <a:prstClr val="black"/>
                </a:solidFill>
              </a:rPr>
              <a:t>Gofynnwch i’r plant a’r bobl ifanc rydych yn eu targedu i’ch helpu i benderfynu ar ddarpariaeth a gweithgareddau priodol.</a:t>
            </a:r>
            <a:endParaRPr lang="cy-GB" sz="2700" dirty="0">
              <a:solidFill>
                <a:prstClr val="black"/>
              </a:solidFill>
            </a:endParaRPr>
          </a:p>
          <a:p>
            <a:pPr lvl="0"/>
            <a:r>
              <a:rPr lang="cy-GB" sz="2700" dirty="0" smtClean="0">
                <a:solidFill>
                  <a:prstClr val="black"/>
                </a:solidFill>
              </a:rPr>
              <a:t>Gwnewch yn siŵr bod rhaglenni a chyfleoedd gweithgarwch corfforol yn cynyddu’r potensial i’r eithaf i’r holl blant a phobl ifanc gymryd rhan trwy sicrhau bod gweithgareddau yn cael  eu gwahaniaethu a’u bod yn darparu ar gyfer ystod o alluoedd.</a:t>
            </a:r>
            <a:endParaRPr lang="cy-GB" sz="2700" dirty="0">
              <a:solidFill>
                <a:prstClr val="black"/>
              </a:solidFill>
            </a:endParaRPr>
          </a:p>
          <a:p>
            <a:pPr lvl="0"/>
            <a:r>
              <a:rPr lang="cy-GB" sz="2700" dirty="0" smtClean="0">
                <a:solidFill>
                  <a:prstClr val="black"/>
                </a:solidFill>
              </a:rPr>
              <a:t>Gwnewch yn siŵr bod rhaglenni gweithgarwch corfforol yn defnyddio agwedd aml-elfen, megis newid yr amgylchedd ysgol, gweithredu newidiadau  i’r cwricwlwm a chynnwys elfen deuluol.</a:t>
            </a:r>
            <a:endParaRPr lang="cy-GB" sz="2700" dirty="0">
              <a:solidFill>
                <a:prstClr val="black"/>
              </a:solidFill>
            </a:endParaRPr>
          </a:p>
          <a:p>
            <a:pPr lvl="0"/>
            <a:r>
              <a:rPr lang="cy-GB" sz="2700" dirty="0" smtClean="0">
                <a:solidFill>
                  <a:prstClr val="black"/>
                </a:solidFill>
              </a:rPr>
              <a:t>Gweithredu system gadarn o fonitro a gwerthuso rhaglenni lleol.</a:t>
            </a:r>
            <a:endParaRPr lang="cy-GB" sz="2700" dirty="0">
              <a:solidFill>
                <a:prstClr val="black"/>
              </a:solidFill>
            </a:endParaRPr>
          </a:p>
          <a:p>
            <a:pPr lvl="0"/>
            <a:r>
              <a:rPr lang="cy-GB" sz="2700" dirty="0" smtClean="0">
                <a:solidFill>
                  <a:prstClr val="black"/>
                </a:solidFill>
              </a:rPr>
              <a:t>Sicrhau bod y sawl sy’n darparu cyfleoedd i blant a phobl ifanc yn cael eu haddysgu a’u hyfforddi’n briodol o ran sut i gysylltu â phlant a phobl ifanc ac i ddeall y ffyrdd y </a:t>
            </a:r>
            <a:r>
              <a:rPr lang="cy-GB" sz="2700" dirty="0" err="1" smtClean="0">
                <a:solidFill>
                  <a:prstClr val="black"/>
                </a:solidFill>
              </a:rPr>
              <a:t>gellir</a:t>
            </a:r>
            <a:r>
              <a:rPr lang="cy-GB" sz="2700" dirty="0" smtClean="0">
                <a:solidFill>
                  <a:prstClr val="black"/>
                </a:solidFill>
              </a:rPr>
              <a:t> symbylu a chynnal newid mewn ymddygiad.</a:t>
            </a:r>
            <a:endParaRPr lang="cy-GB" sz="2700" dirty="0">
              <a:solidFill>
                <a:prstClr val="black"/>
              </a:solidFill>
            </a:endParaRPr>
          </a:p>
          <a:p>
            <a:pPr marL="0" lvl="0" indent="0" algn="r">
              <a:buNone/>
            </a:pPr>
            <a:r>
              <a:rPr lang="cy-GB" sz="2700" dirty="0" smtClean="0">
                <a:solidFill>
                  <a:prstClr val="black"/>
                </a:solidFill>
              </a:rPr>
              <a:t>(Sefydliad Prydeinig y Galon, </a:t>
            </a:r>
            <a:r>
              <a:rPr lang="cy-GB" sz="2700" dirty="0">
                <a:solidFill>
                  <a:prstClr val="black"/>
                </a:solidFill>
              </a:rPr>
              <a:t>2013, </a:t>
            </a:r>
            <a:r>
              <a:rPr lang="cy-GB" sz="2700" dirty="0" err="1" smtClean="0">
                <a:solidFill>
                  <a:prstClr val="black"/>
                </a:solidFill>
              </a:rPr>
              <a:t>tud</a:t>
            </a:r>
            <a:r>
              <a:rPr lang="cy-GB" sz="2700" dirty="0" smtClean="0">
                <a:solidFill>
                  <a:prstClr val="black"/>
                </a:solidFill>
              </a:rPr>
              <a:t>. </a:t>
            </a:r>
            <a:r>
              <a:rPr lang="cy-GB" sz="2700" dirty="0">
                <a:solidFill>
                  <a:prstClr val="black"/>
                </a:solidFill>
              </a:rPr>
              <a:t>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566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Tasg</a:t>
            </a:r>
            <a:br>
              <a:rPr lang="cy-GB" noProof="0" dirty="0" smtClean="0"/>
            </a:br>
            <a:r>
              <a:rPr lang="cy-GB" noProof="0" dirty="0" err="1" smtClean="0"/>
              <a:t>Task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noProof="0" dirty="0" smtClean="0"/>
              <a:t>You </a:t>
            </a:r>
            <a:r>
              <a:rPr lang="cy-GB" noProof="0" dirty="0" err="1" smtClean="0"/>
              <a:t>have</a:t>
            </a:r>
            <a:r>
              <a:rPr lang="cy-GB" noProof="0" dirty="0" smtClean="0"/>
              <a:t> </a:t>
            </a:r>
            <a:r>
              <a:rPr lang="cy-GB" noProof="0" dirty="0" err="1" smtClean="0"/>
              <a:t>been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awarded</a:t>
            </a:r>
            <a:r>
              <a:rPr lang="cy-GB" noProof="0" dirty="0" smtClean="0"/>
              <a:t> £1,000 to </a:t>
            </a:r>
            <a:r>
              <a:rPr lang="cy-GB" noProof="0" dirty="0" err="1" smtClean="0"/>
              <a:t>establish</a:t>
            </a:r>
            <a:r>
              <a:rPr lang="cy-GB" noProof="0" dirty="0" smtClean="0"/>
              <a:t> a 4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  </a:t>
            </a:r>
            <a:r>
              <a:rPr lang="cy-GB" noProof="0" dirty="0" err="1" smtClean="0"/>
              <a:t>programme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.</a:t>
            </a:r>
          </a:p>
          <a:p>
            <a:endParaRPr lang="cy-GB" noProof="0" dirty="0" smtClean="0"/>
          </a:p>
          <a:p>
            <a:pPr lvl="1"/>
            <a:r>
              <a:rPr lang="cy-GB" noProof="0" dirty="0" err="1" smtClean="0"/>
              <a:t>Your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task</a:t>
            </a:r>
            <a:r>
              <a:rPr lang="cy-GB" noProof="0" dirty="0" smtClean="0"/>
              <a:t> is to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individually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develop</a:t>
            </a:r>
            <a:r>
              <a:rPr lang="cy-GB" noProof="0" dirty="0" smtClean="0"/>
              <a:t> a </a:t>
            </a:r>
            <a:r>
              <a:rPr lang="cy-GB" noProof="0" dirty="0" err="1" smtClean="0"/>
              <a:t>costed</a:t>
            </a:r>
            <a:r>
              <a:rPr lang="cy-GB" noProof="0" dirty="0" smtClean="0"/>
              <a:t>, 4 </a:t>
            </a:r>
            <a:r>
              <a:rPr lang="cy-GB" noProof="0" dirty="0" err="1" smtClean="0"/>
              <a:t>week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programme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 a </a:t>
            </a:r>
            <a:r>
              <a:rPr lang="cy-GB" noProof="0" dirty="0" err="1" smtClean="0"/>
              <a:t>clear</a:t>
            </a:r>
            <a:r>
              <a:rPr lang="cy-GB" noProof="0" dirty="0" smtClean="0"/>
              <a:t> </a:t>
            </a:r>
            <a:r>
              <a:rPr lang="cy-GB" noProof="0" dirty="0" err="1" smtClean="0"/>
              <a:t>vision</a:t>
            </a:r>
            <a:r>
              <a:rPr lang="cy-GB" noProof="0" dirty="0" smtClean="0"/>
              <a:t>, </a:t>
            </a:r>
            <a:r>
              <a:rPr lang="cy-GB" noProof="0" dirty="0" err="1" smtClean="0"/>
              <a:t>aims</a:t>
            </a:r>
            <a:r>
              <a:rPr lang="cy-GB" noProof="0" dirty="0" smtClean="0"/>
              <a:t>, </a:t>
            </a:r>
            <a:r>
              <a:rPr lang="cy-GB" noProof="0" dirty="0" err="1" smtClean="0"/>
              <a:t>methods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anticipated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outcomes</a:t>
            </a:r>
            <a:r>
              <a:rPr lang="cy-GB" noProof="0" dirty="0" smtClean="0"/>
              <a:t> </a:t>
            </a:r>
            <a:r>
              <a:rPr lang="cy-GB" noProof="0" dirty="0" err="1" smtClean="0"/>
              <a:t>which</a:t>
            </a:r>
            <a:r>
              <a:rPr lang="cy-GB" noProof="0" dirty="0" smtClean="0"/>
              <a:t> </a:t>
            </a:r>
            <a:r>
              <a:rPr lang="cy-GB" noProof="0" dirty="0" err="1" smtClean="0"/>
              <a:t>respond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one</a:t>
            </a:r>
            <a:r>
              <a:rPr lang="cy-GB" noProof="0" dirty="0" smtClean="0"/>
              <a:t> </a:t>
            </a:r>
            <a:r>
              <a:rPr lang="cy-GB" noProof="0" dirty="0" err="1" smtClean="0"/>
              <a:t>or</a:t>
            </a:r>
            <a:r>
              <a:rPr lang="cy-GB" noProof="0" dirty="0" smtClean="0"/>
              <a:t> more of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 </a:t>
            </a:r>
            <a:r>
              <a:rPr lang="cy-GB" noProof="0" dirty="0" err="1" smtClean="0"/>
              <a:t>issues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among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Wales.</a:t>
            </a:r>
          </a:p>
          <a:p>
            <a:pPr marL="0" indent="0">
              <a:buNone/>
            </a:pPr>
            <a:endParaRPr lang="cy-GB" noProof="0" dirty="0" smtClean="0"/>
          </a:p>
          <a:p>
            <a:pPr lvl="1"/>
            <a:r>
              <a:rPr lang="cy-GB" noProof="0" dirty="0" smtClean="0"/>
              <a:t>The </a:t>
            </a:r>
            <a:r>
              <a:rPr lang="cy-GB" noProof="0" dirty="0" err="1" smtClean="0"/>
              <a:t>programme</a:t>
            </a:r>
            <a:r>
              <a:rPr lang="cy-GB" noProof="0" dirty="0" smtClean="0"/>
              <a:t> </a:t>
            </a:r>
            <a:r>
              <a:rPr lang="cy-GB" noProof="0" dirty="0" err="1" smtClean="0"/>
              <a:t>must</a:t>
            </a:r>
            <a:r>
              <a:rPr lang="cy-GB" noProof="0" dirty="0" smtClean="0"/>
              <a:t> be </a:t>
            </a:r>
            <a:r>
              <a:rPr lang="cy-GB" noProof="0" dirty="0" err="1" smtClean="0"/>
              <a:t>based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around</a:t>
            </a:r>
            <a:r>
              <a:rPr lang="cy-GB" noProof="0" dirty="0" smtClean="0"/>
              <a:t> </a:t>
            </a:r>
            <a:r>
              <a:rPr lang="cy-GB" noProof="0" dirty="0" err="1" smtClean="0"/>
              <a:t>encouraging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to be more </a:t>
            </a:r>
            <a:r>
              <a:rPr lang="cy-GB" noProof="0" dirty="0" err="1" smtClean="0"/>
              <a:t>physically</a:t>
            </a:r>
            <a:r>
              <a:rPr lang="cy-GB" noProof="0" dirty="0" smtClean="0"/>
              <a:t> </a:t>
            </a:r>
            <a:r>
              <a:rPr lang="cy-GB" noProof="0" dirty="0" err="1" smtClean="0"/>
              <a:t>active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endParaRPr lang="cy-GB" noProof="0" dirty="0" smtClean="0"/>
          </a:p>
          <a:p>
            <a:pPr lvl="1"/>
            <a:r>
              <a:rPr lang="cy-GB" noProof="0" dirty="0" smtClean="0"/>
              <a:t>The project </a:t>
            </a:r>
            <a:r>
              <a:rPr lang="cy-GB" noProof="0" dirty="0" err="1" smtClean="0"/>
              <a:t>must</a:t>
            </a:r>
            <a:r>
              <a:rPr lang="cy-GB" noProof="0" dirty="0" smtClean="0"/>
              <a:t> be fun, </a:t>
            </a:r>
            <a:r>
              <a:rPr lang="cy-GB" noProof="0" dirty="0" err="1" smtClean="0"/>
              <a:t>innovative</a:t>
            </a:r>
            <a:r>
              <a:rPr lang="cy-GB" noProof="0" dirty="0" smtClean="0"/>
              <a:t>, </a:t>
            </a:r>
            <a:r>
              <a:rPr lang="cy-GB" noProof="0" dirty="0" err="1" smtClean="0"/>
              <a:t>inclusive</a:t>
            </a:r>
            <a:r>
              <a:rPr lang="cy-GB" noProof="0" dirty="0" smtClean="0"/>
              <a:t>, </a:t>
            </a:r>
            <a:r>
              <a:rPr lang="cy-GB" noProof="0" dirty="0" err="1" smtClean="0"/>
              <a:t>creative</a:t>
            </a:r>
            <a:r>
              <a:rPr lang="cy-GB" noProof="0" dirty="0" smtClean="0"/>
              <a:t>, </a:t>
            </a:r>
            <a:r>
              <a:rPr lang="cy-GB" noProof="0" dirty="0" err="1" smtClean="0"/>
              <a:t>relevant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 </a:t>
            </a:r>
            <a:r>
              <a:rPr lang="cy-GB" noProof="0" dirty="0" err="1" smtClean="0"/>
              <a:t>an</a:t>
            </a:r>
            <a:r>
              <a:rPr lang="cy-GB" noProof="0" dirty="0" smtClean="0"/>
              <a:t> </a:t>
            </a:r>
            <a:r>
              <a:rPr lang="cy-GB" noProof="0" dirty="0" err="1" smtClean="0"/>
              <a:t>appropriate</a:t>
            </a:r>
            <a:r>
              <a:rPr lang="cy-GB" noProof="0" dirty="0" smtClean="0"/>
              <a:t> </a:t>
            </a:r>
            <a:r>
              <a:rPr lang="cy-GB" noProof="0" dirty="0" err="1" smtClean="0"/>
              <a:t>amount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risk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challenge</a:t>
            </a:r>
            <a:r>
              <a:rPr lang="cy-GB" noProof="0" dirty="0" smtClean="0"/>
              <a:t>. 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y-GB" sz="2900" dirty="0" smtClean="0">
                <a:solidFill>
                  <a:prstClr val="black"/>
                </a:solidFill>
              </a:rPr>
              <a:t>Dyfarnwyd £</a:t>
            </a:r>
            <a:r>
              <a:rPr lang="cy-GB" sz="2900" dirty="0">
                <a:solidFill>
                  <a:prstClr val="black"/>
                </a:solidFill>
              </a:rPr>
              <a:t>1,000 </a:t>
            </a:r>
            <a:r>
              <a:rPr lang="cy-GB" sz="2900" dirty="0" smtClean="0">
                <a:solidFill>
                  <a:prstClr val="black"/>
                </a:solidFill>
              </a:rPr>
              <a:t>ichi i sefydlu rhaglen waith 4 wythnos.</a:t>
            </a:r>
            <a:endParaRPr lang="cy-GB" sz="2900" dirty="0">
              <a:solidFill>
                <a:prstClr val="black"/>
              </a:solidFill>
            </a:endParaRPr>
          </a:p>
          <a:p>
            <a:pPr lvl="0"/>
            <a:endParaRPr lang="cy-GB" sz="2900" dirty="0">
              <a:solidFill>
                <a:prstClr val="black"/>
              </a:solidFill>
            </a:endParaRPr>
          </a:p>
          <a:p>
            <a:pPr lvl="1"/>
            <a:r>
              <a:rPr lang="cy-GB" dirty="0" smtClean="0">
                <a:solidFill>
                  <a:prstClr val="black"/>
                </a:solidFill>
              </a:rPr>
              <a:t>Eich tasg yw gweithio’n unigol i ddatblygu rhaglen waith 4 wythnos wedi’i chostio, sydd â gweledigaeth glir, nodau, dulliau a deilliannau disgwyliedig sy’n ymateb i un neu fwy o’r materion iechyd hyn ymhlith pobl ifanc yng Nghymru.</a:t>
            </a:r>
            <a:endParaRPr lang="cy-GB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y-GB" sz="2900" dirty="0">
              <a:solidFill>
                <a:prstClr val="black"/>
              </a:solidFill>
            </a:endParaRPr>
          </a:p>
          <a:p>
            <a:pPr lvl="1"/>
            <a:r>
              <a:rPr lang="cy-GB" dirty="0" smtClean="0">
                <a:solidFill>
                  <a:prstClr val="black"/>
                </a:solidFill>
              </a:rPr>
              <a:t>Rhaid i’r rhaglen fod yn seiliedig ar annog y bobl ifanc i fod yn fwy corfforol egnïol.</a:t>
            </a:r>
            <a:endParaRPr lang="cy-GB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y-GB" sz="2900" dirty="0">
              <a:solidFill>
                <a:prstClr val="black"/>
              </a:solidFill>
            </a:endParaRPr>
          </a:p>
          <a:p>
            <a:pPr lvl="1"/>
            <a:r>
              <a:rPr lang="cy-GB" dirty="0" smtClean="0">
                <a:solidFill>
                  <a:prstClr val="black"/>
                </a:solidFill>
              </a:rPr>
              <a:t>Rhaid i’r prosiect fod yn hwyl, yn arloesol, yn gynhwysol, yn greadigol, yn berthnasol, a chyda lefel  briodol o risg a her. </a:t>
            </a:r>
            <a:endParaRPr lang="cy-GB" dirty="0">
              <a:solidFill>
                <a:prstClr val="black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615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Rhestr Cyfeiriadau</a:t>
            </a:r>
            <a:br>
              <a:rPr lang="cy-GB" noProof="0" dirty="0" smtClean="0"/>
            </a:br>
            <a:r>
              <a:rPr lang="cy-GB" dirty="0" err="1" smtClean="0"/>
              <a:t>Reference</a:t>
            </a:r>
            <a:r>
              <a:rPr lang="cy-GB" dirty="0" smtClean="0"/>
              <a:t> </a:t>
            </a:r>
            <a:r>
              <a:rPr lang="cy-GB" dirty="0" err="1" smtClean="0"/>
              <a:t>List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y-GB" sz="1200" noProof="0" dirty="0" err="1" smtClean="0"/>
              <a:t>Bouchard</a:t>
            </a:r>
            <a:r>
              <a:rPr lang="cy-GB" sz="1200" noProof="0" dirty="0" smtClean="0"/>
              <a:t> C, </a:t>
            </a:r>
            <a:r>
              <a:rPr lang="cy-GB" sz="1200" noProof="0" dirty="0" err="1" smtClean="0"/>
              <a:t>Shephard</a:t>
            </a:r>
            <a:r>
              <a:rPr lang="cy-GB" sz="1200" noProof="0" dirty="0" smtClean="0"/>
              <a:t> RJ. </a:t>
            </a:r>
            <a:r>
              <a:rPr lang="cy-GB" sz="1200" noProof="0" dirty="0" err="1" smtClean="0"/>
              <a:t>Physical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activity</a:t>
            </a:r>
            <a:r>
              <a:rPr lang="cy-GB" sz="1200" noProof="0" dirty="0" smtClean="0"/>
              <a:t>, </a:t>
            </a:r>
            <a:r>
              <a:rPr lang="cy-GB" sz="1200" noProof="0" dirty="0" err="1" smtClean="0"/>
              <a:t>fitness</a:t>
            </a:r>
            <a:r>
              <a:rPr lang="cy-GB" sz="1200" noProof="0" dirty="0" smtClean="0"/>
              <a:t>, </a:t>
            </a:r>
            <a:r>
              <a:rPr lang="cy-GB" sz="1200" noProof="0" dirty="0" err="1" smtClean="0"/>
              <a:t>and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health</a:t>
            </a:r>
            <a:r>
              <a:rPr lang="cy-GB" sz="1200" noProof="0" dirty="0" smtClean="0"/>
              <a:t>: The model </a:t>
            </a:r>
            <a:r>
              <a:rPr lang="cy-GB" sz="1200" noProof="0" dirty="0" err="1" smtClean="0"/>
              <a:t>and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key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concepts</a:t>
            </a:r>
            <a:r>
              <a:rPr lang="cy-GB" sz="1200" noProof="0" dirty="0" smtClean="0"/>
              <a:t>. </a:t>
            </a:r>
            <a:r>
              <a:rPr lang="cy-GB" sz="1200" noProof="0" dirty="0" err="1" smtClean="0"/>
              <a:t>In</a:t>
            </a:r>
            <a:r>
              <a:rPr lang="cy-GB" sz="1200" noProof="0" dirty="0" smtClean="0"/>
              <a:t>: </a:t>
            </a:r>
            <a:r>
              <a:rPr lang="cy-GB" sz="1200" noProof="0" dirty="0" err="1" smtClean="0"/>
              <a:t>Bouchard</a:t>
            </a:r>
            <a:r>
              <a:rPr lang="cy-GB" sz="1200" noProof="0" dirty="0" smtClean="0"/>
              <a:t> C, </a:t>
            </a:r>
            <a:r>
              <a:rPr lang="cy-GB" sz="1200" noProof="0" dirty="0" err="1" smtClean="0"/>
              <a:t>Shephard</a:t>
            </a:r>
            <a:r>
              <a:rPr lang="cy-GB" sz="1200" noProof="0" dirty="0" smtClean="0"/>
              <a:t> RJ, Stephens T, </a:t>
            </a:r>
            <a:r>
              <a:rPr lang="cy-GB" sz="1200" noProof="0" dirty="0" err="1" smtClean="0"/>
              <a:t>editors</a:t>
            </a:r>
            <a:r>
              <a:rPr lang="cy-GB" sz="1200" noProof="0" dirty="0" smtClean="0"/>
              <a:t>. </a:t>
            </a:r>
            <a:r>
              <a:rPr lang="cy-GB" sz="1200" noProof="0" dirty="0" err="1" smtClean="0"/>
              <a:t>Physical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Activity</a:t>
            </a:r>
            <a:r>
              <a:rPr lang="cy-GB" sz="1200" noProof="0" dirty="0" smtClean="0"/>
              <a:t>, </a:t>
            </a:r>
            <a:r>
              <a:rPr lang="cy-GB" sz="1200" noProof="0" dirty="0" err="1" smtClean="0"/>
              <a:t>Fitness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and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Health</a:t>
            </a:r>
            <a:r>
              <a:rPr lang="cy-GB" sz="1200" noProof="0" dirty="0" smtClean="0"/>
              <a:t>: </a:t>
            </a:r>
            <a:r>
              <a:rPr lang="cy-GB" sz="1200" noProof="0" dirty="0" err="1" smtClean="0"/>
              <a:t>international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proceedings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and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consensus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statement</a:t>
            </a:r>
            <a:r>
              <a:rPr lang="cy-GB" sz="1200" noProof="0" dirty="0" smtClean="0"/>
              <a:t>. </a:t>
            </a:r>
            <a:r>
              <a:rPr lang="cy-GB" sz="1200" noProof="0" dirty="0" err="1" smtClean="0"/>
              <a:t>Champaign</a:t>
            </a:r>
            <a:r>
              <a:rPr lang="cy-GB" sz="1200" noProof="0" dirty="0" smtClean="0"/>
              <a:t>, Ill: Human </a:t>
            </a:r>
            <a:r>
              <a:rPr lang="cy-GB" sz="1200" noProof="0" dirty="0" err="1" smtClean="0"/>
              <a:t>Kinetics</a:t>
            </a:r>
            <a:r>
              <a:rPr lang="cy-GB" sz="1200" noProof="0" dirty="0" smtClean="0"/>
              <a:t>; 1994. p. 77-88.</a:t>
            </a:r>
          </a:p>
          <a:p>
            <a:pPr marL="0" indent="0">
              <a:buNone/>
            </a:pPr>
            <a:endParaRPr lang="cy-GB" sz="1200" noProof="0" dirty="0" smtClean="0"/>
          </a:p>
          <a:p>
            <a:pPr marL="0" indent="0">
              <a:buNone/>
            </a:pPr>
            <a:r>
              <a:rPr lang="cy-GB" sz="1200" noProof="0" dirty="0" err="1" smtClean="0"/>
              <a:t>Department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for</a:t>
            </a:r>
            <a:r>
              <a:rPr lang="cy-GB" sz="1200" noProof="0" dirty="0" smtClean="0"/>
              <a:t> Transport (2013). National </a:t>
            </a:r>
            <a:r>
              <a:rPr lang="cy-GB" sz="1200" noProof="0" dirty="0" err="1" smtClean="0"/>
              <a:t>Travel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Survey</a:t>
            </a:r>
            <a:r>
              <a:rPr lang="cy-GB" sz="1200" noProof="0" dirty="0" smtClean="0"/>
              <a:t> 2012. </a:t>
            </a:r>
            <a:r>
              <a:rPr lang="cy-GB" sz="1200" noProof="0" dirty="0" err="1" smtClean="0"/>
              <a:t>Department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for</a:t>
            </a:r>
            <a:r>
              <a:rPr lang="cy-GB" sz="1200" noProof="0" dirty="0" smtClean="0"/>
              <a:t> Transport: London.</a:t>
            </a:r>
          </a:p>
          <a:p>
            <a:pPr marL="0" indent="0">
              <a:buNone/>
            </a:pPr>
            <a:endParaRPr lang="cy-GB" sz="1200" noProof="0" dirty="0" smtClean="0"/>
          </a:p>
          <a:p>
            <a:pPr marL="0" indent="0">
              <a:buNone/>
            </a:pPr>
            <a:r>
              <a:rPr lang="cy-GB" sz="1200" noProof="0" dirty="0" smtClean="0"/>
              <a:t>New </a:t>
            </a:r>
            <a:r>
              <a:rPr lang="cy-GB" sz="1200" noProof="0" dirty="0" err="1" smtClean="0"/>
              <a:t>Economics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Foundation</a:t>
            </a:r>
            <a:r>
              <a:rPr lang="cy-GB" sz="1200" noProof="0" dirty="0" smtClean="0"/>
              <a:t> (2012) </a:t>
            </a:r>
            <a:r>
              <a:rPr lang="cy-GB" sz="1200" noProof="0" dirty="0" err="1" smtClean="0"/>
              <a:t>Five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Ways</a:t>
            </a:r>
            <a:r>
              <a:rPr lang="cy-GB" sz="1200" noProof="0" dirty="0" smtClean="0"/>
              <a:t> to </a:t>
            </a:r>
            <a:r>
              <a:rPr lang="cy-GB" sz="1200" noProof="0" dirty="0" err="1" smtClean="0"/>
              <a:t>Wellbeing</a:t>
            </a:r>
            <a:r>
              <a:rPr lang="cy-GB" sz="1200" noProof="0" dirty="0" smtClean="0"/>
              <a:t>, </a:t>
            </a:r>
            <a:r>
              <a:rPr lang="cy-GB" sz="1200" noProof="0" dirty="0" err="1" smtClean="0"/>
              <a:t>available</a:t>
            </a:r>
            <a:r>
              <a:rPr lang="cy-GB" sz="1200" noProof="0" dirty="0" smtClean="0"/>
              <a:t> at </a:t>
            </a:r>
            <a:r>
              <a:rPr lang="cy-GB" sz="1200" i="1" noProof="0" dirty="0" smtClean="0">
                <a:hlinkClick r:id="rId2"/>
              </a:rPr>
              <a:t>www.neweconomics.org/projects/entry/</a:t>
            </a:r>
            <a:r>
              <a:rPr lang="cy-GB" sz="1200" b="1" i="1" noProof="0" dirty="0" smtClean="0">
                <a:hlinkClick r:id="rId2"/>
              </a:rPr>
              <a:t>five</a:t>
            </a:r>
            <a:r>
              <a:rPr lang="cy-GB" sz="1200" i="1" noProof="0" dirty="0" smtClean="0">
                <a:hlinkClick r:id="rId2"/>
              </a:rPr>
              <a:t>-</a:t>
            </a:r>
            <a:r>
              <a:rPr lang="cy-GB" sz="1200" b="1" i="1" noProof="0" dirty="0" smtClean="0">
                <a:hlinkClick r:id="rId2"/>
              </a:rPr>
              <a:t>ways-to-well-being</a:t>
            </a:r>
            <a:r>
              <a:rPr lang="cy-GB" sz="1200" b="1" i="1" noProof="0" dirty="0" smtClean="0"/>
              <a:t> </a:t>
            </a:r>
            <a:endParaRPr lang="cy-GB" sz="1200" noProof="0" dirty="0" smtClean="0"/>
          </a:p>
          <a:p>
            <a:pPr marL="0" indent="0">
              <a:buNone/>
            </a:pPr>
            <a:endParaRPr lang="cy-GB" sz="1200" noProof="0" dirty="0" smtClean="0"/>
          </a:p>
          <a:p>
            <a:pPr marL="0" indent="0">
              <a:buNone/>
            </a:pPr>
            <a:r>
              <a:rPr lang="cy-GB" sz="1200" noProof="0" dirty="0" err="1" smtClean="0"/>
              <a:t>SportWales</a:t>
            </a:r>
            <a:r>
              <a:rPr lang="cy-GB" sz="1200" noProof="0" dirty="0" smtClean="0"/>
              <a:t> (2013). </a:t>
            </a:r>
            <a:r>
              <a:rPr lang="cy-GB" sz="1200" noProof="0" dirty="0" err="1" smtClean="0"/>
              <a:t>School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Sport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Survey</a:t>
            </a:r>
            <a:r>
              <a:rPr lang="cy-GB" sz="1200" noProof="0" dirty="0" smtClean="0"/>
              <a:t> 2012 – ‘The </a:t>
            </a:r>
            <a:r>
              <a:rPr lang="cy-GB" sz="1200" noProof="0" dirty="0" err="1" smtClean="0"/>
              <a:t>State</a:t>
            </a:r>
            <a:r>
              <a:rPr lang="cy-GB" sz="1200" noProof="0" dirty="0" smtClean="0"/>
              <a:t> of the </a:t>
            </a:r>
            <a:r>
              <a:rPr lang="cy-GB" sz="1200" noProof="0" dirty="0" err="1" smtClean="0"/>
              <a:t>Nation</a:t>
            </a:r>
            <a:r>
              <a:rPr lang="cy-GB" sz="1200" noProof="0" dirty="0" smtClean="0"/>
              <a:t>’: KEY MESSAGES. </a:t>
            </a:r>
            <a:r>
              <a:rPr lang="cy-GB" sz="1200" noProof="0" dirty="0" err="1" smtClean="0"/>
              <a:t>Published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online</a:t>
            </a:r>
            <a:r>
              <a:rPr lang="cy-GB" sz="1200" noProof="0" dirty="0" smtClean="0"/>
              <a:t> at: </a:t>
            </a:r>
            <a:r>
              <a:rPr lang="cy-GB" sz="1200" noProof="0" dirty="0" smtClean="0">
                <a:hlinkClick r:id="rId3"/>
              </a:rPr>
              <a:t>http://www.sportwales.org.uk/research--policy/tools-and-resources/publications.aspx</a:t>
            </a:r>
            <a:endParaRPr lang="cy-GB" sz="1200" noProof="0" dirty="0" smtClean="0"/>
          </a:p>
          <a:p>
            <a:pPr marL="0" indent="0">
              <a:buNone/>
            </a:pPr>
            <a:endParaRPr lang="cy-GB" sz="1200" noProof="0" dirty="0" smtClean="0"/>
          </a:p>
          <a:p>
            <a:pPr marL="0" indent="0">
              <a:buNone/>
            </a:pPr>
            <a:r>
              <a:rPr lang="en-GB" sz="1200" dirty="0">
                <a:solidFill>
                  <a:prstClr val="black"/>
                </a:solidFill>
              </a:rPr>
              <a:t>Welsh Assembly Government Social Research (2013). Welsh Health Survey </a:t>
            </a:r>
            <a:r>
              <a:rPr lang="en-GB" sz="1200" dirty="0" smtClean="0">
                <a:solidFill>
                  <a:prstClr val="black"/>
                </a:solidFill>
              </a:rPr>
              <a:t>2012/</a:t>
            </a:r>
            <a:r>
              <a:rPr lang="cy-GB" sz="1200" dirty="0">
                <a:solidFill>
                  <a:prstClr val="black"/>
                </a:solidFill>
              </a:rPr>
              <a:t> Arolwg Iechyd Cymru 2012</a:t>
            </a:r>
            <a:r>
              <a:rPr lang="en-GB" sz="1200" dirty="0" smtClean="0">
                <a:solidFill>
                  <a:prstClr val="black"/>
                </a:solidFill>
              </a:rPr>
              <a:t>. </a:t>
            </a:r>
            <a:r>
              <a:rPr lang="en-GB" sz="1200" dirty="0">
                <a:solidFill>
                  <a:prstClr val="black"/>
                </a:solidFill>
              </a:rPr>
              <a:t>Welsh Assembly Government: Cardiff </a:t>
            </a:r>
            <a:endParaRPr lang="en-GB" sz="12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y-GB" sz="1200" noProof="0" dirty="0" smtClean="0"/>
          </a:p>
          <a:p>
            <a:pPr marL="0" indent="0">
              <a:buNone/>
            </a:pPr>
            <a:r>
              <a:rPr lang="cy-GB" sz="1200" noProof="0" dirty="0" smtClean="0"/>
              <a:t>Welsh </a:t>
            </a:r>
            <a:r>
              <a:rPr lang="cy-GB" sz="1200" noProof="0" dirty="0" err="1" smtClean="0"/>
              <a:t>Assembly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Government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Social</a:t>
            </a:r>
            <a:r>
              <a:rPr lang="cy-GB" sz="1200" noProof="0" dirty="0" smtClean="0"/>
              <a:t> Research (2011). </a:t>
            </a:r>
            <a:r>
              <a:rPr lang="cy-GB" sz="1200" noProof="0" dirty="0" err="1" smtClean="0"/>
              <a:t>Health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Behaviour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in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School-aged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Children</a:t>
            </a:r>
            <a:r>
              <a:rPr lang="cy-GB" sz="1200" noProof="0" dirty="0" smtClean="0"/>
              <a:t>: </a:t>
            </a:r>
            <a:r>
              <a:rPr lang="cy-GB" sz="1200" noProof="0" dirty="0" err="1" smtClean="0"/>
              <a:t>Initial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findings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from</a:t>
            </a:r>
            <a:r>
              <a:rPr lang="cy-GB" sz="1200" noProof="0" dirty="0" smtClean="0"/>
              <a:t> the 2009/10 </a:t>
            </a:r>
            <a:r>
              <a:rPr lang="cy-GB" sz="1200" noProof="0" dirty="0" err="1" smtClean="0"/>
              <a:t>survey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in</a:t>
            </a:r>
            <a:r>
              <a:rPr lang="cy-GB" sz="1200" noProof="0" dirty="0" smtClean="0"/>
              <a:t> Wales. Welsh </a:t>
            </a:r>
            <a:r>
              <a:rPr lang="cy-GB" sz="1200" noProof="0" dirty="0" err="1" smtClean="0"/>
              <a:t>Assembly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Government</a:t>
            </a:r>
            <a:r>
              <a:rPr lang="cy-GB" sz="1200" noProof="0" dirty="0" smtClean="0"/>
              <a:t>: Cardiff.</a:t>
            </a:r>
          </a:p>
          <a:p>
            <a:pPr marL="0" indent="0">
              <a:buNone/>
            </a:pPr>
            <a:endParaRPr lang="cy-GB" sz="1200" noProof="0" dirty="0" smtClean="0"/>
          </a:p>
          <a:p>
            <a:pPr marL="0" lvl="0" indent="0">
              <a:buNone/>
            </a:pPr>
            <a:r>
              <a:rPr lang="en-GB" sz="1200" dirty="0">
                <a:solidFill>
                  <a:prstClr val="black"/>
                </a:solidFill>
              </a:rPr>
              <a:t>Welsh Assembly Government </a:t>
            </a:r>
            <a:r>
              <a:rPr lang="cy-GB" sz="1200" noProof="0" dirty="0" smtClean="0"/>
              <a:t>(2014) National </a:t>
            </a:r>
            <a:r>
              <a:rPr lang="cy-GB" sz="1200" noProof="0" dirty="0" err="1" smtClean="0"/>
              <a:t>Youth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Work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Strategy</a:t>
            </a:r>
            <a:r>
              <a:rPr lang="cy-GB" sz="1200" noProof="0" dirty="0" smtClean="0"/>
              <a:t> </a:t>
            </a:r>
            <a:r>
              <a:rPr lang="cy-GB" sz="1200" noProof="0" dirty="0" err="1" smtClean="0"/>
              <a:t>for</a:t>
            </a:r>
            <a:r>
              <a:rPr lang="cy-GB" sz="1200" noProof="0" dirty="0" smtClean="0"/>
              <a:t> Wales/</a:t>
            </a:r>
            <a:r>
              <a:rPr lang="cy-GB" sz="1200" dirty="0" smtClean="0">
                <a:solidFill>
                  <a:prstClr val="black"/>
                </a:solidFill>
              </a:rPr>
              <a:t>Strategaeth </a:t>
            </a:r>
            <a:r>
              <a:rPr lang="cy-GB" sz="1200" dirty="0">
                <a:solidFill>
                  <a:prstClr val="black"/>
                </a:solidFill>
              </a:rPr>
              <a:t>Gwaith Ieuenctid Genedlaethol Cymru </a:t>
            </a:r>
            <a:r>
              <a:rPr lang="cy-GB" sz="1200" dirty="0" smtClean="0">
                <a:solidFill>
                  <a:prstClr val="black"/>
                </a:solidFill>
              </a:rPr>
              <a:t>2014–2018 </a:t>
            </a:r>
            <a:r>
              <a:rPr lang="en-GB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en-GB" sz="1200">
                <a:solidFill>
                  <a:prstClr val="black"/>
                </a:solidFill>
                <a:hlinkClick r:id="rId4"/>
              </a:rPr>
              <a:t>://</a:t>
            </a:r>
            <a:r>
              <a:rPr lang="en-GB" sz="1200" smtClean="0">
                <a:solidFill>
                  <a:prstClr val="black"/>
                </a:solidFill>
                <a:hlinkClick r:id="rId4"/>
              </a:rPr>
              <a:t>gov.wales/docs/dcells/publications/140417-national-youth-work-strategy-en.pdf</a:t>
            </a:r>
            <a:r>
              <a:rPr lang="en-GB" sz="1200" u="sng" smtClean="0"/>
              <a:t> </a:t>
            </a:r>
            <a:endParaRPr lang="cy-GB" sz="1200" u="sng" dirty="0"/>
          </a:p>
          <a:p>
            <a:pPr marL="0" indent="0">
              <a:buNone/>
            </a:pPr>
            <a:r>
              <a:rPr lang="cy-GB" sz="1200" noProof="0" dirty="0" smtClean="0">
                <a:hlinkClick r:id="rId5"/>
              </a:rPr>
              <a:t>http://gov.wales/docs/dcells/publications/140417-national-youth-work-strategy-cy.pdf</a:t>
            </a:r>
            <a:r>
              <a:rPr lang="cy-GB" sz="1200" noProof="0" dirty="0" smtClean="0"/>
              <a:t>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130120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2496</Words>
  <Application>Microsoft Office PowerPoint</Application>
  <PresentationFormat>On-screen Show (4:3)</PresentationFormat>
  <Paragraphs>135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Pobl Ifanc ac Iechyd Young People and Health</vt:lpstr>
      <vt:lpstr>Polisi Gwaith Ieuenctid (Iechyd) (1) Youth Work Policy (Health) (1)</vt:lpstr>
      <vt:lpstr>Polisi Gwaith Ieuenctid (2)  Youth Work Policy (2)</vt:lpstr>
      <vt:lpstr>Arolwg Iechyd Cymru 2012 The Welsh Health Survey 2012</vt:lpstr>
      <vt:lpstr>Iechyd ac Ymddygiad mewn Plant oedran Ysgol Health and Behaviour in School-aged Children (HBSC)</vt:lpstr>
      <vt:lpstr>Straeon Arswyd  Horror Stories</vt:lpstr>
      <vt:lpstr>Arolwg Chwaraeon Ysgol School Sport Survey</vt:lpstr>
      <vt:lpstr>Anweithgarwch Inactivity </vt:lpstr>
      <vt:lpstr>Iechyd a Lles  Health and Wellbeing</vt:lpstr>
      <vt:lpstr>Diffiniad o Weithgarwch Corfforol Definition of Physical Activity </vt:lpstr>
      <vt:lpstr>Camau gweithredu i ymarferwyr Actions for practitioners </vt:lpstr>
      <vt:lpstr>Tasg Task</vt:lpstr>
      <vt:lpstr>Rhestr Cyfeiriadau 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36</cp:revision>
  <cp:lastPrinted>2015-03-02T11:04:21Z</cp:lastPrinted>
  <dcterms:created xsi:type="dcterms:W3CDTF">2015-02-27T14:02:27Z</dcterms:created>
  <dcterms:modified xsi:type="dcterms:W3CDTF">2015-03-02T12:05:49Z</dcterms:modified>
</cp:coreProperties>
</file>