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6" r:id="rId1"/>
  </p:sldMasterIdLst>
  <p:sldIdLst>
    <p:sldId id="256" r:id="rId2"/>
    <p:sldId id="259" r:id="rId3"/>
    <p:sldId id="258" r:id="rId4"/>
    <p:sldId id="260" r:id="rId5"/>
    <p:sldId id="265" r:id="rId6"/>
    <p:sldId id="261" r:id="rId7"/>
    <p:sldId id="267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203A18-0540-55A4-D4EA-98AD02D08079}" v="798" dt="2023-02-22T23:43:30.042"/>
    <p1510:client id="{25B93150-2F0C-5E52-1652-2176DDE6306F}" v="131" dt="2023-02-17T16:01:09.235"/>
    <p1510:client id="{2757128D-994D-9F3F-EB85-4979769F3812}" v="90" dt="2023-02-15T14:49:28.189"/>
    <p1510:client id="{2BBFB791-EE41-B20D-5690-7234427C61AD}" v="14" dt="2023-02-15T21:15:04.921"/>
    <p1510:client id="{2CAA9E60-C774-7C1C-F09B-C6E39131C098}" v="14" dt="2023-02-15T14:41:12.544"/>
    <p1510:client id="{406ABDCB-BB73-A164-D7E5-0CB421ECE70A}" v="43" dt="2023-02-15T15:20:16.874"/>
    <p1510:client id="{51A16CC7-8AFF-758E-A195-1CF65D0D1312}" v="11" dt="2023-02-15T14:44:36.630"/>
    <p1510:client id="{5BB1C3E3-E194-4785-BC86-65A2AC305AFA}" v="221" dt="2023-02-10T15:16:37.670"/>
    <p1510:client id="{606B52D2-F8C1-7703-BD9F-752B2D602DCE}" v="1350" dt="2023-02-21T17:27:10.149"/>
    <p1510:client id="{650FF6D9-3416-64B3-5661-2D5827B216E5}" v="1662" dt="2023-02-17T19:24:44.196"/>
    <p1510:client id="{6EAB4EC9-2B2F-6D74-0BA6-057AF7177ABC}" v="15" dt="2023-02-21T12:02:01.805"/>
    <p1510:client id="{88887EB9-1738-1470-056A-6A186194313A}" v="4319" dt="2023-02-22T18:51:18.238"/>
    <p1510:client id="{AAC1B52E-303E-1596-55B5-AFF2AD54CF2D}" v="277" dt="2023-02-15T15:07:14.196"/>
    <p1510:client id="{D702E054-5472-A4F8-AAFE-0D43C9703BAF}" v="140" dt="2023-02-15T20:07:15.536"/>
    <p1510:client id="{DCBCAFB5-0564-29B8-D19A-B7BF95008CEA}" v="48" dt="2023-02-17T14:57:28.800"/>
    <p1510:client id="{EAA9A4C4-EC5A-D822-E583-E36E82E1F54B}" v="74" dt="2023-02-15T15:12:11.955"/>
    <p1510:client id="{F0FE3943-E03C-E0C9-15FA-BA2BB195BFC6}" v="122" dt="2023-02-21T16:11:09.437"/>
    <p1510:client id="{F11E2B66-391B-D9CD-C99E-03D12981285D}" v="905" dt="2023-02-22T23:18:36.0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A8C9D2-E9FC-4AED-8AB4-9D197005DA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FCF50C-64FD-4555-87BD-0653B5D48B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Are UWTSD students confident in using their digital skills?</a:t>
          </a:r>
        </a:p>
      </dgm:t>
    </dgm:pt>
    <dgm:pt modelId="{5564BD41-3A64-4752-B48B-982D50BAD4DF}" type="parTrans" cxnId="{F42913D6-F559-4DBD-85F6-2862BC949C2F}">
      <dgm:prSet/>
      <dgm:spPr/>
      <dgm:t>
        <a:bodyPr/>
        <a:lstStyle/>
        <a:p>
          <a:endParaRPr lang="en-US"/>
        </a:p>
      </dgm:t>
    </dgm:pt>
    <dgm:pt modelId="{3C29DD0A-A3DF-491B-90D0-42397CD0D8CE}" type="sibTrans" cxnId="{F42913D6-F559-4DBD-85F6-2862BC949C2F}">
      <dgm:prSet/>
      <dgm:spPr/>
      <dgm:t>
        <a:bodyPr/>
        <a:lstStyle/>
        <a:p>
          <a:endParaRPr lang="en-US"/>
        </a:p>
      </dgm:t>
    </dgm:pt>
    <dgm:pt modelId="{8AD54851-17A9-4505-97B5-6F707E35FF6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We as a group have decided to explore this question, as in </a:t>
          </a:r>
          <a:r>
            <a:rPr lang="en-GB" dirty="0"/>
            <a:t>today's</a:t>
          </a:r>
          <a:r>
            <a:rPr lang="en-US" dirty="0"/>
            <a:t> society we rely on essential digital skills daily, to help us make progress in learning lots of new things via studying and using digital skills in the workplace.</a:t>
          </a:r>
          <a:r>
            <a:rPr lang="en-US" dirty="0">
              <a:latin typeface="Century Gothic" panose="020B0502020202020204"/>
            </a:rPr>
            <a:t> </a:t>
          </a:r>
          <a:endParaRPr lang="en-US" dirty="0"/>
        </a:p>
      </dgm:t>
    </dgm:pt>
    <dgm:pt modelId="{5820D1C1-0DDD-47F4-B159-0ED7A482D31E}" type="parTrans" cxnId="{74E2B3F1-86B8-4939-809D-77ADEFC8AE6F}">
      <dgm:prSet/>
      <dgm:spPr/>
      <dgm:t>
        <a:bodyPr/>
        <a:lstStyle/>
        <a:p>
          <a:endParaRPr lang="en-US"/>
        </a:p>
      </dgm:t>
    </dgm:pt>
    <dgm:pt modelId="{581945FD-89BA-400D-9A35-1821B398D1AA}" type="sibTrans" cxnId="{74E2B3F1-86B8-4939-809D-77ADEFC8AE6F}">
      <dgm:prSet/>
      <dgm:spPr/>
      <dgm:t>
        <a:bodyPr/>
        <a:lstStyle/>
        <a:p>
          <a:endParaRPr lang="en-US"/>
        </a:p>
      </dgm:t>
    </dgm:pt>
    <dgm:pt modelId="{E24FC172-C7F8-4E73-95DF-885F5B40AF0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Presented by Khayrah</a:t>
          </a:r>
        </a:p>
      </dgm:t>
    </dgm:pt>
    <dgm:pt modelId="{1CAB6B6D-335B-407F-9D38-5E2D2E5CCF3F}" type="parTrans" cxnId="{CD32B398-570A-4A20-B1DF-742180E80627}">
      <dgm:prSet/>
      <dgm:spPr/>
    </dgm:pt>
    <dgm:pt modelId="{D765F79B-64DC-4A16-BEE4-F2E8C19FC0A2}" type="sibTrans" cxnId="{CD32B398-570A-4A20-B1DF-742180E80627}">
      <dgm:prSet/>
      <dgm:spPr/>
    </dgm:pt>
    <dgm:pt modelId="{8BFD1D18-C9B2-469B-B654-78B996D18646}" type="pres">
      <dgm:prSet presAssocID="{C5A8C9D2-E9FC-4AED-8AB4-9D197005DAF2}" presName="root" presStyleCnt="0">
        <dgm:presLayoutVars>
          <dgm:dir/>
          <dgm:resizeHandles val="exact"/>
        </dgm:presLayoutVars>
      </dgm:prSet>
      <dgm:spPr/>
    </dgm:pt>
    <dgm:pt modelId="{BB609C6A-6443-4BA5-9DD8-12E424381608}" type="pres">
      <dgm:prSet presAssocID="{D2FCF50C-64FD-4555-87BD-0653B5D48BE0}" presName="compNode" presStyleCnt="0"/>
      <dgm:spPr/>
    </dgm:pt>
    <dgm:pt modelId="{D6D6C22D-F710-4B83-8656-9CBA55668961}" type="pres">
      <dgm:prSet presAssocID="{D2FCF50C-64FD-4555-87BD-0653B5D48BE0}" presName="bgRect" presStyleLbl="bgShp" presStyleIdx="0" presStyleCnt="3"/>
      <dgm:spPr/>
    </dgm:pt>
    <dgm:pt modelId="{A7E2DBCE-2A87-4886-B190-9DD1E47D9B16}" type="pres">
      <dgm:prSet presAssocID="{D2FCF50C-64FD-4555-87BD-0653B5D48B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6684C23-1CB9-4C6F-ACC3-6DFB66012909}" type="pres">
      <dgm:prSet presAssocID="{D2FCF50C-64FD-4555-87BD-0653B5D48BE0}" presName="spaceRect" presStyleCnt="0"/>
      <dgm:spPr/>
    </dgm:pt>
    <dgm:pt modelId="{F17F51F5-B878-486D-88E5-8B80C6435C21}" type="pres">
      <dgm:prSet presAssocID="{D2FCF50C-64FD-4555-87BD-0653B5D48BE0}" presName="parTx" presStyleLbl="revTx" presStyleIdx="0" presStyleCnt="3">
        <dgm:presLayoutVars>
          <dgm:chMax val="0"/>
          <dgm:chPref val="0"/>
        </dgm:presLayoutVars>
      </dgm:prSet>
      <dgm:spPr/>
    </dgm:pt>
    <dgm:pt modelId="{DD0176AD-5B48-4971-94DE-38F5C6C6B2EA}" type="pres">
      <dgm:prSet presAssocID="{3C29DD0A-A3DF-491B-90D0-42397CD0D8CE}" presName="sibTrans" presStyleCnt="0"/>
      <dgm:spPr/>
    </dgm:pt>
    <dgm:pt modelId="{7C7506BA-5425-4EFD-984A-D3A4B1103435}" type="pres">
      <dgm:prSet presAssocID="{8AD54851-17A9-4505-97B5-6F707E35FF63}" presName="compNode" presStyleCnt="0"/>
      <dgm:spPr/>
    </dgm:pt>
    <dgm:pt modelId="{B33B64B0-D4EA-413F-8AAD-BAF9AA687508}" type="pres">
      <dgm:prSet presAssocID="{8AD54851-17A9-4505-97B5-6F707E35FF63}" presName="bgRect" presStyleLbl="bgShp" presStyleIdx="1" presStyleCnt="3"/>
      <dgm:spPr/>
    </dgm:pt>
    <dgm:pt modelId="{89C63141-91D5-4D65-A70F-59115728ACEF}" type="pres">
      <dgm:prSet presAssocID="{8AD54851-17A9-4505-97B5-6F707E35FF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8BE0F40B-40D0-4A5A-A2C7-8C4E6A615D5B}" type="pres">
      <dgm:prSet presAssocID="{8AD54851-17A9-4505-97B5-6F707E35FF63}" presName="spaceRect" presStyleCnt="0"/>
      <dgm:spPr/>
    </dgm:pt>
    <dgm:pt modelId="{1AD91713-CA23-4E61-A156-A6911CBD9873}" type="pres">
      <dgm:prSet presAssocID="{8AD54851-17A9-4505-97B5-6F707E35FF63}" presName="parTx" presStyleLbl="revTx" presStyleIdx="1" presStyleCnt="3">
        <dgm:presLayoutVars>
          <dgm:chMax val="0"/>
          <dgm:chPref val="0"/>
        </dgm:presLayoutVars>
      </dgm:prSet>
      <dgm:spPr/>
    </dgm:pt>
    <dgm:pt modelId="{F5211933-1876-4FE9-967D-F2B55D0F80AB}" type="pres">
      <dgm:prSet presAssocID="{581945FD-89BA-400D-9A35-1821B398D1AA}" presName="sibTrans" presStyleCnt="0"/>
      <dgm:spPr/>
    </dgm:pt>
    <dgm:pt modelId="{FF9364A6-87B1-4C12-A824-E355A4211667}" type="pres">
      <dgm:prSet presAssocID="{E24FC172-C7F8-4E73-95DF-885F5B40AF00}" presName="compNode" presStyleCnt="0"/>
      <dgm:spPr/>
    </dgm:pt>
    <dgm:pt modelId="{6F00580E-4216-4881-8CA5-5FD528E12163}" type="pres">
      <dgm:prSet presAssocID="{E24FC172-C7F8-4E73-95DF-885F5B40AF00}" presName="bgRect" presStyleLbl="bgShp" presStyleIdx="2" presStyleCnt="3"/>
      <dgm:spPr/>
    </dgm:pt>
    <dgm:pt modelId="{9E64796B-697E-4CEA-9BA3-56EEA3AD02A9}" type="pres">
      <dgm:prSet presAssocID="{E24FC172-C7F8-4E73-95DF-885F5B40AF00}" presName="iconRect" presStyleLbl="node1" presStyleIdx="2" presStyleCnt="3"/>
      <dgm:spPr/>
    </dgm:pt>
    <dgm:pt modelId="{0BD5F5A1-C5BD-461E-A4D4-A36C424C5061}" type="pres">
      <dgm:prSet presAssocID="{E24FC172-C7F8-4E73-95DF-885F5B40AF00}" presName="spaceRect" presStyleCnt="0"/>
      <dgm:spPr/>
    </dgm:pt>
    <dgm:pt modelId="{D0C31F47-F760-4A0F-9518-848D27935E24}" type="pres">
      <dgm:prSet presAssocID="{E24FC172-C7F8-4E73-95DF-885F5B40AF0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186F46B-BF95-4FFC-AF5E-440DEFEBDFE0}" type="presOf" srcId="{E24FC172-C7F8-4E73-95DF-885F5B40AF00}" destId="{D0C31F47-F760-4A0F-9518-848D27935E24}" srcOrd="0" destOrd="0" presId="urn:microsoft.com/office/officeart/2018/2/layout/IconVerticalSolidList"/>
    <dgm:cxn modelId="{CD32B398-570A-4A20-B1DF-742180E80627}" srcId="{C5A8C9D2-E9FC-4AED-8AB4-9D197005DAF2}" destId="{E24FC172-C7F8-4E73-95DF-885F5B40AF00}" srcOrd="2" destOrd="0" parTransId="{1CAB6B6D-335B-407F-9D38-5E2D2E5CCF3F}" sibTransId="{D765F79B-64DC-4A16-BEE4-F2E8C19FC0A2}"/>
    <dgm:cxn modelId="{8AC133B7-B893-4256-87A0-34F1342AB6FE}" type="presOf" srcId="{C5A8C9D2-E9FC-4AED-8AB4-9D197005DAF2}" destId="{8BFD1D18-C9B2-469B-B654-78B996D18646}" srcOrd="0" destOrd="0" presId="urn:microsoft.com/office/officeart/2018/2/layout/IconVerticalSolidList"/>
    <dgm:cxn modelId="{C7C548CE-7FB8-4694-B1B9-DD19126785D7}" type="presOf" srcId="{8AD54851-17A9-4505-97B5-6F707E35FF63}" destId="{1AD91713-CA23-4E61-A156-A6911CBD9873}" srcOrd="0" destOrd="0" presId="urn:microsoft.com/office/officeart/2018/2/layout/IconVerticalSolidList"/>
    <dgm:cxn modelId="{F42913D6-F559-4DBD-85F6-2862BC949C2F}" srcId="{C5A8C9D2-E9FC-4AED-8AB4-9D197005DAF2}" destId="{D2FCF50C-64FD-4555-87BD-0653B5D48BE0}" srcOrd="0" destOrd="0" parTransId="{5564BD41-3A64-4752-B48B-982D50BAD4DF}" sibTransId="{3C29DD0A-A3DF-491B-90D0-42397CD0D8CE}"/>
    <dgm:cxn modelId="{74E2B3F1-86B8-4939-809D-77ADEFC8AE6F}" srcId="{C5A8C9D2-E9FC-4AED-8AB4-9D197005DAF2}" destId="{8AD54851-17A9-4505-97B5-6F707E35FF63}" srcOrd="1" destOrd="0" parTransId="{5820D1C1-0DDD-47F4-B159-0ED7A482D31E}" sibTransId="{581945FD-89BA-400D-9A35-1821B398D1AA}"/>
    <dgm:cxn modelId="{888825F9-B7A8-4B26-BE0B-5099CBEEFAD9}" type="presOf" srcId="{D2FCF50C-64FD-4555-87BD-0653B5D48BE0}" destId="{F17F51F5-B878-486D-88E5-8B80C6435C21}" srcOrd="0" destOrd="0" presId="urn:microsoft.com/office/officeart/2018/2/layout/IconVerticalSolidList"/>
    <dgm:cxn modelId="{5FB86A35-1EE4-4A89-AE49-0C348D556A00}" type="presParOf" srcId="{8BFD1D18-C9B2-469B-B654-78B996D18646}" destId="{BB609C6A-6443-4BA5-9DD8-12E424381608}" srcOrd="0" destOrd="0" presId="urn:microsoft.com/office/officeart/2018/2/layout/IconVerticalSolidList"/>
    <dgm:cxn modelId="{C4BC8520-8583-48EC-8C6B-204B935654E3}" type="presParOf" srcId="{BB609C6A-6443-4BA5-9DD8-12E424381608}" destId="{D6D6C22D-F710-4B83-8656-9CBA55668961}" srcOrd="0" destOrd="0" presId="urn:microsoft.com/office/officeart/2018/2/layout/IconVerticalSolidList"/>
    <dgm:cxn modelId="{C1BC6F9C-77A9-46AD-A8D2-5798F889D235}" type="presParOf" srcId="{BB609C6A-6443-4BA5-9DD8-12E424381608}" destId="{A7E2DBCE-2A87-4886-B190-9DD1E47D9B16}" srcOrd="1" destOrd="0" presId="urn:microsoft.com/office/officeart/2018/2/layout/IconVerticalSolidList"/>
    <dgm:cxn modelId="{B9475C20-9FA8-4BAA-BFD1-A54A5817C4CA}" type="presParOf" srcId="{BB609C6A-6443-4BA5-9DD8-12E424381608}" destId="{56684C23-1CB9-4C6F-ACC3-6DFB66012909}" srcOrd="2" destOrd="0" presId="urn:microsoft.com/office/officeart/2018/2/layout/IconVerticalSolidList"/>
    <dgm:cxn modelId="{5B5A3A22-9E29-41A4-8F7D-4A66E10ECCE4}" type="presParOf" srcId="{BB609C6A-6443-4BA5-9DD8-12E424381608}" destId="{F17F51F5-B878-486D-88E5-8B80C6435C21}" srcOrd="3" destOrd="0" presId="urn:microsoft.com/office/officeart/2018/2/layout/IconVerticalSolidList"/>
    <dgm:cxn modelId="{7E97D861-808A-4E4C-9150-83F30FE01FCD}" type="presParOf" srcId="{8BFD1D18-C9B2-469B-B654-78B996D18646}" destId="{DD0176AD-5B48-4971-94DE-38F5C6C6B2EA}" srcOrd="1" destOrd="0" presId="urn:microsoft.com/office/officeart/2018/2/layout/IconVerticalSolidList"/>
    <dgm:cxn modelId="{377C4972-C4A7-47F0-B7E6-799F3D7011D5}" type="presParOf" srcId="{8BFD1D18-C9B2-469B-B654-78B996D18646}" destId="{7C7506BA-5425-4EFD-984A-D3A4B1103435}" srcOrd="2" destOrd="0" presId="urn:microsoft.com/office/officeart/2018/2/layout/IconVerticalSolidList"/>
    <dgm:cxn modelId="{FDBD4F58-2739-4EF2-A045-306182DCBE11}" type="presParOf" srcId="{7C7506BA-5425-4EFD-984A-D3A4B1103435}" destId="{B33B64B0-D4EA-413F-8AAD-BAF9AA687508}" srcOrd="0" destOrd="0" presId="urn:microsoft.com/office/officeart/2018/2/layout/IconVerticalSolidList"/>
    <dgm:cxn modelId="{1079C063-33E7-4BA3-B613-B75E99F30AE0}" type="presParOf" srcId="{7C7506BA-5425-4EFD-984A-D3A4B1103435}" destId="{89C63141-91D5-4D65-A70F-59115728ACEF}" srcOrd="1" destOrd="0" presId="urn:microsoft.com/office/officeart/2018/2/layout/IconVerticalSolidList"/>
    <dgm:cxn modelId="{91FD3845-B5B4-4451-856C-142FDE9D44F9}" type="presParOf" srcId="{7C7506BA-5425-4EFD-984A-D3A4B1103435}" destId="{8BE0F40B-40D0-4A5A-A2C7-8C4E6A615D5B}" srcOrd="2" destOrd="0" presId="urn:microsoft.com/office/officeart/2018/2/layout/IconVerticalSolidList"/>
    <dgm:cxn modelId="{02960E07-EAFB-4989-8037-148BB971A0AA}" type="presParOf" srcId="{7C7506BA-5425-4EFD-984A-D3A4B1103435}" destId="{1AD91713-CA23-4E61-A156-A6911CBD9873}" srcOrd="3" destOrd="0" presId="urn:microsoft.com/office/officeart/2018/2/layout/IconVerticalSolidList"/>
    <dgm:cxn modelId="{DF25E9B5-F0B5-49D8-88BF-5DD1C36A91FA}" type="presParOf" srcId="{8BFD1D18-C9B2-469B-B654-78B996D18646}" destId="{F5211933-1876-4FE9-967D-F2B55D0F80AB}" srcOrd="3" destOrd="0" presId="urn:microsoft.com/office/officeart/2018/2/layout/IconVerticalSolidList"/>
    <dgm:cxn modelId="{2134E17B-074C-431A-9D25-2AAB58027964}" type="presParOf" srcId="{8BFD1D18-C9B2-469B-B654-78B996D18646}" destId="{FF9364A6-87B1-4C12-A824-E355A4211667}" srcOrd="4" destOrd="0" presId="urn:microsoft.com/office/officeart/2018/2/layout/IconVerticalSolidList"/>
    <dgm:cxn modelId="{836C1245-BD18-4950-A5F0-3C5AB63A5AA3}" type="presParOf" srcId="{FF9364A6-87B1-4C12-A824-E355A4211667}" destId="{6F00580E-4216-4881-8CA5-5FD528E12163}" srcOrd="0" destOrd="0" presId="urn:microsoft.com/office/officeart/2018/2/layout/IconVerticalSolidList"/>
    <dgm:cxn modelId="{892093A8-9077-48C1-B188-96F79E4056B0}" type="presParOf" srcId="{FF9364A6-87B1-4C12-A824-E355A4211667}" destId="{9E64796B-697E-4CEA-9BA3-56EEA3AD02A9}" srcOrd="1" destOrd="0" presId="urn:microsoft.com/office/officeart/2018/2/layout/IconVerticalSolidList"/>
    <dgm:cxn modelId="{40587E9D-C657-456D-BAEA-D00FA4C893D3}" type="presParOf" srcId="{FF9364A6-87B1-4C12-A824-E355A4211667}" destId="{0BD5F5A1-C5BD-461E-A4D4-A36C424C5061}" srcOrd="2" destOrd="0" presId="urn:microsoft.com/office/officeart/2018/2/layout/IconVerticalSolidList"/>
    <dgm:cxn modelId="{0EB24FC6-670B-4FF2-AB9D-0A68EED8F5C9}" type="presParOf" srcId="{FF9364A6-87B1-4C12-A824-E355A4211667}" destId="{D0C31F47-F760-4A0F-9518-848D27935E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6C22D-F710-4B83-8656-9CBA55668961}">
      <dsp:nvSpPr>
        <dsp:cNvPr id="0" name=""/>
        <dsp:cNvSpPr/>
      </dsp:nvSpPr>
      <dsp:spPr>
        <a:xfrm>
          <a:off x="0" y="633"/>
          <a:ext cx="7488086" cy="1482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2DBCE-2A87-4886-B190-9DD1E47D9B16}">
      <dsp:nvSpPr>
        <dsp:cNvPr id="0" name=""/>
        <dsp:cNvSpPr/>
      </dsp:nvSpPr>
      <dsp:spPr>
        <a:xfrm>
          <a:off x="448474" y="334209"/>
          <a:ext cx="815407" cy="8154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F51F5-B878-486D-88E5-8B80C6435C21}">
      <dsp:nvSpPr>
        <dsp:cNvPr id="0" name=""/>
        <dsp:cNvSpPr/>
      </dsp:nvSpPr>
      <dsp:spPr>
        <a:xfrm>
          <a:off x="1712355" y="633"/>
          <a:ext cx="5775730" cy="148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904" tIns="156904" rIns="156904" bIns="1569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Are UWTSD students confident in using their digital skills?</a:t>
          </a:r>
        </a:p>
      </dsp:txBody>
      <dsp:txXfrm>
        <a:off x="1712355" y="633"/>
        <a:ext cx="5775730" cy="1482559"/>
      </dsp:txXfrm>
    </dsp:sp>
    <dsp:sp modelId="{B33B64B0-D4EA-413F-8AAD-BAF9AA687508}">
      <dsp:nvSpPr>
        <dsp:cNvPr id="0" name=""/>
        <dsp:cNvSpPr/>
      </dsp:nvSpPr>
      <dsp:spPr>
        <a:xfrm>
          <a:off x="0" y="1853832"/>
          <a:ext cx="7488086" cy="1482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63141-91D5-4D65-A70F-59115728ACEF}">
      <dsp:nvSpPr>
        <dsp:cNvPr id="0" name=""/>
        <dsp:cNvSpPr/>
      </dsp:nvSpPr>
      <dsp:spPr>
        <a:xfrm>
          <a:off x="448474" y="2187408"/>
          <a:ext cx="815407" cy="8154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91713-CA23-4E61-A156-A6911CBD9873}">
      <dsp:nvSpPr>
        <dsp:cNvPr id="0" name=""/>
        <dsp:cNvSpPr/>
      </dsp:nvSpPr>
      <dsp:spPr>
        <a:xfrm>
          <a:off x="1712355" y="1853832"/>
          <a:ext cx="5775730" cy="148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904" tIns="156904" rIns="156904" bIns="156904" numCol="1" spcCol="1270" anchor="ctr" anchorCtr="0">
          <a:noAutofit/>
        </a:bodyPr>
        <a:lstStyle/>
        <a:p>
          <a:pPr marL="0" lvl="0" indent="0" algn="l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We as a group have decided to explore this question, as in </a:t>
          </a:r>
          <a:r>
            <a:rPr lang="en-GB" sz="1500" kern="1200" dirty="0"/>
            <a:t>today's</a:t>
          </a:r>
          <a:r>
            <a:rPr lang="en-US" sz="1500" kern="1200" dirty="0"/>
            <a:t> society we rely on essential digital skills daily, to help us make progress in learning lots of new things via studying and using digital skills in the workplace.</a:t>
          </a:r>
          <a:r>
            <a:rPr lang="en-US" sz="1500" kern="1200" dirty="0">
              <a:latin typeface="Century Gothic" panose="020B0502020202020204"/>
            </a:rPr>
            <a:t> </a:t>
          </a:r>
          <a:endParaRPr lang="en-US" sz="1500" kern="1200" dirty="0"/>
        </a:p>
      </dsp:txBody>
      <dsp:txXfrm>
        <a:off x="1712355" y="1853832"/>
        <a:ext cx="5775730" cy="1482559"/>
      </dsp:txXfrm>
    </dsp:sp>
    <dsp:sp modelId="{6F00580E-4216-4881-8CA5-5FD528E12163}">
      <dsp:nvSpPr>
        <dsp:cNvPr id="0" name=""/>
        <dsp:cNvSpPr/>
      </dsp:nvSpPr>
      <dsp:spPr>
        <a:xfrm>
          <a:off x="0" y="3707031"/>
          <a:ext cx="7488086" cy="1482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4796B-697E-4CEA-9BA3-56EEA3AD02A9}">
      <dsp:nvSpPr>
        <dsp:cNvPr id="0" name=""/>
        <dsp:cNvSpPr/>
      </dsp:nvSpPr>
      <dsp:spPr>
        <a:xfrm>
          <a:off x="448474" y="4040607"/>
          <a:ext cx="815407" cy="8154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31F47-F760-4A0F-9518-848D27935E24}">
      <dsp:nvSpPr>
        <dsp:cNvPr id="0" name=""/>
        <dsp:cNvSpPr/>
      </dsp:nvSpPr>
      <dsp:spPr>
        <a:xfrm>
          <a:off x="1712355" y="3707031"/>
          <a:ext cx="5775730" cy="148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904" tIns="156904" rIns="156904" bIns="1569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Presented by Khayrah</a:t>
          </a:r>
        </a:p>
      </dsp:txBody>
      <dsp:txXfrm>
        <a:off x="1712355" y="3707031"/>
        <a:ext cx="5775730" cy="1482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2865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1293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413618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70151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25803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864629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165137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22107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6642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4647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56753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1278556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53801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60175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51656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934860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9877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404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safari_vacation/27032873554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2.png"/><Relationship Id="rId7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1.staticflickr.com/8/7412/27032873554_ace87cdc08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7E2879D-61C3-497C-EBA4-DCA37E41E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0050" y="901460"/>
            <a:ext cx="5754287" cy="230879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000" b="1"/>
              <a:t>ARE DIGITAL SKILLS IMPORTANT FOR STUDY AND WORK?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3824" y="3957872"/>
            <a:ext cx="4690364" cy="25004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dirty="0"/>
              <a:t>SAMANTHA MORRIS 2222405</a:t>
            </a:r>
          </a:p>
          <a:p>
            <a:r>
              <a:rPr lang="en-US" sz="1600" b="1" dirty="0"/>
              <a:t>KHAYRAH MORRIS 2222904</a:t>
            </a:r>
          </a:p>
          <a:p>
            <a:r>
              <a:rPr lang="en-US" sz="1600" b="1" dirty="0"/>
              <a:t>SABHA HUSSAIN 2221345</a:t>
            </a:r>
          </a:p>
          <a:p>
            <a:endParaRPr lang="en-US" sz="1600" b="1" dirty="0"/>
          </a:p>
          <a:p>
            <a:r>
              <a:rPr lang="en-US" sz="1600" b="1" dirty="0"/>
              <a:t>MODULE CODE: LCHS4002</a:t>
            </a:r>
          </a:p>
          <a:p>
            <a:r>
              <a:rPr lang="en-US" sz="1600" b="1" dirty="0"/>
              <a:t>MODULE: DIGITAL SKILLS &amp; RESEARCH METHODS</a:t>
            </a:r>
          </a:p>
          <a:p>
            <a:r>
              <a:rPr lang="en-US" sz="1600" b="1" dirty="0"/>
              <a:t>LECTURER: Neale Haddon</a:t>
            </a:r>
            <a:endParaRPr lang="en-US" sz="1400" b="1" dirty="0"/>
          </a:p>
          <a:p>
            <a:endParaRPr lang="en-US" sz="1400" b="1"/>
          </a:p>
          <a:p>
            <a:endParaRPr lang="en-US" b="1"/>
          </a:p>
          <a:p>
            <a:endParaRPr lang="en-US" b="1"/>
          </a:p>
          <a:p>
            <a:endParaRPr lang="en-US"/>
          </a:p>
        </p:txBody>
      </p:sp>
      <p:sp>
        <p:nvSpPr>
          <p:cNvPr id="12" name="Rectangle 13">
            <a:extLst>
              <a:ext uri="{FF2B5EF4-FFF2-40B4-BE49-F238E27FC236}">
                <a16:creationId xmlns:a16="http://schemas.microsoft.com/office/drawing/2014/main" id="{2FD235D7-E555-468D-A368-E23596CCE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57780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8">
            <a:extLst>
              <a:ext uri="{FF2B5EF4-FFF2-40B4-BE49-F238E27FC236}">
                <a16:creationId xmlns:a16="http://schemas.microsoft.com/office/drawing/2014/main" id="{AA0BB620-0E1B-444E-B4DA-620EC18FC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2429450D-EE6E-4527-982F-934CA86EE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8060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1" name="Graphic 10" descr="Laptop">
            <a:extLst>
              <a:ext uri="{FF2B5EF4-FFF2-40B4-BE49-F238E27FC236}">
                <a16:creationId xmlns:a16="http://schemas.microsoft.com/office/drawing/2014/main" id="{A14D7111-BA9B-AF85-982B-9C23A54DDA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0976" y="550882"/>
            <a:ext cx="2936836" cy="2936836"/>
          </a:xfrm>
          <a:prstGeom prst="rect">
            <a:avLst/>
          </a:prstGeom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CB1DA3B-CA34-F9DA-7BBF-3F8D2084FB06}"/>
              </a:ext>
            </a:extLst>
          </p:cNvPr>
          <p:cNvSpPr txBox="1"/>
          <p:nvPr/>
        </p:nvSpPr>
        <p:spPr>
          <a:xfrm>
            <a:off x="4954438" y="2783457"/>
            <a:ext cx="2743200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2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BE7ABE58-79DF-69F0-6062-348BE7B08B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425796" y="4415286"/>
            <a:ext cx="2743200" cy="24412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53B1DB-5B9C-61D8-C6C7-DD2AAC12FB15}"/>
              </a:ext>
            </a:extLst>
          </p:cNvPr>
          <p:cNvSpPr txBox="1"/>
          <p:nvPr/>
        </p:nvSpPr>
        <p:spPr>
          <a:xfrm>
            <a:off x="9425796" y="6885316"/>
            <a:ext cx="2743200" cy="288746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>
                <a:hlinkClick r:id="rId6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7"/>
              </a:rPr>
              <a:t>CC BY-NC</a:t>
            </a:r>
            <a:r>
              <a:rPr lang="en-US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15D52F-B41E-D146-20C9-8AADA1CB0533}"/>
              </a:ext>
            </a:extLst>
          </p:cNvPr>
          <p:cNvSpPr txBox="1"/>
          <p:nvPr/>
        </p:nvSpPr>
        <p:spPr>
          <a:xfrm>
            <a:off x="9490126" y="4060902"/>
            <a:ext cx="3490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Fig.1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39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F94EED-A3F1-A47D-ADC1-64B73B191233}"/>
              </a:ext>
            </a:extLst>
          </p:cNvPr>
          <p:cNvSpPr txBox="1"/>
          <p:nvPr/>
        </p:nvSpPr>
        <p:spPr>
          <a:xfrm>
            <a:off x="140648" y="427008"/>
            <a:ext cx="3611833" cy="5592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486773-913F-493D-407D-BA034885D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D57F1E4F-1CFF-5643-939E-02111984F565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TextBox 3">
            <a:extLst>
              <a:ext uri="{FF2B5EF4-FFF2-40B4-BE49-F238E27FC236}">
                <a16:creationId xmlns:a16="http://schemas.microsoft.com/office/drawing/2014/main" id="{195714B5-F52F-3C89-9FA6-2779CF4F585C}"/>
              </a:ext>
            </a:extLst>
          </p:cNvPr>
          <p:cNvSpPr txBox="1"/>
          <p:nvPr/>
        </p:nvSpPr>
        <p:spPr>
          <a:xfrm>
            <a:off x="628860" y="2346577"/>
            <a:ext cx="11232540" cy="39018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2" name="TextBox 3">
            <a:extLst>
              <a:ext uri="{FF2B5EF4-FFF2-40B4-BE49-F238E27FC236}">
                <a16:creationId xmlns:a16="http://schemas.microsoft.com/office/drawing/2014/main" id="{CE74242A-DD66-042C-559B-A7CEE0B382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4496262"/>
              </p:ext>
            </p:extLst>
          </p:nvPr>
        </p:nvGraphicFramePr>
        <p:xfrm>
          <a:off x="4602552" y="1390290"/>
          <a:ext cx="7488086" cy="5190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734296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29AA1-94C6-7FF9-9BEA-391516D2B1C8}"/>
              </a:ext>
            </a:extLst>
          </p:cNvPr>
          <p:cNvSpPr txBox="1"/>
          <p:nvPr/>
        </p:nvSpPr>
        <p:spPr>
          <a:xfrm>
            <a:off x="4706650" y="146625"/>
            <a:ext cx="6837650" cy="7784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RATIONALE</a:t>
            </a:r>
          </a:p>
        </p:txBody>
      </p:sp>
      <p:pic>
        <p:nvPicPr>
          <p:cNvPr id="6" name="Picture 5" descr="Wall of advesive notes with one standing out">
            <a:extLst>
              <a:ext uri="{FF2B5EF4-FFF2-40B4-BE49-F238E27FC236}">
                <a16:creationId xmlns:a16="http://schemas.microsoft.com/office/drawing/2014/main" id="{C6E4AA24-3FA4-F896-DA01-37193EBA3D0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706" r="38845" b="-3"/>
          <a:stretch/>
        </p:blipFill>
        <p:spPr>
          <a:xfrm>
            <a:off x="20" y="10"/>
            <a:ext cx="4058930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6EF7489-F2A6-5821-6B6E-47BA43BEA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0DED04-15BF-B5CA-22BB-A0E30A14DA5F}"/>
              </a:ext>
            </a:extLst>
          </p:cNvPr>
          <p:cNvSpPr txBox="1"/>
          <p:nvPr/>
        </p:nvSpPr>
        <p:spPr>
          <a:xfrm>
            <a:off x="4894455" y="121827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8FF9C1-991F-AC55-AA26-4755B2F9A9ED}"/>
              </a:ext>
            </a:extLst>
          </p:cNvPr>
          <p:cNvSpPr txBox="1"/>
          <p:nvPr/>
        </p:nvSpPr>
        <p:spPr>
          <a:xfrm>
            <a:off x="5108187" y="4937202"/>
            <a:ext cx="6323162" cy="1765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336C3C-912E-47D9-7BB9-CC0704FD4491}"/>
              </a:ext>
            </a:extLst>
          </p:cNvPr>
          <p:cNvSpPr txBox="1"/>
          <p:nvPr/>
        </p:nvSpPr>
        <p:spPr>
          <a:xfrm>
            <a:off x="4529955" y="1581614"/>
            <a:ext cx="7343954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000" dirty="0"/>
              <a:t> By comparison , 49 percent of students said they were  "</a:t>
            </a:r>
            <a:r>
              <a:rPr lang="en-US" sz="2000" b="1" dirty="0"/>
              <a:t>very confident</a:t>
            </a:r>
            <a:r>
              <a:rPr lang="en-US" sz="2000" dirty="0"/>
              <a:t>"​</a:t>
            </a:r>
            <a:r>
              <a:rPr lang="en-US" sz="2000" dirty="0">
                <a:ea typeface="+mn-lt"/>
                <a:cs typeface="+mn-lt"/>
              </a:rPr>
              <a:t>. Office for students (25 Feb, 2021) </a:t>
            </a:r>
            <a:endParaRPr lang="en-US"/>
          </a:p>
          <a:p>
            <a:endParaRPr lang="en-US" sz="2000" dirty="0"/>
          </a:p>
          <a:p>
            <a:pPr marL="342900" indent="-342900">
              <a:buFont typeface="Wingdings"/>
              <a:buChar char="v"/>
            </a:pPr>
            <a:r>
              <a:rPr lang="en-US" sz="2000" dirty="0"/>
              <a:t>​Universities must help students develop digital  skills competencies that will set them up for successful lives after they graduate. Times Higher Education (25 oct, 2022​)</a:t>
            </a:r>
          </a:p>
          <a:p>
            <a:r>
              <a:rPr lang="en-US" sz="2000" dirty="0"/>
              <a:t>​</a:t>
            </a:r>
          </a:p>
          <a:p>
            <a:pPr marL="342900" indent="-342900">
              <a:buFont typeface="Wingdings"/>
              <a:buChar char="v"/>
            </a:pPr>
            <a:r>
              <a:rPr lang="en-US" sz="2000" dirty="0"/>
              <a:t> Digital skills are defined as the ability to find, evaluate, use, share and overate content, using digital devices such as computers and smartphones </a:t>
            </a:r>
            <a:r>
              <a:rPr lang="en-US" sz="2000" dirty="0" err="1"/>
              <a:t>Aziuonwn,P</a:t>
            </a:r>
            <a:r>
              <a:rPr lang="en-US" sz="2000" dirty="0"/>
              <a:t>.(</a:t>
            </a:r>
            <a:r>
              <a:rPr lang="en-US" sz="2000" dirty="0" err="1"/>
              <a:t>jul</a:t>
            </a:r>
            <a:r>
              <a:rPr lang="en-US" sz="2000" dirty="0"/>
              <a:t> 24,2022</a:t>
            </a:r>
            <a:r>
              <a:rPr lang="en-US" sz="2000" dirty="0">
                <a:solidFill>
                  <a:schemeClr val="accent1"/>
                </a:solidFill>
              </a:rPr>
              <a:t>​</a:t>
            </a:r>
            <a:r>
              <a:rPr lang="en-US" sz="2000" dirty="0"/>
              <a:t>)</a:t>
            </a:r>
          </a:p>
          <a:p>
            <a:pPr marL="342900" indent="-342900">
              <a:buFont typeface="Wingdings"/>
              <a:buChar char="v"/>
            </a:pPr>
            <a:endParaRPr lang="en-US" sz="2000" dirty="0">
              <a:solidFill>
                <a:schemeClr val="accent1"/>
              </a:solidFill>
            </a:endParaRPr>
          </a:p>
          <a:p>
            <a:endParaRPr lang="en-US" sz="2400" dirty="0">
              <a:solidFill>
                <a:schemeClr val="accent1"/>
              </a:solidFill>
            </a:endParaRPr>
          </a:p>
          <a:p>
            <a:endParaRPr lang="en-US" sz="2400" dirty="0">
              <a:solidFill>
                <a:schemeClr val="accent1"/>
              </a:solidFill>
            </a:endParaRPr>
          </a:p>
          <a:p>
            <a:r>
              <a:rPr lang="en-US" sz="2400" dirty="0">
                <a:solidFill>
                  <a:schemeClr val="accent1"/>
                </a:solidFill>
              </a:rPr>
              <a:t>Presented by Sahba </a:t>
            </a:r>
            <a:endParaRPr lang="en-US" dirty="0">
              <a:solidFill>
                <a:schemeClr val="accent1"/>
              </a:solidFill>
            </a:endParaRPr>
          </a:p>
          <a:p>
            <a:r>
              <a:rPr lang="en-US" dirty="0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812933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Picture 235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38" name="Picture 237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40" name="Oval 239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2" name="Picture 241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44" name="Picture 243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6" name="Rectangle 245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48" name="Rectangle 247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0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2" name="Freeform: Shape 251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7530A45-64D2-A30C-297C-9AAA75B0D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D57F1E4F-1CFF-5643-939E-02111984F565}" type="slidenum">
              <a:rPr lang="en-US" b="0" i="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4</a:t>
            </a:fld>
            <a:endParaRPr lang="en-US" b="0" i="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C58D0E-590F-233A-9563-612AFC974D84}"/>
              </a:ext>
            </a:extLst>
          </p:cNvPr>
          <p:cNvSpPr txBox="1"/>
          <p:nvPr/>
        </p:nvSpPr>
        <p:spPr>
          <a:xfrm>
            <a:off x="653143" y="1645920"/>
            <a:ext cx="3522879" cy="44708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1" i="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PROPOSED </a:t>
            </a: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1" i="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METHOD</a:t>
            </a: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sz="4200" b="0" i="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sz="4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Presented by Samantha</a:t>
            </a:r>
            <a:endParaRPr lang="en-US" sz="4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sz="420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B4B4566-C39A-675C-93B1-540976B5F4F1}"/>
              </a:ext>
            </a:extLst>
          </p:cNvPr>
          <p:cNvSpPr txBox="1"/>
          <p:nvPr/>
        </p:nvSpPr>
        <p:spPr>
          <a:xfrm>
            <a:off x="5204109" y="1128336"/>
            <a:ext cx="6413208" cy="523282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 In this research we plan to evaluate whether the students at UWTSD feel confident in using their digital skills.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We would like to conduct this proposal by asking our fellow classmates if they give consent to filling in a questionnaire that we have put together , which we will then send across via email.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We will be using the questionnaire in a quantitative approach as a method of data collection for our research, by setting out a series of Closed, Ranked and Likert scale questions such as the following: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DC37E4-0E56-773C-DED5-6B082E6C0B12}"/>
              </a:ext>
            </a:extLst>
          </p:cNvPr>
          <p:cNvSpPr txBox="1"/>
          <p:nvPr/>
        </p:nvSpPr>
        <p:spPr>
          <a:xfrm>
            <a:off x="8143177" y="769434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B844A7-1041-E234-FEC3-952302DDC278}"/>
              </a:ext>
            </a:extLst>
          </p:cNvPr>
          <p:cNvSpPr txBox="1"/>
          <p:nvPr/>
        </p:nvSpPr>
        <p:spPr>
          <a:xfrm rot="-660000">
            <a:off x="6940295" y="63093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301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3BA11C5-15D0-222D-2A9D-FDEE8000C3A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3311" r="21645" b="-3"/>
          <a:stretch/>
        </p:blipFill>
        <p:spPr>
          <a:xfrm>
            <a:off x="-287548" y="115028"/>
            <a:ext cx="4634680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ACC2CA-CD20-F9D1-255D-A92DDACDD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43CA7D-D059-9150-72B4-043D3B9DADC9}"/>
              </a:ext>
            </a:extLst>
          </p:cNvPr>
          <p:cNvSpPr txBox="1"/>
          <p:nvPr/>
        </p:nvSpPr>
        <p:spPr>
          <a:xfrm>
            <a:off x="4779174" y="296175"/>
            <a:ext cx="5960790" cy="64410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 </a:t>
            </a: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 Do you feel confident when using</a:t>
            </a:r>
            <a:endParaRPr lang="en-US" sz="2000">
              <a:solidFill>
                <a:schemeClr val="accent1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rgbClr val="7AC4F0"/>
              </a:buClr>
              <a:buSzPct val="80000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     the one drive?.​</a:t>
            </a:r>
            <a:endParaRPr lang="en-US" sz="2000">
              <a:solidFill>
                <a:schemeClr val="accent1"/>
              </a:solidFill>
              <a:ea typeface="+mj-ea"/>
              <a:cs typeface="+mj-cs"/>
            </a:endParaRPr>
          </a:p>
          <a:p>
            <a:pPr marL="285750" lvl="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Do you feel anxious if you are asked to collaborate using technology?​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lvl="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Rank these applications according to how confident you feel using them on the one drive.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Collaborating  online  to create a group task feels very challenging for me.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I actively avoid using technology.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Once we have collected back all information, we can then examine our responses, and aim to create a bar chart to report our results found on each question asked.</a:t>
            </a:r>
            <a:endParaRPr lang="en-US" sz="200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rgbClr val="7AC4F0"/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charset="2"/>
              <a:buChar char="•"/>
            </a:pPr>
            <a:r>
              <a:rPr lang="en-US" sz="1600" dirty="0">
                <a:solidFill>
                  <a:schemeClr val="accent1"/>
                </a:solidFill>
                <a:ea typeface="+mn-lt"/>
                <a:cs typeface="+mn-lt"/>
              </a:rPr>
              <a:t>Presented by Khayrah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rgbClr val="7AC4F0"/>
              </a:buClr>
              <a:buSzPct val="80000"/>
              <a:buFont typeface="Wingdings 3" charset="2"/>
              <a:buChar char=""/>
            </a:pPr>
            <a:endParaRPr lang="en-US" sz="1600" dirty="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10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71360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2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3" name="Picture 2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2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5" name="Picture 3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3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3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F7147F-A823-2418-0610-A18A03B9FC09}"/>
              </a:ext>
            </a:extLst>
          </p:cNvPr>
          <p:cNvSpPr txBox="1"/>
          <p:nvPr/>
        </p:nvSpPr>
        <p:spPr>
          <a:xfrm>
            <a:off x="3845498" y="2851"/>
            <a:ext cx="6778651" cy="763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ETHICAL CONSIDERATIONS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F582248-44D5-4DBC-D86D-8049D5E9A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BBFE36-F94F-8459-87E0-4AA597A18AEF}"/>
              </a:ext>
            </a:extLst>
          </p:cNvPr>
          <p:cNvSpPr txBox="1"/>
          <p:nvPr/>
        </p:nvSpPr>
        <p:spPr>
          <a:xfrm>
            <a:off x="927394" y="668384"/>
            <a:ext cx="960120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b="1" dirty="0">
              <a:solidFill>
                <a:schemeClr val="accent1"/>
              </a:solidFill>
            </a:endParaRPr>
          </a:p>
          <a:p>
            <a:endParaRPr lang="en-US"/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68719-1CB4-A256-0510-7E196AD8AD9D}"/>
              </a:ext>
            </a:extLst>
          </p:cNvPr>
          <p:cNvSpPr txBox="1"/>
          <p:nvPr/>
        </p:nvSpPr>
        <p:spPr>
          <a:xfrm>
            <a:off x="531016" y="1161307"/>
            <a:ext cx="10593237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800" b="1" dirty="0">
                <a:solidFill>
                  <a:schemeClr val="accent1"/>
                </a:solidFill>
              </a:rPr>
              <a:t>What is Ethical consideration?</a:t>
            </a:r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  <a:p>
            <a:pPr marL="342900" indent="-342900">
              <a:buFont typeface="Wingdings"/>
              <a:buChar char="v"/>
            </a:pPr>
            <a:r>
              <a:rPr lang="en-US" sz="2000" b="1" dirty="0"/>
              <a:t>When doing research there are several principles you need to abide by to help guide you! We call these '</a:t>
            </a:r>
            <a:r>
              <a:rPr lang="en-US" sz="2000" b="1" dirty="0">
                <a:solidFill>
                  <a:schemeClr val="accent1"/>
                </a:solidFill>
              </a:rPr>
              <a:t>ETHICAL CONSIDERATIONS</a:t>
            </a:r>
            <a:r>
              <a:rPr lang="en-US" sz="2000" b="1" dirty="0"/>
              <a:t>' , these ensure that your research is carried out in a valued manner, a few of these principles include Respect for others, integrity, open-mindedness, and privacy of those taken part.</a:t>
            </a:r>
            <a:endParaRPr lang="en-US" sz="2000" b="1">
              <a:solidFill>
                <a:srgbClr val="ACD433"/>
              </a:solidFill>
            </a:endParaRPr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  <a:p>
            <a:pPr marL="342900" indent="-342900">
              <a:buFont typeface="Wingdings"/>
              <a:buChar char="v"/>
            </a:pPr>
            <a:r>
              <a:rPr lang="en-US" sz="2000" b="1" dirty="0"/>
              <a:t>Applying such principles are important, as they ensure that all confidentiality of data and all analysis and  reporting of data is conducted fairly.</a:t>
            </a:r>
            <a:endParaRPr lang="en-US" sz="2000"/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  <a:p>
            <a:pPr marL="342900" indent="-342900">
              <a:buFont typeface="Wingdings"/>
              <a:buChar char="v"/>
            </a:pPr>
            <a:r>
              <a:rPr lang="en-US" sz="2000" b="1" dirty="0">
                <a:solidFill>
                  <a:schemeClr val="accent1"/>
                </a:solidFill>
              </a:rPr>
              <a:t>As a group we will ensure all measurements of our research and data handling, be carried out adhering to the principles of ethical considerations.</a:t>
            </a:r>
          </a:p>
          <a:p>
            <a:pPr marL="342900" indent="-342900">
              <a:buFont typeface="Wingdings"/>
              <a:buChar char="v"/>
            </a:pPr>
            <a:endParaRPr lang="en-US" sz="2000" b="1" dirty="0">
              <a:solidFill>
                <a:schemeClr val="accent1"/>
              </a:solidFill>
            </a:endParaRPr>
          </a:p>
          <a:p>
            <a:pPr marL="342900" indent="-342900">
              <a:buFont typeface="Wingdings"/>
              <a:buChar char="v"/>
            </a:pPr>
            <a:r>
              <a:rPr lang="en-US" sz="2000" dirty="0">
                <a:solidFill>
                  <a:schemeClr val="accent1"/>
                </a:solidFill>
              </a:rPr>
              <a:t>Presented by Samantha</a:t>
            </a:r>
          </a:p>
          <a:p>
            <a:endParaRPr lang="en-US" sz="2000" b="1" dirty="0"/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838639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9F3ABD-8B9C-DC9E-A97E-624F10833A81}"/>
              </a:ext>
            </a:extLst>
          </p:cNvPr>
          <p:cNvSpPr txBox="1"/>
          <p:nvPr/>
        </p:nvSpPr>
        <p:spPr>
          <a:xfrm>
            <a:off x="364201" y="398253"/>
            <a:ext cx="5543153" cy="7416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</a:t>
            </a:r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897D890B-9AFB-4A90-9960-C92E65728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2449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ED2387-9C78-40F9-B794-A735DCB3A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0109" y="0"/>
            <a:ext cx="499189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477FCF5B-12FA-4ED2-B449-20BD744A7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53900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780B2A6-1181-456F-8B6E-AD86960CD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728E6B-342B-B927-2421-242293CFD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AD130035-1593-0192-DE6C-13FCD9EF34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03354" y="2074882"/>
            <a:ext cx="2936836" cy="2936836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DFDFA6-D312-0BD5-98A1-041298FDA076}"/>
              </a:ext>
            </a:extLst>
          </p:cNvPr>
          <p:cNvSpPr txBox="1"/>
          <p:nvPr/>
        </p:nvSpPr>
        <p:spPr>
          <a:xfrm>
            <a:off x="170267" y="1283600"/>
            <a:ext cx="573368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dirty="0">
                <a:ea typeface="+mn-lt"/>
                <a:cs typeface="+mn-lt"/>
              </a:rPr>
              <a:t>Title page Figure 1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    Bing search</a:t>
            </a:r>
          </a:p>
          <a:p>
            <a:r>
              <a:rPr lang="en-US" dirty="0">
                <a:ea typeface="+mn-lt"/>
                <a:cs typeface="+mn-lt"/>
              </a:rPr>
              <a:t>    Loading skills concept </a:t>
            </a: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  <a:hlinkClick r:id="rId9"/>
              </a:rPr>
              <a:t>  https://c1.staticflickr.com/8/7412/27032873554_ace87cdc08.jpg</a:t>
            </a:r>
          </a:p>
          <a:p>
            <a:endParaRPr lang="en-US" dirty="0"/>
          </a:p>
          <a:p>
            <a:pPr marL="285750" indent="-285750">
              <a:buFont typeface="Wingdings"/>
              <a:buChar char="v"/>
            </a:pPr>
            <a:r>
              <a:rPr lang="en-US" dirty="0">
                <a:ea typeface="+mn-lt"/>
                <a:cs typeface="+mn-lt"/>
              </a:rPr>
              <a:t>Office for students (25 Feb, 2021)</a:t>
            </a:r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r>
              <a:rPr lang="en-US" dirty="0">
                <a:ea typeface="+mn-lt"/>
                <a:cs typeface="+mn-lt"/>
              </a:rPr>
              <a:t>Times Higher Education (25 oct, 2022 )</a:t>
            </a:r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342900">
              <a:buFont typeface="Wingdings,Sans-Serif"/>
              <a:buChar char="v"/>
            </a:pPr>
            <a:r>
              <a:rPr lang="en-US" dirty="0" err="1">
                <a:ea typeface="+mn-lt"/>
                <a:cs typeface="+mn-lt"/>
              </a:rPr>
              <a:t>Aziuonwn,P</a:t>
            </a:r>
            <a:r>
              <a:rPr lang="en-US" dirty="0">
                <a:ea typeface="+mn-lt"/>
                <a:cs typeface="+mn-lt"/>
              </a:rPr>
              <a:t>.(</a:t>
            </a:r>
            <a:r>
              <a:rPr lang="en-US" dirty="0" err="1">
                <a:ea typeface="+mn-lt"/>
                <a:cs typeface="+mn-lt"/>
              </a:rPr>
              <a:t>jul</a:t>
            </a:r>
            <a:r>
              <a:rPr lang="en-US" dirty="0">
                <a:ea typeface="+mn-lt"/>
                <a:cs typeface="+mn-lt"/>
              </a:rPr>
              <a:t> 24,2022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)</a:t>
            </a:r>
          </a:p>
          <a:p>
            <a:pPr marL="285750" indent="-342900">
              <a:buFont typeface="Wingdings,Sans-Serif"/>
              <a:buChar char="v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12B88A-302A-D86F-43E9-428E79A329D0}"/>
              </a:ext>
            </a:extLst>
          </p:cNvPr>
          <p:cNvSpPr txBox="1"/>
          <p:nvPr/>
        </p:nvSpPr>
        <p:spPr>
          <a:xfrm>
            <a:off x="299224" y="63905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Presented by </a:t>
            </a:r>
            <a:r>
              <a:rPr lang="en-US" dirty="0" err="1"/>
              <a:t>sabha</a:t>
            </a:r>
          </a:p>
        </p:txBody>
      </p:sp>
    </p:spTree>
    <p:extLst>
      <p:ext uri="{BB962C8B-B14F-4D97-AF65-F5344CB8AC3E}">
        <p14:creationId xmlns:p14="http://schemas.microsoft.com/office/powerpoint/2010/main" val="3948738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C5B116-75CB-0FF3-C2A5-4F594EFB27F8}"/>
              </a:ext>
            </a:extLst>
          </p:cNvPr>
          <p:cNvSpPr txBox="1"/>
          <p:nvPr/>
        </p:nvSpPr>
        <p:spPr>
          <a:xfrm>
            <a:off x="5268005" y="290398"/>
            <a:ext cx="4852936" cy="7065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HYPOTHESIS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2E0A081C-9D61-A670-3651-4EABE69D65B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232" r="31497" b="-9"/>
          <a:stretch/>
        </p:blipFill>
        <p:spPr>
          <a:xfrm>
            <a:off x="-1" y="10"/>
            <a:ext cx="4634681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8E54DA-4A61-8E26-B063-B5228CDDB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EE2A3F-AF01-F300-F39A-B3F37BC71FF1}"/>
              </a:ext>
            </a:extLst>
          </p:cNvPr>
          <p:cNvSpPr txBox="1"/>
          <p:nvPr/>
        </p:nvSpPr>
        <p:spPr>
          <a:xfrm>
            <a:off x="5108187" y="1581614"/>
            <a:ext cx="654019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dirty="0"/>
              <a:t>We as a group predict that our research will find  there is mixed responses to our research question "</a:t>
            </a:r>
            <a:r>
              <a:rPr lang="en-US" b="1" dirty="0">
                <a:solidFill>
                  <a:schemeClr val="accent1"/>
                </a:solidFill>
              </a:rPr>
              <a:t>Are  UWTSD Students confident in using digital technology?', </a:t>
            </a:r>
            <a:r>
              <a:rPr lang="en-US" dirty="0"/>
              <a:t>as we believe the answers, we will receive will all be varied due to factors such as  age?, educational background? Etc.</a:t>
            </a:r>
          </a:p>
          <a:p>
            <a:pPr marL="285750" indent="-285750">
              <a:buFont typeface="Wingdings"/>
              <a:buChar char="v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dirty="0">
                <a:solidFill>
                  <a:srgbClr val="FFFFFF"/>
                </a:solidFill>
              </a:rPr>
              <a:t>As UWTSD students will be using digital skills throughout the duration of their academic year!, We predict that student's confidence will automatically increase over the learning period with more experience gained.</a:t>
            </a:r>
          </a:p>
        </p:txBody>
      </p:sp>
    </p:spTree>
    <p:extLst>
      <p:ext uri="{BB962C8B-B14F-4D97-AF65-F5344CB8AC3E}">
        <p14:creationId xmlns:p14="http://schemas.microsoft.com/office/powerpoint/2010/main" val="255120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7A2B17-D3E0-4B38-823F-45312C0B3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592A21B-8E82-4396-A130-C7531DF0A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16">
            <a:extLst>
              <a:ext uri="{FF2B5EF4-FFF2-40B4-BE49-F238E27FC236}">
                <a16:creationId xmlns:a16="http://schemas.microsoft.com/office/drawing/2014/main" id="{ACA9027C-9377-4A86-A639-42BA502AD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8" name="Freeform 5">
            <a:extLst>
              <a:ext uri="{FF2B5EF4-FFF2-40B4-BE49-F238E27FC236}">
                <a16:creationId xmlns:a16="http://schemas.microsoft.com/office/drawing/2014/main" id="{423EDA5B-B414-4C7C-8CBA-3D9D7997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4055532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9DBC4E-383E-0A5A-A31B-DC7B1D495F12}"/>
              </a:ext>
            </a:extLst>
          </p:cNvPr>
          <p:cNvSpPr txBox="1"/>
          <p:nvPr/>
        </p:nvSpPr>
        <p:spPr>
          <a:xfrm>
            <a:off x="636916" y="4854346"/>
            <a:ext cx="9149350" cy="8680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RESEARCH TIMELINE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92E80A-97EC-70A8-6D8A-C51B21448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0FDB29-02F6-4DBE-1AF2-F1A8ED5AFBC0}"/>
              </a:ext>
            </a:extLst>
          </p:cNvPr>
          <p:cNvSpPr txBox="1"/>
          <p:nvPr/>
        </p:nvSpPr>
        <p:spPr>
          <a:xfrm>
            <a:off x="5215053" y="119689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C0A48CB-B525-E04F-62A1-5C9B845489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595788"/>
              </p:ext>
            </p:extLst>
          </p:nvPr>
        </p:nvGraphicFramePr>
        <p:xfrm>
          <a:off x="848264" y="661358"/>
          <a:ext cx="9432427" cy="309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2388">
                  <a:extLst>
                    <a:ext uri="{9D8B030D-6E8A-4147-A177-3AD203B41FA5}">
                      <a16:colId xmlns:a16="http://schemas.microsoft.com/office/drawing/2014/main" val="2140980613"/>
                    </a:ext>
                  </a:extLst>
                </a:gridCol>
                <a:gridCol w="2282388">
                  <a:extLst>
                    <a:ext uri="{9D8B030D-6E8A-4147-A177-3AD203B41FA5}">
                      <a16:colId xmlns:a16="http://schemas.microsoft.com/office/drawing/2014/main" val="1926626606"/>
                    </a:ext>
                  </a:extLst>
                </a:gridCol>
                <a:gridCol w="2282388">
                  <a:extLst>
                    <a:ext uri="{9D8B030D-6E8A-4147-A177-3AD203B41FA5}">
                      <a16:colId xmlns:a16="http://schemas.microsoft.com/office/drawing/2014/main" val="4051226370"/>
                    </a:ext>
                  </a:extLst>
                </a:gridCol>
                <a:gridCol w="2585263">
                  <a:extLst>
                    <a:ext uri="{9D8B030D-6E8A-4147-A177-3AD203B41FA5}">
                      <a16:colId xmlns:a16="http://schemas.microsoft.com/office/drawing/2014/main" val="1122618208"/>
                    </a:ext>
                  </a:extLst>
                </a:gridCol>
              </a:tblGrid>
              <a:tr h="541502">
                <a:tc>
                  <a:txBody>
                    <a:bodyPr/>
                    <a:lstStyle/>
                    <a:p>
                      <a:r>
                        <a:rPr lang="en-US" sz="3300" dirty="0"/>
                        <a:t>WEEK 7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WEEK 8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WEEK 9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WEEK 10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437510424"/>
                  </a:ext>
                </a:extLst>
              </a:tr>
              <a:tr h="189525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/>
                        <a:t>     </a:t>
                      </a:r>
                      <a:r>
                        <a:rPr lang="en-US" sz="1800" b="1" dirty="0"/>
                        <a:t>Research</a:t>
                      </a:r>
                      <a:endParaRPr lang="en-US" sz="1800" dirty="0"/>
                    </a:p>
                    <a:p>
                      <a:pPr marL="0" lvl="0" indent="0">
                        <a:buNone/>
                      </a:pPr>
                      <a:endParaRPr lang="en-US" sz="2000" b="1" dirty="0"/>
                    </a:p>
                    <a:p>
                      <a:pPr marL="342900" lvl="0" indent="-342900">
                        <a:buFont typeface="Calibri"/>
                        <a:buChar char="-"/>
                      </a:pPr>
                      <a:r>
                        <a:rPr lang="en-US" sz="2000" b="0" dirty="0"/>
                        <a:t> Data collection</a:t>
                      </a:r>
                    </a:p>
                    <a:p>
                      <a:pPr marL="457200" lvl="0" indent="-457200">
                        <a:buFont typeface="Calibri"/>
                        <a:buChar char="-"/>
                      </a:pPr>
                      <a:endParaRPr lang="en-US" sz="2000" dirty="0"/>
                    </a:p>
                    <a:p>
                      <a:pPr marL="457200" lvl="0" indent="-457200">
                        <a:buFont typeface="Calibri"/>
                        <a:buChar char="-"/>
                      </a:pPr>
                      <a:r>
                        <a:rPr lang="en-US" sz="2000" dirty="0"/>
                        <a:t>Primary sources</a:t>
                      </a:r>
                    </a:p>
                    <a:p>
                      <a:pPr marL="457200" lvl="0" indent="-457200">
                        <a:buFont typeface="Calibri"/>
                        <a:buChar char="-"/>
                      </a:pPr>
                      <a:r>
                        <a:rPr lang="en-US" sz="800" dirty="0"/>
                        <a:t>-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    Research</a:t>
                      </a:r>
                    </a:p>
                    <a:p>
                      <a:pPr lvl="0">
                        <a:buNone/>
                      </a:pPr>
                      <a:endParaRPr lang="en-US" sz="1800" b="1" dirty="0"/>
                    </a:p>
                    <a:p>
                      <a:pPr lvl="0">
                        <a:buNone/>
                      </a:pPr>
                      <a:r>
                        <a:rPr lang="en-US" sz="1800" b="0" dirty="0"/>
                        <a:t>   Skill Analysis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   Research </a:t>
                      </a:r>
                    </a:p>
                    <a:p>
                      <a:pPr lvl="0">
                        <a:buNone/>
                      </a:pPr>
                      <a:endParaRPr lang="en-US" sz="1800" b="1" dirty="0"/>
                    </a:p>
                    <a:p>
                      <a:pPr lvl="0">
                        <a:buNone/>
                      </a:pPr>
                      <a:r>
                        <a:rPr lang="en-US" sz="1800" b="1" dirty="0"/>
                        <a:t> Report writing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     Workshop</a:t>
                      </a:r>
                      <a:endParaRPr lang="en-US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0318167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25566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ARE DIGITAL SKILLS IMPORTANT FOR STUDY AND WORK?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1219</cp:revision>
  <dcterms:created xsi:type="dcterms:W3CDTF">2023-02-10T14:41:35Z</dcterms:created>
  <dcterms:modified xsi:type="dcterms:W3CDTF">2023-02-23T00:46:03Z</dcterms:modified>
</cp:coreProperties>
</file>