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60" r:id="rId5"/>
    <p:sldId id="261" r:id="rId6"/>
    <p:sldId id="262" r:id="rId7"/>
    <p:sldId id="263" r:id="rId8"/>
    <p:sldId id="264" r:id="rId9"/>
    <p:sldId id="266"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7C4DDE-EF77-4DD2-91D6-A0838E8D30C1}" v="336" dt="2023-12-03T15:09:49.4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272" autoAdjust="0"/>
    <p:restoredTop sz="94660"/>
  </p:normalViewPr>
  <p:slideViewPr>
    <p:cSldViewPr snapToGrid="0">
      <p:cViewPr varScale="1">
        <p:scale>
          <a:sx n="63" d="100"/>
          <a:sy n="63" d="100"/>
        </p:scale>
        <p:origin x="60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A1698B-0460-42BA-952C-E9FC2B18E8C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FD18263-CA68-4B47-856E-CE652F541636}">
      <dgm:prSet/>
      <dgm:spPr/>
      <dgm:t>
        <a:bodyPr/>
        <a:lstStyle/>
        <a:p>
          <a:r>
            <a:rPr lang="en-US"/>
            <a:t>Means oriented vs goal oriented </a:t>
          </a:r>
        </a:p>
      </dgm:t>
    </dgm:pt>
    <dgm:pt modelId="{01446B8E-B25D-45E8-B8F1-7F6F9461A725}" type="parTrans" cxnId="{350F53F3-D36A-4BD9-94CF-0A85F1C38F85}">
      <dgm:prSet/>
      <dgm:spPr/>
      <dgm:t>
        <a:bodyPr/>
        <a:lstStyle/>
        <a:p>
          <a:endParaRPr lang="en-US"/>
        </a:p>
      </dgm:t>
    </dgm:pt>
    <dgm:pt modelId="{791C23ED-7EEF-4BAF-874F-D7D7081EA938}" type="sibTrans" cxnId="{350F53F3-D36A-4BD9-94CF-0A85F1C38F85}">
      <dgm:prSet/>
      <dgm:spPr/>
      <dgm:t>
        <a:bodyPr/>
        <a:lstStyle/>
        <a:p>
          <a:endParaRPr lang="en-US"/>
        </a:p>
      </dgm:t>
    </dgm:pt>
    <dgm:pt modelId="{4C3553D0-96CB-4503-BB7E-89FED42CD8DA}">
      <dgm:prSet/>
      <dgm:spPr/>
      <dgm:t>
        <a:bodyPr/>
        <a:lstStyle/>
        <a:p>
          <a:r>
            <a:rPr lang="en-US"/>
            <a:t>Internally driven vs externally driven </a:t>
          </a:r>
        </a:p>
      </dgm:t>
    </dgm:pt>
    <dgm:pt modelId="{44702312-980B-4B93-8EBA-B6A4310D6BE4}" type="parTrans" cxnId="{D5F93734-CE88-4B4A-8574-95E678E8223F}">
      <dgm:prSet/>
      <dgm:spPr/>
      <dgm:t>
        <a:bodyPr/>
        <a:lstStyle/>
        <a:p>
          <a:endParaRPr lang="en-US"/>
        </a:p>
      </dgm:t>
    </dgm:pt>
    <dgm:pt modelId="{BF6FA267-F37D-4B5A-AB02-27CAFA52B308}" type="sibTrans" cxnId="{D5F93734-CE88-4B4A-8574-95E678E8223F}">
      <dgm:prSet/>
      <dgm:spPr/>
      <dgm:t>
        <a:bodyPr/>
        <a:lstStyle/>
        <a:p>
          <a:endParaRPr lang="en-US"/>
        </a:p>
      </dgm:t>
    </dgm:pt>
    <dgm:pt modelId="{FBF10432-43E0-4CE6-8260-60FC64F51D34}">
      <dgm:prSet/>
      <dgm:spPr/>
      <dgm:t>
        <a:bodyPr/>
        <a:lstStyle/>
        <a:p>
          <a:r>
            <a:rPr lang="en-US"/>
            <a:t>Easygoing vs strict </a:t>
          </a:r>
        </a:p>
      </dgm:t>
    </dgm:pt>
    <dgm:pt modelId="{9053B97A-D245-4D9B-8C51-87E9AA5016F0}" type="parTrans" cxnId="{EAB9968F-00E5-47E7-82B0-8EE2E7ECF7B4}">
      <dgm:prSet/>
      <dgm:spPr/>
      <dgm:t>
        <a:bodyPr/>
        <a:lstStyle/>
        <a:p>
          <a:endParaRPr lang="en-US"/>
        </a:p>
      </dgm:t>
    </dgm:pt>
    <dgm:pt modelId="{2E068DD8-0B1F-4B63-82CF-1A5BF598C251}" type="sibTrans" cxnId="{EAB9968F-00E5-47E7-82B0-8EE2E7ECF7B4}">
      <dgm:prSet/>
      <dgm:spPr/>
      <dgm:t>
        <a:bodyPr/>
        <a:lstStyle/>
        <a:p>
          <a:endParaRPr lang="en-US"/>
        </a:p>
      </dgm:t>
    </dgm:pt>
    <dgm:pt modelId="{D732E4C7-E867-4A67-B087-B1325F3741FB}">
      <dgm:prSet/>
      <dgm:spPr/>
      <dgm:t>
        <a:bodyPr/>
        <a:lstStyle/>
        <a:p>
          <a:r>
            <a:rPr lang="en-US"/>
            <a:t>Local vs professional </a:t>
          </a:r>
        </a:p>
      </dgm:t>
    </dgm:pt>
    <dgm:pt modelId="{17868BAC-0314-487D-97DD-EAF42F476F72}" type="parTrans" cxnId="{C08C432A-9B82-4FFD-B548-6E360240262D}">
      <dgm:prSet/>
      <dgm:spPr/>
      <dgm:t>
        <a:bodyPr/>
        <a:lstStyle/>
        <a:p>
          <a:endParaRPr lang="en-US"/>
        </a:p>
      </dgm:t>
    </dgm:pt>
    <dgm:pt modelId="{6E51878F-FB75-4579-85C1-6B19D7148D30}" type="sibTrans" cxnId="{C08C432A-9B82-4FFD-B548-6E360240262D}">
      <dgm:prSet/>
      <dgm:spPr/>
      <dgm:t>
        <a:bodyPr/>
        <a:lstStyle/>
        <a:p>
          <a:endParaRPr lang="en-US"/>
        </a:p>
      </dgm:t>
    </dgm:pt>
    <dgm:pt modelId="{1A5B6631-4C65-4B32-A6C4-CB46CCFEE804}">
      <dgm:prSet/>
      <dgm:spPr/>
      <dgm:t>
        <a:bodyPr/>
        <a:lstStyle/>
        <a:p>
          <a:r>
            <a:rPr lang="en-US"/>
            <a:t>Open system vs closed </a:t>
          </a:r>
        </a:p>
      </dgm:t>
    </dgm:pt>
    <dgm:pt modelId="{D90F55FE-DFB2-4DBB-9DCE-9D2E49837326}" type="parTrans" cxnId="{041F81AA-C587-49C2-A4F8-25A0E4B5F75C}">
      <dgm:prSet/>
      <dgm:spPr/>
      <dgm:t>
        <a:bodyPr/>
        <a:lstStyle/>
        <a:p>
          <a:endParaRPr lang="en-US"/>
        </a:p>
      </dgm:t>
    </dgm:pt>
    <dgm:pt modelId="{E9B6AB15-1676-49B2-918A-3C2F61E5A1D6}" type="sibTrans" cxnId="{041F81AA-C587-49C2-A4F8-25A0E4B5F75C}">
      <dgm:prSet/>
      <dgm:spPr/>
      <dgm:t>
        <a:bodyPr/>
        <a:lstStyle/>
        <a:p>
          <a:endParaRPr lang="en-US"/>
        </a:p>
      </dgm:t>
    </dgm:pt>
    <dgm:pt modelId="{F9951F7F-117B-4328-BC71-F1033CDEBD25}">
      <dgm:prSet/>
      <dgm:spPr/>
      <dgm:t>
        <a:bodyPr/>
        <a:lstStyle/>
        <a:p>
          <a:r>
            <a:rPr lang="en-US"/>
            <a:t>Employee-oriented vs work-oriented</a:t>
          </a:r>
        </a:p>
      </dgm:t>
    </dgm:pt>
    <dgm:pt modelId="{17E762C3-35A4-4F29-9F1D-BFCEF026B235}" type="parTrans" cxnId="{00D38D7D-9424-4723-B22E-BC7557242A3B}">
      <dgm:prSet/>
      <dgm:spPr/>
      <dgm:t>
        <a:bodyPr/>
        <a:lstStyle/>
        <a:p>
          <a:endParaRPr lang="en-US"/>
        </a:p>
      </dgm:t>
    </dgm:pt>
    <dgm:pt modelId="{BF6593F5-B030-429D-A17D-0AC63DAFEBC7}" type="sibTrans" cxnId="{00D38D7D-9424-4723-B22E-BC7557242A3B}">
      <dgm:prSet/>
      <dgm:spPr/>
      <dgm:t>
        <a:bodyPr/>
        <a:lstStyle/>
        <a:p>
          <a:endParaRPr lang="en-US"/>
        </a:p>
      </dgm:t>
    </dgm:pt>
    <dgm:pt modelId="{B190F304-DB2B-4DFD-A66F-D8B97948CEB3}" type="pres">
      <dgm:prSet presAssocID="{33A1698B-0460-42BA-952C-E9FC2B18E8CA}" presName="linear" presStyleCnt="0">
        <dgm:presLayoutVars>
          <dgm:animLvl val="lvl"/>
          <dgm:resizeHandles val="exact"/>
        </dgm:presLayoutVars>
      </dgm:prSet>
      <dgm:spPr/>
    </dgm:pt>
    <dgm:pt modelId="{03ECE593-ACCC-4694-A857-C8ED828C2C09}" type="pres">
      <dgm:prSet presAssocID="{9FD18263-CA68-4B47-856E-CE652F541636}" presName="parentText" presStyleLbl="node1" presStyleIdx="0" presStyleCnt="6">
        <dgm:presLayoutVars>
          <dgm:chMax val="0"/>
          <dgm:bulletEnabled val="1"/>
        </dgm:presLayoutVars>
      </dgm:prSet>
      <dgm:spPr/>
    </dgm:pt>
    <dgm:pt modelId="{CCFC32E6-CEFF-4F3B-9644-BF25A4C4713D}" type="pres">
      <dgm:prSet presAssocID="{791C23ED-7EEF-4BAF-874F-D7D7081EA938}" presName="spacer" presStyleCnt="0"/>
      <dgm:spPr/>
    </dgm:pt>
    <dgm:pt modelId="{4F7BDC13-3BFA-4950-9052-55ED99111D9C}" type="pres">
      <dgm:prSet presAssocID="{4C3553D0-96CB-4503-BB7E-89FED42CD8DA}" presName="parentText" presStyleLbl="node1" presStyleIdx="1" presStyleCnt="6">
        <dgm:presLayoutVars>
          <dgm:chMax val="0"/>
          <dgm:bulletEnabled val="1"/>
        </dgm:presLayoutVars>
      </dgm:prSet>
      <dgm:spPr/>
    </dgm:pt>
    <dgm:pt modelId="{B567FA33-9FFC-43C4-A984-E508C3ADEFBB}" type="pres">
      <dgm:prSet presAssocID="{BF6FA267-F37D-4B5A-AB02-27CAFA52B308}" presName="spacer" presStyleCnt="0"/>
      <dgm:spPr/>
    </dgm:pt>
    <dgm:pt modelId="{0F689D7F-F95E-40FB-ADC4-F74A428DE673}" type="pres">
      <dgm:prSet presAssocID="{FBF10432-43E0-4CE6-8260-60FC64F51D34}" presName="parentText" presStyleLbl="node1" presStyleIdx="2" presStyleCnt="6">
        <dgm:presLayoutVars>
          <dgm:chMax val="0"/>
          <dgm:bulletEnabled val="1"/>
        </dgm:presLayoutVars>
      </dgm:prSet>
      <dgm:spPr/>
    </dgm:pt>
    <dgm:pt modelId="{E46C635D-CB7F-4B58-8212-C958099A262B}" type="pres">
      <dgm:prSet presAssocID="{2E068DD8-0B1F-4B63-82CF-1A5BF598C251}" presName="spacer" presStyleCnt="0"/>
      <dgm:spPr/>
    </dgm:pt>
    <dgm:pt modelId="{F6A2DC47-B9F8-4611-B171-8A8B8D1444F5}" type="pres">
      <dgm:prSet presAssocID="{D732E4C7-E867-4A67-B087-B1325F3741FB}" presName="parentText" presStyleLbl="node1" presStyleIdx="3" presStyleCnt="6">
        <dgm:presLayoutVars>
          <dgm:chMax val="0"/>
          <dgm:bulletEnabled val="1"/>
        </dgm:presLayoutVars>
      </dgm:prSet>
      <dgm:spPr/>
    </dgm:pt>
    <dgm:pt modelId="{1DFE9759-0323-44F6-968B-14A965B67982}" type="pres">
      <dgm:prSet presAssocID="{6E51878F-FB75-4579-85C1-6B19D7148D30}" presName="spacer" presStyleCnt="0"/>
      <dgm:spPr/>
    </dgm:pt>
    <dgm:pt modelId="{5014E3B0-8F7F-4BBA-B2B4-8E576B65E05D}" type="pres">
      <dgm:prSet presAssocID="{1A5B6631-4C65-4B32-A6C4-CB46CCFEE804}" presName="parentText" presStyleLbl="node1" presStyleIdx="4" presStyleCnt="6">
        <dgm:presLayoutVars>
          <dgm:chMax val="0"/>
          <dgm:bulletEnabled val="1"/>
        </dgm:presLayoutVars>
      </dgm:prSet>
      <dgm:spPr/>
    </dgm:pt>
    <dgm:pt modelId="{84A29015-A313-47DE-8C80-98CAFF236817}" type="pres">
      <dgm:prSet presAssocID="{E9B6AB15-1676-49B2-918A-3C2F61E5A1D6}" presName="spacer" presStyleCnt="0"/>
      <dgm:spPr/>
    </dgm:pt>
    <dgm:pt modelId="{685F8E01-6F63-47F5-831A-45185BCAB6B3}" type="pres">
      <dgm:prSet presAssocID="{F9951F7F-117B-4328-BC71-F1033CDEBD25}" presName="parentText" presStyleLbl="node1" presStyleIdx="5" presStyleCnt="6">
        <dgm:presLayoutVars>
          <dgm:chMax val="0"/>
          <dgm:bulletEnabled val="1"/>
        </dgm:presLayoutVars>
      </dgm:prSet>
      <dgm:spPr/>
    </dgm:pt>
  </dgm:ptLst>
  <dgm:cxnLst>
    <dgm:cxn modelId="{FC0C8F09-0EA1-4B39-B6AD-EB00DD5D65BD}" type="presOf" srcId="{33A1698B-0460-42BA-952C-E9FC2B18E8CA}" destId="{B190F304-DB2B-4DFD-A66F-D8B97948CEB3}" srcOrd="0" destOrd="0" presId="urn:microsoft.com/office/officeart/2005/8/layout/vList2"/>
    <dgm:cxn modelId="{C08C432A-9B82-4FFD-B548-6E360240262D}" srcId="{33A1698B-0460-42BA-952C-E9FC2B18E8CA}" destId="{D732E4C7-E867-4A67-B087-B1325F3741FB}" srcOrd="3" destOrd="0" parTransId="{17868BAC-0314-487D-97DD-EAF42F476F72}" sibTransId="{6E51878F-FB75-4579-85C1-6B19D7148D30}"/>
    <dgm:cxn modelId="{D5F93734-CE88-4B4A-8574-95E678E8223F}" srcId="{33A1698B-0460-42BA-952C-E9FC2B18E8CA}" destId="{4C3553D0-96CB-4503-BB7E-89FED42CD8DA}" srcOrd="1" destOrd="0" parTransId="{44702312-980B-4B93-8EBA-B6A4310D6BE4}" sibTransId="{BF6FA267-F37D-4B5A-AB02-27CAFA52B308}"/>
    <dgm:cxn modelId="{67FECE63-14F6-4A57-B471-3C4BA25AA029}" type="presOf" srcId="{FBF10432-43E0-4CE6-8260-60FC64F51D34}" destId="{0F689D7F-F95E-40FB-ADC4-F74A428DE673}" srcOrd="0" destOrd="0" presId="urn:microsoft.com/office/officeart/2005/8/layout/vList2"/>
    <dgm:cxn modelId="{54F31D6F-1816-4E32-A7F7-10A1C59E3560}" type="presOf" srcId="{4C3553D0-96CB-4503-BB7E-89FED42CD8DA}" destId="{4F7BDC13-3BFA-4950-9052-55ED99111D9C}" srcOrd="0" destOrd="0" presId="urn:microsoft.com/office/officeart/2005/8/layout/vList2"/>
    <dgm:cxn modelId="{00D38D7D-9424-4723-B22E-BC7557242A3B}" srcId="{33A1698B-0460-42BA-952C-E9FC2B18E8CA}" destId="{F9951F7F-117B-4328-BC71-F1033CDEBD25}" srcOrd="5" destOrd="0" parTransId="{17E762C3-35A4-4F29-9F1D-BFCEF026B235}" sibTransId="{BF6593F5-B030-429D-A17D-0AC63DAFEBC7}"/>
    <dgm:cxn modelId="{EAB9968F-00E5-47E7-82B0-8EE2E7ECF7B4}" srcId="{33A1698B-0460-42BA-952C-E9FC2B18E8CA}" destId="{FBF10432-43E0-4CE6-8260-60FC64F51D34}" srcOrd="2" destOrd="0" parTransId="{9053B97A-D245-4D9B-8C51-87E9AA5016F0}" sibTransId="{2E068DD8-0B1F-4B63-82CF-1A5BF598C251}"/>
    <dgm:cxn modelId="{B6AEFB95-427A-4163-869F-6B0C18F32AD4}" type="presOf" srcId="{9FD18263-CA68-4B47-856E-CE652F541636}" destId="{03ECE593-ACCC-4694-A857-C8ED828C2C09}" srcOrd="0" destOrd="0" presId="urn:microsoft.com/office/officeart/2005/8/layout/vList2"/>
    <dgm:cxn modelId="{D1A71CAA-1417-46D7-936E-0342B14AF860}" type="presOf" srcId="{1A5B6631-4C65-4B32-A6C4-CB46CCFEE804}" destId="{5014E3B0-8F7F-4BBA-B2B4-8E576B65E05D}" srcOrd="0" destOrd="0" presId="urn:microsoft.com/office/officeart/2005/8/layout/vList2"/>
    <dgm:cxn modelId="{041F81AA-C587-49C2-A4F8-25A0E4B5F75C}" srcId="{33A1698B-0460-42BA-952C-E9FC2B18E8CA}" destId="{1A5B6631-4C65-4B32-A6C4-CB46CCFEE804}" srcOrd="4" destOrd="0" parTransId="{D90F55FE-DFB2-4DBB-9DCE-9D2E49837326}" sibTransId="{E9B6AB15-1676-49B2-918A-3C2F61E5A1D6}"/>
    <dgm:cxn modelId="{05A343C1-C60A-41BF-A255-5FC7D52EC425}" type="presOf" srcId="{F9951F7F-117B-4328-BC71-F1033CDEBD25}" destId="{685F8E01-6F63-47F5-831A-45185BCAB6B3}" srcOrd="0" destOrd="0" presId="urn:microsoft.com/office/officeart/2005/8/layout/vList2"/>
    <dgm:cxn modelId="{350F53F3-D36A-4BD9-94CF-0A85F1C38F85}" srcId="{33A1698B-0460-42BA-952C-E9FC2B18E8CA}" destId="{9FD18263-CA68-4B47-856E-CE652F541636}" srcOrd="0" destOrd="0" parTransId="{01446B8E-B25D-45E8-B8F1-7F6F9461A725}" sibTransId="{791C23ED-7EEF-4BAF-874F-D7D7081EA938}"/>
    <dgm:cxn modelId="{DC9988F3-6422-4E69-AC86-B70C30BD94E9}" type="presOf" srcId="{D732E4C7-E867-4A67-B087-B1325F3741FB}" destId="{F6A2DC47-B9F8-4611-B171-8A8B8D1444F5}" srcOrd="0" destOrd="0" presId="urn:microsoft.com/office/officeart/2005/8/layout/vList2"/>
    <dgm:cxn modelId="{11F48C31-3AEE-4042-8398-5CFD560D760D}" type="presParOf" srcId="{B190F304-DB2B-4DFD-A66F-D8B97948CEB3}" destId="{03ECE593-ACCC-4694-A857-C8ED828C2C09}" srcOrd="0" destOrd="0" presId="urn:microsoft.com/office/officeart/2005/8/layout/vList2"/>
    <dgm:cxn modelId="{72FBFDA8-B8F4-45CA-A2EC-1DE7943F4416}" type="presParOf" srcId="{B190F304-DB2B-4DFD-A66F-D8B97948CEB3}" destId="{CCFC32E6-CEFF-4F3B-9644-BF25A4C4713D}" srcOrd="1" destOrd="0" presId="urn:microsoft.com/office/officeart/2005/8/layout/vList2"/>
    <dgm:cxn modelId="{A14D5063-43A2-4199-BAE6-0323CD8249D5}" type="presParOf" srcId="{B190F304-DB2B-4DFD-A66F-D8B97948CEB3}" destId="{4F7BDC13-3BFA-4950-9052-55ED99111D9C}" srcOrd="2" destOrd="0" presId="urn:microsoft.com/office/officeart/2005/8/layout/vList2"/>
    <dgm:cxn modelId="{F2F23AA9-3D9A-4C01-B808-582738EE1F76}" type="presParOf" srcId="{B190F304-DB2B-4DFD-A66F-D8B97948CEB3}" destId="{B567FA33-9FFC-43C4-A984-E508C3ADEFBB}" srcOrd="3" destOrd="0" presId="urn:microsoft.com/office/officeart/2005/8/layout/vList2"/>
    <dgm:cxn modelId="{3E9E8F98-126D-48E2-8128-F010E40F5A6D}" type="presParOf" srcId="{B190F304-DB2B-4DFD-A66F-D8B97948CEB3}" destId="{0F689D7F-F95E-40FB-ADC4-F74A428DE673}" srcOrd="4" destOrd="0" presId="urn:microsoft.com/office/officeart/2005/8/layout/vList2"/>
    <dgm:cxn modelId="{12680C75-4E63-4C4E-8639-22BC3DC73B2B}" type="presParOf" srcId="{B190F304-DB2B-4DFD-A66F-D8B97948CEB3}" destId="{E46C635D-CB7F-4B58-8212-C958099A262B}" srcOrd="5" destOrd="0" presId="urn:microsoft.com/office/officeart/2005/8/layout/vList2"/>
    <dgm:cxn modelId="{47802AE2-F18E-4B9B-A26E-53E0B21E9D45}" type="presParOf" srcId="{B190F304-DB2B-4DFD-A66F-D8B97948CEB3}" destId="{F6A2DC47-B9F8-4611-B171-8A8B8D1444F5}" srcOrd="6" destOrd="0" presId="urn:microsoft.com/office/officeart/2005/8/layout/vList2"/>
    <dgm:cxn modelId="{CA9A626A-A7AE-4548-8784-413AC83F84A6}" type="presParOf" srcId="{B190F304-DB2B-4DFD-A66F-D8B97948CEB3}" destId="{1DFE9759-0323-44F6-968B-14A965B67982}" srcOrd="7" destOrd="0" presId="urn:microsoft.com/office/officeart/2005/8/layout/vList2"/>
    <dgm:cxn modelId="{DD28C751-D2CB-4C10-8C87-CFD983550AF8}" type="presParOf" srcId="{B190F304-DB2B-4DFD-A66F-D8B97948CEB3}" destId="{5014E3B0-8F7F-4BBA-B2B4-8E576B65E05D}" srcOrd="8" destOrd="0" presId="urn:microsoft.com/office/officeart/2005/8/layout/vList2"/>
    <dgm:cxn modelId="{00105175-CAFE-4E07-AEAD-E18FDCC0CB0D}" type="presParOf" srcId="{B190F304-DB2B-4DFD-A66F-D8B97948CEB3}" destId="{84A29015-A313-47DE-8C80-98CAFF236817}" srcOrd="9" destOrd="0" presId="urn:microsoft.com/office/officeart/2005/8/layout/vList2"/>
    <dgm:cxn modelId="{436FDD32-00DC-4190-9035-0EBBF773E899}" type="presParOf" srcId="{B190F304-DB2B-4DFD-A66F-D8B97948CEB3}" destId="{685F8E01-6F63-47F5-831A-45185BCAB6B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988D4D-1595-4612-A0F7-72982D00BA9D}" type="doc">
      <dgm:prSet loTypeId="urn:microsoft.com/office/officeart/2011/layout/HexagonRadial" loCatId="officeonline" qsTypeId="urn:microsoft.com/office/officeart/2005/8/quickstyle/simple1" qsCatId="simple" csTypeId="urn:microsoft.com/office/officeart/2005/8/colors/accent1_2" csCatId="accent1" phldr="1"/>
      <dgm:spPr/>
      <dgm:t>
        <a:bodyPr/>
        <a:lstStyle/>
        <a:p>
          <a:endParaRPr lang="en-GB"/>
        </a:p>
      </dgm:t>
    </dgm:pt>
    <dgm:pt modelId="{79AE6EB9-4054-421F-8A54-02606F9052C8}">
      <dgm:prSet phldrT="[Text]"/>
      <dgm:spPr/>
      <dgm:t>
        <a:bodyPr/>
        <a:lstStyle/>
        <a:p>
          <a:r>
            <a:rPr lang="en-US" dirty="0"/>
            <a:t>P</a:t>
          </a:r>
          <a:endParaRPr lang="en-GB" dirty="0"/>
        </a:p>
      </dgm:t>
    </dgm:pt>
    <dgm:pt modelId="{A3E9D6DA-4D81-4FEC-B995-08A83CC427F2}" type="parTrans" cxnId="{C4566A3A-8265-4040-9025-239F1C40C1CC}">
      <dgm:prSet/>
      <dgm:spPr/>
      <dgm:t>
        <a:bodyPr/>
        <a:lstStyle/>
        <a:p>
          <a:endParaRPr lang="en-GB"/>
        </a:p>
      </dgm:t>
    </dgm:pt>
    <dgm:pt modelId="{B5EA5D2B-74BE-4AB6-A215-1F1C28979994}" type="sibTrans" cxnId="{C4566A3A-8265-4040-9025-239F1C40C1CC}">
      <dgm:prSet/>
      <dgm:spPr/>
      <dgm:t>
        <a:bodyPr/>
        <a:lstStyle/>
        <a:p>
          <a:endParaRPr lang="en-GB"/>
        </a:p>
      </dgm:t>
    </dgm:pt>
    <dgm:pt modelId="{1568BC4E-1DA8-4DA7-9C0A-D3F5C3ACCF53}">
      <dgm:prSet phldrT="[Text]"/>
      <dgm:spPr/>
      <dgm:t>
        <a:bodyPr/>
        <a:lstStyle/>
        <a:p>
          <a:r>
            <a:rPr lang="en-US" dirty="0"/>
            <a:t>E</a:t>
          </a:r>
          <a:endParaRPr lang="en-GB" dirty="0"/>
        </a:p>
      </dgm:t>
    </dgm:pt>
    <dgm:pt modelId="{60FF7853-188B-4F91-9E65-CA2395EB0CF0}" type="parTrans" cxnId="{B6D38718-C951-42CB-8077-D289F77D5B13}">
      <dgm:prSet/>
      <dgm:spPr/>
      <dgm:t>
        <a:bodyPr/>
        <a:lstStyle/>
        <a:p>
          <a:endParaRPr lang="en-GB"/>
        </a:p>
      </dgm:t>
    </dgm:pt>
    <dgm:pt modelId="{079A7C75-8A52-4ADB-AB8E-A6CAE9B49980}" type="sibTrans" cxnId="{B6D38718-C951-42CB-8077-D289F77D5B13}">
      <dgm:prSet/>
      <dgm:spPr/>
      <dgm:t>
        <a:bodyPr/>
        <a:lstStyle/>
        <a:p>
          <a:endParaRPr lang="en-GB"/>
        </a:p>
      </dgm:t>
    </dgm:pt>
    <dgm:pt modelId="{AFAE2F35-8922-4FA3-95F0-7626CEDEF120}">
      <dgm:prSet phldrT="[Text]"/>
      <dgm:spPr/>
      <dgm:t>
        <a:bodyPr/>
        <a:lstStyle/>
        <a:p>
          <a:r>
            <a:rPr lang="en-US" dirty="0"/>
            <a:t>S</a:t>
          </a:r>
          <a:endParaRPr lang="en-GB" dirty="0"/>
        </a:p>
      </dgm:t>
    </dgm:pt>
    <dgm:pt modelId="{FA1026A7-FE27-4666-9446-EAD208762262}" type="parTrans" cxnId="{523402EE-272A-4123-A64F-7D176F95F2AE}">
      <dgm:prSet/>
      <dgm:spPr/>
      <dgm:t>
        <a:bodyPr/>
        <a:lstStyle/>
        <a:p>
          <a:endParaRPr lang="en-GB"/>
        </a:p>
      </dgm:t>
    </dgm:pt>
    <dgm:pt modelId="{2877E5C5-D80F-48F3-87AB-9AB6AC4B7BDD}" type="sibTrans" cxnId="{523402EE-272A-4123-A64F-7D176F95F2AE}">
      <dgm:prSet/>
      <dgm:spPr/>
      <dgm:t>
        <a:bodyPr/>
        <a:lstStyle/>
        <a:p>
          <a:endParaRPr lang="en-GB"/>
        </a:p>
      </dgm:t>
    </dgm:pt>
    <dgm:pt modelId="{0DD11704-DD0F-457F-BF88-95C720BAEF2E}">
      <dgm:prSet phldrT="[Text]"/>
      <dgm:spPr/>
      <dgm:t>
        <a:bodyPr/>
        <a:lstStyle/>
        <a:p>
          <a:r>
            <a:rPr lang="en-US" dirty="0"/>
            <a:t>T</a:t>
          </a:r>
          <a:endParaRPr lang="en-GB" dirty="0"/>
        </a:p>
      </dgm:t>
    </dgm:pt>
    <dgm:pt modelId="{09F2AC38-4D1C-40E8-A162-B1A4C031FF08}" type="parTrans" cxnId="{C9388F5A-DF4D-45E9-B408-642467F426CE}">
      <dgm:prSet/>
      <dgm:spPr/>
      <dgm:t>
        <a:bodyPr/>
        <a:lstStyle/>
        <a:p>
          <a:endParaRPr lang="en-GB"/>
        </a:p>
      </dgm:t>
    </dgm:pt>
    <dgm:pt modelId="{26BB42A2-25FE-4A8E-AB5F-932BE50894B4}" type="sibTrans" cxnId="{C9388F5A-DF4D-45E9-B408-642467F426CE}">
      <dgm:prSet/>
      <dgm:spPr/>
      <dgm:t>
        <a:bodyPr/>
        <a:lstStyle/>
        <a:p>
          <a:endParaRPr lang="en-GB"/>
        </a:p>
      </dgm:t>
    </dgm:pt>
    <dgm:pt modelId="{159E4BBF-A094-4E84-ABED-FA3848E6D548}">
      <dgm:prSet phldrT="[Text]"/>
      <dgm:spPr/>
      <dgm:t>
        <a:bodyPr/>
        <a:lstStyle/>
        <a:p>
          <a:r>
            <a:rPr lang="en-US" dirty="0"/>
            <a:t>E</a:t>
          </a:r>
          <a:endParaRPr lang="en-GB" dirty="0"/>
        </a:p>
      </dgm:t>
    </dgm:pt>
    <dgm:pt modelId="{7C749B93-616F-43F0-BA0F-11A97B3D372B}" type="parTrans" cxnId="{239F0C1B-1B8D-4E11-9EA3-F20BCAAF7E7E}">
      <dgm:prSet/>
      <dgm:spPr/>
      <dgm:t>
        <a:bodyPr/>
        <a:lstStyle/>
        <a:p>
          <a:endParaRPr lang="en-GB"/>
        </a:p>
      </dgm:t>
    </dgm:pt>
    <dgm:pt modelId="{206F4EF2-55EB-4792-8942-26FB3EC211AB}" type="sibTrans" cxnId="{239F0C1B-1B8D-4E11-9EA3-F20BCAAF7E7E}">
      <dgm:prSet/>
      <dgm:spPr/>
      <dgm:t>
        <a:bodyPr/>
        <a:lstStyle/>
        <a:p>
          <a:endParaRPr lang="en-GB"/>
        </a:p>
      </dgm:t>
    </dgm:pt>
    <dgm:pt modelId="{690534CF-49EB-46E5-BC39-201A8FE5F8E5}">
      <dgm:prSet phldrT="[Text]"/>
      <dgm:spPr/>
      <dgm:t>
        <a:bodyPr/>
        <a:lstStyle/>
        <a:p>
          <a:r>
            <a:rPr lang="en-US" dirty="0"/>
            <a:t>L</a:t>
          </a:r>
          <a:endParaRPr lang="en-GB" dirty="0"/>
        </a:p>
      </dgm:t>
    </dgm:pt>
    <dgm:pt modelId="{325D45FB-AE5B-42CD-8D22-3FC43EA1B57F}" type="parTrans" cxnId="{E8C3A55E-FAEF-4321-856F-717F772F76F8}">
      <dgm:prSet/>
      <dgm:spPr/>
      <dgm:t>
        <a:bodyPr/>
        <a:lstStyle/>
        <a:p>
          <a:endParaRPr lang="en-GB"/>
        </a:p>
      </dgm:t>
    </dgm:pt>
    <dgm:pt modelId="{809D7A78-7CFA-4A69-9EEB-B328C4F2A83C}" type="sibTrans" cxnId="{E8C3A55E-FAEF-4321-856F-717F772F76F8}">
      <dgm:prSet/>
      <dgm:spPr/>
      <dgm:t>
        <a:bodyPr/>
        <a:lstStyle/>
        <a:p>
          <a:endParaRPr lang="en-GB"/>
        </a:p>
      </dgm:t>
    </dgm:pt>
    <dgm:pt modelId="{A816E73E-4963-421E-A31F-1C93AA681B90}" type="pres">
      <dgm:prSet presAssocID="{46988D4D-1595-4612-A0F7-72982D00BA9D}" presName="Name0" presStyleCnt="0">
        <dgm:presLayoutVars>
          <dgm:chMax val="1"/>
          <dgm:chPref val="1"/>
          <dgm:dir/>
          <dgm:animOne val="branch"/>
          <dgm:animLvl val="lvl"/>
        </dgm:presLayoutVars>
      </dgm:prSet>
      <dgm:spPr/>
    </dgm:pt>
    <dgm:pt modelId="{48D57FFF-4549-4AA0-9D14-F1C30422AE53}" type="pres">
      <dgm:prSet presAssocID="{79AE6EB9-4054-421F-8A54-02606F9052C8}" presName="Parent" presStyleLbl="node0" presStyleIdx="0" presStyleCnt="1" custLinFactNeighborX="-73119" custLinFactNeighborY="-49986">
        <dgm:presLayoutVars>
          <dgm:chMax val="6"/>
          <dgm:chPref val="6"/>
        </dgm:presLayoutVars>
      </dgm:prSet>
      <dgm:spPr/>
    </dgm:pt>
    <dgm:pt modelId="{2E50D2DD-8E08-4147-A1E1-7E3E4B497370}" type="pres">
      <dgm:prSet presAssocID="{1568BC4E-1DA8-4DA7-9C0A-D3F5C3ACCF53}" presName="Accent1" presStyleCnt="0"/>
      <dgm:spPr/>
    </dgm:pt>
    <dgm:pt modelId="{0011C6FB-CB44-4221-BB0D-932FDE99FC94}" type="pres">
      <dgm:prSet presAssocID="{1568BC4E-1DA8-4DA7-9C0A-D3F5C3ACCF53}" presName="Accent" presStyleLbl="bgShp" presStyleIdx="0" presStyleCnt="5"/>
      <dgm:spPr/>
    </dgm:pt>
    <dgm:pt modelId="{6146B126-9D48-4725-8BF3-642109A31E67}" type="pres">
      <dgm:prSet presAssocID="{1568BC4E-1DA8-4DA7-9C0A-D3F5C3ACCF53}" presName="Child1" presStyleLbl="node1" presStyleIdx="0" presStyleCnt="5">
        <dgm:presLayoutVars>
          <dgm:chMax val="0"/>
          <dgm:chPref val="0"/>
          <dgm:bulletEnabled val="1"/>
        </dgm:presLayoutVars>
      </dgm:prSet>
      <dgm:spPr/>
    </dgm:pt>
    <dgm:pt modelId="{77F72E8F-2A37-4333-A75E-4DBF68E0F381}" type="pres">
      <dgm:prSet presAssocID="{AFAE2F35-8922-4FA3-95F0-7626CEDEF120}" presName="Accent2" presStyleCnt="0"/>
      <dgm:spPr/>
    </dgm:pt>
    <dgm:pt modelId="{5FA6005F-04CB-4DBF-BA02-A7804CD4A223}" type="pres">
      <dgm:prSet presAssocID="{AFAE2F35-8922-4FA3-95F0-7626CEDEF120}" presName="Accent" presStyleLbl="bgShp" presStyleIdx="1" presStyleCnt="5"/>
      <dgm:spPr/>
    </dgm:pt>
    <dgm:pt modelId="{C0C19EBB-E173-4D42-8E56-37C21E09557B}" type="pres">
      <dgm:prSet presAssocID="{AFAE2F35-8922-4FA3-95F0-7626CEDEF120}" presName="Child2" presStyleLbl="node1" presStyleIdx="1" presStyleCnt="5">
        <dgm:presLayoutVars>
          <dgm:chMax val="0"/>
          <dgm:chPref val="0"/>
          <dgm:bulletEnabled val="1"/>
        </dgm:presLayoutVars>
      </dgm:prSet>
      <dgm:spPr/>
    </dgm:pt>
    <dgm:pt modelId="{A7AEE8A2-D849-401B-8915-DA8FAB9744DD}" type="pres">
      <dgm:prSet presAssocID="{0DD11704-DD0F-457F-BF88-95C720BAEF2E}" presName="Accent3" presStyleCnt="0"/>
      <dgm:spPr/>
    </dgm:pt>
    <dgm:pt modelId="{6A254E35-C937-420F-B471-183E1602C1B8}" type="pres">
      <dgm:prSet presAssocID="{0DD11704-DD0F-457F-BF88-95C720BAEF2E}" presName="Accent" presStyleLbl="bgShp" presStyleIdx="2" presStyleCnt="5"/>
      <dgm:spPr/>
    </dgm:pt>
    <dgm:pt modelId="{E0F26B42-63B1-47BD-AD62-EFD9AE4951EE}" type="pres">
      <dgm:prSet presAssocID="{0DD11704-DD0F-457F-BF88-95C720BAEF2E}" presName="Child3" presStyleLbl="node1" presStyleIdx="2" presStyleCnt="5" custLinFactNeighborX="649" custLinFactNeighborY="3748">
        <dgm:presLayoutVars>
          <dgm:chMax val="0"/>
          <dgm:chPref val="0"/>
          <dgm:bulletEnabled val="1"/>
        </dgm:presLayoutVars>
      </dgm:prSet>
      <dgm:spPr/>
    </dgm:pt>
    <dgm:pt modelId="{ABF7F420-CDEB-4163-B08B-BD24EC303B4D}" type="pres">
      <dgm:prSet presAssocID="{159E4BBF-A094-4E84-ABED-FA3848E6D548}" presName="Accent4" presStyleCnt="0"/>
      <dgm:spPr/>
    </dgm:pt>
    <dgm:pt modelId="{AEDE8362-1718-4E5C-A6E4-7A7DCC63261B}" type="pres">
      <dgm:prSet presAssocID="{159E4BBF-A094-4E84-ABED-FA3848E6D548}" presName="Accent" presStyleLbl="bgShp" presStyleIdx="3" presStyleCnt="5"/>
      <dgm:spPr/>
    </dgm:pt>
    <dgm:pt modelId="{FAAE5E06-6FCA-4381-80C7-BB97B6F8F46A}" type="pres">
      <dgm:prSet presAssocID="{159E4BBF-A094-4E84-ABED-FA3848E6D548}" presName="Child4" presStyleLbl="node1" presStyleIdx="3" presStyleCnt="5">
        <dgm:presLayoutVars>
          <dgm:chMax val="0"/>
          <dgm:chPref val="0"/>
          <dgm:bulletEnabled val="1"/>
        </dgm:presLayoutVars>
      </dgm:prSet>
      <dgm:spPr/>
    </dgm:pt>
    <dgm:pt modelId="{3BED509B-A4C8-4726-8823-8ECE8F927FDA}" type="pres">
      <dgm:prSet presAssocID="{690534CF-49EB-46E5-BC39-201A8FE5F8E5}" presName="Accent5" presStyleCnt="0"/>
      <dgm:spPr/>
    </dgm:pt>
    <dgm:pt modelId="{8C83996B-BF74-42C2-B0A9-5C2387085EC4}" type="pres">
      <dgm:prSet presAssocID="{690534CF-49EB-46E5-BC39-201A8FE5F8E5}" presName="Accent" presStyleLbl="bgShp" presStyleIdx="4" presStyleCnt="5"/>
      <dgm:spPr/>
    </dgm:pt>
    <dgm:pt modelId="{62B102E6-827A-48DD-8A08-A4FFFF13493F}" type="pres">
      <dgm:prSet presAssocID="{690534CF-49EB-46E5-BC39-201A8FE5F8E5}" presName="Child5" presStyleLbl="node1" presStyleIdx="4" presStyleCnt="5">
        <dgm:presLayoutVars>
          <dgm:chMax val="0"/>
          <dgm:chPref val="0"/>
          <dgm:bulletEnabled val="1"/>
        </dgm:presLayoutVars>
      </dgm:prSet>
      <dgm:spPr/>
    </dgm:pt>
  </dgm:ptLst>
  <dgm:cxnLst>
    <dgm:cxn modelId="{59130716-FF8C-4624-B0E7-35ADAED48D71}" type="presOf" srcId="{79AE6EB9-4054-421F-8A54-02606F9052C8}" destId="{48D57FFF-4549-4AA0-9D14-F1C30422AE53}" srcOrd="0" destOrd="0" presId="urn:microsoft.com/office/officeart/2011/layout/HexagonRadial"/>
    <dgm:cxn modelId="{B6D38718-C951-42CB-8077-D289F77D5B13}" srcId="{79AE6EB9-4054-421F-8A54-02606F9052C8}" destId="{1568BC4E-1DA8-4DA7-9C0A-D3F5C3ACCF53}" srcOrd="0" destOrd="0" parTransId="{60FF7853-188B-4F91-9E65-CA2395EB0CF0}" sibTransId="{079A7C75-8A52-4ADB-AB8E-A6CAE9B49980}"/>
    <dgm:cxn modelId="{239F0C1B-1B8D-4E11-9EA3-F20BCAAF7E7E}" srcId="{79AE6EB9-4054-421F-8A54-02606F9052C8}" destId="{159E4BBF-A094-4E84-ABED-FA3848E6D548}" srcOrd="3" destOrd="0" parTransId="{7C749B93-616F-43F0-BA0F-11A97B3D372B}" sibTransId="{206F4EF2-55EB-4792-8942-26FB3EC211AB}"/>
    <dgm:cxn modelId="{C4566A3A-8265-4040-9025-239F1C40C1CC}" srcId="{46988D4D-1595-4612-A0F7-72982D00BA9D}" destId="{79AE6EB9-4054-421F-8A54-02606F9052C8}" srcOrd="0" destOrd="0" parTransId="{A3E9D6DA-4D81-4FEC-B995-08A83CC427F2}" sibTransId="{B5EA5D2B-74BE-4AB6-A215-1F1C28979994}"/>
    <dgm:cxn modelId="{E8C3A55E-FAEF-4321-856F-717F772F76F8}" srcId="{79AE6EB9-4054-421F-8A54-02606F9052C8}" destId="{690534CF-49EB-46E5-BC39-201A8FE5F8E5}" srcOrd="4" destOrd="0" parTransId="{325D45FB-AE5B-42CD-8D22-3FC43EA1B57F}" sibTransId="{809D7A78-7CFA-4A69-9EEB-B328C4F2A83C}"/>
    <dgm:cxn modelId="{9A8EAF5E-CBF1-4C0C-8330-3E7009B022A0}" type="presOf" srcId="{0DD11704-DD0F-457F-BF88-95C720BAEF2E}" destId="{E0F26B42-63B1-47BD-AD62-EFD9AE4951EE}" srcOrd="0" destOrd="0" presId="urn:microsoft.com/office/officeart/2011/layout/HexagonRadial"/>
    <dgm:cxn modelId="{C9388F5A-DF4D-45E9-B408-642467F426CE}" srcId="{79AE6EB9-4054-421F-8A54-02606F9052C8}" destId="{0DD11704-DD0F-457F-BF88-95C720BAEF2E}" srcOrd="2" destOrd="0" parTransId="{09F2AC38-4D1C-40E8-A162-B1A4C031FF08}" sibTransId="{26BB42A2-25FE-4A8E-AB5F-932BE50894B4}"/>
    <dgm:cxn modelId="{9C449284-742C-41F1-81C0-EFCC2C50F550}" type="presOf" srcId="{46988D4D-1595-4612-A0F7-72982D00BA9D}" destId="{A816E73E-4963-421E-A31F-1C93AA681B90}" srcOrd="0" destOrd="0" presId="urn:microsoft.com/office/officeart/2011/layout/HexagonRadial"/>
    <dgm:cxn modelId="{AFECE8A7-1B99-44DE-9887-166274EE8A86}" type="presOf" srcId="{AFAE2F35-8922-4FA3-95F0-7626CEDEF120}" destId="{C0C19EBB-E173-4D42-8E56-37C21E09557B}" srcOrd="0" destOrd="0" presId="urn:microsoft.com/office/officeart/2011/layout/HexagonRadial"/>
    <dgm:cxn modelId="{861D28AB-8D0D-4660-AF2E-EB5838BAEC23}" type="presOf" srcId="{159E4BBF-A094-4E84-ABED-FA3848E6D548}" destId="{FAAE5E06-6FCA-4381-80C7-BB97B6F8F46A}" srcOrd="0" destOrd="0" presId="urn:microsoft.com/office/officeart/2011/layout/HexagonRadial"/>
    <dgm:cxn modelId="{FA177AAD-5744-4446-898B-4B930AAF6100}" type="presOf" srcId="{1568BC4E-1DA8-4DA7-9C0A-D3F5C3ACCF53}" destId="{6146B126-9D48-4725-8BF3-642109A31E67}" srcOrd="0" destOrd="0" presId="urn:microsoft.com/office/officeart/2011/layout/HexagonRadial"/>
    <dgm:cxn modelId="{523402EE-272A-4123-A64F-7D176F95F2AE}" srcId="{79AE6EB9-4054-421F-8A54-02606F9052C8}" destId="{AFAE2F35-8922-4FA3-95F0-7626CEDEF120}" srcOrd="1" destOrd="0" parTransId="{FA1026A7-FE27-4666-9446-EAD208762262}" sibTransId="{2877E5C5-D80F-48F3-87AB-9AB6AC4B7BDD}"/>
    <dgm:cxn modelId="{2F913AF5-BD65-4B67-84FF-37EC397369CD}" type="presOf" srcId="{690534CF-49EB-46E5-BC39-201A8FE5F8E5}" destId="{62B102E6-827A-48DD-8A08-A4FFFF13493F}" srcOrd="0" destOrd="0" presId="urn:microsoft.com/office/officeart/2011/layout/HexagonRadial"/>
    <dgm:cxn modelId="{FC005BC3-2B29-4FD9-A721-92801B4B8AD2}" type="presParOf" srcId="{A816E73E-4963-421E-A31F-1C93AA681B90}" destId="{48D57FFF-4549-4AA0-9D14-F1C30422AE53}" srcOrd="0" destOrd="0" presId="urn:microsoft.com/office/officeart/2011/layout/HexagonRadial"/>
    <dgm:cxn modelId="{C13B3E8E-171F-425D-BCF2-A80092B36628}" type="presParOf" srcId="{A816E73E-4963-421E-A31F-1C93AA681B90}" destId="{2E50D2DD-8E08-4147-A1E1-7E3E4B497370}" srcOrd="1" destOrd="0" presId="urn:microsoft.com/office/officeart/2011/layout/HexagonRadial"/>
    <dgm:cxn modelId="{D158CDD8-6199-4C1C-BFDF-9C92D10218DE}" type="presParOf" srcId="{2E50D2DD-8E08-4147-A1E1-7E3E4B497370}" destId="{0011C6FB-CB44-4221-BB0D-932FDE99FC94}" srcOrd="0" destOrd="0" presId="urn:microsoft.com/office/officeart/2011/layout/HexagonRadial"/>
    <dgm:cxn modelId="{F76D4E08-C402-4025-986B-7C225109E67F}" type="presParOf" srcId="{A816E73E-4963-421E-A31F-1C93AA681B90}" destId="{6146B126-9D48-4725-8BF3-642109A31E67}" srcOrd="2" destOrd="0" presId="urn:microsoft.com/office/officeart/2011/layout/HexagonRadial"/>
    <dgm:cxn modelId="{1A0FCCCD-C358-4977-AB2E-D7B18CF1C6F5}" type="presParOf" srcId="{A816E73E-4963-421E-A31F-1C93AA681B90}" destId="{77F72E8F-2A37-4333-A75E-4DBF68E0F381}" srcOrd="3" destOrd="0" presId="urn:microsoft.com/office/officeart/2011/layout/HexagonRadial"/>
    <dgm:cxn modelId="{C4263F04-44B7-4CDB-8664-6992189C7355}" type="presParOf" srcId="{77F72E8F-2A37-4333-A75E-4DBF68E0F381}" destId="{5FA6005F-04CB-4DBF-BA02-A7804CD4A223}" srcOrd="0" destOrd="0" presId="urn:microsoft.com/office/officeart/2011/layout/HexagonRadial"/>
    <dgm:cxn modelId="{4ABDB119-20B0-4D9C-B24E-C846D9383E33}" type="presParOf" srcId="{A816E73E-4963-421E-A31F-1C93AA681B90}" destId="{C0C19EBB-E173-4D42-8E56-37C21E09557B}" srcOrd="4" destOrd="0" presId="urn:microsoft.com/office/officeart/2011/layout/HexagonRadial"/>
    <dgm:cxn modelId="{448E0EA7-8E7E-4137-A270-3D6C401EEB34}" type="presParOf" srcId="{A816E73E-4963-421E-A31F-1C93AA681B90}" destId="{A7AEE8A2-D849-401B-8915-DA8FAB9744DD}" srcOrd="5" destOrd="0" presId="urn:microsoft.com/office/officeart/2011/layout/HexagonRadial"/>
    <dgm:cxn modelId="{CE04A642-497E-4B09-999E-7E9827BC7FCD}" type="presParOf" srcId="{A7AEE8A2-D849-401B-8915-DA8FAB9744DD}" destId="{6A254E35-C937-420F-B471-183E1602C1B8}" srcOrd="0" destOrd="0" presId="urn:microsoft.com/office/officeart/2011/layout/HexagonRadial"/>
    <dgm:cxn modelId="{48AF8D3A-E681-42ED-AB7A-CE3619C25A38}" type="presParOf" srcId="{A816E73E-4963-421E-A31F-1C93AA681B90}" destId="{E0F26B42-63B1-47BD-AD62-EFD9AE4951EE}" srcOrd="6" destOrd="0" presId="urn:microsoft.com/office/officeart/2011/layout/HexagonRadial"/>
    <dgm:cxn modelId="{13A40405-11FA-405C-B0C9-451A60B3610D}" type="presParOf" srcId="{A816E73E-4963-421E-A31F-1C93AA681B90}" destId="{ABF7F420-CDEB-4163-B08B-BD24EC303B4D}" srcOrd="7" destOrd="0" presId="urn:microsoft.com/office/officeart/2011/layout/HexagonRadial"/>
    <dgm:cxn modelId="{92699B10-0979-47D6-8B6A-E732DA1E08B8}" type="presParOf" srcId="{ABF7F420-CDEB-4163-B08B-BD24EC303B4D}" destId="{AEDE8362-1718-4E5C-A6E4-7A7DCC63261B}" srcOrd="0" destOrd="0" presId="urn:microsoft.com/office/officeart/2011/layout/HexagonRadial"/>
    <dgm:cxn modelId="{059587AA-1715-4C65-9F4A-DF37F075719A}" type="presParOf" srcId="{A816E73E-4963-421E-A31F-1C93AA681B90}" destId="{FAAE5E06-6FCA-4381-80C7-BB97B6F8F46A}" srcOrd="8" destOrd="0" presId="urn:microsoft.com/office/officeart/2011/layout/HexagonRadial"/>
    <dgm:cxn modelId="{B63E7B9E-4816-48F0-97BC-150BA084B489}" type="presParOf" srcId="{A816E73E-4963-421E-A31F-1C93AA681B90}" destId="{3BED509B-A4C8-4726-8823-8ECE8F927FDA}" srcOrd="9" destOrd="0" presId="urn:microsoft.com/office/officeart/2011/layout/HexagonRadial"/>
    <dgm:cxn modelId="{DB039B10-D946-493D-A625-84A829DC4C64}" type="presParOf" srcId="{3BED509B-A4C8-4726-8823-8ECE8F927FDA}" destId="{8C83996B-BF74-42C2-B0A9-5C2387085EC4}" srcOrd="0" destOrd="0" presId="urn:microsoft.com/office/officeart/2011/layout/HexagonRadial"/>
    <dgm:cxn modelId="{A16859E9-D502-44DD-8F63-AF314D5957C8}" type="presParOf" srcId="{A816E73E-4963-421E-A31F-1C93AA681B90}" destId="{62B102E6-827A-48DD-8A08-A4FFFF13493F}" srcOrd="10"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E02258-0382-4165-805E-C1EBA76A32C3}"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51A83BD1-72D5-4AE9-91A9-C55828600FDB}">
      <dgm:prSet phldrT="[Text]"/>
      <dgm:spPr/>
      <dgm:t>
        <a:bodyPr/>
        <a:lstStyle/>
        <a:p>
          <a:r>
            <a:rPr lang="en-US" dirty="0"/>
            <a:t>ETHICS</a:t>
          </a:r>
          <a:endParaRPr lang="en-GB" dirty="0"/>
        </a:p>
      </dgm:t>
    </dgm:pt>
    <dgm:pt modelId="{E980BF56-4DF5-4339-9CA7-D9F9F34D7F64}" type="parTrans" cxnId="{0B755F24-D00C-4B80-B3BB-5F6D7B7646BA}">
      <dgm:prSet/>
      <dgm:spPr/>
      <dgm:t>
        <a:bodyPr/>
        <a:lstStyle/>
        <a:p>
          <a:endParaRPr lang="en-GB"/>
        </a:p>
      </dgm:t>
    </dgm:pt>
    <dgm:pt modelId="{A2F4C7EC-BD8B-44F0-8FF3-2485BDCFFE77}" type="sibTrans" cxnId="{0B755F24-D00C-4B80-B3BB-5F6D7B7646BA}">
      <dgm:prSet/>
      <dgm:spPr/>
      <dgm:t>
        <a:bodyPr/>
        <a:lstStyle/>
        <a:p>
          <a:endParaRPr lang="en-GB"/>
        </a:p>
      </dgm:t>
    </dgm:pt>
    <dgm:pt modelId="{7896837D-691C-49BE-ADD2-2D520A0F83FC}">
      <dgm:prSet phldrT="[Text]"/>
      <dgm:spPr/>
      <dgm:t>
        <a:bodyPr/>
        <a:lstStyle/>
        <a:p>
          <a:r>
            <a:rPr lang="en-US" dirty="0"/>
            <a:t>In order to conduct business ethically, Ryanair has created a code of ethics. As far as Corporate Social Responsibility is concerned, Ryanair has a poor reputation</a:t>
          </a:r>
          <a:endParaRPr lang="en-GB" dirty="0"/>
        </a:p>
      </dgm:t>
    </dgm:pt>
    <dgm:pt modelId="{82482B92-88EB-4AF2-885A-04F38F82176F}" type="parTrans" cxnId="{BE6655BD-51ED-4276-B4EB-CF5FB4100142}">
      <dgm:prSet/>
      <dgm:spPr/>
      <dgm:t>
        <a:bodyPr/>
        <a:lstStyle/>
        <a:p>
          <a:endParaRPr lang="en-GB"/>
        </a:p>
      </dgm:t>
    </dgm:pt>
    <dgm:pt modelId="{3FC74613-48DC-43AF-BD99-01E22ACEF4CD}" type="sibTrans" cxnId="{BE6655BD-51ED-4276-B4EB-CF5FB4100142}">
      <dgm:prSet/>
      <dgm:spPr/>
      <dgm:t>
        <a:bodyPr/>
        <a:lstStyle/>
        <a:p>
          <a:endParaRPr lang="en-GB"/>
        </a:p>
      </dgm:t>
    </dgm:pt>
    <dgm:pt modelId="{F4B29850-3B02-498A-A423-731B1DDB8976}">
      <dgm:prSet phldrT="[Text]"/>
      <dgm:spPr/>
      <dgm:t>
        <a:bodyPr/>
        <a:lstStyle/>
        <a:p>
          <a:r>
            <a:rPr lang="en-US" dirty="0"/>
            <a:t>UNETHICS</a:t>
          </a:r>
          <a:endParaRPr lang="en-GB" dirty="0"/>
        </a:p>
      </dgm:t>
    </dgm:pt>
    <dgm:pt modelId="{D3C4C275-CC8C-4EA4-BF47-560358925B39}" type="parTrans" cxnId="{0655EF1B-FB60-4FA5-BA74-D04D57129AE5}">
      <dgm:prSet/>
      <dgm:spPr/>
      <dgm:t>
        <a:bodyPr/>
        <a:lstStyle/>
        <a:p>
          <a:endParaRPr lang="en-GB"/>
        </a:p>
      </dgm:t>
    </dgm:pt>
    <dgm:pt modelId="{D898CBE5-B13A-4BC4-AA81-22B0D728E259}" type="sibTrans" cxnId="{0655EF1B-FB60-4FA5-BA74-D04D57129AE5}">
      <dgm:prSet/>
      <dgm:spPr/>
      <dgm:t>
        <a:bodyPr/>
        <a:lstStyle/>
        <a:p>
          <a:endParaRPr lang="en-GB"/>
        </a:p>
      </dgm:t>
    </dgm:pt>
    <dgm:pt modelId="{E7C35B43-4569-4697-960D-C3AEB454355C}">
      <dgm:prSet phldrT="[Text]"/>
      <dgm:spPr/>
      <dgm:t>
        <a:bodyPr/>
        <a:lstStyle/>
        <a:p>
          <a:r>
            <a:rPr lang="en-US" dirty="0" err="1"/>
            <a:t>Labour</a:t>
          </a:r>
          <a:r>
            <a:rPr lang="en-US" dirty="0"/>
            <a:t> Law Violation</a:t>
          </a:r>
          <a:endParaRPr lang="en-GB" dirty="0"/>
        </a:p>
      </dgm:t>
    </dgm:pt>
    <dgm:pt modelId="{C4403E85-5123-4234-8B4B-6D03EB31C2F4}" type="parTrans" cxnId="{DDDFD3CD-501F-401C-AC71-D8D35E6A0D1E}">
      <dgm:prSet/>
      <dgm:spPr/>
      <dgm:t>
        <a:bodyPr/>
        <a:lstStyle/>
        <a:p>
          <a:endParaRPr lang="en-GB"/>
        </a:p>
      </dgm:t>
    </dgm:pt>
    <dgm:pt modelId="{DB6AF19E-C177-4455-B5A1-356A38CE847A}" type="sibTrans" cxnId="{DDDFD3CD-501F-401C-AC71-D8D35E6A0D1E}">
      <dgm:prSet/>
      <dgm:spPr/>
      <dgm:t>
        <a:bodyPr/>
        <a:lstStyle/>
        <a:p>
          <a:endParaRPr lang="en-GB"/>
        </a:p>
      </dgm:t>
    </dgm:pt>
    <dgm:pt modelId="{8EE44786-6BD4-47DC-BAD4-9D28AFA79172}">
      <dgm:prSet phldrT="[Text]"/>
      <dgm:spPr/>
      <dgm:t>
        <a:bodyPr/>
        <a:lstStyle/>
        <a:p>
          <a:r>
            <a:rPr lang="en-US" dirty="0"/>
            <a:t>Sourcing Revenue from Outside the Airline</a:t>
          </a:r>
          <a:endParaRPr lang="en-GB" dirty="0"/>
        </a:p>
      </dgm:t>
    </dgm:pt>
    <dgm:pt modelId="{1A7083F9-8DFD-4FA7-86B3-6217B3AB0218}" type="parTrans" cxnId="{3C0FCCDF-3B71-4287-96F8-CC7A39024255}">
      <dgm:prSet/>
      <dgm:spPr/>
      <dgm:t>
        <a:bodyPr/>
        <a:lstStyle/>
        <a:p>
          <a:endParaRPr lang="en-GB"/>
        </a:p>
      </dgm:t>
    </dgm:pt>
    <dgm:pt modelId="{FE0CCDC6-724C-4402-812F-9091523353EB}" type="sibTrans" cxnId="{3C0FCCDF-3B71-4287-96F8-CC7A39024255}">
      <dgm:prSet/>
      <dgm:spPr/>
      <dgm:t>
        <a:bodyPr/>
        <a:lstStyle/>
        <a:p>
          <a:endParaRPr lang="en-GB"/>
        </a:p>
      </dgm:t>
    </dgm:pt>
    <dgm:pt modelId="{D4FE3551-D9C3-4D9E-950C-C38E0198148F}" type="pres">
      <dgm:prSet presAssocID="{AAE02258-0382-4165-805E-C1EBA76A32C3}" presName="Name0" presStyleCnt="0">
        <dgm:presLayoutVars>
          <dgm:dir/>
          <dgm:animLvl val="lvl"/>
          <dgm:resizeHandles val="exact"/>
        </dgm:presLayoutVars>
      </dgm:prSet>
      <dgm:spPr/>
    </dgm:pt>
    <dgm:pt modelId="{54FE66F5-D3CB-4723-93F9-F8CECD820C1B}" type="pres">
      <dgm:prSet presAssocID="{51A83BD1-72D5-4AE9-91A9-C55828600FDB}" presName="linNode" presStyleCnt="0"/>
      <dgm:spPr/>
    </dgm:pt>
    <dgm:pt modelId="{0D70D248-002E-4EBB-A1F4-F0FD3594504E}" type="pres">
      <dgm:prSet presAssocID="{51A83BD1-72D5-4AE9-91A9-C55828600FDB}" presName="parTx" presStyleLbl="revTx" presStyleIdx="0" presStyleCnt="2">
        <dgm:presLayoutVars>
          <dgm:chMax val="1"/>
          <dgm:bulletEnabled val="1"/>
        </dgm:presLayoutVars>
      </dgm:prSet>
      <dgm:spPr/>
    </dgm:pt>
    <dgm:pt modelId="{AECF34A4-1455-4FB5-82B0-18A48BDD106B}" type="pres">
      <dgm:prSet presAssocID="{51A83BD1-72D5-4AE9-91A9-C55828600FDB}" presName="bracket" presStyleLbl="parChTrans1D1" presStyleIdx="0" presStyleCnt="2"/>
      <dgm:spPr/>
    </dgm:pt>
    <dgm:pt modelId="{3F86EA82-D7FF-421E-A224-4127F968D052}" type="pres">
      <dgm:prSet presAssocID="{51A83BD1-72D5-4AE9-91A9-C55828600FDB}" presName="spH" presStyleCnt="0"/>
      <dgm:spPr/>
    </dgm:pt>
    <dgm:pt modelId="{10EBA8B6-793D-4545-A9D3-A36978F657B0}" type="pres">
      <dgm:prSet presAssocID="{51A83BD1-72D5-4AE9-91A9-C55828600FDB}" presName="desTx" presStyleLbl="node1" presStyleIdx="0" presStyleCnt="2">
        <dgm:presLayoutVars>
          <dgm:bulletEnabled val="1"/>
        </dgm:presLayoutVars>
      </dgm:prSet>
      <dgm:spPr/>
    </dgm:pt>
    <dgm:pt modelId="{F9629AE8-085E-4783-8DE5-50E50F56E585}" type="pres">
      <dgm:prSet presAssocID="{A2F4C7EC-BD8B-44F0-8FF3-2485BDCFFE77}" presName="spV" presStyleCnt="0"/>
      <dgm:spPr/>
    </dgm:pt>
    <dgm:pt modelId="{AB9D1FE6-2CB5-4D34-B384-41428C63E364}" type="pres">
      <dgm:prSet presAssocID="{F4B29850-3B02-498A-A423-731B1DDB8976}" presName="linNode" presStyleCnt="0"/>
      <dgm:spPr/>
    </dgm:pt>
    <dgm:pt modelId="{B643852C-DC1B-464A-8F3E-DB3249A666FB}" type="pres">
      <dgm:prSet presAssocID="{F4B29850-3B02-498A-A423-731B1DDB8976}" presName="parTx" presStyleLbl="revTx" presStyleIdx="1" presStyleCnt="2">
        <dgm:presLayoutVars>
          <dgm:chMax val="1"/>
          <dgm:bulletEnabled val="1"/>
        </dgm:presLayoutVars>
      </dgm:prSet>
      <dgm:spPr/>
    </dgm:pt>
    <dgm:pt modelId="{65B5F622-D569-424C-9671-47E8BACB2623}" type="pres">
      <dgm:prSet presAssocID="{F4B29850-3B02-498A-A423-731B1DDB8976}" presName="bracket" presStyleLbl="parChTrans1D1" presStyleIdx="1" presStyleCnt="2"/>
      <dgm:spPr/>
    </dgm:pt>
    <dgm:pt modelId="{AF9ABFA6-93D6-41F8-B80C-CFC25E5821DB}" type="pres">
      <dgm:prSet presAssocID="{F4B29850-3B02-498A-A423-731B1DDB8976}" presName="spH" presStyleCnt="0"/>
      <dgm:spPr/>
    </dgm:pt>
    <dgm:pt modelId="{CFCC5CC1-44C0-4FB1-8B86-E355653A64C3}" type="pres">
      <dgm:prSet presAssocID="{F4B29850-3B02-498A-A423-731B1DDB8976}" presName="desTx" presStyleLbl="node1" presStyleIdx="1" presStyleCnt="2">
        <dgm:presLayoutVars>
          <dgm:bulletEnabled val="1"/>
        </dgm:presLayoutVars>
      </dgm:prSet>
      <dgm:spPr/>
    </dgm:pt>
  </dgm:ptLst>
  <dgm:cxnLst>
    <dgm:cxn modelId="{0655EF1B-FB60-4FA5-BA74-D04D57129AE5}" srcId="{AAE02258-0382-4165-805E-C1EBA76A32C3}" destId="{F4B29850-3B02-498A-A423-731B1DDB8976}" srcOrd="1" destOrd="0" parTransId="{D3C4C275-CC8C-4EA4-BF47-560358925B39}" sibTransId="{D898CBE5-B13A-4BC4-AA81-22B0D728E259}"/>
    <dgm:cxn modelId="{44395822-B9A4-4BFB-8490-5A920022CED2}" type="presOf" srcId="{E7C35B43-4569-4697-960D-C3AEB454355C}" destId="{CFCC5CC1-44C0-4FB1-8B86-E355653A64C3}" srcOrd="0" destOrd="0" presId="urn:diagrams.loki3.com/BracketList"/>
    <dgm:cxn modelId="{0B755F24-D00C-4B80-B3BB-5F6D7B7646BA}" srcId="{AAE02258-0382-4165-805E-C1EBA76A32C3}" destId="{51A83BD1-72D5-4AE9-91A9-C55828600FDB}" srcOrd="0" destOrd="0" parTransId="{E980BF56-4DF5-4339-9CA7-D9F9F34D7F64}" sibTransId="{A2F4C7EC-BD8B-44F0-8FF3-2485BDCFFE77}"/>
    <dgm:cxn modelId="{CACA9A2A-D4EB-4862-95F8-E3236EA77A86}" type="presOf" srcId="{51A83BD1-72D5-4AE9-91A9-C55828600FDB}" destId="{0D70D248-002E-4EBB-A1F4-F0FD3594504E}" srcOrd="0" destOrd="0" presId="urn:diagrams.loki3.com/BracketList"/>
    <dgm:cxn modelId="{5DFE1453-2288-4686-BF65-0358295A1B34}" type="presOf" srcId="{7896837D-691C-49BE-ADD2-2D520A0F83FC}" destId="{10EBA8B6-793D-4545-A9D3-A36978F657B0}" srcOrd="0" destOrd="0" presId="urn:diagrams.loki3.com/BracketList"/>
    <dgm:cxn modelId="{5E2A5453-05B9-46E8-83CA-3C86813DC1D7}" type="presOf" srcId="{F4B29850-3B02-498A-A423-731B1DDB8976}" destId="{B643852C-DC1B-464A-8F3E-DB3249A666FB}" srcOrd="0" destOrd="0" presId="urn:diagrams.loki3.com/BracketList"/>
    <dgm:cxn modelId="{61D6C99C-0907-44E8-83F8-6E53E6C24782}" type="presOf" srcId="{8EE44786-6BD4-47DC-BAD4-9D28AFA79172}" destId="{CFCC5CC1-44C0-4FB1-8B86-E355653A64C3}" srcOrd="0" destOrd="1" presId="urn:diagrams.loki3.com/BracketList"/>
    <dgm:cxn modelId="{BE6655BD-51ED-4276-B4EB-CF5FB4100142}" srcId="{51A83BD1-72D5-4AE9-91A9-C55828600FDB}" destId="{7896837D-691C-49BE-ADD2-2D520A0F83FC}" srcOrd="0" destOrd="0" parTransId="{82482B92-88EB-4AF2-885A-04F38F82176F}" sibTransId="{3FC74613-48DC-43AF-BD99-01E22ACEF4CD}"/>
    <dgm:cxn modelId="{58CEC7CB-5B23-407A-89A6-52A11A5F52A1}" type="presOf" srcId="{AAE02258-0382-4165-805E-C1EBA76A32C3}" destId="{D4FE3551-D9C3-4D9E-950C-C38E0198148F}" srcOrd="0" destOrd="0" presId="urn:diagrams.loki3.com/BracketList"/>
    <dgm:cxn modelId="{DDDFD3CD-501F-401C-AC71-D8D35E6A0D1E}" srcId="{F4B29850-3B02-498A-A423-731B1DDB8976}" destId="{E7C35B43-4569-4697-960D-C3AEB454355C}" srcOrd="0" destOrd="0" parTransId="{C4403E85-5123-4234-8B4B-6D03EB31C2F4}" sibTransId="{DB6AF19E-C177-4455-B5A1-356A38CE847A}"/>
    <dgm:cxn modelId="{3C0FCCDF-3B71-4287-96F8-CC7A39024255}" srcId="{F4B29850-3B02-498A-A423-731B1DDB8976}" destId="{8EE44786-6BD4-47DC-BAD4-9D28AFA79172}" srcOrd="1" destOrd="0" parTransId="{1A7083F9-8DFD-4FA7-86B3-6217B3AB0218}" sibTransId="{FE0CCDC6-724C-4402-812F-9091523353EB}"/>
    <dgm:cxn modelId="{79A07461-B91C-47F2-BDF1-66BD95077550}" type="presParOf" srcId="{D4FE3551-D9C3-4D9E-950C-C38E0198148F}" destId="{54FE66F5-D3CB-4723-93F9-F8CECD820C1B}" srcOrd="0" destOrd="0" presId="urn:diagrams.loki3.com/BracketList"/>
    <dgm:cxn modelId="{8CC7D81D-352A-4E89-AE7D-079829972A92}" type="presParOf" srcId="{54FE66F5-D3CB-4723-93F9-F8CECD820C1B}" destId="{0D70D248-002E-4EBB-A1F4-F0FD3594504E}" srcOrd="0" destOrd="0" presId="urn:diagrams.loki3.com/BracketList"/>
    <dgm:cxn modelId="{E16BEDE6-6ED5-4DB8-96F4-273F3193A1CC}" type="presParOf" srcId="{54FE66F5-D3CB-4723-93F9-F8CECD820C1B}" destId="{AECF34A4-1455-4FB5-82B0-18A48BDD106B}" srcOrd="1" destOrd="0" presId="urn:diagrams.loki3.com/BracketList"/>
    <dgm:cxn modelId="{EC0F76A8-EB05-4782-B426-761634BA583E}" type="presParOf" srcId="{54FE66F5-D3CB-4723-93F9-F8CECD820C1B}" destId="{3F86EA82-D7FF-421E-A224-4127F968D052}" srcOrd="2" destOrd="0" presId="urn:diagrams.loki3.com/BracketList"/>
    <dgm:cxn modelId="{CE219711-76DC-45C8-AA3A-3ABD5D679C04}" type="presParOf" srcId="{54FE66F5-D3CB-4723-93F9-F8CECD820C1B}" destId="{10EBA8B6-793D-4545-A9D3-A36978F657B0}" srcOrd="3" destOrd="0" presId="urn:diagrams.loki3.com/BracketList"/>
    <dgm:cxn modelId="{ED7A2517-96DF-4D4A-90C7-3CB3D91C81BA}" type="presParOf" srcId="{D4FE3551-D9C3-4D9E-950C-C38E0198148F}" destId="{F9629AE8-085E-4783-8DE5-50E50F56E585}" srcOrd="1" destOrd="0" presId="urn:diagrams.loki3.com/BracketList"/>
    <dgm:cxn modelId="{888434FD-14D0-4A07-A8E9-6DD0B0B01089}" type="presParOf" srcId="{D4FE3551-D9C3-4D9E-950C-C38E0198148F}" destId="{AB9D1FE6-2CB5-4D34-B384-41428C63E364}" srcOrd="2" destOrd="0" presId="urn:diagrams.loki3.com/BracketList"/>
    <dgm:cxn modelId="{17E77A56-74DB-4249-83A5-4F2F1795FBF7}" type="presParOf" srcId="{AB9D1FE6-2CB5-4D34-B384-41428C63E364}" destId="{B643852C-DC1B-464A-8F3E-DB3249A666FB}" srcOrd="0" destOrd="0" presId="urn:diagrams.loki3.com/BracketList"/>
    <dgm:cxn modelId="{7787C629-BB62-4C8D-BBB5-B25F8AAC6E85}" type="presParOf" srcId="{AB9D1FE6-2CB5-4D34-B384-41428C63E364}" destId="{65B5F622-D569-424C-9671-47E8BACB2623}" srcOrd="1" destOrd="0" presId="urn:diagrams.loki3.com/BracketList"/>
    <dgm:cxn modelId="{B384A2E4-5506-4070-8DC6-1B675F8B6D1A}" type="presParOf" srcId="{AB9D1FE6-2CB5-4D34-B384-41428C63E364}" destId="{AF9ABFA6-93D6-41F8-B80C-CFC25E5821DB}" srcOrd="2" destOrd="0" presId="urn:diagrams.loki3.com/BracketList"/>
    <dgm:cxn modelId="{1B722F59-2DE8-4E03-8035-0112CD232EAA}" type="presParOf" srcId="{AB9D1FE6-2CB5-4D34-B384-41428C63E364}" destId="{CFCC5CC1-44C0-4FB1-8B86-E355653A64C3}"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ECE593-ACCC-4694-A857-C8ED828C2C09}">
      <dsp:nvSpPr>
        <dsp:cNvPr id="0" name=""/>
        <dsp:cNvSpPr/>
      </dsp:nvSpPr>
      <dsp:spPr>
        <a:xfrm>
          <a:off x="0" y="70372"/>
          <a:ext cx="9906000" cy="589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Means oriented vs goal oriented </a:t>
          </a:r>
        </a:p>
      </dsp:txBody>
      <dsp:txXfrm>
        <a:off x="28786" y="99158"/>
        <a:ext cx="9848428" cy="532107"/>
      </dsp:txXfrm>
    </dsp:sp>
    <dsp:sp modelId="{4F7BDC13-3BFA-4950-9052-55ED99111D9C}">
      <dsp:nvSpPr>
        <dsp:cNvPr id="0" name=""/>
        <dsp:cNvSpPr/>
      </dsp:nvSpPr>
      <dsp:spPr>
        <a:xfrm>
          <a:off x="0" y="729172"/>
          <a:ext cx="9906000" cy="589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Internally driven vs externally driven </a:t>
          </a:r>
        </a:p>
      </dsp:txBody>
      <dsp:txXfrm>
        <a:off x="28786" y="757958"/>
        <a:ext cx="9848428" cy="532107"/>
      </dsp:txXfrm>
    </dsp:sp>
    <dsp:sp modelId="{0F689D7F-F95E-40FB-ADC4-F74A428DE673}">
      <dsp:nvSpPr>
        <dsp:cNvPr id="0" name=""/>
        <dsp:cNvSpPr/>
      </dsp:nvSpPr>
      <dsp:spPr>
        <a:xfrm>
          <a:off x="0" y="1387972"/>
          <a:ext cx="9906000" cy="589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Easygoing vs strict </a:t>
          </a:r>
        </a:p>
      </dsp:txBody>
      <dsp:txXfrm>
        <a:off x="28786" y="1416758"/>
        <a:ext cx="9848428" cy="532107"/>
      </dsp:txXfrm>
    </dsp:sp>
    <dsp:sp modelId="{F6A2DC47-B9F8-4611-B171-8A8B8D1444F5}">
      <dsp:nvSpPr>
        <dsp:cNvPr id="0" name=""/>
        <dsp:cNvSpPr/>
      </dsp:nvSpPr>
      <dsp:spPr>
        <a:xfrm>
          <a:off x="0" y="2046772"/>
          <a:ext cx="9906000" cy="589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Local vs professional </a:t>
          </a:r>
        </a:p>
      </dsp:txBody>
      <dsp:txXfrm>
        <a:off x="28786" y="2075558"/>
        <a:ext cx="9848428" cy="532107"/>
      </dsp:txXfrm>
    </dsp:sp>
    <dsp:sp modelId="{5014E3B0-8F7F-4BBA-B2B4-8E576B65E05D}">
      <dsp:nvSpPr>
        <dsp:cNvPr id="0" name=""/>
        <dsp:cNvSpPr/>
      </dsp:nvSpPr>
      <dsp:spPr>
        <a:xfrm>
          <a:off x="0" y="2705572"/>
          <a:ext cx="9906000" cy="589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Open system vs closed </a:t>
          </a:r>
        </a:p>
      </dsp:txBody>
      <dsp:txXfrm>
        <a:off x="28786" y="2734358"/>
        <a:ext cx="9848428" cy="532107"/>
      </dsp:txXfrm>
    </dsp:sp>
    <dsp:sp modelId="{685F8E01-6F63-47F5-831A-45185BCAB6B3}">
      <dsp:nvSpPr>
        <dsp:cNvPr id="0" name=""/>
        <dsp:cNvSpPr/>
      </dsp:nvSpPr>
      <dsp:spPr>
        <a:xfrm>
          <a:off x="0" y="3364371"/>
          <a:ext cx="9906000" cy="589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Employee-oriented vs work-oriented</a:t>
          </a:r>
        </a:p>
      </dsp:txBody>
      <dsp:txXfrm>
        <a:off x="28786" y="3393157"/>
        <a:ext cx="9848428" cy="5321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57FFF-4549-4AA0-9D14-F1C30422AE53}">
      <dsp:nvSpPr>
        <dsp:cNvPr id="0" name=""/>
        <dsp:cNvSpPr/>
      </dsp:nvSpPr>
      <dsp:spPr>
        <a:xfrm>
          <a:off x="943653" y="591874"/>
          <a:ext cx="1670282" cy="144486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2533650">
            <a:lnSpc>
              <a:spcPct val="90000"/>
            </a:lnSpc>
            <a:spcBef>
              <a:spcPct val="0"/>
            </a:spcBef>
            <a:spcAft>
              <a:spcPct val="35000"/>
            </a:spcAft>
            <a:buNone/>
          </a:pPr>
          <a:r>
            <a:rPr lang="en-US" sz="5700" kern="1200" dirty="0"/>
            <a:t>P</a:t>
          </a:r>
          <a:endParaRPr lang="en-GB" sz="5700" kern="1200" dirty="0"/>
        </a:p>
      </dsp:txBody>
      <dsp:txXfrm>
        <a:off x="1220442" y="831308"/>
        <a:ext cx="1116704" cy="965993"/>
      </dsp:txXfrm>
    </dsp:sp>
    <dsp:sp modelId="{5FA6005F-04CB-4DBF-BA02-A7804CD4A223}">
      <dsp:nvSpPr>
        <dsp:cNvPr id="0" name=""/>
        <dsp:cNvSpPr/>
      </dsp:nvSpPr>
      <dsp:spPr>
        <a:xfrm>
          <a:off x="3210864" y="622834"/>
          <a:ext cx="630192" cy="54299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6B126-9D48-4725-8BF3-642109A31E67}">
      <dsp:nvSpPr>
        <dsp:cNvPr id="0" name=""/>
        <dsp:cNvSpPr/>
      </dsp:nvSpPr>
      <dsp:spPr>
        <a:xfrm>
          <a:off x="2318804" y="0"/>
          <a:ext cx="1368784" cy="1184159"/>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marL="0" lvl="0" indent="0" algn="ctr" defTabSz="2089150">
            <a:lnSpc>
              <a:spcPct val="90000"/>
            </a:lnSpc>
            <a:spcBef>
              <a:spcPct val="0"/>
            </a:spcBef>
            <a:spcAft>
              <a:spcPct val="35000"/>
            </a:spcAft>
            <a:buNone/>
          </a:pPr>
          <a:r>
            <a:rPr lang="en-US" sz="4700" kern="1200" dirty="0"/>
            <a:t>E</a:t>
          </a:r>
          <a:endParaRPr lang="en-GB" sz="4700" kern="1200" dirty="0"/>
        </a:p>
      </dsp:txBody>
      <dsp:txXfrm>
        <a:off x="2545641" y="196240"/>
        <a:ext cx="915110" cy="791679"/>
      </dsp:txXfrm>
    </dsp:sp>
    <dsp:sp modelId="{6A254E35-C937-420F-B471-183E1602C1B8}">
      <dsp:nvSpPr>
        <dsp:cNvPr id="0" name=""/>
        <dsp:cNvSpPr/>
      </dsp:nvSpPr>
      <dsp:spPr>
        <a:xfrm>
          <a:off x="3946348" y="1637944"/>
          <a:ext cx="630192" cy="54299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19EBB-E173-4D42-8E56-37C21E09557B}">
      <dsp:nvSpPr>
        <dsp:cNvPr id="0" name=""/>
        <dsp:cNvSpPr/>
      </dsp:nvSpPr>
      <dsp:spPr>
        <a:xfrm>
          <a:off x="3574138" y="728337"/>
          <a:ext cx="1368784" cy="1184159"/>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marL="0" lvl="0" indent="0" algn="ctr" defTabSz="2089150">
            <a:lnSpc>
              <a:spcPct val="90000"/>
            </a:lnSpc>
            <a:spcBef>
              <a:spcPct val="0"/>
            </a:spcBef>
            <a:spcAft>
              <a:spcPct val="35000"/>
            </a:spcAft>
            <a:buNone/>
          </a:pPr>
          <a:r>
            <a:rPr lang="en-US" sz="4700" kern="1200" dirty="0"/>
            <a:t>S</a:t>
          </a:r>
          <a:endParaRPr lang="en-GB" sz="4700" kern="1200" dirty="0"/>
        </a:p>
      </dsp:txBody>
      <dsp:txXfrm>
        <a:off x="3800975" y="924577"/>
        <a:ext cx="915110" cy="791679"/>
      </dsp:txXfrm>
    </dsp:sp>
    <dsp:sp modelId="{AEDE8362-1718-4E5C-A6E4-7A7DCC63261B}">
      <dsp:nvSpPr>
        <dsp:cNvPr id="0" name=""/>
        <dsp:cNvSpPr/>
      </dsp:nvSpPr>
      <dsp:spPr>
        <a:xfrm>
          <a:off x="3435434" y="2783813"/>
          <a:ext cx="630192" cy="54299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F26B42-63B1-47BD-AD62-EFD9AE4951EE}">
      <dsp:nvSpPr>
        <dsp:cNvPr id="0" name=""/>
        <dsp:cNvSpPr/>
      </dsp:nvSpPr>
      <dsp:spPr>
        <a:xfrm>
          <a:off x="3583021" y="2204546"/>
          <a:ext cx="1368784" cy="1184159"/>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marL="0" lvl="0" indent="0" algn="ctr" defTabSz="2089150">
            <a:lnSpc>
              <a:spcPct val="90000"/>
            </a:lnSpc>
            <a:spcBef>
              <a:spcPct val="0"/>
            </a:spcBef>
            <a:spcAft>
              <a:spcPct val="35000"/>
            </a:spcAft>
            <a:buNone/>
          </a:pPr>
          <a:r>
            <a:rPr lang="en-US" sz="4700" kern="1200" dirty="0"/>
            <a:t>T</a:t>
          </a:r>
          <a:endParaRPr lang="en-GB" sz="4700" kern="1200" dirty="0"/>
        </a:p>
      </dsp:txBody>
      <dsp:txXfrm>
        <a:off x="3809858" y="2400786"/>
        <a:ext cx="915110" cy="791679"/>
      </dsp:txXfrm>
    </dsp:sp>
    <dsp:sp modelId="{8C83996B-BF74-42C2-B0A9-5C2387085EC4}">
      <dsp:nvSpPr>
        <dsp:cNvPr id="0" name=""/>
        <dsp:cNvSpPr/>
      </dsp:nvSpPr>
      <dsp:spPr>
        <a:xfrm>
          <a:off x="2168055" y="2902758"/>
          <a:ext cx="630192" cy="54299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E5E06-6FCA-4381-80C7-BB97B6F8F46A}">
      <dsp:nvSpPr>
        <dsp:cNvPr id="0" name=""/>
        <dsp:cNvSpPr/>
      </dsp:nvSpPr>
      <dsp:spPr>
        <a:xfrm>
          <a:off x="2318804" y="2889316"/>
          <a:ext cx="1368784" cy="1184159"/>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marL="0" lvl="0" indent="0" algn="ctr" defTabSz="2089150">
            <a:lnSpc>
              <a:spcPct val="90000"/>
            </a:lnSpc>
            <a:spcBef>
              <a:spcPct val="0"/>
            </a:spcBef>
            <a:spcAft>
              <a:spcPct val="35000"/>
            </a:spcAft>
            <a:buNone/>
          </a:pPr>
          <a:r>
            <a:rPr lang="en-US" sz="4700" kern="1200" dirty="0"/>
            <a:t>E</a:t>
          </a:r>
          <a:endParaRPr lang="en-GB" sz="4700" kern="1200" dirty="0"/>
        </a:p>
      </dsp:txBody>
      <dsp:txXfrm>
        <a:off x="2545641" y="3085556"/>
        <a:ext cx="915110" cy="791679"/>
      </dsp:txXfrm>
    </dsp:sp>
    <dsp:sp modelId="{62B102E6-827A-48DD-8A08-A4FFFF13493F}">
      <dsp:nvSpPr>
        <dsp:cNvPr id="0" name=""/>
        <dsp:cNvSpPr/>
      </dsp:nvSpPr>
      <dsp:spPr>
        <a:xfrm>
          <a:off x="1057641" y="2160979"/>
          <a:ext cx="1368784" cy="1184159"/>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marL="0" lvl="0" indent="0" algn="ctr" defTabSz="2089150">
            <a:lnSpc>
              <a:spcPct val="90000"/>
            </a:lnSpc>
            <a:spcBef>
              <a:spcPct val="0"/>
            </a:spcBef>
            <a:spcAft>
              <a:spcPct val="35000"/>
            </a:spcAft>
            <a:buNone/>
          </a:pPr>
          <a:r>
            <a:rPr lang="en-US" sz="4700" kern="1200" dirty="0"/>
            <a:t>L</a:t>
          </a:r>
          <a:endParaRPr lang="en-GB" sz="4700" kern="1200" dirty="0"/>
        </a:p>
      </dsp:txBody>
      <dsp:txXfrm>
        <a:off x="1284478" y="2357219"/>
        <a:ext cx="915110" cy="7916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0D248-002E-4EBB-A1F4-F0FD3594504E}">
      <dsp:nvSpPr>
        <dsp:cNvPr id="0" name=""/>
        <dsp:cNvSpPr/>
      </dsp:nvSpPr>
      <dsp:spPr>
        <a:xfrm>
          <a:off x="3968" y="1483533"/>
          <a:ext cx="2030015" cy="633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81280" rIns="227584" bIns="81280" numCol="1" spcCol="1270" anchor="ctr" anchorCtr="0">
          <a:noAutofit/>
        </a:bodyPr>
        <a:lstStyle/>
        <a:p>
          <a:pPr marL="0" lvl="0" indent="0" algn="r" defTabSz="1422400">
            <a:lnSpc>
              <a:spcPct val="90000"/>
            </a:lnSpc>
            <a:spcBef>
              <a:spcPct val="0"/>
            </a:spcBef>
            <a:spcAft>
              <a:spcPct val="35000"/>
            </a:spcAft>
            <a:buNone/>
          </a:pPr>
          <a:r>
            <a:rPr lang="en-US" sz="3200" kern="1200" dirty="0"/>
            <a:t>ETHICS</a:t>
          </a:r>
          <a:endParaRPr lang="en-GB" sz="3200" kern="1200" dirty="0"/>
        </a:p>
      </dsp:txBody>
      <dsp:txXfrm>
        <a:off x="3968" y="1483533"/>
        <a:ext cx="2030015" cy="633600"/>
      </dsp:txXfrm>
    </dsp:sp>
    <dsp:sp modelId="{AECF34A4-1455-4FB5-82B0-18A48BDD106B}">
      <dsp:nvSpPr>
        <dsp:cNvPr id="0" name=""/>
        <dsp:cNvSpPr/>
      </dsp:nvSpPr>
      <dsp:spPr>
        <a:xfrm>
          <a:off x="2033984" y="295533"/>
          <a:ext cx="406003" cy="30096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EBA8B6-793D-4545-A9D3-A36978F657B0}">
      <dsp:nvSpPr>
        <dsp:cNvPr id="0" name=""/>
        <dsp:cNvSpPr/>
      </dsp:nvSpPr>
      <dsp:spPr>
        <a:xfrm>
          <a:off x="2602388" y="295533"/>
          <a:ext cx="5521642" cy="30096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285750" lvl="1" indent="-285750" algn="l" defTabSz="1422400">
            <a:lnSpc>
              <a:spcPct val="90000"/>
            </a:lnSpc>
            <a:spcBef>
              <a:spcPct val="0"/>
            </a:spcBef>
            <a:spcAft>
              <a:spcPct val="15000"/>
            </a:spcAft>
            <a:buChar char="•"/>
          </a:pPr>
          <a:r>
            <a:rPr lang="en-US" sz="3200" kern="1200" dirty="0"/>
            <a:t>In order to conduct business ethically, Ryanair has created a code of ethics. As far as Corporate Social Responsibility is concerned, Ryanair has a poor reputation</a:t>
          </a:r>
          <a:endParaRPr lang="en-GB" sz="3200" kern="1200" dirty="0"/>
        </a:p>
      </dsp:txBody>
      <dsp:txXfrm>
        <a:off x="2602388" y="295533"/>
        <a:ext cx="5521642" cy="3009600"/>
      </dsp:txXfrm>
    </dsp:sp>
    <dsp:sp modelId="{B643852C-DC1B-464A-8F3E-DB3249A666FB}">
      <dsp:nvSpPr>
        <dsp:cNvPr id="0" name=""/>
        <dsp:cNvSpPr/>
      </dsp:nvSpPr>
      <dsp:spPr>
        <a:xfrm>
          <a:off x="3968" y="3954933"/>
          <a:ext cx="2030015" cy="633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81280" rIns="227584" bIns="81280" numCol="1" spcCol="1270" anchor="ctr" anchorCtr="0">
          <a:noAutofit/>
        </a:bodyPr>
        <a:lstStyle/>
        <a:p>
          <a:pPr marL="0" lvl="0" indent="0" algn="r" defTabSz="1422400">
            <a:lnSpc>
              <a:spcPct val="90000"/>
            </a:lnSpc>
            <a:spcBef>
              <a:spcPct val="0"/>
            </a:spcBef>
            <a:spcAft>
              <a:spcPct val="35000"/>
            </a:spcAft>
            <a:buNone/>
          </a:pPr>
          <a:r>
            <a:rPr lang="en-US" sz="3200" kern="1200" dirty="0"/>
            <a:t>UNETHICS</a:t>
          </a:r>
          <a:endParaRPr lang="en-GB" sz="3200" kern="1200" dirty="0"/>
        </a:p>
      </dsp:txBody>
      <dsp:txXfrm>
        <a:off x="3968" y="3954933"/>
        <a:ext cx="2030015" cy="633600"/>
      </dsp:txXfrm>
    </dsp:sp>
    <dsp:sp modelId="{65B5F622-D569-424C-9671-47E8BACB2623}">
      <dsp:nvSpPr>
        <dsp:cNvPr id="0" name=""/>
        <dsp:cNvSpPr/>
      </dsp:nvSpPr>
      <dsp:spPr>
        <a:xfrm>
          <a:off x="2033984" y="3420333"/>
          <a:ext cx="406003" cy="17028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FCC5CC1-44C0-4FB1-8B86-E355653A64C3}">
      <dsp:nvSpPr>
        <dsp:cNvPr id="0" name=""/>
        <dsp:cNvSpPr/>
      </dsp:nvSpPr>
      <dsp:spPr>
        <a:xfrm>
          <a:off x="2602388" y="3420333"/>
          <a:ext cx="5521642" cy="17028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285750" lvl="1" indent="-285750" algn="l" defTabSz="1422400">
            <a:lnSpc>
              <a:spcPct val="90000"/>
            </a:lnSpc>
            <a:spcBef>
              <a:spcPct val="0"/>
            </a:spcBef>
            <a:spcAft>
              <a:spcPct val="15000"/>
            </a:spcAft>
            <a:buChar char="•"/>
          </a:pPr>
          <a:r>
            <a:rPr lang="en-US" sz="3200" kern="1200" dirty="0" err="1"/>
            <a:t>Labour</a:t>
          </a:r>
          <a:r>
            <a:rPr lang="en-US" sz="3200" kern="1200" dirty="0"/>
            <a:t> Law Violation</a:t>
          </a:r>
          <a:endParaRPr lang="en-GB" sz="3200" kern="1200" dirty="0"/>
        </a:p>
        <a:p>
          <a:pPr marL="285750" lvl="1" indent="-285750" algn="l" defTabSz="1422400">
            <a:lnSpc>
              <a:spcPct val="90000"/>
            </a:lnSpc>
            <a:spcBef>
              <a:spcPct val="0"/>
            </a:spcBef>
            <a:spcAft>
              <a:spcPct val="15000"/>
            </a:spcAft>
            <a:buChar char="•"/>
          </a:pPr>
          <a:r>
            <a:rPr lang="en-US" sz="3200" kern="1200" dirty="0"/>
            <a:t>Sourcing Revenue from Outside the Airline</a:t>
          </a:r>
          <a:endParaRPr lang="en-GB" sz="3200" kern="1200" dirty="0"/>
        </a:p>
      </dsp:txBody>
      <dsp:txXfrm>
        <a:off x="2602388" y="3420333"/>
        <a:ext cx="5521642" cy="17028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12/5/2023</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7306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12/5/2023</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085920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12/5/2023</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206798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12/5/2023</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04353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12/5/2023</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05091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12/5/2023</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00457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12/5/2023</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62624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12/5/2023</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1328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12/5/2023</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77662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12/5/2023</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1680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12/5/2023</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31822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12/5/2023</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59863442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riadzany.blogspot.com/2018/02/new-ryanair-flights-to-fez.html"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publicdomainpictures.net/en/view-image.php?image=223374&amp;picture=airport-operations"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hyperlink" Target="https://pxhere.com/en/photo/1277186" TargetMode="External"/><Relationship Id="rId3" Type="http://schemas.openxmlformats.org/officeDocument/2006/relationships/diagramLayout" Target="../diagrams/layout2.xml"/><Relationship Id="rId7" Type="http://schemas.openxmlformats.org/officeDocument/2006/relationships/image" Target="../media/image5.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ngall.com/employment-png/download/53909"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hyperlink" Target="https://www.publicdomainpictures.net/en/view-image.php?image=223374&amp;picture=airport-operations"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ipl.org/essay/Case-Study-Ryanair-Unethical-Practices-PK3F8X74ACPR" TargetMode="External"/><Relationship Id="rId3" Type="http://schemas.openxmlformats.org/officeDocument/2006/relationships/hyperlink" Target="https://www.coursehero.com/file/p72l7lak/33-Cultural-Web-Analysis-of-Ryanair-Culture-may-be-defined-as-the-customary/" TargetMode="External"/><Relationship Id="rId7" Type="http://schemas.openxmlformats.org/officeDocument/2006/relationships/hyperlink" Target="https://www.ivoryresearch.com/samples/a-discussion-of-organisational-culture-and-the-corporate-culture-at-ryanair/" TargetMode="External"/><Relationship Id="rId2" Type="http://schemas.openxmlformats.org/officeDocument/2006/relationships/hyperlink" Target="https://www.managers.org.uk/~/media/Files/PDF/Checklists/CHK-232-Understanding-organisational-culture.pdf" TargetMode="External"/><Relationship Id="rId1" Type="http://schemas.openxmlformats.org/officeDocument/2006/relationships/slideLayout" Target="../slideLayouts/slideLayout2.xml"/><Relationship Id="rId6" Type="http://schemas.openxmlformats.org/officeDocument/2006/relationships/hyperlink" Target="https://studylib.net/doc/8696834/a-case-analysis-of-the-organisational-behaviour-of-ryanai" TargetMode="External"/><Relationship Id="rId5" Type="http://schemas.openxmlformats.org/officeDocument/2006/relationships/hyperlink" Target="https://www.personio.com/hr-lexicon/cultural-web-model/" TargetMode="External"/><Relationship Id="rId10" Type="http://schemas.openxmlformats.org/officeDocument/2006/relationships/image" Target="../media/image9.jpeg"/><Relationship Id="rId4" Type="http://schemas.openxmlformats.org/officeDocument/2006/relationships/hyperlink" Target="https://www.academia.edu/33638077/External_Environmental_Analysis_of_Ryanairs_Strategic_Positioning_Strategic_Management_1" TargetMode="External"/><Relationship Id="rId9" Type="http://schemas.openxmlformats.org/officeDocument/2006/relationships/hyperlink" Target="https://www.wowessays.com/free-samples/free-ryanair-business-ethics-essay-sam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0D4398-84C2-41B8-BF30-3157F7B18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lane flying in the sky&#10;&#10;Description automatically generated">
            <a:extLst>
              <a:ext uri="{FF2B5EF4-FFF2-40B4-BE49-F238E27FC236}">
                <a16:creationId xmlns:a16="http://schemas.microsoft.com/office/drawing/2014/main" id="{C2CB8015-0CEA-EE9E-2706-176C3D9EA47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0965" r="21078" b="1"/>
          <a:stretch/>
        </p:blipFill>
        <p:spPr>
          <a:xfrm>
            <a:off x="20" y="10"/>
            <a:ext cx="9137156" cy="6857989"/>
          </a:xfrm>
          <a:prstGeom prst="rect">
            <a:avLst/>
          </a:prstGeom>
        </p:spPr>
      </p:pic>
      <p:sp>
        <p:nvSpPr>
          <p:cNvPr id="11" name="Rectangle 23">
            <a:extLst>
              <a:ext uri="{FF2B5EF4-FFF2-40B4-BE49-F238E27FC236}">
                <a16:creationId xmlns:a16="http://schemas.microsoft.com/office/drawing/2014/main" id="{1E519840-CB5B-442F-AF8C-F848E7699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5558" y="-6724"/>
            <a:ext cx="4265457" cy="686873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240216 w 5664007"/>
              <a:gd name="connsiteY0" fmla="*/ 0 h 6857998"/>
              <a:gd name="connsiteX1" fmla="*/ 5664007 w 5664007"/>
              <a:gd name="connsiteY1" fmla="*/ 0 h 6857998"/>
              <a:gd name="connsiteX2" fmla="*/ 5664007 w 5664007"/>
              <a:gd name="connsiteY2" fmla="*/ 6857998 h 6857998"/>
              <a:gd name="connsiteX3" fmla="*/ 0 w 5664007"/>
              <a:gd name="connsiteY3" fmla="*/ 6846045 h 6857998"/>
              <a:gd name="connsiteX4" fmla="*/ 2240216 w 5664007"/>
              <a:gd name="connsiteY4" fmla="*/ 0 h 6857998"/>
              <a:gd name="connsiteX0" fmla="*/ 2170935 w 5594726"/>
              <a:gd name="connsiteY0" fmla="*/ 0 h 6865085"/>
              <a:gd name="connsiteX1" fmla="*/ 5594726 w 5594726"/>
              <a:gd name="connsiteY1" fmla="*/ 0 h 6865085"/>
              <a:gd name="connsiteX2" fmla="*/ 5594726 w 5594726"/>
              <a:gd name="connsiteY2" fmla="*/ 6857998 h 6865085"/>
              <a:gd name="connsiteX3" fmla="*/ 0 w 5594726"/>
              <a:gd name="connsiteY3" fmla="*/ 6865085 h 6865085"/>
              <a:gd name="connsiteX4" fmla="*/ 2170935 w 5594726"/>
              <a:gd name="connsiteY4" fmla="*/ 0 h 6865085"/>
              <a:gd name="connsiteX0" fmla="*/ 1747097 w 5170888"/>
              <a:gd name="connsiteY0" fmla="*/ 0 h 6865085"/>
              <a:gd name="connsiteX1" fmla="*/ 5170888 w 5170888"/>
              <a:gd name="connsiteY1" fmla="*/ 0 h 6865085"/>
              <a:gd name="connsiteX2" fmla="*/ 5170888 w 5170888"/>
              <a:gd name="connsiteY2" fmla="*/ 6857998 h 6865085"/>
              <a:gd name="connsiteX3" fmla="*/ 0 w 5170888"/>
              <a:gd name="connsiteY3" fmla="*/ 6865085 h 6865085"/>
              <a:gd name="connsiteX4" fmla="*/ 1747097 w 5170888"/>
              <a:gd name="connsiteY4" fmla="*/ 0 h 6865085"/>
              <a:gd name="connsiteX0" fmla="*/ 1404766 w 5170888"/>
              <a:gd name="connsiteY0" fmla="*/ 0 h 6865085"/>
              <a:gd name="connsiteX1" fmla="*/ 5170888 w 5170888"/>
              <a:gd name="connsiteY1" fmla="*/ 0 h 6865085"/>
              <a:gd name="connsiteX2" fmla="*/ 5170888 w 5170888"/>
              <a:gd name="connsiteY2" fmla="*/ 6857998 h 6865085"/>
              <a:gd name="connsiteX3" fmla="*/ 0 w 5170888"/>
              <a:gd name="connsiteY3" fmla="*/ 6865085 h 6865085"/>
              <a:gd name="connsiteX4" fmla="*/ 1404766 w 5170888"/>
              <a:gd name="connsiteY4" fmla="*/ 0 h 68650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888" h="6865085">
                <a:moveTo>
                  <a:pt x="1404766" y="0"/>
                </a:moveTo>
                <a:lnTo>
                  <a:pt x="5170888" y="0"/>
                </a:lnTo>
                <a:lnTo>
                  <a:pt x="5170888" y="6857998"/>
                </a:lnTo>
                <a:lnTo>
                  <a:pt x="0" y="6865085"/>
                </a:lnTo>
                <a:lnTo>
                  <a:pt x="1404766"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8897086" y="896469"/>
            <a:ext cx="3153720" cy="2933851"/>
          </a:xfrm>
        </p:spPr>
        <p:txBody>
          <a:bodyPr>
            <a:normAutofit/>
          </a:bodyPr>
          <a:lstStyle/>
          <a:p>
            <a:pPr algn="r"/>
            <a:r>
              <a:rPr lang="en-US" sz="4400" u="sng" dirty="0"/>
              <a:t>CULTURE CHANGE</a:t>
            </a:r>
          </a:p>
        </p:txBody>
      </p:sp>
      <p:sp>
        <p:nvSpPr>
          <p:cNvPr id="3" name="Subtitle 2"/>
          <p:cNvSpPr>
            <a:spLocks noGrp="1"/>
          </p:cNvSpPr>
          <p:nvPr>
            <p:ph type="subTitle" idx="1"/>
          </p:nvPr>
        </p:nvSpPr>
        <p:spPr>
          <a:xfrm>
            <a:off x="9215617" y="1542697"/>
            <a:ext cx="2521424" cy="1520669"/>
          </a:xfrm>
        </p:spPr>
        <p:txBody>
          <a:bodyPr vert="horz" lIns="91440" tIns="45720" rIns="91440" bIns="45720" rtlCol="0" anchor="t">
            <a:normAutofit/>
          </a:bodyPr>
          <a:lstStyle/>
          <a:p>
            <a:pPr algn="r"/>
            <a:r>
              <a:rPr lang="en-US" sz="2800" b="0" i="1" u="sng" dirty="0">
                <a:latin typeface="Walbaum Display Light"/>
              </a:rPr>
              <a:t>RYANAIR</a:t>
            </a:r>
          </a:p>
        </p:txBody>
      </p:sp>
      <p:cxnSp>
        <p:nvCxnSpPr>
          <p:cNvPr id="13" name="Straight Connector 12">
            <a:extLst>
              <a:ext uri="{FF2B5EF4-FFF2-40B4-BE49-F238E27FC236}">
                <a16:creationId xmlns:a16="http://schemas.microsoft.com/office/drawing/2014/main" id="{AC7EF422-3076-48F2-A38B-7CA851778E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31959" y="0"/>
            <a:ext cx="5279056" cy="77792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896548C-21A4-493D-B220-64E89F1EF6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81082" y="-6724"/>
            <a:ext cx="2279175" cy="686472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7DCC3BB-8827-461F-D42D-81D73F13F6CA}"/>
              </a:ext>
            </a:extLst>
          </p:cNvPr>
          <p:cNvSpPr txBox="1"/>
          <p:nvPr/>
        </p:nvSpPr>
        <p:spPr>
          <a:xfrm flipH="1">
            <a:off x="10002519" y="4704080"/>
            <a:ext cx="1643084" cy="646331"/>
          </a:xfrm>
          <a:prstGeom prst="rect">
            <a:avLst/>
          </a:prstGeom>
          <a:noFill/>
        </p:spPr>
        <p:txBody>
          <a:bodyPr wrap="square" rtlCol="0">
            <a:spAutoFit/>
          </a:bodyPr>
          <a:lstStyle/>
          <a:p>
            <a:r>
              <a:rPr lang="en-GB" dirty="0"/>
              <a:t>    Irina Tanase </a:t>
            </a:r>
          </a:p>
          <a:p>
            <a:r>
              <a:rPr lang="en-GB" dirty="0"/>
              <a:t>       1920088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8590DAC5-BA81-4AF8-B0CA-D66712B30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3BAB7E7E-14BD-4509-AD05-57C2EF74C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F4DF5-8C14-0187-BF29-1B476B57F0ED}"/>
              </a:ext>
            </a:extLst>
          </p:cNvPr>
          <p:cNvSpPr>
            <a:spLocks noGrp="1"/>
          </p:cNvSpPr>
          <p:nvPr>
            <p:ph type="title"/>
          </p:nvPr>
        </p:nvSpPr>
        <p:spPr>
          <a:xfrm>
            <a:off x="5693734" y="557304"/>
            <a:ext cx="5355265" cy="1625731"/>
          </a:xfrm>
        </p:spPr>
        <p:txBody>
          <a:bodyPr>
            <a:normAutofit/>
          </a:bodyPr>
          <a:lstStyle/>
          <a:p>
            <a:r>
              <a:rPr lang="en-US" dirty="0"/>
              <a:t>introduction</a:t>
            </a:r>
          </a:p>
        </p:txBody>
      </p:sp>
      <p:pic>
        <p:nvPicPr>
          <p:cNvPr id="5" name="Picture 4" descr="Back view of an aeroplane">
            <a:extLst>
              <a:ext uri="{FF2B5EF4-FFF2-40B4-BE49-F238E27FC236}">
                <a16:creationId xmlns:a16="http://schemas.microsoft.com/office/drawing/2014/main" id="{9CFF377F-229E-30C3-C34E-749DADDB5935}"/>
              </a:ext>
            </a:extLst>
          </p:cNvPr>
          <p:cNvPicPr>
            <a:picLocks noChangeAspect="1"/>
          </p:cNvPicPr>
          <p:nvPr/>
        </p:nvPicPr>
        <p:blipFill rotWithShape="1">
          <a:blip r:embed="rId2"/>
          <a:srcRect r="7834" b="3"/>
          <a:stretch/>
        </p:blipFill>
        <p:spPr>
          <a:xfrm>
            <a:off x="6" y="10"/>
            <a:ext cx="4742121" cy="3434306"/>
          </a:xfrm>
          <a:custGeom>
            <a:avLst/>
            <a:gdLst/>
            <a:ahLst/>
            <a:cxnLst/>
            <a:rect l="l" t="t" r="r" b="b"/>
            <a:pathLst>
              <a:path w="4742121" h="3429000">
                <a:moveTo>
                  <a:pt x="0" y="0"/>
                </a:moveTo>
                <a:lnTo>
                  <a:pt x="4306186" y="0"/>
                </a:lnTo>
                <a:lnTo>
                  <a:pt x="4742121" y="3429000"/>
                </a:lnTo>
                <a:lnTo>
                  <a:pt x="0" y="3429000"/>
                </a:lnTo>
                <a:close/>
              </a:path>
            </a:pathLst>
          </a:custGeom>
        </p:spPr>
      </p:pic>
      <p:pic>
        <p:nvPicPr>
          <p:cNvPr id="6" name="Picture 5" descr="A group of airplanes parked at an airport&#10;&#10;Description automatically generated">
            <a:extLst>
              <a:ext uri="{FF2B5EF4-FFF2-40B4-BE49-F238E27FC236}">
                <a16:creationId xmlns:a16="http://schemas.microsoft.com/office/drawing/2014/main" id="{073C0F9E-4A6D-16A0-6E84-433BC2A9E166}"/>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5058"/>
          <a:stretch/>
        </p:blipFill>
        <p:spPr>
          <a:xfrm>
            <a:off x="-5" y="3429000"/>
            <a:ext cx="5178056" cy="3429000"/>
          </a:xfrm>
          <a:custGeom>
            <a:avLst/>
            <a:gdLst/>
            <a:ahLst/>
            <a:cxnLst/>
            <a:rect l="l" t="t" r="r" b="b"/>
            <a:pathLst>
              <a:path w="5178056" h="3429000">
                <a:moveTo>
                  <a:pt x="0" y="0"/>
                </a:moveTo>
                <a:lnTo>
                  <a:pt x="4742121" y="0"/>
                </a:lnTo>
                <a:lnTo>
                  <a:pt x="5178056" y="3429000"/>
                </a:lnTo>
                <a:lnTo>
                  <a:pt x="0" y="3429000"/>
                </a:lnTo>
                <a:close/>
              </a:path>
            </a:pathLst>
          </a:custGeom>
        </p:spPr>
      </p:pic>
      <p:sp>
        <p:nvSpPr>
          <p:cNvPr id="3" name="Content Placeholder 2">
            <a:extLst>
              <a:ext uri="{FF2B5EF4-FFF2-40B4-BE49-F238E27FC236}">
                <a16:creationId xmlns:a16="http://schemas.microsoft.com/office/drawing/2014/main" id="{ADB2077D-FF38-95CE-8D42-B4A6D74BF187}"/>
              </a:ext>
            </a:extLst>
          </p:cNvPr>
          <p:cNvSpPr>
            <a:spLocks noGrp="1"/>
          </p:cNvSpPr>
          <p:nvPr>
            <p:ph idx="1"/>
          </p:nvPr>
        </p:nvSpPr>
        <p:spPr>
          <a:xfrm>
            <a:off x="5693734" y="2183035"/>
            <a:ext cx="5355266" cy="4121845"/>
          </a:xfrm>
        </p:spPr>
        <p:txBody>
          <a:bodyPr vert="horz" lIns="91440" tIns="45720" rIns="91440" bIns="45720" rtlCol="0" anchor="ctr">
            <a:normAutofit/>
          </a:bodyPr>
          <a:lstStyle/>
          <a:p>
            <a:pPr marL="0" indent="0">
              <a:buNone/>
            </a:pPr>
            <a:r>
              <a:rPr lang="en-US" kern="1200">
                <a:effectLst/>
                <a:latin typeface="Arial" panose="020B0604020202020204" pitchFamily="34" charset="0"/>
                <a:ea typeface="+mn-ea"/>
                <a:cs typeface="Times New Roman" panose="02020603050405020304" pitchFamily="18" charset="0"/>
              </a:rPr>
              <a:t>The purpose of the presentation is to analyze the cultures and external</a:t>
            </a:r>
            <a:r>
              <a:rPr lang="en-US" kern="1200">
                <a:effectLst/>
                <a:latin typeface="Arial" panose="020B0604020202020204" pitchFamily="34" charset="0"/>
                <a:ea typeface="Univers Condensed Light" panose="020B0306020202040204" pitchFamily="34" charset="0"/>
                <a:cs typeface="Times New Roman" panose="02020603050405020304" pitchFamily="18" charset="0"/>
              </a:rPr>
              <a:t> context</a:t>
            </a:r>
            <a:r>
              <a:rPr lang="en-US" kern="1200">
                <a:effectLst/>
                <a:latin typeface="Arial" panose="020B0604020202020204" pitchFamily="34" charset="0"/>
                <a:ea typeface="+mn-ea"/>
                <a:cs typeface="Times New Roman" panose="02020603050405020304" pitchFamily="18" charset="0"/>
              </a:rPr>
              <a:t> of Ryanair airline and to determine future strategies. </a:t>
            </a:r>
            <a:r>
              <a:rPr lang="en-US" kern="1200">
                <a:effectLst/>
                <a:latin typeface="Arial" panose="020B0604020202020204" pitchFamily="34" charset="0"/>
                <a:ea typeface="Univers Condensed Light" panose="020B0306020202040204" pitchFamily="34" charset="0"/>
                <a:cs typeface="Times New Roman" panose="02020603050405020304" pitchFamily="18" charset="0"/>
              </a:rPr>
              <a:t>The aim of this presentation is to analyze Ryanair’s ethical/unethical behavior affecting employees in the organization. </a:t>
            </a:r>
            <a:endParaRPr lang="en-GB">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
              <a:latin typeface="Times New Roman"/>
              <a:cs typeface="Times New Roman"/>
            </a:endParaRPr>
          </a:p>
        </p:txBody>
      </p:sp>
      <p:cxnSp>
        <p:nvCxnSpPr>
          <p:cNvPr id="52" name="Straight Connector 51">
            <a:extLst>
              <a:ext uri="{FF2B5EF4-FFF2-40B4-BE49-F238E27FC236}">
                <a16:creationId xmlns:a16="http://schemas.microsoft.com/office/drawing/2014/main" id="{4836AB60-5854-4E5A-BBFD-9E71A8600C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2489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81CE62-9711-A14C-A86D-C17390415AEC}"/>
              </a:ext>
            </a:extLst>
          </p:cNvPr>
          <p:cNvSpPr>
            <a:spLocks noGrp="1"/>
          </p:cNvSpPr>
          <p:nvPr>
            <p:ph type="title"/>
          </p:nvPr>
        </p:nvSpPr>
        <p:spPr>
          <a:xfrm>
            <a:off x="1129553" y="511309"/>
            <a:ext cx="9577116" cy="1221957"/>
          </a:xfrm>
        </p:spPr>
        <p:txBody>
          <a:bodyPr anchor="ctr">
            <a:normAutofit/>
          </a:bodyPr>
          <a:lstStyle/>
          <a:p>
            <a:r>
              <a:rPr lang="en-US" dirty="0"/>
              <a:t>ORGANISATION CULTURE</a:t>
            </a:r>
          </a:p>
        </p:txBody>
      </p:sp>
      <p:cxnSp>
        <p:nvCxnSpPr>
          <p:cNvPr id="13" name="Straight Connector 12">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6382D5-5E18-C365-999C-3061D041311F}"/>
              </a:ext>
            </a:extLst>
          </p:cNvPr>
          <p:cNvSpPr>
            <a:spLocks noGrp="1"/>
          </p:cNvSpPr>
          <p:nvPr>
            <p:ph idx="1"/>
          </p:nvPr>
        </p:nvSpPr>
        <p:spPr>
          <a:xfrm>
            <a:off x="1129553" y="2420471"/>
            <a:ext cx="5479065" cy="3884410"/>
          </a:xfrm>
        </p:spPr>
        <p:txBody>
          <a:bodyPr vert="horz" lIns="91440" tIns="45720" rIns="91440" bIns="45720" rtlCol="0" anchor="ctr">
            <a:normAutofit/>
          </a:bodyPr>
          <a:lstStyle/>
          <a:p>
            <a:pPr>
              <a:lnSpc>
                <a:spcPct val="90000"/>
              </a:lnSpc>
            </a:pPr>
            <a:r>
              <a:rPr lang="en-US" dirty="0">
                <a:ea typeface="+mn-lt"/>
                <a:cs typeface="+mn-lt"/>
              </a:rPr>
              <a:t>Factors which can influence </a:t>
            </a:r>
            <a:r>
              <a:rPr lang="en-US" dirty="0" err="1">
                <a:ea typeface="+mn-lt"/>
                <a:cs typeface="+mn-lt"/>
              </a:rPr>
              <a:t>organisational</a:t>
            </a:r>
            <a:r>
              <a:rPr lang="en-US" dirty="0">
                <a:ea typeface="+mn-lt"/>
                <a:cs typeface="+mn-lt"/>
              </a:rPr>
              <a:t> culture include:</a:t>
            </a:r>
            <a:endParaRPr lang="en-US">
              <a:ea typeface="+mn-lt"/>
              <a:cs typeface="+mn-lt"/>
            </a:endParaRPr>
          </a:p>
          <a:p>
            <a:pPr>
              <a:lnSpc>
                <a:spcPct val="90000"/>
              </a:lnSpc>
            </a:pPr>
            <a:r>
              <a:rPr lang="en-US" dirty="0">
                <a:ea typeface="+mn-lt"/>
                <a:cs typeface="+mn-lt"/>
              </a:rPr>
              <a:t>the </a:t>
            </a:r>
            <a:r>
              <a:rPr lang="en-US" dirty="0" err="1">
                <a:ea typeface="+mn-lt"/>
                <a:cs typeface="+mn-lt"/>
              </a:rPr>
              <a:t>organisation's</a:t>
            </a:r>
            <a:r>
              <a:rPr lang="en-US" dirty="0">
                <a:ea typeface="+mn-lt"/>
                <a:cs typeface="+mn-lt"/>
              </a:rPr>
              <a:t> structure, </a:t>
            </a:r>
            <a:endParaRPr lang="en-US">
              <a:ea typeface="+mn-lt"/>
              <a:cs typeface="+mn-lt"/>
            </a:endParaRPr>
          </a:p>
          <a:p>
            <a:pPr>
              <a:lnSpc>
                <a:spcPct val="90000"/>
              </a:lnSpc>
            </a:pPr>
            <a:r>
              <a:rPr lang="en-US" dirty="0">
                <a:ea typeface="+mn-lt"/>
                <a:cs typeface="+mn-lt"/>
              </a:rPr>
              <a:t>the system and processes by which work is carried out, </a:t>
            </a:r>
            <a:endParaRPr lang="en-US">
              <a:ea typeface="+mn-lt"/>
              <a:cs typeface="+mn-lt"/>
            </a:endParaRPr>
          </a:p>
          <a:p>
            <a:pPr>
              <a:lnSpc>
                <a:spcPct val="90000"/>
              </a:lnSpc>
            </a:pPr>
            <a:r>
              <a:rPr lang="en-US" dirty="0">
                <a:ea typeface="+mn-lt"/>
                <a:cs typeface="+mn-lt"/>
              </a:rPr>
              <a:t>the </a:t>
            </a:r>
            <a:r>
              <a:rPr lang="en-US" dirty="0" err="1">
                <a:ea typeface="+mn-lt"/>
                <a:cs typeface="+mn-lt"/>
              </a:rPr>
              <a:t>behaviour</a:t>
            </a:r>
            <a:r>
              <a:rPr lang="en-US" dirty="0">
                <a:ea typeface="+mn-lt"/>
                <a:cs typeface="+mn-lt"/>
              </a:rPr>
              <a:t> and attitudes of employees, </a:t>
            </a:r>
            <a:endParaRPr lang="en-US">
              <a:ea typeface="+mn-lt"/>
              <a:cs typeface="+mn-lt"/>
            </a:endParaRPr>
          </a:p>
          <a:p>
            <a:pPr>
              <a:lnSpc>
                <a:spcPct val="90000"/>
              </a:lnSpc>
            </a:pPr>
            <a:r>
              <a:rPr lang="en-US" dirty="0">
                <a:ea typeface="+mn-lt"/>
                <a:cs typeface="+mn-lt"/>
              </a:rPr>
              <a:t>the </a:t>
            </a:r>
            <a:r>
              <a:rPr lang="en-US" dirty="0" err="1">
                <a:ea typeface="+mn-lt"/>
                <a:cs typeface="+mn-lt"/>
              </a:rPr>
              <a:t>organisation’s</a:t>
            </a:r>
            <a:r>
              <a:rPr lang="en-US" dirty="0">
                <a:ea typeface="+mn-lt"/>
                <a:cs typeface="+mn-lt"/>
              </a:rPr>
              <a:t> values and traditions, </a:t>
            </a:r>
            <a:endParaRPr lang="en-US">
              <a:ea typeface="+mn-lt"/>
              <a:cs typeface="+mn-lt"/>
            </a:endParaRPr>
          </a:p>
          <a:p>
            <a:pPr>
              <a:lnSpc>
                <a:spcPct val="90000"/>
              </a:lnSpc>
            </a:pPr>
            <a:r>
              <a:rPr lang="en-US" dirty="0">
                <a:ea typeface="+mn-lt"/>
                <a:cs typeface="+mn-lt"/>
              </a:rPr>
              <a:t>the management and leadership styles adopted</a:t>
            </a:r>
            <a:endParaRPr lang="en-US">
              <a:ea typeface="+mn-lt"/>
              <a:cs typeface="+mn-lt"/>
            </a:endParaRPr>
          </a:p>
        </p:txBody>
      </p:sp>
      <p:pic>
        <p:nvPicPr>
          <p:cNvPr id="5" name="Picture 4" descr="White puzzle with one red piece">
            <a:extLst>
              <a:ext uri="{FF2B5EF4-FFF2-40B4-BE49-F238E27FC236}">
                <a16:creationId xmlns:a16="http://schemas.microsoft.com/office/drawing/2014/main" id="{81E42F99-77AE-F080-E39F-0B4E7DEA7CFE}"/>
              </a:ext>
            </a:extLst>
          </p:cNvPr>
          <p:cNvPicPr>
            <a:picLocks noChangeAspect="1"/>
          </p:cNvPicPr>
          <p:nvPr/>
        </p:nvPicPr>
        <p:blipFill rotWithShape="1">
          <a:blip r:embed="rId2"/>
          <a:srcRect l="22078" r="20475" b="1"/>
          <a:stretch/>
        </p:blipFill>
        <p:spPr>
          <a:xfrm>
            <a:off x="7225552" y="1995117"/>
            <a:ext cx="4966447" cy="4862884"/>
          </a:xfrm>
          <a:prstGeom prst="rect">
            <a:avLst/>
          </a:prstGeom>
        </p:spPr>
      </p:pic>
      <p:cxnSp>
        <p:nvCxnSpPr>
          <p:cNvPr id="19" name="Straight Connector 18">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8823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37AA5-471B-265C-2542-CA17E28A0491}"/>
              </a:ext>
            </a:extLst>
          </p:cNvPr>
          <p:cNvSpPr>
            <a:spLocks noGrp="1"/>
          </p:cNvSpPr>
          <p:nvPr>
            <p:ph type="title"/>
          </p:nvPr>
        </p:nvSpPr>
        <p:spPr/>
        <p:txBody>
          <a:bodyPr>
            <a:normAutofit/>
          </a:bodyPr>
          <a:lstStyle/>
          <a:p>
            <a:r>
              <a:rPr lang="en-US" sz="3200" i="0" dirty="0">
                <a:ea typeface="+mj-lt"/>
                <a:cs typeface="+mj-lt"/>
              </a:rPr>
              <a:t>Geert Hofstede  model</a:t>
            </a:r>
            <a:endParaRPr lang="en-US" sz="3200" dirty="0"/>
          </a:p>
        </p:txBody>
      </p:sp>
      <p:graphicFrame>
        <p:nvGraphicFramePr>
          <p:cNvPr id="5" name="Content Placeholder 2">
            <a:extLst>
              <a:ext uri="{FF2B5EF4-FFF2-40B4-BE49-F238E27FC236}">
                <a16:creationId xmlns:a16="http://schemas.microsoft.com/office/drawing/2014/main" id="{B3E5A4E1-522B-AEED-9012-0A616A9EFDBB}"/>
              </a:ext>
            </a:extLst>
          </p:cNvPr>
          <p:cNvGraphicFramePr>
            <a:graphicFrameLocks noGrp="1"/>
          </p:cNvGraphicFramePr>
          <p:nvPr>
            <p:ph idx="1"/>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1202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E549F1-18C6-F623-6FC7-B8C196CFD794}"/>
              </a:ext>
            </a:extLst>
          </p:cNvPr>
          <p:cNvSpPr>
            <a:spLocks noGrp="1"/>
          </p:cNvSpPr>
          <p:nvPr>
            <p:ph idx="1"/>
          </p:nvPr>
        </p:nvSpPr>
        <p:spPr>
          <a:xfrm>
            <a:off x="5317724" y="328474"/>
            <a:ext cx="6640496" cy="5732137"/>
          </a:xfrm>
        </p:spPr>
        <p:txBody>
          <a:bodyPr vert="horz" lIns="91440" tIns="45720" rIns="91440" bIns="45720" rtlCol="0" anchor="t">
            <a:normAutofit/>
          </a:bodyPr>
          <a:lstStyle/>
          <a:p>
            <a:pPr marL="0" indent="0">
              <a:buNone/>
            </a:pPr>
            <a:r>
              <a:rPr lang="en" sz="3100" u="sng" dirty="0">
                <a:solidFill>
                  <a:srgbClr val="202124"/>
                </a:solidFill>
                <a:latin typeface="+mj-lt"/>
                <a:ea typeface="+mn-lt"/>
                <a:cs typeface="+mn-lt"/>
              </a:rPr>
              <a:t>THE EXTERNAL CONTEXT AND PASTLE ANALYS</a:t>
            </a:r>
          </a:p>
          <a:p>
            <a:endParaRPr lang="en" dirty="0">
              <a:solidFill>
                <a:srgbClr val="202124"/>
              </a:solidFill>
              <a:ea typeface="+mn-lt"/>
              <a:cs typeface="+mn-lt"/>
            </a:endParaRPr>
          </a:p>
          <a:p>
            <a:pPr marL="0" indent="0">
              <a:buNone/>
            </a:pPr>
            <a:r>
              <a:rPr lang="en" dirty="0">
                <a:solidFill>
                  <a:srgbClr val="202124"/>
                </a:solidFill>
                <a:ea typeface="+mn-lt"/>
                <a:cs typeface="+mn-lt"/>
              </a:rPr>
              <a:t>The external context includes </a:t>
            </a:r>
            <a:r>
              <a:rPr lang="en" dirty="0">
                <a:solidFill>
                  <a:srgbClr val="040C28"/>
                </a:solidFill>
                <a:ea typeface="+mn-lt"/>
                <a:cs typeface="+mn-lt"/>
              </a:rPr>
              <a:t>the broad external operating environment in which the organization operates</a:t>
            </a:r>
            <a:r>
              <a:rPr lang="en" dirty="0">
                <a:solidFill>
                  <a:srgbClr val="202124"/>
                </a:solidFill>
                <a:ea typeface="+mn-lt"/>
                <a:cs typeface="+mn-lt"/>
              </a:rPr>
              <a:t>. </a:t>
            </a:r>
          </a:p>
          <a:p>
            <a:endParaRPr lang="en" sz="1200" dirty="0">
              <a:solidFill>
                <a:srgbClr val="000000"/>
              </a:solidFill>
            </a:endParaRPr>
          </a:p>
          <a:p>
            <a:endParaRPr lang="en" sz="1200" dirty="0">
              <a:solidFill>
                <a:srgbClr val="000000"/>
              </a:solidFill>
            </a:endParaRPr>
          </a:p>
          <a:p>
            <a:endParaRPr lang="en" sz="1200" dirty="0">
              <a:solidFill>
                <a:srgbClr val="000000"/>
              </a:solidFill>
            </a:endParaRPr>
          </a:p>
          <a:p>
            <a:endParaRPr lang="en" sz="1400" dirty="0">
              <a:solidFill>
                <a:srgbClr val="435059"/>
              </a:solidFill>
            </a:endParaRPr>
          </a:p>
        </p:txBody>
      </p:sp>
      <p:graphicFrame>
        <p:nvGraphicFramePr>
          <p:cNvPr id="4" name="Diagram 3">
            <a:extLst>
              <a:ext uri="{FF2B5EF4-FFF2-40B4-BE49-F238E27FC236}">
                <a16:creationId xmlns:a16="http://schemas.microsoft.com/office/drawing/2014/main" id="{9A187E8A-4DBB-DDE3-B32A-0F8CA4185198}"/>
              </a:ext>
            </a:extLst>
          </p:cNvPr>
          <p:cNvGraphicFramePr/>
          <p:nvPr>
            <p:extLst>
              <p:ext uri="{D42A27DB-BD31-4B8C-83A1-F6EECF244321}">
                <p14:modId xmlns:p14="http://schemas.microsoft.com/office/powerpoint/2010/main" val="2594461534"/>
              </p:ext>
            </p:extLst>
          </p:nvPr>
        </p:nvGraphicFramePr>
        <p:xfrm>
          <a:off x="5220810" y="2784524"/>
          <a:ext cx="6000565" cy="40734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n airplane wing in the sky">
            <a:extLst>
              <a:ext uri="{FF2B5EF4-FFF2-40B4-BE49-F238E27FC236}">
                <a16:creationId xmlns:a16="http://schemas.microsoft.com/office/drawing/2014/main" id="{B988A79C-8F5A-382E-2AFD-E327AC7BC96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0" y="0"/>
            <a:ext cx="4945602" cy="6858000"/>
          </a:xfrm>
          <a:prstGeom prst="rect">
            <a:avLst/>
          </a:prstGeom>
        </p:spPr>
      </p:pic>
    </p:spTree>
    <p:extLst>
      <p:ext uri="{BB962C8B-B14F-4D97-AF65-F5344CB8AC3E}">
        <p14:creationId xmlns:p14="http://schemas.microsoft.com/office/powerpoint/2010/main" val="564064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1FBC3A-3F3B-5A2A-1F68-B96B01BCC5C5}"/>
              </a:ext>
            </a:extLst>
          </p:cNvPr>
          <p:cNvSpPr>
            <a:spLocks noGrp="1"/>
          </p:cNvSpPr>
          <p:nvPr>
            <p:ph type="title"/>
          </p:nvPr>
        </p:nvSpPr>
        <p:spPr>
          <a:xfrm>
            <a:off x="6096000" y="519111"/>
            <a:ext cx="5435010" cy="1705617"/>
          </a:xfrm>
        </p:spPr>
        <p:txBody>
          <a:bodyPr>
            <a:normAutofit/>
          </a:bodyPr>
          <a:lstStyle/>
          <a:p>
            <a:r>
              <a:rPr lang="en-US" i="0">
                <a:ea typeface="+mj-lt"/>
                <a:cs typeface="+mj-lt"/>
              </a:rPr>
              <a:t>The cultural web model </a:t>
            </a:r>
            <a:endParaRPr lang="en-US"/>
          </a:p>
        </p:txBody>
      </p:sp>
      <p:sp>
        <p:nvSpPr>
          <p:cNvPr id="17" name="Rectangle 23">
            <a:extLst>
              <a:ext uri="{FF2B5EF4-FFF2-40B4-BE49-F238E27FC236}">
                <a16:creationId xmlns:a16="http://schemas.microsoft.com/office/drawing/2014/main" id="{4CFFC8CC-8357-4EAE-8DE4-28B285E7F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4906370"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941093" y="-5979"/>
            <a:ext cx="2549950" cy="686397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diagram of a cultural model&#10;&#10;Description automatically generated">
            <a:extLst>
              <a:ext uri="{FF2B5EF4-FFF2-40B4-BE49-F238E27FC236}">
                <a16:creationId xmlns:a16="http://schemas.microsoft.com/office/drawing/2014/main" id="{7329C6E2-068F-480C-DA66-7BE24AB64EF3}"/>
              </a:ext>
            </a:extLst>
          </p:cNvPr>
          <p:cNvPicPr>
            <a:picLocks noChangeAspect="1"/>
          </p:cNvPicPr>
          <p:nvPr/>
        </p:nvPicPr>
        <p:blipFill>
          <a:blip r:embed="rId2"/>
          <a:stretch>
            <a:fillRect/>
          </a:stretch>
        </p:blipFill>
        <p:spPr>
          <a:xfrm>
            <a:off x="533399" y="1882522"/>
            <a:ext cx="5029200" cy="3092957"/>
          </a:xfrm>
          <a:prstGeom prst="rect">
            <a:avLst/>
          </a:prstGeom>
        </p:spPr>
      </p:pic>
      <p:sp>
        <p:nvSpPr>
          <p:cNvPr id="3" name="Content Placeholder 2">
            <a:extLst>
              <a:ext uri="{FF2B5EF4-FFF2-40B4-BE49-F238E27FC236}">
                <a16:creationId xmlns:a16="http://schemas.microsoft.com/office/drawing/2014/main" id="{FE94E2FF-A043-1412-3A3B-0809782EF65C}"/>
              </a:ext>
            </a:extLst>
          </p:cNvPr>
          <p:cNvSpPr>
            <a:spLocks noGrp="1"/>
          </p:cNvSpPr>
          <p:nvPr>
            <p:ph idx="1"/>
          </p:nvPr>
        </p:nvSpPr>
        <p:spPr>
          <a:xfrm>
            <a:off x="6096001" y="2224729"/>
            <a:ext cx="5435010" cy="4099872"/>
          </a:xfrm>
        </p:spPr>
        <p:txBody>
          <a:bodyPr vert="horz" lIns="91440" tIns="45720" rIns="91440" bIns="45720" rtlCol="0">
            <a:normAutofit/>
          </a:bodyPr>
          <a:lstStyle/>
          <a:p>
            <a:pPr>
              <a:lnSpc>
                <a:spcPct val="90000"/>
              </a:lnSpc>
            </a:pPr>
            <a:r>
              <a:rPr lang="en-US" sz="1900">
                <a:ea typeface="+mn-lt"/>
                <a:cs typeface="+mn-lt"/>
              </a:rPr>
              <a:t>The cultural web model is a framework that defines the paradigm</a:t>
            </a:r>
          </a:p>
          <a:p>
            <a:pPr marL="0" indent="0">
              <a:lnSpc>
                <a:spcPct val="90000"/>
              </a:lnSpc>
              <a:buNone/>
            </a:pPr>
            <a:r>
              <a:rPr lang="en-US" sz="1900">
                <a:ea typeface="+mn-lt"/>
                <a:cs typeface="+mn-lt"/>
              </a:rPr>
              <a:t>Cultural Web Analysis of Ryanair </a:t>
            </a:r>
          </a:p>
          <a:p>
            <a:pPr marL="0" indent="0">
              <a:lnSpc>
                <a:spcPct val="90000"/>
              </a:lnSpc>
              <a:buNone/>
            </a:pPr>
            <a:br>
              <a:rPr lang="en-US" sz="1900">
                <a:ea typeface="+mn-lt"/>
                <a:cs typeface="+mn-lt"/>
              </a:rPr>
            </a:br>
            <a:r>
              <a:rPr lang="en-US" sz="1900">
                <a:ea typeface="+mn-lt"/>
                <a:cs typeface="+mn-lt"/>
              </a:rPr>
              <a:t>1.Stories&amp; myths</a:t>
            </a:r>
          </a:p>
          <a:p>
            <a:pPr marL="0" indent="0">
              <a:lnSpc>
                <a:spcPct val="90000"/>
              </a:lnSpc>
              <a:buNone/>
            </a:pPr>
            <a:r>
              <a:rPr lang="en-US" sz="1900">
                <a:ea typeface="+mn-lt"/>
                <a:cs typeface="+mn-lt"/>
              </a:rPr>
              <a:t>2.Symbols: </a:t>
            </a:r>
          </a:p>
          <a:p>
            <a:pPr marL="0" indent="0">
              <a:lnSpc>
                <a:spcPct val="90000"/>
              </a:lnSpc>
              <a:buNone/>
            </a:pPr>
            <a:r>
              <a:rPr lang="en-US" sz="1900">
                <a:ea typeface="+mn-lt"/>
                <a:cs typeface="+mn-lt"/>
              </a:rPr>
              <a:t>3.Power Structures. </a:t>
            </a:r>
          </a:p>
          <a:p>
            <a:pPr marL="0" indent="0">
              <a:lnSpc>
                <a:spcPct val="90000"/>
              </a:lnSpc>
              <a:buNone/>
            </a:pPr>
            <a:r>
              <a:rPr lang="en-US" sz="1900">
                <a:ea typeface="+mn-lt"/>
                <a:cs typeface="+mn-lt"/>
              </a:rPr>
              <a:t>4:Organizational structures</a:t>
            </a:r>
          </a:p>
          <a:p>
            <a:pPr marL="0" indent="0">
              <a:lnSpc>
                <a:spcPct val="90000"/>
              </a:lnSpc>
              <a:buNone/>
            </a:pPr>
            <a:r>
              <a:rPr lang="en-US" sz="1900">
                <a:ea typeface="+mn-lt"/>
                <a:cs typeface="+mn-lt"/>
              </a:rPr>
              <a:t>5.Control Systems</a:t>
            </a:r>
          </a:p>
          <a:p>
            <a:pPr marL="0" indent="0">
              <a:lnSpc>
                <a:spcPct val="90000"/>
              </a:lnSpc>
              <a:buNone/>
            </a:pPr>
            <a:r>
              <a:rPr lang="en-US" sz="1900">
                <a:ea typeface="+mn-lt"/>
                <a:cs typeface="+mn-lt"/>
              </a:rPr>
              <a:t>6.Rituals and Routines </a:t>
            </a:r>
          </a:p>
          <a:p>
            <a:pPr marL="0" indent="0">
              <a:lnSpc>
                <a:spcPct val="90000"/>
              </a:lnSpc>
              <a:buNone/>
            </a:pPr>
            <a:r>
              <a:rPr lang="en-US" sz="1900">
                <a:ea typeface="+mn-lt"/>
                <a:cs typeface="+mn-lt"/>
              </a:rPr>
              <a:t>7.The Paradigm</a:t>
            </a:r>
          </a:p>
        </p:txBody>
      </p:sp>
    </p:spTree>
    <p:extLst>
      <p:ext uri="{BB962C8B-B14F-4D97-AF65-F5344CB8AC3E}">
        <p14:creationId xmlns:p14="http://schemas.microsoft.com/office/powerpoint/2010/main" val="3010535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2482F-31B2-6BF1-0C45-5BF800D828A7}"/>
              </a:ext>
            </a:extLst>
          </p:cNvPr>
          <p:cNvSpPr>
            <a:spLocks noGrp="1"/>
          </p:cNvSpPr>
          <p:nvPr>
            <p:ph type="title"/>
          </p:nvPr>
        </p:nvSpPr>
        <p:spPr>
          <a:xfrm>
            <a:off x="6096000" y="519111"/>
            <a:ext cx="5435010" cy="1705617"/>
          </a:xfrm>
        </p:spPr>
        <p:txBody>
          <a:bodyPr>
            <a:normAutofit/>
          </a:bodyPr>
          <a:lstStyle/>
          <a:p>
            <a:r>
              <a:rPr lang="en-US" sz="3400" i="0">
                <a:ea typeface="+mj-lt"/>
                <a:cs typeface="+mj-lt"/>
              </a:rPr>
              <a:t>future strategy and </a:t>
            </a:r>
            <a:r>
              <a:rPr lang="en-US" sz="3400" i="0" err="1">
                <a:ea typeface="+mj-lt"/>
                <a:cs typeface="+mj-lt"/>
              </a:rPr>
              <a:t>behaviour</a:t>
            </a:r>
            <a:r>
              <a:rPr lang="en-US" sz="3400" i="0">
                <a:ea typeface="+mj-lt"/>
                <a:cs typeface="+mj-lt"/>
              </a:rPr>
              <a:t> affecting employees</a:t>
            </a:r>
            <a:endParaRPr lang="en-US" sz="3400"/>
          </a:p>
        </p:txBody>
      </p:sp>
      <p:sp>
        <p:nvSpPr>
          <p:cNvPr id="13" name="Rectangle 23">
            <a:extLst>
              <a:ext uri="{FF2B5EF4-FFF2-40B4-BE49-F238E27FC236}">
                <a16:creationId xmlns:a16="http://schemas.microsoft.com/office/drawing/2014/main" id="{4CFFC8CC-8357-4EAE-8DE4-28B285E7F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4906370"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941093" y="-5979"/>
            <a:ext cx="2549950" cy="686397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group of people with different colored faces&#10;&#10;Description automatically generated">
            <a:extLst>
              <a:ext uri="{FF2B5EF4-FFF2-40B4-BE49-F238E27FC236}">
                <a16:creationId xmlns:a16="http://schemas.microsoft.com/office/drawing/2014/main" id="{F19E83B2-4F67-3732-C04E-12CD47B95A7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3399" y="1700213"/>
            <a:ext cx="5029200" cy="3457575"/>
          </a:xfrm>
          <a:prstGeom prst="rect">
            <a:avLst/>
          </a:prstGeom>
        </p:spPr>
      </p:pic>
      <p:sp>
        <p:nvSpPr>
          <p:cNvPr id="3" name="Content Placeholder 2">
            <a:extLst>
              <a:ext uri="{FF2B5EF4-FFF2-40B4-BE49-F238E27FC236}">
                <a16:creationId xmlns:a16="http://schemas.microsoft.com/office/drawing/2014/main" id="{88C5ED0A-5606-8F30-9F52-03B048A0FA94}"/>
              </a:ext>
            </a:extLst>
          </p:cNvPr>
          <p:cNvSpPr>
            <a:spLocks noGrp="1"/>
          </p:cNvSpPr>
          <p:nvPr>
            <p:ph idx="1"/>
          </p:nvPr>
        </p:nvSpPr>
        <p:spPr>
          <a:xfrm>
            <a:off x="6096001" y="2224729"/>
            <a:ext cx="5435010" cy="4099872"/>
          </a:xfrm>
        </p:spPr>
        <p:txBody>
          <a:bodyPr vert="horz" lIns="91440" tIns="45720" rIns="91440" bIns="45720" rtlCol="0">
            <a:normAutofit/>
          </a:bodyPr>
          <a:lstStyle/>
          <a:p>
            <a:pPr>
              <a:lnSpc>
                <a:spcPct val="90000"/>
              </a:lnSpc>
            </a:pPr>
            <a:r>
              <a:rPr lang="en" sz="1700">
                <a:latin typeface="Abadi" panose="020F0502020204030204" pitchFamily="34" charset="0"/>
                <a:cs typeface="Arial"/>
              </a:rPr>
              <a:t>$20 billion in new technology aircraft that will further cut our carbon emissions</a:t>
            </a:r>
          </a:p>
          <a:p>
            <a:pPr>
              <a:lnSpc>
                <a:spcPct val="90000"/>
              </a:lnSpc>
            </a:pPr>
            <a:r>
              <a:rPr lang="en-GB" sz="1700">
                <a:effectLst/>
                <a:latin typeface="Abadi" panose="020F0502020204030204" pitchFamily="34" charset="0"/>
                <a:ea typeface="Times New Roman" panose="02020603050405020304" pitchFamily="18" charset="0"/>
              </a:rPr>
              <a:t>In organizations, employee turnover has been identified as one of the persistent issues, leading to a new company being able to gain a knowledgeable employee upon leaving, and the former organization losing access to that knowledge.</a:t>
            </a:r>
          </a:p>
          <a:p>
            <a:pPr>
              <a:lnSpc>
                <a:spcPct val="90000"/>
              </a:lnSpc>
            </a:pPr>
            <a:r>
              <a:rPr lang="en-GB" sz="1700">
                <a:effectLst/>
                <a:latin typeface="Abadi" panose="020F0502020204030204" pitchFamily="34" charset="0"/>
                <a:ea typeface="Times New Roman" panose="02020603050405020304" pitchFamily="18" charset="0"/>
              </a:rPr>
              <a:t>Management sees the relationships between Ryanair and its employees as good (Ryanair Annual Report, 2013), but employees do not consider these relationships the same way. According to Ryanair (2013), employees have an average employment period of only 4.8 years, proving that they do not care as much about these relationships.</a:t>
            </a:r>
          </a:p>
          <a:p>
            <a:pPr>
              <a:lnSpc>
                <a:spcPct val="90000"/>
              </a:lnSpc>
            </a:pPr>
            <a:endParaRPr lang="en-US" sz="1700">
              <a:latin typeface="Abadi" panose="020F0502020204030204" pitchFamily="34" charset="0"/>
            </a:endParaRPr>
          </a:p>
          <a:p>
            <a:pPr>
              <a:lnSpc>
                <a:spcPct val="90000"/>
              </a:lnSpc>
            </a:pPr>
            <a:endParaRPr lang="en-US" sz="1700"/>
          </a:p>
        </p:txBody>
      </p:sp>
    </p:spTree>
    <p:extLst>
      <p:ext uri="{BB962C8B-B14F-4D97-AF65-F5344CB8AC3E}">
        <p14:creationId xmlns:p14="http://schemas.microsoft.com/office/powerpoint/2010/main" val="2256934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666504-40A0-1232-0688-B9C506A5B1FA}"/>
              </a:ext>
            </a:extLst>
          </p:cNvPr>
          <p:cNvSpPr>
            <a:spLocks noGrp="1"/>
          </p:cNvSpPr>
          <p:nvPr>
            <p:ph idx="1"/>
          </p:nvPr>
        </p:nvSpPr>
        <p:spPr/>
        <p:txBody>
          <a:bodyPr vert="horz" lIns="91440" tIns="45720" rIns="91440" bIns="45720" rtlCol="0" anchor="t">
            <a:normAutofit/>
          </a:bodyPr>
          <a:lstStyle/>
          <a:p>
            <a:endParaRPr lang="en-US" dirty="0"/>
          </a:p>
          <a:p>
            <a:endParaRPr lang="en-US" dirty="0"/>
          </a:p>
        </p:txBody>
      </p:sp>
      <p:graphicFrame>
        <p:nvGraphicFramePr>
          <p:cNvPr id="4" name="Diagram 3">
            <a:extLst>
              <a:ext uri="{FF2B5EF4-FFF2-40B4-BE49-F238E27FC236}">
                <a16:creationId xmlns:a16="http://schemas.microsoft.com/office/drawing/2014/main" id="{6D19D240-2136-0A72-3CB3-0D62E0F2367E}"/>
              </a:ext>
            </a:extLst>
          </p:cNvPr>
          <p:cNvGraphicFramePr/>
          <p:nvPr>
            <p:extLst>
              <p:ext uri="{D42A27DB-BD31-4B8C-83A1-F6EECF244321}">
                <p14:modId xmlns:p14="http://schemas.microsoft.com/office/powerpoint/2010/main" val="3295740798"/>
              </p:ext>
            </p:extLst>
          </p:nvPr>
        </p:nvGraphicFramePr>
        <p:xfrm>
          <a:off x="833514" y="61531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2541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3A219-5B2C-CC79-6760-90D8F9C79FC0}"/>
              </a:ext>
            </a:extLst>
          </p:cNvPr>
          <p:cNvSpPr>
            <a:spLocks noGrp="1"/>
          </p:cNvSpPr>
          <p:nvPr>
            <p:ph type="title"/>
          </p:nvPr>
        </p:nvSpPr>
        <p:spPr>
          <a:xfrm>
            <a:off x="5146159" y="685800"/>
            <a:ext cx="6238688" cy="1382233"/>
          </a:xfrm>
        </p:spPr>
        <p:txBody>
          <a:bodyPr>
            <a:normAutofit/>
          </a:bodyPr>
          <a:lstStyle/>
          <a:p>
            <a:r>
              <a:rPr lang="en-US" dirty="0"/>
              <a:t>conclusion</a:t>
            </a:r>
          </a:p>
        </p:txBody>
      </p:sp>
      <p:pic>
        <p:nvPicPr>
          <p:cNvPr id="5" name="Picture 4" descr="A group of airplanes parked at an airport&#10;&#10;Description automatically generated">
            <a:extLst>
              <a:ext uri="{FF2B5EF4-FFF2-40B4-BE49-F238E27FC236}">
                <a16:creationId xmlns:a16="http://schemas.microsoft.com/office/drawing/2014/main" id="{23EA5C27-64D1-9DB3-FE41-3DF525C7DCC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797" r="37565" b="1"/>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E003B6AF-EA2F-77D3-3C16-E5EA19B3C929}"/>
              </a:ext>
            </a:extLst>
          </p:cNvPr>
          <p:cNvSpPr>
            <a:spLocks noGrp="1"/>
          </p:cNvSpPr>
          <p:nvPr>
            <p:ph idx="1"/>
          </p:nvPr>
        </p:nvSpPr>
        <p:spPr>
          <a:xfrm>
            <a:off x="5146158" y="2301949"/>
            <a:ext cx="6238687" cy="4022650"/>
          </a:xfrm>
        </p:spPr>
        <p:txBody>
          <a:bodyPr vert="horz" lIns="91440" tIns="45720" rIns="91440" bIns="45720" rtlCol="0">
            <a:normAutofit/>
          </a:bodyPr>
          <a:lstStyle/>
          <a:p>
            <a:pPr>
              <a:lnSpc>
                <a:spcPct val="90000"/>
              </a:lnSpc>
            </a:pPr>
            <a:endParaRPr lang="en-US" sz="1700">
              <a:ea typeface="+mn-lt"/>
              <a:cs typeface="+mn-lt"/>
            </a:endParaRPr>
          </a:p>
          <a:p>
            <a:pPr>
              <a:lnSpc>
                <a:spcPct val="90000"/>
              </a:lnSpc>
            </a:pPr>
            <a:r>
              <a:rPr lang="en" sz="1700">
                <a:latin typeface="Times New Roman" panose="02020603050405020304" pitchFamily="18" charset="0"/>
                <a:ea typeface="+mn-lt"/>
                <a:cs typeface="Times New Roman" panose="02020603050405020304" pitchFamily="18" charset="0"/>
              </a:rPr>
              <a:t>To carry out the analysis, we debated topics such as: culture in organization, culture change, external factors, future strategy, models to analyze culture and behavior affecting employees in Ryanair organization.</a:t>
            </a:r>
            <a:endParaRPr lang="en-US" sz="1700">
              <a:latin typeface="Times New Roman" panose="02020603050405020304" pitchFamily="18" charset="0"/>
              <a:cs typeface="Times New Roman" panose="02020603050405020304" pitchFamily="18" charset="0"/>
            </a:endParaRPr>
          </a:p>
          <a:p>
            <a:pPr>
              <a:lnSpc>
                <a:spcPct val="90000"/>
              </a:lnSpc>
            </a:pPr>
            <a:r>
              <a:rPr lang="en-US" sz="1700">
                <a:latin typeface="Times New Roman" panose="02020603050405020304" pitchFamily="18" charset="0"/>
                <a:ea typeface="+mn-lt"/>
                <a:cs typeface="Times New Roman" panose="02020603050405020304" pitchFamily="18" charset="0"/>
              </a:rPr>
              <a:t>Ryanair’s culture and its low-cost strategy had a major impact on airlines, the tourism industry and society lifestyle. Power and market cultures identified in the airline have not changed since its establishment. Management of the company can be seen as complicated because there are high demands and very few incentives provided. Their challenges for the future will be sustaining growth, expanding globally and maintaining their cost leadership model.</a:t>
            </a:r>
          </a:p>
          <a:p>
            <a:pPr>
              <a:lnSpc>
                <a:spcPct val="90000"/>
              </a:lnSpc>
            </a:pPr>
            <a:r>
              <a:rPr lang="en-US" sz="1700">
                <a:latin typeface="Times New Roman" panose="02020603050405020304" pitchFamily="18" charset="0"/>
                <a:ea typeface="+mn-lt"/>
                <a:cs typeface="Times New Roman" panose="02020603050405020304" pitchFamily="18" charset="0"/>
              </a:rPr>
              <a:t>The strategic analysis consisted in external macro-environment factors associated with it, a PESTEL analysis has been conducted.</a:t>
            </a:r>
            <a:endParaRPr lang="en-US" sz="1700">
              <a:latin typeface="Times New Roman" panose="02020603050405020304" pitchFamily="18" charset="0"/>
              <a:cs typeface="Times New Roman" panose="02020603050405020304" pitchFamily="18" charset="0"/>
            </a:endParaRPr>
          </a:p>
          <a:p>
            <a:pPr>
              <a:lnSpc>
                <a:spcPct val="90000"/>
              </a:lnSpc>
            </a:pPr>
            <a:endParaRPr lang="en-US" sz="1700"/>
          </a:p>
          <a:p>
            <a:pPr>
              <a:lnSpc>
                <a:spcPct val="90000"/>
              </a:lnSpc>
            </a:pPr>
            <a:endParaRPr lang="en-US" sz="1700"/>
          </a:p>
        </p:txBody>
      </p:sp>
      <p:cxnSp>
        <p:nvCxnSpPr>
          <p:cNvPr id="12" name="Straight Connector 11">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8321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829807-7791-462F-8C59-969B0EC71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3CE2D-BD49-F2C8-0904-375E348E3EEC}"/>
              </a:ext>
            </a:extLst>
          </p:cNvPr>
          <p:cNvSpPr>
            <a:spLocks noGrp="1"/>
          </p:cNvSpPr>
          <p:nvPr>
            <p:ph type="title"/>
          </p:nvPr>
        </p:nvSpPr>
        <p:spPr>
          <a:xfrm>
            <a:off x="5230906" y="533401"/>
            <a:ext cx="6427694" cy="1111254"/>
          </a:xfrm>
        </p:spPr>
        <p:txBody>
          <a:bodyPr>
            <a:normAutofit/>
          </a:bodyPr>
          <a:lstStyle/>
          <a:p>
            <a:pPr algn="r"/>
            <a:r>
              <a:rPr lang="en-US" sz="2000"/>
              <a:t>references</a:t>
            </a:r>
          </a:p>
        </p:txBody>
      </p:sp>
      <p:sp>
        <p:nvSpPr>
          <p:cNvPr id="3" name="Content Placeholder 2">
            <a:extLst>
              <a:ext uri="{FF2B5EF4-FFF2-40B4-BE49-F238E27FC236}">
                <a16:creationId xmlns:a16="http://schemas.microsoft.com/office/drawing/2014/main" id="{ED81D219-704F-DAD2-7449-D726A09CAA89}"/>
              </a:ext>
            </a:extLst>
          </p:cNvPr>
          <p:cNvSpPr>
            <a:spLocks noGrp="1"/>
          </p:cNvSpPr>
          <p:nvPr>
            <p:ph idx="1"/>
          </p:nvPr>
        </p:nvSpPr>
        <p:spPr>
          <a:xfrm>
            <a:off x="5049839" y="1754841"/>
            <a:ext cx="6481170" cy="4569758"/>
          </a:xfrm>
        </p:spPr>
        <p:txBody>
          <a:bodyPr vert="horz" lIns="91440" tIns="45720" rIns="91440" bIns="45720" rtlCol="0" anchor="ctr">
            <a:normAutofit/>
          </a:bodyPr>
          <a:lstStyle/>
          <a:p>
            <a:pPr>
              <a:lnSpc>
                <a:spcPct val="90000"/>
              </a:lnSpc>
              <a:spcAft>
                <a:spcPts val="800"/>
              </a:spcAft>
            </a:pPr>
            <a:r>
              <a:rPr lang="en-US" sz="800">
                <a:effectLst/>
                <a:latin typeface="Arial" panose="020B0604020202020204" pitchFamily="34" charset="0"/>
                <a:ea typeface="Calibri" panose="020F0502020204030204" pitchFamily="34" charset="0"/>
                <a:cs typeface="Times New Roman" panose="02020603050405020304" pitchFamily="18" charset="0"/>
              </a:rPr>
              <a:t>CMI (2015). </a:t>
            </a:r>
            <a:r>
              <a:rPr lang="en-US" sz="800" i="1">
                <a:effectLst/>
                <a:latin typeface="Arial" panose="020B0604020202020204" pitchFamily="34" charset="0"/>
                <a:ea typeface="Calibri" panose="020F0502020204030204" pitchFamily="34" charset="0"/>
                <a:cs typeface="Times New Roman" panose="02020603050405020304" pitchFamily="18" charset="0"/>
              </a:rPr>
              <a:t>Understanding Organisational Culture</a:t>
            </a:r>
            <a:r>
              <a:rPr lang="en-US" sz="80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US" sz="800" u="sng">
                <a:effectLst/>
                <a:latin typeface="Arial" panose="020B0604020202020204" pitchFamily="34" charset="0"/>
                <a:ea typeface="Calibri" panose="020F0502020204030204" pitchFamily="34" charset="0"/>
                <a:cs typeface="Times New Roman" panose="02020603050405020304" pitchFamily="18" charset="0"/>
                <a:hlinkClick r:id="rId2"/>
              </a:rPr>
              <a:t>https://www.managers.org.uk/~/media/Files/PDF/Checklists/CHK-232-Understanding-organisational-culture.pdf</a:t>
            </a:r>
            <a:r>
              <a:rPr lang="en-US" sz="800">
                <a:effectLst/>
                <a:latin typeface="Arial" panose="020B0604020202020204" pitchFamily="34" charset="0"/>
                <a:ea typeface="Calibri" panose="020F0502020204030204" pitchFamily="34" charset="0"/>
                <a:cs typeface="Times New Roman" panose="02020603050405020304" pitchFamily="18" charset="0"/>
              </a:rPr>
              <a: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US" sz="800">
                <a:effectLst/>
                <a:latin typeface="Arial" panose="020B0604020202020204" pitchFamily="34" charset="0"/>
                <a:ea typeface="Calibri" panose="020F0502020204030204" pitchFamily="34" charset="0"/>
                <a:cs typeface="Times New Roman" panose="02020603050405020304" pitchFamily="18" charset="0"/>
              </a:rPr>
              <a:t> Coursehero.com. (2022). Available at: </a:t>
            </a:r>
            <a:r>
              <a:rPr lang="en-US" sz="800" u="sng">
                <a:effectLst/>
                <a:latin typeface="Arial" panose="020B0604020202020204" pitchFamily="34" charset="0"/>
                <a:ea typeface="Calibri" panose="020F0502020204030204" pitchFamily="34" charset="0"/>
                <a:cs typeface="Times New Roman" panose="02020603050405020304" pitchFamily="18" charset="0"/>
                <a:hlinkClick r:id="rId3"/>
              </a:rPr>
              <a:t>https://www.coursehero.com/file/p72l7lak/33-Cultural-Web-Analysis-of-Ryanair-Culture-may-be-defined-as-the-customary/</a:t>
            </a:r>
            <a:r>
              <a:rPr lang="en-US" sz="800">
                <a:effectLst/>
                <a:latin typeface="Arial" panose="020B0604020202020204" pitchFamily="34" charset="0"/>
                <a:ea typeface="Calibri" panose="020F0502020204030204" pitchFamily="34" charset="0"/>
                <a:cs typeface="Times New Roman" panose="02020603050405020304" pitchFamily="18" charset="0"/>
              </a:rPr>
              <a: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US" sz="800">
                <a:effectLst/>
                <a:latin typeface="Arial" panose="020B0604020202020204" pitchFamily="34" charset="0"/>
                <a:ea typeface="Calibri" panose="020F0502020204030204" pitchFamily="34" charset="0"/>
                <a:cs typeface="Times New Roman" panose="02020603050405020304" pitchFamily="18" charset="0"/>
              </a:rPr>
              <a:t> </a:t>
            </a:r>
            <a:r>
              <a:rPr lang="en-GB" sz="800">
                <a:effectLst/>
                <a:latin typeface="Arial" panose="020B0604020202020204" pitchFamily="34" charset="0"/>
                <a:ea typeface="Calibri" panose="020F0502020204030204" pitchFamily="34" charset="0"/>
                <a:cs typeface="Times New Roman" panose="02020603050405020304" pitchFamily="18" charset="0"/>
              </a:rPr>
              <a:t>Naseer, R. (n.d.). External Environmental Analysis of Ryanair’s Strategic Positioning Strategic Management 1. </a:t>
            </a:r>
            <a:r>
              <a:rPr lang="en-GB" sz="800" i="1">
                <a:effectLst/>
                <a:latin typeface="Arial" panose="020B0604020202020204" pitchFamily="34" charset="0"/>
                <a:ea typeface="Calibri" panose="020F0502020204030204" pitchFamily="34" charset="0"/>
                <a:cs typeface="Times New Roman" panose="02020603050405020304" pitchFamily="18" charset="0"/>
              </a:rPr>
              <a:t>www.academia.edu</a:t>
            </a:r>
            <a:r>
              <a:rPr lang="en-GB" sz="800">
                <a:effectLst/>
                <a:latin typeface="Arial" panose="020B0604020202020204" pitchFamily="34" charset="0"/>
                <a:ea typeface="Calibri" panose="020F0502020204030204" pitchFamily="34" charset="0"/>
                <a:cs typeface="Times New Roman" panose="02020603050405020304" pitchFamily="18" charset="0"/>
              </a:rPr>
              <a:t>. [online] Available at:</a:t>
            </a:r>
            <a:r>
              <a:rPr lang="en-GB" sz="800" u="sng">
                <a:effectLst/>
                <a:latin typeface="Arial" panose="020B0604020202020204" pitchFamily="34" charset="0"/>
                <a:ea typeface="Calibri" panose="020F0502020204030204" pitchFamily="34" charset="0"/>
                <a:cs typeface="Times New Roman" panose="02020603050405020304" pitchFamily="18" charset="0"/>
                <a:hlinkClick r:id="rId4"/>
              </a:rPr>
              <a:t>https://www.academia.edu/33638077/External_Environmental_Analysis_of_Ryanairs_Strategic_Positioning_Strategic_Management_1</a:t>
            </a:r>
            <a:r>
              <a:rPr lang="en-GB" sz="800">
                <a:effectLst/>
                <a:latin typeface="Arial" panose="020B0604020202020204" pitchFamily="34" charset="0"/>
                <a:ea typeface="Calibri" panose="020F0502020204030204" pitchFamily="34" charset="0"/>
                <a:cs typeface="Times New Roman" panose="02020603050405020304" pitchFamily="18" charset="0"/>
              </a:rPr>
              <a: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800">
                <a:effectLst/>
                <a:latin typeface="Arial" panose="020B0604020202020204" pitchFamily="34" charset="0"/>
                <a:ea typeface="Calibri" panose="020F0502020204030204" pitchFamily="34" charset="0"/>
                <a:cs typeface="Times New Roman" panose="02020603050405020304" pitchFamily="18" charset="0"/>
              </a:rPr>
              <a:t> </a:t>
            </a:r>
            <a:r>
              <a:rPr lang="en-US" sz="800">
                <a:effectLst/>
                <a:latin typeface="Arial" panose="020B0604020202020204" pitchFamily="34" charset="0"/>
                <a:ea typeface="Calibri" panose="020F0502020204030204" pitchFamily="34" charset="0"/>
                <a:cs typeface="Times New Roman" panose="02020603050405020304" pitchFamily="18" charset="0"/>
              </a:rPr>
              <a:t>Personio (2020). </a:t>
            </a:r>
            <a:r>
              <a:rPr lang="en-US" sz="800" i="1">
                <a:effectLst/>
                <a:latin typeface="Arial" panose="020B0604020202020204" pitchFamily="34" charset="0"/>
                <a:ea typeface="Calibri" panose="020F0502020204030204" pitchFamily="34" charset="0"/>
                <a:cs typeface="Times New Roman" panose="02020603050405020304" pitchFamily="18" charset="0"/>
              </a:rPr>
              <a:t>How Do You Use the Cultural Web Model to Define Corporate Culture?</a:t>
            </a:r>
            <a:r>
              <a:rPr lang="en-US" sz="800">
                <a:effectLst/>
                <a:latin typeface="Arial" panose="020B0604020202020204" pitchFamily="34" charset="0"/>
                <a:ea typeface="Calibri" panose="020F0502020204030204" pitchFamily="34" charset="0"/>
                <a:cs typeface="Times New Roman" panose="02020603050405020304" pitchFamily="18" charset="0"/>
              </a:rPr>
              <a:t> [online] Personio. Available at: </a:t>
            </a:r>
            <a:r>
              <a:rPr lang="en-US" sz="800" u="sng">
                <a:effectLst/>
                <a:latin typeface="Arial" panose="020B0604020202020204" pitchFamily="34" charset="0"/>
                <a:ea typeface="Calibri" panose="020F0502020204030204" pitchFamily="34" charset="0"/>
                <a:cs typeface="Times New Roman" panose="02020603050405020304" pitchFamily="18" charset="0"/>
                <a:hlinkClick r:id="rId5"/>
              </a:rPr>
              <a:t>https://www.personio.com/hr-lexicon/cultural-web-model/</a:t>
            </a:r>
            <a:r>
              <a:rPr lang="en-US" sz="800">
                <a:effectLst/>
                <a:latin typeface="Arial" panose="020B0604020202020204" pitchFamily="34" charset="0"/>
                <a:ea typeface="Calibri" panose="020F0502020204030204" pitchFamily="34" charset="0"/>
                <a:cs typeface="Times New Roman" panose="02020603050405020304" pitchFamily="18" charset="0"/>
              </a:rPr>
              <a: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US" sz="800">
                <a:effectLst/>
                <a:latin typeface="Arial" panose="020B0604020202020204" pitchFamily="34" charset="0"/>
                <a:ea typeface="Calibri" panose="020F0502020204030204" pitchFamily="34" charset="0"/>
                <a:cs typeface="Times New Roman" panose="02020603050405020304" pitchFamily="18" charset="0"/>
              </a:rPr>
              <a:t> studylib.net. (n.d.). </a:t>
            </a:r>
            <a:r>
              <a:rPr lang="en-US" sz="800" i="1">
                <a:effectLst/>
                <a:latin typeface="Arial" panose="020B0604020202020204" pitchFamily="34" charset="0"/>
                <a:ea typeface="Calibri" panose="020F0502020204030204" pitchFamily="34" charset="0"/>
                <a:cs typeface="Times New Roman" panose="02020603050405020304" pitchFamily="18" charset="0"/>
              </a:rPr>
              <a:t>A Case Analysis of the Organisational Behaviour of Ryanair and Its</a:t>
            </a:r>
            <a:r>
              <a:rPr lang="en-US" sz="80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US" sz="800" u="sng">
                <a:effectLst/>
                <a:latin typeface="Arial" panose="020B0604020202020204" pitchFamily="34" charset="0"/>
                <a:ea typeface="Calibri" panose="020F0502020204030204" pitchFamily="34" charset="0"/>
                <a:cs typeface="Times New Roman" panose="02020603050405020304" pitchFamily="18" charset="0"/>
                <a:hlinkClick r:id="rId6"/>
              </a:rPr>
              <a:t>https://studylib.net/doc/8696834/a-case-analysis-of-the-organisational-behaviour-of-ryanai</a:t>
            </a:r>
            <a:r>
              <a:rPr lang="en-US" sz="800">
                <a:effectLst/>
                <a:latin typeface="Arial" panose="020B0604020202020204" pitchFamily="34" charset="0"/>
                <a:ea typeface="Calibri" panose="020F0502020204030204" pitchFamily="34" charset="0"/>
                <a:cs typeface="Times New Roman" panose="02020603050405020304" pitchFamily="18" charset="0"/>
              </a:rPr>
              <a: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US" sz="800">
                <a:effectLst/>
                <a:latin typeface="Arial" panose="020B0604020202020204" pitchFamily="34" charset="0"/>
                <a:ea typeface="Calibri" panose="020F0502020204030204" pitchFamily="34" charset="0"/>
                <a:cs typeface="Times New Roman" panose="02020603050405020304" pitchFamily="18" charset="0"/>
              </a:rPr>
              <a:t> www.ivoryresearch.com. (n.d.). </a:t>
            </a:r>
            <a:r>
              <a:rPr lang="en-US" sz="800" i="1">
                <a:effectLst/>
                <a:latin typeface="Arial" panose="020B0604020202020204" pitchFamily="34" charset="0"/>
                <a:ea typeface="Calibri" panose="020F0502020204030204" pitchFamily="34" charset="0"/>
                <a:cs typeface="Times New Roman" panose="02020603050405020304" pitchFamily="18" charset="0"/>
              </a:rPr>
              <a:t>A discussion of organisational culture and the corporate culture at Ryanair | Ivory Research</a:t>
            </a:r>
            <a:r>
              <a:rPr lang="en-US" sz="80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US" sz="800" u="sng">
                <a:effectLst/>
                <a:latin typeface="Arial" panose="020B0604020202020204" pitchFamily="34" charset="0"/>
                <a:ea typeface="Calibri" panose="020F0502020204030204" pitchFamily="34" charset="0"/>
                <a:cs typeface="Times New Roman" panose="02020603050405020304" pitchFamily="18" charset="0"/>
                <a:hlinkClick r:id="rId7"/>
              </a:rPr>
              <a:t>https://www.ivoryresearch.com/samples/a-discussion-of-organisational-culture-and-the-corporate-culture-at-ryanair/</a:t>
            </a:r>
            <a:r>
              <a:rPr lang="en-US" sz="800">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US" sz="800">
                <a:effectLst/>
                <a:latin typeface="Arial" panose="020B0604020202020204" pitchFamily="34" charset="0"/>
                <a:ea typeface="Calibri" panose="020F0502020204030204" pitchFamily="34" charset="0"/>
                <a:cs typeface="Times New Roman" panose="02020603050405020304" pitchFamily="18" charset="0"/>
              </a:rPr>
              <a:t> www.ipl.org. (n.d.). </a:t>
            </a:r>
            <a:r>
              <a:rPr lang="en-US" sz="800" i="1">
                <a:effectLst/>
                <a:latin typeface="Arial" panose="020B0604020202020204" pitchFamily="34" charset="0"/>
                <a:ea typeface="Calibri" panose="020F0502020204030204" pitchFamily="34" charset="0"/>
                <a:cs typeface="Times New Roman" panose="02020603050405020304" pitchFamily="18" charset="0"/>
              </a:rPr>
              <a:t>Case Study Ryanair Unethical Practices | ipl.org</a:t>
            </a:r>
            <a:r>
              <a:rPr lang="en-US" sz="80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US" sz="800" u="sng">
                <a:effectLst/>
                <a:latin typeface="Arial" panose="020B0604020202020204" pitchFamily="34" charset="0"/>
                <a:ea typeface="Calibri" panose="020F0502020204030204" pitchFamily="34" charset="0"/>
                <a:cs typeface="Times New Roman" panose="02020603050405020304" pitchFamily="18" charset="0"/>
                <a:hlinkClick r:id="rId8"/>
              </a:rPr>
              <a:t>https://www.ipl.org/essay/Case-Study-Ryanair-Unethical-Practices-PK3F8X74ACPR</a:t>
            </a:r>
            <a:r>
              <a:rPr lang="en-US" sz="800">
                <a:effectLst/>
                <a:latin typeface="Arial" panose="020B0604020202020204" pitchFamily="34" charset="0"/>
                <a:ea typeface="Calibri" panose="020F0502020204030204" pitchFamily="34" charset="0"/>
                <a:cs typeface="Times New Roman" panose="02020603050405020304" pitchFamily="18" charset="0"/>
              </a:rPr>
              <a: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US" sz="800">
                <a:effectLst/>
                <a:latin typeface="Arial" panose="020B0604020202020204" pitchFamily="34" charset="0"/>
                <a:ea typeface="Calibri" panose="020F0502020204030204" pitchFamily="34" charset="0"/>
                <a:cs typeface="Times New Roman" panose="02020603050405020304" pitchFamily="18" charset="0"/>
              </a:rPr>
              <a:t> www.wowessays.com. (2020). </a:t>
            </a:r>
            <a:r>
              <a:rPr lang="en-US" sz="800" i="1">
                <a:effectLst/>
                <a:latin typeface="Arial" panose="020B0604020202020204" pitchFamily="34" charset="0"/>
                <a:ea typeface="Calibri" panose="020F0502020204030204" pitchFamily="34" charset="0"/>
                <a:cs typeface="Times New Roman" panose="02020603050405020304" pitchFamily="18" charset="0"/>
              </a:rPr>
              <a:t>Good Ryanair Business Ethics Essays | WOWESSAYS</a:t>
            </a:r>
            <a:r>
              <a:rPr lang="en-US" sz="800" i="1" baseline="30000">
                <a:effectLst/>
                <a:latin typeface="Arial" panose="020B0604020202020204" pitchFamily="34" charset="0"/>
                <a:ea typeface="Calibri" panose="020F0502020204030204" pitchFamily="34" charset="0"/>
                <a:cs typeface="Times New Roman" panose="02020603050405020304" pitchFamily="18" charset="0"/>
              </a:rPr>
              <a:t>TM</a:t>
            </a:r>
            <a:r>
              <a:rPr lang="en-US" sz="80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US" sz="800" u="sng">
                <a:effectLst/>
                <a:latin typeface="Arial" panose="020B0604020202020204" pitchFamily="34" charset="0"/>
                <a:ea typeface="Calibri" panose="020F0502020204030204" pitchFamily="34" charset="0"/>
                <a:cs typeface="Times New Roman" panose="02020603050405020304" pitchFamily="18" charset="0"/>
                <a:hlinkClick r:id="rId9"/>
              </a:rPr>
              <a:t>https://www.wowessays.com/free-samples/free-ryanair-business-ethics-essay-sample/</a:t>
            </a:r>
            <a:r>
              <a:rPr lang="en-US" sz="800">
                <a:effectLst/>
                <a:latin typeface="Arial" panose="020B0604020202020204" pitchFamily="34" charset="0"/>
                <a:ea typeface="Calibri" panose="020F0502020204030204" pitchFamily="34" charset="0"/>
                <a:cs typeface="Times New Roman" panose="02020603050405020304" pitchFamily="18" charset="0"/>
              </a:rPr>
              <a:t>  [Accessed 3 Dec. 2023].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US" sz="800">
              <a:ea typeface="+mn-lt"/>
              <a:cs typeface="+mn-lt"/>
            </a:endParaRPr>
          </a:p>
          <a:p>
            <a:pPr>
              <a:lnSpc>
                <a:spcPct val="90000"/>
              </a:lnSpc>
            </a:pPr>
            <a:endParaRPr lang="en-US" sz="800">
              <a:ea typeface="+mn-lt"/>
              <a:cs typeface="+mn-lt"/>
            </a:endParaRPr>
          </a:p>
          <a:p>
            <a:pPr>
              <a:lnSpc>
                <a:spcPct val="90000"/>
              </a:lnSpc>
            </a:pPr>
            <a:endParaRPr lang="en-US" sz="800">
              <a:ea typeface="+mn-lt"/>
              <a:cs typeface="+mn-lt"/>
            </a:endParaRPr>
          </a:p>
        </p:txBody>
      </p:sp>
      <p:pic>
        <p:nvPicPr>
          <p:cNvPr id="5" name="Picture 4" descr="Pen placed on top of a signature line">
            <a:extLst>
              <a:ext uri="{FF2B5EF4-FFF2-40B4-BE49-F238E27FC236}">
                <a16:creationId xmlns:a16="http://schemas.microsoft.com/office/drawing/2014/main" id="{11BF6063-504A-ED73-82E2-669E1A48E181}"/>
              </a:ext>
            </a:extLst>
          </p:cNvPr>
          <p:cNvPicPr>
            <a:picLocks noChangeAspect="1"/>
          </p:cNvPicPr>
          <p:nvPr/>
        </p:nvPicPr>
        <p:blipFill rotWithShape="1">
          <a:blip r:embed="rId10"/>
          <a:srcRect l="50372" r="477" b="-2"/>
          <a:stretch/>
        </p:blipFill>
        <p:spPr>
          <a:xfrm>
            <a:off x="20" y="2"/>
            <a:ext cx="5049819" cy="6857998"/>
          </a:xfrm>
          <a:custGeom>
            <a:avLst/>
            <a:gdLst/>
            <a:ahLst/>
            <a:cxnLst/>
            <a:rect l="l" t="t" r="r" b="b"/>
            <a:pathLst>
              <a:path w="5049839" h="6857998">
                <a:moveTo>
                  <a:pt x="0" y="0"/>
                </a:moveTo>
                <a:lnTo>
                  <a:pt x="5049839" y="1331"/>
                </a:lnTo>
                <a:lnTo>
                  <a:pt x="3110749" y="6857998"/>
                </a:lnTo>
                <a:lnTo>
                  <a:pt x="0" y="6857998"/>
                </a:lnTo>
                <a:close/>
              </a:path>
            </a:pathLst>
          </a:custGeom>
        </p:spPr>
      </p:pic>
      <p:cxnSp>
        <p:nvCxnSpPr>
          <p:cNvPr id="13" name="Straight Connector 12">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5859" y="0"/>
            <a:ext cx="699247" cy="685734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C2312DA-BDBD-40EE-84AB-53293C1CD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10" y="5788959"/>
            <a:ext cx="7396312" cy="106904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4908564"/>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emplate>office theme</Template>
  <TotalTime>93</TotalTime>
  <Words>819</Words>
  <Application>Microsoft Office PowerPoint</Application>
  <PresentationFormat>Widescreen</PresentationFormat>
  <Paragraphs>65</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Abadi</vt:lpstr>
      <vt:lpstr>Arial</vt:lpstr>
      <vt:lpstr>Calibri</vt:lpstr>
      <vt:lpstr>Times New Roman</vt:lpstr>
      <vt:lpstr>Univers Condensed Light</vt:lpstr>
      <vt:lpstr>Walbaum Display Light</vt:lpstr>
      <vt:lpstr>AngleLinesVTI</vt:lpstr>
      <vt:lpstr>CULTURE CHANGE</vt:lpstr>
      <vt:lpstr>introduction</vt:lpstr>
      <vt:lpstr>ORGANISATION CULTURE</vt:lpstr>
      <vt:lpstr>Geert Hofstede  model</vt:lpstr>
      <vt:lpstr>PowerPoint Presentation</vt:lpstr>
      <vt:lpstr>The cultural web model </vt:lpstr>
      <vt:lpstr>future strategy and behaviour affecting employees</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irina tanase</dc:creator>
  <cp:lastModifiedBy>irina tanase</cp:lastModifiedBy>
  <cp:revision>183</cp:revision>
  <dcterms:created xsi:type="dcterms:W3CDTF">2023-12-03T13:36:34Z</dcterms:created>
  <dcterms:modified xsi:type="dcterms:W3CDTF">2023-12-05T05:39:39Z</dcterms:modified>
</cp:coreProperties>
</file>