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9" r:id="rId4"/>
    <p:sldId id="288" r:id="rId5"/>
    <p:sldId id="267" r:id="rId6"/>
    <p:sldId id="266" r:id="rId7"/>
    <p:sldId id="263" r:id="rId8"/>
    <p:sldId id="277" r:id="rId9"/>
    <p:sldId id="269" r:id="rId10"/>
    <p:sldId id="284" r:id="rId11"/>
    <p:sldId id="268" r:id="rId12"/>
    <p:sldId id="280" r:id="rId13"/>
    <p:sldId id="275" r:id="rId14"/>
    <p:sldId id="281" r:id="rId15"/>
    <p:sldId id="286" r:id="rId16"/>
    <p:sldId id="285" r:id="rId17"/>
    <p:sldId id="282" r:id="rId18"/>
    <p:sldId id="276" r:id="rId19"/>
    <p:sldId id="272" r:id="rId20"/>
    <p:sldId id="271" r:id="rId21"/>
    <p:sldId id="274" r:id="rId22"/>
    <p:sldId id="273" r:id="rId23"/>
    <p:sldId id="279" r:id="rId24"/>
    <p:sldId id="278" r:id="rId25"/>
    <p:sldId id="270" r:id="rId26"/>
    <p:sldId id="283" r:id="rId27"/>
    <p:sldId id="264" r:id="rId28"/>
    <p:sldId id="258" r:id="rId29"/>
    <p:sldId id="257" r:id="rId30"/>
    <p:sldId id="260" r:id="rId31"/>
    <p:sldId id="261" r:id="rId32"/>
    <p:sldId id="287"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p:scale>
          <a:sx n="75" d="100"/>
          <a:sy n="75" d="100"/>
        </p:scale>
        <p:origin x="868" y="5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35427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3207002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676323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514334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8367993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4155526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081448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5955003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6518676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771568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25/11/2025</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983276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25/11/2025</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700849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87B34D3-CF74-F251-B88E-14F79E250091}"/>
              </a:ext>
            </a:extLst>
          </p:cNvPr>
          <p:cNvSpPr txBox="1"/>
          <p:nvPr/>
        </p:nvSpPr>
        <p:spPr>
          <a:xfrm>
            <a:off x="386350" y="784690"/>
            <a:ext cx="3647152" cy="923330"/>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BMTP6020</a:t>
            </a:r>
          </a:p>
        </p:txBody>
      </p:sp>
      <p:sp>
        <p:nvSpPr>
          <p:cNvPr id="5" name="TextBox 4">
            <a:extLst>
              <a:ext uri="{FF2B5EF4-FFF2-40B4-BE49-F238E27FC236}">
                <a16:creationId xmlns:a16="http://schemas.microsoft.com/office/drawing/2014/main" id="{066E66B9-5E97-9ABB-EF4B-9D37D0CF9BE5}"/>
              </a:ext>
            </a:extLst>
          </p:cNvPr>
          <p:cNvSpPr txBox="1"/>
          <p:nvPr/>
        </p:nvSpPr>
        <p:spPr>
          <a:xfrm>
            <a:off x="386350" y="1634872"/>
            <a:ext cx="7828105" cy="923330"/>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CRISIS MANAGEMENT </a:t>
            </a:r>
          </a:p>
        </p:txBody>
      </p:sp>
      <p:sp>
        <p:nvSpPr>
          <p:cNvPr id="6" name="TextBox 5">
            <a:extLst>
              <a:ext uri="{FF2B5EF4-FFF2-40B4-BE49-F238E27FC236}">
                <a16:creationId xmlns:a16="http://schemas.microsoft.com/office/drawing/2014/main" id="{2DDBD4A8-0007-5EFA-628C-3A9FCA50BB6B}"/>
              </a:ext>
            </a:extLst>
          </p:cNvPr>
          <p:cNvSpPr txBox="1"/>
          <p:nvPr/>
        </p:nvSpPr>
        <p:spPr>
          <a:xfrm>
            <a:off x="386350" y="3495612"/>
            <a:ext cx="11136703" cy="923330"/>
          </a:xfrm>
          <a:prstGeom prst="rect">
            <a:avLst/>
          </a:prstGeom>
          <a:noFill/>
        </p:spPr>
        <p:txBody>
          <a:bodyPr wrap="none" rtlCol="0">
            <a:spAutoFit/>
          </a:bodyPr>
          <a:lstStyle/>
          <a:p>
            <a:r>
              <a:rPr lang="en-GB" sz="5400" dirty="0">
                <a:solidFill>
                  <a:schemeClr val="bg1"/>
                </a:solidFill>
                <a:latin typeface="Arial" panose="020B0604020202020204" pitchFamily="34" charset="0"/>
                <a:cs typeface="Arial" panose="020B0604020202020204" pitchFamily="34" charset="0"/>
              </a:rPr>
              <a:t>Case Study Scenario – Euro’s 2028</a:t>
            </a:r>
          </a:p>
        </p:txBody>
      </p:sp>
    </p:spTree>
    <p:extLst>
      <p:ext uri="{BB962C8B-B14F-4D97-AF65-F5344CB8AC3E}">
        <p14:creationId xmlns:p14="http://schemas.microsoft.com/office/powerpoint/2010/main" val="931301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D0CAA-C677-3A9C-4143-4A250A23DF96}"/>
              </a:ext>
            </a:extLst>
          </p:cNvPr>
          <p:cNvSpPr>
            <a:spLocks noGrp="1"/>
          </p:cNvSpPr>
          <p:nvPr>
            <p:ph type="title"/>
          </p:nvPr>
        </p:nvSpPr>
        <p:spPr>
          <a:xfrm>
            <a:off x="838200" y="-284921"/>
            <a:ext cx="10515600" cy="1358347"/>
          </a:xfrm>
        </p:spPr>
        <p:txBody>
          <a:bodyPr/>
          <a:lstStyle/>
          <a:p>
            <a:r>
              <a:rPr lang="en-GB" b="1" dirty="0">
                <a:solidFill>
                  <a:srgbClr val="FF0000"/>
                </a:solidFill>
              </a:rPr>
              <a:t>Today’s Session – Assignment Briefing</a:t>
            </a:r>
          </a:p>
        </p:txBody>
      </p:sp>
      <p:sp>
        <p:nvSpPr>
          <p:cNvPr id="3" name="Content Placeholder 2">
            <a:extLst>
              <a:ext uri="{FF2B5EF4-FFF2-40B4-BE49-F238E27FC236}">
                <a16:creationId xmlns:a16="http://schemas.microsoft.com/office/drawing/2014/main" id="{7D29B536-B1B6-B930-D04B-AD9AB43051FF}"/>
              </a:ext>
            </a:extLst>
          </p:cNvPr>
          <p:cNvSpPr>
            <a:spLocks noGrp="1"/>
          </p:cNvSpPr>
          <p:nvPr>
            <p:ph idx="1"/>
          </p:nvPr>
        </p:nvSpPr>
        <p:spPr>
          <a:xfrm>
            <a:off x="125896" y="748748"/>
            <a:ext cx="11940208" cy="5428215"/>
          </a:xfrm>
        </p:spPr>
        <p:txBody>
          <a:bodyPr>
            <a:normAutofit/>
          </a:bodyPr>
          <a:lstStyle/>
          <a:p>
            <a:r>
              <a:rPr lang="en-GB" dirty="0"/>
              <a:t>Background information for Case Study Assessment</a:t>
            </a:r>
          </a:p>
          <a:p>
            <a:r>
              <a:rPr lang="en-GB" dirty="0"/>
              <a:t>Cardiff Case Study Information </a:t>
            </a:r>
          </a:p>
          <a:p>
            <a:r>
              <a:rPr lang="en-GB" dirty="0"/>
              <a:t>Euro’s 2028 Based on 2017 Champions League Cardiff</a:t>
            </a:r>
          </a:p>
          <a:p>
            <a:r>
              <a:rPr lang="en-GB" dirty="0"/>
              <a:t>3 Crisis Scenario’s </a:t>
            </a:r>
          </a:p>
          <a:p>
            <a:r>
              <a:rPr lang="en-GB" dirty="0"/>
              <a:t>Pre Work – Prepare Support Research for Team ready for Crisis Scenario </a:t>
            </a:r>
          </a:p>
          <a:p>
            <a:r>
              <a:rPr lang="en-GB" dirty="0"/>
              <a:t>Part 1 of Assignment – Pre Event Briefing Presentations - Monday 1</a:t>
            </a:r>
            <a:r>
              <a:rPr lang="en-GB" baseline="30000" dirty="0"/>
              <a:t>st</a:t>
            </a:r>
            <a:r>
              <a:rPr lang="en-GB" dirty="0"/>
              <a:t> December on Teams 10am – 12 noon (Submit by Midnight on 30</a:t>
            </a:r>
            <a:r>
              <a:rPr lang="en-GB" baseline="30000" dirty="0"/>
              <a:t>th</a:t>
            </a:r>
            <a:r>
              <a:rPr lang="en-GB" dirty="0"/>
              <a:t> via moodle)</a:t>
            </a:r>
          </a:p>
          <a:p>
            <a:r>
              <a:rPr lang="en-GB" dirty="0"/>
              <a:t>Immersive Room Crisis Scenario Wednesday 3</a:t>
            </a:r>
            <a:r>
              <a:rPr lang="en-GB" baseline="30000" dirty="0"/>
              <a:t>rd</a:t>
            </a:r>
            <a:r>
              <a:rPr lang="en-GB" dirty="0"/>
              <a:t> Dec – All MUST Attend 9-5pm</a:t>
            </a:r>
          </a:p>
          <a:p>
            <a:r>
              <a:rPr lang="en-GB" dirty="0"/>
              <a:t>Post Event Crisis Review – To be Submitted Midnight Sunday 15</a:t>
            </a:r>
            <a:r>
              <a:rPr lang="en-GB" baseline="30000" dirty="0"/>
              <a:t>th</a:t>
            </a:r>
            <a:r>
              <a:rPr lang="en-GB" dirty="0"/>
              <a:t> December</a:t>
            </a:r>
          </a:p>
          <a:p>
            <a:r>
              <a:rPr lang="en-GB" dirty="0"/>
              <a:t>Documentary Review linked to Maryn’s Law – Assignment 2 – Midnight 9</a:t>
            </a:r>
            <a:r>
              <a:rPr lang="en-GB" baseline="30000" dirty="0"/>
              <a:t>th</a:t>
            </a:r>
            <a:r>
              <a:rPr lang="en-GB" dirty="0"/>
              <a:t> Jan</a:t>
            </a:r>
          </a:p>
          <a:p>
            <a:endParaRPr lang="en-GB" dirty="0"/>
          </a:p>
          <a:p>
            <a:endParaRPr lang="en-GB" dirty="0"/>
          </a:p>
        </p:txBody>
      </p:sp>
    </p:spTree>
    <p:extLst>
      <p:ext uri="{BB962C8B-B14F-4D97-AF65-F5344CB8AC3E}">
        <p14:creationId xmlns:p14="http://schemas.microsoft.com/office/powerpoint/2010/main" val="8143664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6F574-DBCB-2070-A8C8-B48C4381A2D0}"/>
              </a:ext>
            </a:extLst>
          </p:cNvPr>
          <p:cNvSpPr>
            <a:spLocks noGrp="1"/>
          </p:cNvSpPr>
          <p:nvPr>
            <p:ph type="title"/>
          </p:nvPr>
        </p:nvSpPr>
        <p:spPr>
          <a:xfrm>
            <a:off x="838200" y="72887"/>
            <a:ext cx="10515600" cy="1073427"/>
          </a:xfrm>
        </p:spPr>
        <p:txBody>
          <a:bodyPr/>
          <a:lstStyle/>
          <a:p>
            <a:r>
              <a:rPr lang="en-GB" b="1" dirty="0">
                <a:solidFill>
                  <a:srgbClr val="FF0000"/>
                </a:solidFill>
              </a:rPr>
              <a:t>CRISIS MANAGEMENT – CASE STUDY</a:t>
            </a:r>
          </a:p>
        </p:txBody>
      </p:sp>
      <p:sp>
        <p:nvSpPr>
          <p:cNvPr id="3" name="Content Placeholder 2">
            <a:extLst>
              <a:ext uri="{FF2B5EF4-FFF2-40B4-BE49-F238E27FC236}">
                <a16:creationId xmlns:a16="http://schemas.microsoft.com/office/drawing/2014/main" id="{33A6A177-09D7-71E6-A3BF-1AA749152B63}"/>
              </a:ext>
            </a:extLst>
          </p:cNvPr>
          <p:cNvSpPr>
            <a:spLocks noGrp="1"/>
          </p:cNvSpPr>
          <p:nvPr>
            <p:ph idx="1"/>
          </p:nvPr>
        </p:nvSpPr>
        <p:spPr>
          <a:xfrm>
            <a:off x="0" y="1066800"/>
            <a:ext cx="12039599" cy="4943060"/>
          </a:xfrm>
        </p:spPr>
        <p:txBody>
          <a:bodyPr>
            <a:normAutofit lnSpcReduction="10000"/>
          </a:bodyPr>
          <a:lstStyle/>
          <a:p>
            <a:r>
              <a:rPr lang="en-GB" dirty="0"/>
              <a:t>Based on Cardiff Hosting Euro’s 2028</a:t>
            </a:r>
          </a:p>
          <a:p>
            <a:r>
              <a:rPr lang="en-GB" dirty="0"/>
              <a:t>3 Scenarios will be used so all student experience managing the scenarios in the Immersive Studio working as part of Bronze, Silver and Gold Command Teams, &amp; in Specialist Auxiliary /Observation roles including Platinum, S019 Armed Response, Facial Recognition,  Anti Terrorism, Bomb Squad, MI5, Stadium Stewards etc</a:t>
            </a:r>
          </a:p>
          <a:p>
            <a:r>
              <a:rPr lang="en-GB" dirty="0"/>
              <a:t>You will have been allocated to a Team with whom you will need to undertake pre planning and with whom you will work with through out the Scenarios</a:t>
            </a:r>
          </a:p>
          <a:p>
            <a:r>
              <a:rPr lang="en-GB" dirty="0"/>
              <a:t>Each Scenario will be different, &amp; you will be faced with different crisis situations relating to Crowd Control, Terrorism, Natural Disasters, Accidents &amp; other issues</a:t>
            </a:r>
          </a:p>
          <a:p>
            <a:r>
              <a:rPr lang="en-GB" dirty="0"/>
              <a:t>These scenarios will all relate to Risk, Emergency Planning, Crisis Management &amp; Crisis Communications</a:t>
            </a:r>
          </a:p>
        </p:txBody>
      </p:sp>
    </p:spTree>
    <p:extLst>
      <p:ext uri="{BB962C8B-B14F-4D97-AF65-F5344CB8AC3E}">
        <p14:creationId xmlns:p14="http://schemas.microsoft.com/office/powerpoint/2010/main" val="34177864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5">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B12DE61-D0D9-008A-8EBE-BC40B1905F59}"/>
              </a:ext>
            </a:extLst>
          </p:cNvPr>
          <p:cNvSpPr>
            <a:spLocks noGrp="1"/>
          </p:cNvSpPr>
          <p:nvPr>
            <p:ph type="title"/>
          </p:nvPr>
        </p:nvSpPr>
        <p:spPr>
          <a:xfrm>
            <a:off x="6330272" y="467271"/>
            <a:ext cx="5861721" cy="1752468"/>
          </a:xfrm>
        </p:spPr>
        <p:txBody>
          <a:bodyPr anchor="b">
            <a:normAutofit/>
          </a:bodyPr>
          <a:lstStyle/>
          <a:p>
            <a:r>
              <a:rPr lang="en-GB" sz="4300" b="1" dirty="0"/>
              <a:t>Met Police Categorisation      </a:t>
            </a:r>
            <a:br>
              <a:rPr lang="en-GB" sz="4300" b="1" dirty="0"/>
            </a:br>
            <a:r>
              <a:rPr lang="en-GB" sz="4300" b="1" dirty="0"/>
              <a:t>      for Policing Football</a:t>
            </a:r>
          </a:p>
        </p:txBody>
      </p:sp>
      <p:sp>
        <p:nvSpPr>
          <p:cNvPr id="1038" name="Oval 1037">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Greater Manchester Police will have an increased number of officers for Manchester City versus Liverpool. &#10;">
            <a:extLst>
              <a:ext uri="{FF2B5EF4-FFF2-40B4-BE49-F238E27FC236}">
                <a16:creationId xmlns:a16="http://schemas.microsoft.com/office/drawing/2014/main" id="{D79BA609-E533-74BE-3FE6-5F6FE12421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7328" r="16423" b="1"/>
          <a:stretch/>
        </p:blipFill>
        <p:spPr bwMode="auto">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noFill/>
          <a:extLst>
            <a:ext uri="{909E8E84-426E-40DD-AFC4-6F175D3DCCD1}">
              <a14:hiddenFill xmlns:a14="http://schemas.microsoft.com/office/drawing/2010/main">
                <a:solidFill>
                  <a:srgbClr val="FFFFFF"/>
                </a:solidFill>
              </a14:hiddenFill>
            </a:ext>
          </a:extLst>
        </p:spPr>
      </p:pic>
      <p:sp>
        <p:nvSpPr>
          <p:cNvPr id="1040"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1042"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Content Placeholder 2">
            <a:extLst>
              <a:ext uri="{FF2B5EF4-FFF2-40B4-BE49-F238E27FC236}">
                <a16:creationId xmlns:a16="http://schemas.microsoft.com/office/drawing/2014/main" id="{5A4D3128-2767-5D3C-96E7-FCC602106B61}"/>
              </a:ext>
            </a:extLst>
          </p:cNvPr>
          <p:cNvSpPr>
            <a:spLocks noGrp="1"/>
          </p:cNvSpPr>
          <p:nvPr>
            <p:ph idx="1"/>
          </p:nvPr>
        </p:nvSpPr>
        <p:spPr>
          <a:xfrm>
            <a:off x="6493565" y="2378765"/>
            <a:ext cx="5261113" cy="3525925"/>
          </a:xfrm>
        </p:spPr>
        <p:txBody>
          <a:bodyPr anchor="t">
            <a:noAutofit/>
          </a:bodyPr>
          <a:lstStyle/>
          <a:p>
            <a:r>
              <a:rPr lang="en-GB" sz="4000" dirty="0">
                <a:solidFill>
                  <a:srgbClr val="0070C0">
                    <a:alpha val="80000"/>
                  </a:srgbClr>
                </a:solidFill>
              </a:rPr>
              <a:t>Police Free</a:t>
            </a:r>
          </a:p>
          <a:p>
            <a:r>
              <a:rPr lang="en-GB" sz="4000" dirty="0">
                <a:solidFill>
                  <a:srgbClr val="0070C0">
                    <a:alpha val="80000"/>
                  </a:srgbClr>
                </a:solidFill>
              </a:rPr>
              <a:t>Operational Police Only</a:t>
            </a:r>
          </a:p>
          <a:p>
            <a:r>
              <a:rPr lang="en-GB" sz="4000" dirty="0">
                <a:solidFill>
                  <a:srgbClr val="0070C0">
                    <a:alpha val="80000"/>
                  </a:srgbClr>
                </a:solidFill>
              </a:rPr>
              <a:t>Low Risk</a:t>
            </a:r>
          </a:p>
          <a:p>
            <a:r>
              <a:rPr lang="en-GB" sz="4000" dirty="0">
                <a:solidFill>
                  <a:srgbClr val="0070C0">
                    <a:alpha val="80000"/>
                  </a:srgbClr>
                </a:solidFill>
              </a:rPr>
              <a:t>Medium Risk</a:t>
            </a:r>
          </a:p>
          <a:p>
            <a:r>
              <a:rPr lang="en-GB" sz="4000" dirty="0">
                <a:solidFill>
                  <a:srgbClr val="0070C0">
                    <a:alpha val="80000"/>
                  </a:srgbClr>
                </a:solidFill>
              </a:rPr>
              <a:t>High Risk</a:t>
            </a:r>
          </a:p>
        </p:txBody>
      </p:sp>
      <p:sp>
        <p:nvSpPr>
          <p:cNvPr id="1044"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1046"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78179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E91F5CA-B392-444C-88E3-BF5BAAEBDEB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59807F-B6FA-44D3-9A53-C55B6B5688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80681"/>
            <a:ext cx="12192000" cy="2777318"/>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6E5FBD-81E3-7A0A-89B6-5B1A1C526AAA}"/>
              </a:ext>
            </a:extLst>
          </p:cNvPr>
          <p:cNvSpPr>
            <a:spLocks noGrp="1"/>
          </p:cNvSpPr>
          <p:nvPr>
            <p:ph type="title"/>
          </p:nvPr>
        </p:nvSpPr>
        <p:spPr>
          <a:xfrm>
            <a:off x="1255060" y="5279511"/>
            <a:ext cx="9681882" cy="739880"/>
          </a:xfrm>
        </p:spPr>
        <p:txBody>
          <a:bodyPr vert="horz" lIns="91440" tIns="45720" rIns="91440" bIns="45720" rtlCol="0" anchor="b">
            <a:normAutofit/>
          </a:bodyPr>
          <a:lstStyle/>
          <a:p>
            <a:pPr algn="ctr"/>
            <a:r>
              <a:rPr lang="en-US" sz="3600">
                <a:solidFill>
                  <a:schemeClr val="tx1">
                    <a:lumMod val="85000"/>
                    <a:lumOff val="15000"/>
                  </a:schemeClr>
                </a:solidFill>
              </a:rPr>
              <a:t>National Stadium of Wales</a:t>
            </a:r>
          </a:p>
        </p:txBody>
      </p:sp>
      <p:pic>
        <p:nvPicPr>
          <p:cNvPr id="5" name="Content Placeholder 4">
            <a:extLst>
              <a:ext uri="{FF2B5EF4-FFF2-40B4-BE49-F238E27FC236}">
                <a16:creationId xmlns:a16="http://schemas.microsoft.com/office/drawing/2014/main" id="{6C17FA3B-6595-1DE3-D63B-FC240A6A9AC7}"/>
              </a:ext>
            </a:extLst>
          </p:cNvPr>
          <p:cNvPicPr>
            <a:picLocks noGrp="1" noChangeAspect="1"/>
          </p:cNvPicPr>
          <p:nvPr>
            <p:ph idx="1"/>
          </p:nvPr>
        </p:nvPicPr>
        <p:blipFill rotWithShape="1">
          <a:blip r:embed="rId2"/>
          <a:srcRect t="24994" b="2402"/>
          <a:stretch/>
        </p:blipFill>
        <p:spPr>
          <a:xfrm>
            <a:off x="20" y="10"/>
            <a:ext cx="12191979" cy="5886523"/>
          </a:xfrm>
          <a:custGeom>
            <a:avLst/>
            <a:gdLst/>
            <a:ahLst/>
            <a:cxnLst/>
            <a:rect l="l" t="t" r="r" b="b"/>
            <a:pathLst>
              <a:path w="12191999" h="5886533">
                <a:moveTo>
                  <a:pt x="4721173" y="4907914"/>
                </a:moveTo>
                <a:lnTo>
                  <a:pt x="4722109" y="4908125"/>
                </a:lnTo>
                <a:cubicBezTo>
                  <a:pt x="4721143" y="4908767"/>
                  <a:pt x="4718263" y="4909373"/>
                  <a:pt x="4717199" y="4909396"/>
                </a:cubicBezTo>
                <a:close/>
                <a:moveTo>
                  <a:pt x="0" y="0"/>
                </a:moveTo>
                <a:lnTo>
                  <a:pt x="12191999" y="0"/>
                </a:lnTo>
                <a:lnTo>
                  <a:pt x="12191999" y="5751311"/>
                </a:lnTo>
                <a:lnTo>
                  <a:pt x="12140860" y="5770509"/>
                </a:lnTo>
                <a:cubicBezTo>
                  <a:pt x="12126656" y="5772723"/>
                  <a:pt x="12093589" y="5827925"/>
                  <a:pt x="12080161" y="5826358"/>
                </a:cubicBezTo>
                <a:cubicBezTo>
                  <a:pt x="11978188" y="5850511"/>
                  <a:pt x="11967361" y="5873564"/>
                  <a:pt x="11917885" y="5861578"/>
                </a:cubicBezTo>
                <a:cubicBezTo>
                  <a:pt x="11872779" y="5859863"/>
                  <a:pt x="11928861" y="5896778"/>
                  <a:pt x="11894610" y="5883738"/>
                </a:cubicBezTo>
                <a:cubicBezTo>
                  <a:pt x="11860359" y="5870698"/>
                  <a:pt x="11736091" y="5807232"/>
                  <a:pt x="11712379" y="5783337"/>
                </a:cubicBezTo>
                <a:cubicBezTo>
                  <a:pt x="11688667" y="5759442"/>
                  <a:pt x="11627912" y="5782933"/>
                  <a:pt x="11585366" y="5740371"/>
                </a:cubicBezTo>
                <a:lnTo>
                  <a:pt x="11516470" y="5663679"/>
                </a:lnTo>
                <a:cubicBezTo>
                  <a:pt x="11468274" y="5661847"/>
                  <a:pt x="11507335" y="5626593"/>
                  <a:pt x="11462692" y="5610127"/>
                </a:cubicBezTo>
                <a:cubicBezTo>
                  <a:pt x="11417567" y="5608500"/>
                  <a:pt x="11408021" y="5556613"/>
                  <a:pt x="11369712" y="5548654"/>
                </a:cubicBezTo>
                <a:cubicBezTo>
                  <a:pt x="11354317" y="5554704"/>
                  <a:pt x="11288328" y="5499810"/>
                  <a:pt x="11273969" y="5488986"/>
                </a:cubicBezTo>
                <a:cubicBezTo>
                  <a:pt x="11231913" y="5490378"/>
                  <a:pt x="11221973" y="5480544"/>
                  <a:pt x="11195084" y="5467967"/>
                </a:cubicBezTo>
                <a:cubicBezTo>
                  <a:pt x="11164086" y="5497749"/>
                  <a:pt x="11171649" y="5471790"/>
                  <a:pt x="11143408" y="5468614"/>
                </a:cubicBezTo>
                <a:cubicBezTo>
                  <a:pt x="11125906" y="5464975"/>
                  <a:pt x="11102603" y="5460835"/>
                  <a:pt x="11085935" y="5459365"/>
                </a:cubicBezTo>
                <a:cubicBezTo>
                  <a:pt x="11057493" y="5459661"/>
                  <a:pt x="11029906" y="5441496"/>
                  <a:pt x="11030953" y="5456484"/>
                </a:cubicBezTo>
                <a:cubicBezTo>
                  <a:pt x="11007784" y="5459001"/>
                  <a:pt x="10982005" y="5463178"/>
                  <a:pt x="10951060" y="5461240"/>
                </a:cubicBezTo>
                <a:cubicBezTo>
                  <a:pt x="10885365" y="5424406"/>
                  <a:pt x="10915288" y="5460968"/>
                  <a:pt x="10857721" y="5448157"/>
                </a:cubicBezTo>
                <a:cubicBezTo>
                  <a:pt x="10806646" y="5435790"/>
                  <a:pt x="10707075" y="5402712"/>
                  <a:pt x="10644616" y="5387039"/>
                </a:cubicBezTo>
                <a:cubicBezTo>
                  <a:pt x="10616446" y="5382224"/>
                  <a:pt x="10558603" y="5371613"/>
                  <a:pt x="10519277" y="5366793"/>
                </a:cubicBezTo>
                <a:cubicBezTo>
                  <a:pt x="10495461" y="5368312"/>
                  <a:pt x="10473830" y="5354868"/>
                  <a:pt x="10445981" y="5364735"/>
                </a:cubicBezTo>
                <a:cubicBezTo>
                  <a:pt x="10436536" y="5368773"/>
                  <a:pt x="10409281" y="5367966"/>
                  <a:pt x="10383865" y="5360888"/>
                </a:cubicBezTo>
                <a:cubicBezTo>
                  <a:pt x="10374827" y="5369095"/>
                  <a:pt x="10347864" y="5360432"/>
                  <a:pt x="10336852" y="5360277"/>
                </a:cubicBezTo>
                <a:cubicBezTo>
                  <a:pt x="10323586" y="5366987"/>
                  <a:pt x="10274741" y="5357921"/>
                  <a:pt x="10261098" y="5350526"/>
                </a:cubicBezTo>
                <a:lnTo>
                  <a:pt x="10126497" y="5339011"/>
                </a:lnTo>
                <a:lnTo>
                  <a:pt x="10082166" y="5336916"/>
                </a:lnTo>
                <a:cubicBezTo>
                  <a:pt x="10074567" y="5338985"/>
                  <a:pt x="10046860" y="5337657"/>
                  <a:pt x="10039237" y="5338580"/>
                </a:cubicBezTo>
                <a:cubicBezTo>
                  <a:pt x="9998458" y="5328479"/>
                  <a:pt x="9984394" y="5327989"/>
                  <a:pt x="9960016" y="5323065"/>
                </a:cubicBezTo>
                <a:cubicBezTo>
                  <a:pt x="9918980" y="5322923"/>
                  <a:pt x="9888741" y="5326122"/>
                  <a:pt x="9847789" y="5316297"/>
                </a:cubicBezTo>
                <a:lnTo>
                  <a:pt x="9728306" y="5296090"/>
                </a:lnTo>
                <a:cubicBezTo>
                  <a:pt x="9675056" y="5305676"/>
                  <a:pt x="9602035" y="5297282"/>
                  <a:pt x="9584504" y="5284670"/>
                </a:cubicBezTo>
                <a:cubicBezTo>
                  <a:pt x="9518952" y="5270394"/>
                  <a:pt x="9415429" y="5244268"/>
                  <a:pt x="9343049" y="5238968"/>
                </a:cubicBezTo>
                <a:lnTo>
                  <a:pt x="9231367" y="5187063"/>
                </a:lnTo>
                <a:lnTo>
                  <a:pt x="9194807" y="5176984"/>
                </a:lnTo>
                <a:lnTo>
                  <a:pt x="9189243" y="5167745"/>
                </a:lnTo>
                <a:lnTo>
                  <a:pt x="9151229" y="5156543"/>
                </a:lnTo>
                <a:lnTo>
                  <a:pt x="9150207" y="5157608"/>
                </a:lnTo>
                <a:cubicBezTo>
                  <a:pt x="9147045" y="5159739"/>
                  <a:pt x="9143081" y="5160831"/>
                  <a:pt x="9137315" y="5159777"/>
                </a:cubicBezTo>
                <a:cubicBezTo>
                  <a:pt x="9138862" y="5179261"/>
                  <a:pt x="9130952" y="5165972"/>
                  <a:pt x="9113809" y="5161143"/>
                </a:cubicBezTo>
                <a:cubicBezTo>
                  <a:pt x="9112388" y="5190326"/>
                  <a:pt x="9068114" y="5155892"/>
                  <a:pt x="9053450" y="5169457"/>
                </a:cubicBezTo>
                <a:lnTo>
                  <a:pt x="9005483" y="5166172"/>
                </a:lnTo>
                <a:lnTo>
                  <a:pt x="9005198" y="5166412"/>
                </a:lnTo>
                <a:cubicBezTo>
                  <a:pt x="9003143" y="5166632"/>
                  <a:pt x="9000324" y="5166304"/>
                  <a:pt x="8996229" y="5165201"/>
                </a:cubicBezTo>
                <a:lnTo>
                  <a:pt x="8990391" y="5163140"/>
                </a:lnTo>
                <a:lnTo>
                  <a:pt x="8974334" y="5159914"/>
                </a:lnTo>
                <a:lnTo>
                  <a:pt x="8968008" y="5160614"/>
                </a:lnTo>
                <a:lnTo>
                  <a:pt x="8963045" y="5162839"/>
                </a:lnTo>
                <a:cubicBezTo>
                  <a:pt x="8954690" y="5154888"/>
                  <a:pt x="8955517" y="5145940"/>
                  <a:pt x="8928985" y="5166027"/>
                </a:cubicBezTo>
                <a:cubicBezTo>
                  <a:pt x="8898031" y="5165007"/>
                  <a:pt x="8789300" y="5150352"/>
                  <a:pt x="8752441" y="5146795"/>
                </a:cubicBezTo>
                <a:cubicBezTo>
                  <a:pt x="8719819" y="5136075"/>
                  <a:pt x="8748194" y="5149736"/>
                  <a:pt x="8707844" y="5144694"/>
                </a:cubicBezTo>
                <a:cubicBezTo>
                  <a:pt x="8671606" y="5125159"/>
                  <a:pt x="8639142" y="5141599"/>
                  <a:pt x="8596068" y="5136122"/>
                </a:cubicBezTo>
                <a:lnTo>
                  <a:pt x="8525227" y="5150964"/>
                </a:lnTo>
                <a:lnTo>
                  <a:pt x="8510980" y="5145049"/>
                </a:lnTo>
                <a:lnTo>
                  <a:pt x="8506164" y="5142048"/>
                </a:lnTo>
                <a:cubicBezTo>
                  <a:pt x="8502646" y="5140271"/>
                  <a:pt x="8500045" y="5139460"/>
                  <a:pt x="8497965" y="5139310"/>
                </a:cubicBezTo>
                <a:lnTo>
                  <a:pt x="8497591" y="5139489"/>
                </a:lnTo>
                <a:lnTo>
                  <a:pt x="8490246" y="5136439"/>
                </a:lnTo>
                <a:lnTo>
                  <a:pt x="8367179" y="5122397"/>
                </a:lnTo>
                <a:cubicBezTo>
                  <a:pt x="8362021" y="5120372"/>
                  <a:pt x="8357730" y="5120720"/>
                  <a:pt x="8353796" y="5122203"/>
                </a:cubicBezTo>
                <a:lnTo>
                  <a:pt x="8352369" y="5123043"/>
                </a:lnTo>
                <a:lnTo>
                  <a:pt x="8320101" y="5105625"/>
                </a:lnTo>
                <a:lnTo>
                  <a:pt x="8314429" y="5105299"/>
                </a:lnTo>
                <a:lnTo>
                  <a:pt x="8295170" y="5091404"/>
                </a:lnTo>
                <a:lnTo>
                  <a:pt x="8284273" y="5085581"/>
                </a:lnTo>
                <a:lnTo>
                  <a:pt x="8283146" y="5081138"/>
                </a:lnTo>
                <a:cubicBezTo>
                  <a:pt x="8280842" y="5077893"/>
                  <a:pt x="8276148" y="5075245"/>
                  <a:pt x="8266072" y="5073963"/>
                </a:cubicBezTo>
                <a:lnTo>
                  <a:pt x="8263373" y="5074193"/>
                </a:lnTo>
                <a:lnTo>
                  <a:pt x="8252030" y="5064350"/>
                </a:lnTo>
                <a:cubicBezTo>
                  <a:pt x="8248856" y="5060500"/>
                  <a:pt x="8246644" y="5056218"/>
                  <a:pt x="8245831" y="5051358"/>
                </a:cubicBezTo>
                <a:cubicBezTo>
                  <a:pt x="8181824" y="5054265"/>
                  <a:pt x="8147127" y="5020143"/>
                  <a:pt x="8090268" y="5005197"/>
                </a:cubicBezTo>
                <a:cubicBezTo>
                  <a:pt x="8025464" y="4982055"/>
                  <a:pt x="7967067" y="4960819"/>
                  <a:pt x="7905404" y="4963224"/>
                </a:cubicBezTo>
                <a:cubicBezTo>
                  <a:pt x="7835116" y="4948312"/>
                  <a:pt x="7780962" y="4946081"/>
                  <a:pt x="7718741" y="4937509"/>
                </a:cubicBezTo>
                <a:lnTo>
                  <a:pt x="7614343" y="4940980"/>
                </a:lnTo>
                <a:lnTo>
                  <a:pt x="7527539" y="4935152"/>
                </a:lnTo>
                <a:lnTo>
                  <a:pt x="7519567" y="4932599"/>
                </a:lnTo>
                <a:cubicBezTo>
                  <a:pt x="7513989" y="4931260"/>
                  <a:pt x="7510169" y="4930910"/>
                  <a:pt x="7507408" y="4931264"/>
                </a:cubicBezTo>
                <a:lnTo>
                  <a:pt x="7507036" y="4931591"/>
                </a:lnTo>
                <a:lnTo>
                  <a:pt x="7495791" y="4929639"/>
                </a:lnTo>
                <a:cubicBezTo>
                  <a:pt x="7476982" y="4925521"/>
                  <a:pt x="7422524" y="4942937"/>
                  <a:pt x="7405387" y="4937744"/>
                </a:cubicBezTo>
                <a:cubicBezTo>
                  <a:pt x="7374785" y="4940694"/>
                  <a:pt x="7333986" y="4941799"/>
                  <a:pt x="7312176" y="4947339"/>
                </a:cubicBezTo>
                <a:lnTo>
                  <a:pt x="7310849" y="4948781"/>
                </a:lnTo>
                <a:lnTo>
                  <a:pt x="7218556" y="4923532"/>
                </a:lnTo>
                <a:lnTo>
                  <a:pt x="7201098" y="4918982"/>
                </a:lnTo>
                <a:lnTo>
                  <a:pt x="7197000" y="4913624"/>
                </a:lnTo>
                <a:cubicBezTo>
                  <a:pt x="7192108" y="4910101"/>
                  <a:pt x="7184502" y="4907962"/>
                  <a:pt x="7170804" y="4908976"/>
                </a:cubicBezTo>
                <a:lnTo>
                  <a:pt x="7096984" y="4896748"/>
                </a:lnTo>
                <a:cubicBezTo>
                  <a:pt x="7061144" y="4895770"/>
                  <a:pt x="7050185" y="4894793"/>
                  <a:pt x="7018492" y="4897122"/>
                </a:cubicBezTo>
                <a:cubicBezTo>
                  <a:pt x="6937524" y="4886184"/>
                  <a:pt x="6943641" y="4862018"/>
                  <a:pt x="6904142" y="4867616"/>
                </a:cubicBezTo>
                <a:cubicBezTo>
                  <a:pt x="6871918" y="4872824"/>
                  <a:pt x="6787985" y="4853750"/>
                  <a:pt x="6708218" y="4839661"/>
                </a:cubicBezTo>
                <a:cubicBezTo>
                  <a:pt x="6649102" y="4830206"/>
                  <a:pt x="6628102" y="4816105"/>
                  <a:pt x="6549451" y="4810885"/>
                </a:cubicBezTo>
                <a:cubicBezTo>
                  <a:pt x="6472150" y="4766795"/>
                  <a:pt x="6409692" y="4790518"/>
                  <a:pt x="6317556" y="4764085"/>
                </a:cubicBezTo>
                <a:cubicBezTo>
                  <a:pt x="6297547" y="4748563"/>
                  <a:pt x="6209288" y="4765756"/>
                  <a:pt x="6168670" y="4761998"/>
                </a:cubicBezTo>
                <a:cubicBezTo>
                  <a:pt x="6128052" y="4758240"/>
                  <a:pt x="6090536" y="4744692"/>
                  <a:pt x="6073844" y="4741536"/>
                </a:cubicBezTo>
                <a:lnTo>
                  <a:pt x="6068526" y="4743073"/>
                </a:lnTo>
                <a:lnTo>
                  <a:pt x="6048634" y="4742390"/>
                </a:lnTo>
                <a:lnTo>
                  <a:pt x="6041279" y="4750739"/>
                </a:lnTo>
                <a:lnTo>
                  <a:pt x="6010088" y="4755832"/>
                </a:lnTo>
                <a:cubicBezTo>
                  <a:pt x="5998677" y="4756419"/>
                  <a:pt x="5970124" y="4755506"/>
                  <a:pt x="5957373" y="4752188"/>
                </a:cubicBezTo>
                <a:lnTo>
                  <a:pt x="5758915" y="4736496"/>
                </a:lnTo>
                <a:lnTo>
                  <a:pt x="5626957" y="4735473"/>
                </a:lnTo>
                <a:lnTo>
                  <a:pt x="5470902" y="4749493"/>
                </a:lnTo>
                <a:cubicBezTo>
                  <a:pt x="5478131" y="4762521"/>
                  <a:pt x="5439006" y="4748455"/>
                  <a:pt x="5432757" y="4760746"/>
                </a:cubicBezTo>
                <a:cubicBezTo>
                  <a:pt x="5429365" y="4770778"/>
                  <a:pt x="5391824" y="4775462"/>
                  <a:pt x="5381664" y="4778448"/>
                </a:cubicBezTo>
                <a:lnTo>
                  <a:pt x="5261760" y="4798865"/>
                </a:lnTo>
                <a:cubicBezTo>
                  <a:pt x="5251595" y="4799049"/>
                  <a:pt x="5230547" y="4807359"/>
                  <a:pt x="5222959" y="4809989"/>
                </a:cubicBezTo>
                <a:lnTo>
                  <a:pt x="5174657" y="4812979"/>
                </a:lnTo>
                <a:lnTo>
                  <a:pt x="5156551" y="4820202"/>
                </a:lnTo>
                <a:lnTo>
                  <a:pt x="5142595" y="4823602"/>
                </a:lnTo>
                <a:lnTo>
                  <a:pt x="5139593" y="4825703"/>
                </a:lnTo>
                <a:cubicBezTo>
                  <a:pt x="5133873" y="4829743"/>
                  <a:pt x="5128076" y="4833554"/>
                  <a:pt x="5121656" y="4836556"/>
                </a:cubicBezTo>
                <a:cubicBezTo>
                  <a:pt x="5108317" y="4807937"/>
                  <a:pt x="5064853" y="4857373"/>
                  <a:pt x="5065787" y="4829985"/>
                </a:cubicBezTo>
                <a:cubicBezTo>
                  <a:pt x="5028193" y="4841501"/>
                  <a:pt x="5038944" y="4812412"/>
                  <a:pt x="5011510" y="4846366"/>
                </a:cubicBezTo>
                <a:cubicBezTo>
                  <a:pt x="4937023" y="4845983"/>
                  <a:pt x="4916353" y="4832976"/>
                  <a:pt x="4840437" y="4870383"/>
                </a:cubicBezTo>
                <a:cubicBezTo>
                  <a:pt x="4806739" y="4887025"/>
                  <a:pt x="4784106" y="4898171"/>
                  <a:pt x="4762444" y="4898151"/>
                </a:cubicBezTo>
                <a:cubicBezTo>
                  <a:pt x="4741323" y="4902652"/>
                  <a:pt x="4729481" y="4905474"/>
                  <a:pt x="4723182" y="4907166"/>
                </a:cubicBezTo>
                <a:lnTo>
                  <a:pt x="4721173" y="4907914"/>
                </a:lnTo>
                <a:lnTo>
                  <a:pt x="4715524" y="4906639"/>
                </a:lnTo>
                <a:cubicBezTo>
                  <a:pt x="4680148" y="4913595"/>
                  <a:pt x="4524744" y="4914403"/>
                  <a:pt x="4515810" y="4916541"/>
                </a:cubicBezTo>
                <a:cubicBezTo>
                  <a:pt x="4457819" y="4929653"/>
                  <a:pt x="4462659" y="4930394"/>
                  <a:pt x="4428539" y="4927192"/>
                </a:cubicBezTo>
                <a:cubicBezTo>
                  <a:pt x="4423303" y="4923821"/>
                  <a:pt x="4368974" y="4930115"/>
                  <a:pt x="4362872" y="4928538"/>
                </a:cubicBezTo>
                <a:lnTo>
                  <a:pt x="4316962" y="4921923"/>
                </a:lnTo>
                <a:lnTo>
                  <a:pt x="4315106" y="4923264"/>
                </a:lnTo>
                <a:cubicBezTo>
                  <a:pt x="4306123" y="4926635"/>
                  <a:pt x="4299993" y="4926634"/>
                  <a:pt x="4295140" y="4925143"/>
                </a:cubicBezTo>
                <a:lnTo>
                  <a:pt x="4290059" y="4922226"/>
                </a:lnTo>
                <a:lnTo>
                  <a:pt x="4276138" y="4922472"/>
                </a:lnTo>
                <a:lnTo>
                  <a:pt x="4248113" y="4920148"/>
                </a:lnTo>
                <a:lnTo>
                  <a:pt x="4202046" y="4922943"/>
                </a:lnTo>
                <a:cubicBezTo>
                  <a:pt x="4201945" y="4923363"/>
                  <a:pt x="4201842" y="4923782"/>
                  <a:pt x="4201741" y="4924202"/>
                </a:cubicBezTo>
                <a:cubicBezTo>
                  <a:pt x="4200116" y="4927039"/>
                  <a:pt x="4197140" y="4929158"/>
                  <a:pt x="4191245" y="4929836"/>
                </a:cubicBezTo>
                <a:cubicBezTo>
                  <a:pt x="4204212" y="4947125"/>
                  <a:pt x="4161274" y="4945230"/>
                  <a:pt x="4142742" y="4945701"/>
                </a:cubicBezTo>
                <a:cubicBezTo>
                  <a:pt x="4124717" y="4952767"/>
                  <a:pt x="4099099" y="4966347"/>
                  <a:pt x="4083094" y="4972234"/>
                </a:cubicBezTo>
                <a:lnTo>
                  <a:pt x="4074543" y="4973069"/>
                </a:lnTo>
                <a:cubicBezTo>
                  <a:pt x="4074504" y="4973170"/>
                  <a:pt x="4074463" y="4973269"/>
                  <a:pt x="4074424" y="4973368"/>
                </a:cubicBezTo>
                <a:cubicBezTo>
                  <a:pt x="4072678" y="4974152"/>
                  <a:pt x="4069906" y="4974653"/>
                  <a:pt x="4065507" y="4974812"/>
                </a:cubicBezTo>
                <a:lnTo>
                  <a:pt x="4058951" y="4974594"/>
                </a:lnTo>
                <a:lnTo>
                  <a:pt x="4042361" y="4976215"/>
                </a:lnTo>
                <a:lnTo>
                  <a:pt x="4036993" y="4978649"/>
                </a:lnTo>
                <a:lnTo>
                  <a:pt x="4035360" y="4982316"/>
                </a:lnTo>
                <a:lnTo>
                  <a:pt x="4033775" y="4982081"/>
                </a:lnTo>
                <a:cubicBezTo>
                  <a:pt x="4021424" y="4977217"/>
                  <a:pt x="4016874" y="4968841"/>
                  <a:pt x="4004535" y="4994649"/>
                </a:cubicBezTo>
                <a:cubicBezTo>
                  <a:pt x="3976667" y="4987584"/>
                  <a:pt x="3972977" y="5002913"/>
                  <a:pt x="3936843" y="5012106"/>
                </a:cubicBezTo>
                <a:cubicBezTo>
                  <a:pt x="3920506" y="5004382"/>
                  <a:pt x="3908535" y="5009071"/>
                  <a:pt x="3897272" y="5017761"/>
                </a:cubicBezTo>
                <a:cubicBezTo>
                  <a:pt x="3861092" y="5017265"/>
                  <a:pt x="3829628" y="5031135"/>
                  <a:pt x="3789757" y="5037999"/>
                </a:cubicBezTo>
                <a:cubicBezTo>
                  <a:pt x="3741007" y="5052705"/>
                  <a:pt x="3725129" y="5054682"/>
                  <a:pt x="3682510" y="5061922"/>
                </a:cubicBezTo>
                <a:lnTo>
                  <a:pt x="3610032" y="5094193"/>
                </a:lnTo>
                <a:lnTo>
                  <a:pt x="3603852" y="5092831"/>
                </a:lnTo>
                <a:cubicBezTo>
                  <a:pt x="3599580" y="5092212"/>
                  <a:pt x="3596726" y="5092212"/>
                  <a:pt x="3594733" y="5092667"/>
                </a:cubicBezTo>
                <a:lnTo>
                  <a:pt x="3594498" y="5092936"/>
                </a:lnTo>
                <a:lnTo>
                  <a:pt x="3585975" y="5092246"/>
                </a:lnTo>
                <a:cubicBezTo>
                  <a:pt x="3571623" y="5090455"/>
                  <a:pt x="3549389" y="5104654"/>
                  <a:pt x="3536132" y="5101945"/>
                </a:cubicBezTo>
                <a:cubicBezTo>
                  <a:pt x="3513940" y="5106241"/>
                  <a:pt x="3488622" y="5099976"/>
                  <a:pt x="3473220" y="5105606"/>
                </a:cubicBezTo>
                <a:lnTo>
                  <a:pt x="3400725" y="5117654"/>
                </a:lnTo>
                <a:lnTo>
                  <a:pt x="3375935" y="5106247"/>
                </a:lnTo>
                <a:lnTo>
                  <a:pt x="3348219" y="5109860"/>
                </a:lnTo>
                <a:cubicBezTo>
                  <a:pt x="3337206" y="5110533"/>
                  <a:pt x="3327054" y="5111295"/>
                  <a:pt x="3319639" y="5114795"/>
                </a:cubicBezTo>
                <a:lnTo>
                  <a:pt x="3248529" y="5133347"/>
                </a:lnTo>
                <a:lnTo>
                  <a:pt x="3210308" y="5119794"/>
                </a:lnTo>
                <a:cubicBezTo>
                  <a:pt x="3206088" y="5117870"/>
                  <a:pt x="3200152" y="5117326"/>
                  <a:pt x="3190375" y="5119915"/>
                </a:cubicBezTo>
                <a:lnTo>
                  <a:pt x="3188145" y="5121096"/>
                </a:lnTo>
                <a:cubicBezTo>
                  <a:pt x="3182625" y="5119116"/>
                  <a:pt x="3141856" y="5121682"/>
                  <a:pt x="3108596" y="5122416"/>
                </a:cubicBezTo>
                <a:cubicBezTo>
                  <a:pt x="3055968" y="5124842"/>
                  <a:pt x="3048940" y="5117475"/>
                  <a:pt x="2988584" y="5125502"/>
                </a:cubicBezTo>
                <a:cubicBezTo>
                  <a:pt x="2928853" y="5129690"/>
                  <a:pt x="2917951" y="5124649"/>
                  <a:pt x="2876540" y="5133019"/>
                </a:cubicBezTo>
                <a:lnTo>
                  <a:pt x="2626864" y="5133771"/>
                </a:lnTo>
                <a:cubicBezTo>
                  <a:pt x="2562348" y="5111858"/>
                  <a:pt x="2563422" y="5142456"/>
                  <a:pt x="2491422" y="5135486"/>
                </a:cubicBezTo>
                <a:cubicBezTo>
                  <a:pt x="2433091" y="5200962"/>
                  <a:pt x="2455709" y="5160483"/>
                  <a:pt x="2415617" y="5168715"/>
                </a:cubicBezTo>
                <a:lnTo>
                  <a:pt x="2290098" y="5166151"/>
                </a:lnTo>
                <a:cubicBezTo>
                  <a:pt x="2257057" y="5152522"/>
                  <a:pt x="2202458" y="5187690"/>
                  <a:pt x="2161714" y="5169302"/>
                </a:cubicBezTo>
                <a:cubicBezTo>
                  <a:pt x="2122714" y="5172302"/>
                  <a:pt x="2080450" y="5180350"/>
                  <a:pt x="2056089" y="5184144"/>
                </a:cubicBezTo>
                <a:cubicBezTo>
                  <a:pt x="2019828" y="5191108"/>
                  <a:pt x="1978839" y="5203797"/>
                  <a:pt x="1944153" y="5211084"/>
                </a:cubicBezTo>
                <a:cubicBezTo>
                  <a:pt x="1925867" y="5199079"/>
                  <a:pt x="1896027" y="5224183"/>
                  <a:pt x="1847968" y="5227868"/>
                </a:cubicBezTo>
                <a:cubicBezTo>
                  <a:pt x="1827977" y="5213971"/>
                  <a:pt x="1815570" y="5230544"/>
                  <a:pt x="1777083" y="5212267"/>
                </a:cubicBezTo>
                <a:cubicBezTo>
                  <a:pt x="1775439" y="5214216"/>
                  <a:pt x="1773397" y="5216035"/>
                  <a:pt x="1771025" y="5217668"/>
                </a:cubicBezTo>
                <a:cubicBezTo>
                  <a:pt x="1757251" y="5227146"/>
                  <a:pt x="1735528" y="5228402"/>
                  <a:pt x="1722509" y="5220470"/>
                </a:cubicBezTo>
                <a:cubicBezTo>
                  <a:pt x="1691779" y="5208440"/>
                  <a:pt x="1662321" y="5203305"/>
                  <a:pt x="1633941" y="5200774"/>
                </a:cubicBezTo>
                <a:lnTo>
                  <a:pt x="1586145" y="5210184"/>
                </a:lnTo>
                <a:cubicBezTo>
                  <a:pt x="1567948" y="5215416"/>
                  <a:pt x="1545900" y="5226363"/>
                  <a:pt x="1524748" y="5232173"/>
                </a:cubicBezTo>
                <a:cubicBezTo>
                  <a:pt x="1502586" y="5235395"/>
                  <a:pt x="1478013" y="5230993"/>
                  <a:pt x="1459242" y="5245044"/>
                </a:cubicBezTo>
                <a:cubicBezTo>
                  <a:pt x="1421474" y="5260197"/>
                  <a:pt x="1374524" y="5244220"/>
                  <a:pt x="1349457" y="5280705"/>
                </a:cubicBezTo>
                <a:cubicBezTo>
                  <a:pt x="1273276" y="5302389"/>
                  <a:pt x="1121512" y="5336260"/>
                  <a:pt x="1009212" y="5361227"/>
                </a:cubicBezTo>
                <a:cubicBezTo>
                  <a:pt x="939016" y="5373529"/>
                  <a:pt x="866895" y="5370149"/>
                  <a:pt x="808572" y="5377024"/>
                </a:cubicBezTo>
                <a:cubicBezTo>
                  <a:pt x="802823" y="5374184"/>
                  <a:pt x="726016" y="5397963"/>
                  <a:pt x="719549" y="5396991"/>
                </a:cubicBezTo>
                <a:lnTo>
                  <a:pt x="698795" y="5397657"/>
                </a:lnTo>
                <a:cubicBezTo>
                  <a:pt x="689833" y="5401894"/>
                  <a:pt x="683492" y="5402495"/>
                  <a:pt x="678327" y="5401487"/>
                </a:cubicBezTo>
                <a:lnTo>
                  <a:pt x="672784" y="5399085"/>
                </a:lnTo>
                <a:lnTo>
                  <a:pt x="658406" y="5400696"/>
                </a:lnTo>
                <a:lnTo>
                  <a:pt x="629185" y="5401132"/>
                </a:lnTo>
                <a:lnTo>
                  <a:pt x="624558" y="5403782"/>
                </a:lnTo>
                <a:lnTo>
                  <a:pt x="581798" y="5408438"/>
                </a:lnTo>
                <a:cubicBezTo>
                  <a:pt x="581736" y="5408865"/>
                  <a:pt x="581671" y="5409294"/>
                  <a:pt x="581608" y="5409722"/>
                </a:cubicBezTo>
                <a:cubicBezTo>
                  <a:pt x="580204" y="5412704"/>
                  <a:pt x="577331" y="5415106"/>
                  <a:pt x="571299" y="5416358"/>
                </a:cubicBezTo>
                <a:cubicBezTo>
                  <a:pt x="551623" y="5426267"/>
                  <a:pt x="484499" y="5459654"/>
                  <a:pt x="463549" y="5469173"/>
                </a:cubicBezTo>
                <a:cubicBezTo>
                  <a:pt x="453136" y="5470720"/>
                  <a:pt x="449731" y="5472678"/>
                  <a:pt x="445606" y="5473465"/>
                </a:cubicBezTo>
                <a:lnTo>
                  <a:pt x="438799" y="5473893"/>
                </a:lnTo>
                <a:cubicBezTo>
                  <a:pt x="417222" y="5482183"/>
                  <a:pt x="343312" y="5513407"/>
                  <a:pt x="316138" y="5523213"/>
                </a:cubicBezTo>
                <a:cubicBezTo>
                  <a:pt x="298481" y="5517132"/>
                  <a:pt x="286556" y="5522972"/>
                  <a:pt x="275748" y="5532726"/>
                </a:cubicBezTo>
                <a:cubicBezTo>
                  <a:pt x="238274" y="5535784"/>
                  <a:pt x="207076" y="5552679"/>
                  <a:pt x="166496" y="5563424"/>
                </a:cubicBezTo>
                <a:lnTo>
                  <a:pt x="0" y="5629888"/>
                </a:lnTo>
                <a:close/>
              </a:path>
            </a:pathLst>
          </a:custGeom>
        </p:spPr>
      </p:pic>
      <p:sp>
        <p:nvSpPr>
          <p:cNvPr id="4" name="AutoShape 2">
            <a:extLst>
              <a:ext uri="{FF2B5EF4-FFF2-40B4-BE49-F238E27FC236}">
                <a16:creationId xmlns:a16="http://schemas.microsoft.com/office/drawing/2014/main" id="{DDB51433-A48C-6C78-AC4E-EF8C554BE4E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9217047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3" name="Rectangle 1032">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5" name="Rectangle 1034">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37" name="Rectangle 103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descr="UK and Ireland host stadiums">
            <a:extLst>
              <a:ext uri="{FF2B5EF4-FFF2-40B4-BE49-F238E27FC236}">
                <a16:creationId xmlns:a16="http://schemas.microsoft.com/office/drawing/2014/main" id="{E476BBD0-D2E7-D7D3-AA40-3DFF89C1B0CF}"/>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28375" y="0"/>
            <a:ext cx="3617594" cy="6890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12125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39ED1-A623-71B8-860B-64FACBFAFD0B}"/>
              </a:ext>
            </a:extLst>
          </p:cNvPr>
          <p:cNvSpPr>
            <a:spLocks noGrp="1"/>
          </p:cNvSpPr>
          <p:nvPr>
            <p:ph type="title"/>
          </p:nvPr>
        </p:nvSpPr>
        <p:spPr>
          <a:xfrm>
            <a:off x="3578086" y="-125895"/>
            <a:ext cx="7775713" cy="1391478"/>
          </a:xfrm>
        </p:spPr>
        <p:txBody>
          <a:bodyPr/>
          <a:lstStyle/>
          <a:p>
            <a:r>
              <a:rPr lang="en-GB" b="1" dirty="0">
                <a:solidFill>
                  <a:srgbClr val="FF0000"/>
                </a:solidFill>
              </a:rPr>
              <a:t>Euro 2028 Cardiff Crisis Scenario’s</a:t>
            </a:r>
          </a:p>
        </p:txBody>
      </p:sp>
      <p:sp>
        <p:nvSpPr>
          <p:cNvPr id="3" name="Content Placeholder 2">
            <a:extLst>
              <a:ext uri="{FF2B5EF4-FFF2-40B4-BE49-F238E27FC236}">
                <a16:creationId xmlns:a16="http://schemas.microsoft.com/office/drawing/2014/main" id="{28A38AE7-3451-A436-AF03-A69AE841633C}"/>
              </a:ext>
            </a:extLst>
          </p:cNvPr>
          <p:cNvSpPr>
            <a:spLocks noGrp="1"/>
          </p:cNvSpPr>
          <p:nvPr>
            <p:ph idx="1"/>
          </p:nvPr>
        </p:nvSpPr>
        <p:spPr>
          <a:xfrm>
            <a:off x="0" y="728870"/>
            <a:ext cx="12192000" cy="5448093"/>
          </a:xfrm>
        </p:spPr>
        <p:txBody>
          <a:bodyPr>
            <a:normAutofit lnSpcReduction="10000"/>
          </a:bodyPr>
          <a:lstStyle/>
          <a:p>
            <a:r>
              <a:rPr lang="en-GB" b="1" dirty="0">
                <a:solidFill>
                  <a:srgbClr val="FF0000"/>
                </a:solidFill>
              </a:rPr>
              <a:t>EVENT SECURITY PLAN</a:t>
            </a:r>
          </a:p>
          <a:p>
            <a:r>
              <a:rPr lang="en-GB" dirty="0"/>
              <a:t>3 key scenario’s related to the Euro’s 2028 at the National Stadium of Wales</a:t>
            </a:r>
          </a:p>
          <a:p>
            <a:r>
              <a:rPr lang="en-GB" dirty="0"/>
              <a:t>£20m - £45m Economic Impact – Media Focus</a:t>
            </a:r>
          </a:p>
          <a:p>
            <a:r>
              <a:rPr lang="en-GB" dirty="0"/>
              <a:t>City Centre Zoned = Red &amp; Blue Fan Areas</a:t>
            </a:r>
          </a:p>
          <a:p>
            <a:r>
              <a:rPr lang="en-GB" dirty="0"/>
              <a:t>Lock Down – Ring of Steel – Road Closures</a:t>
            </a:r>
          </a:p>
          <a:p>
            <a:r>
              <a:rPr lang="en-GB" dirty="0"/>
              <a:t>Security Control – Residents / Ticket Holders</a:t>
            </a:r>
          </a:p>
          <a:p>
            <a:r>
              <a:rPr lang="en-GB" dirty="0"/>
              <a:t>Fan Zone &amp; Cruise Ships at Cardiff Bay including Floating Pitch</a:t>
            </a:r>
          </a:p>
          <a:p>
            <a:r>
              <a:rPr lang="en-GB" dirty="0"/>
              <a:t>Bute Park &amp; Castle – VIP Areas &amp; Royal Visits</a:t>
            </a:r>
          </a:p>
          <a:p>
            <a:r>
              <a:rPr lang="en-GB" dirty="0"/>
              <a:t>Sophia Gardens – Euro Camp &amp; Container Village</a:t>
            </a:r>
          </a:p>
          <a:p>
            <a:r>
              <a:rPr lang="en-GB" dirty="0"/>
              <a:t>CAP – Media City</a:t>
            </a:r>
          </a:p>
          <a:p>
            <a:r>
              <a:rPr lang="en-GB" dirty="0"/>
              <a:t>Transport – New Stadium Station </a:t>
            </a:r>
          </a:p>
          <a:p>
            <a:pPr marL="0" indent="0">
              <a:buNone/>
            </a:pPr>
            <a:endParaRPr lang="en-GB" dirty="0"/>
          </a:p>
        </p:txBody>
      </p:sp>
    </p:spTree>
    <p:extLst>
      <p:ext uri="{BB962C8B-B14F-4D97-AF65-F5344CB8AC3E}">
        <p14:creationId xmlns:p14="http://schemas.microsoft.com/office/powerpoint/2010/main" val="2582367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51" name="Rectangle 10250">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0246" name="Picture 6" descr="Principality Stadium">
            <a:extLst>
              <a:ext uri="{FF2B5EF4-FFF2-40B4-BE49-F238E27FC236}">
                <a16:creationId xmlns:a16="http://schemas.microsoft.com/office/drawing/2014/main" id="{66E52CE2-0128-EF99-60D6-5B24B8924DA1}"/>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19"/>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6851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085DB8C8-E3DA-5C86-66FF-07906ED251A3}"/>
              </a:ext>
            </a:extLst>
          </p:cNvPr>
          <p:cNvPicPr>
            <a:picLocks noGrp="1" noChangeAspect="1"/>
          </p:cNvPicPr>
          <p:nvPr>
            <p:ph idx="1"/>
          </p:nvPr>
        </p:nvPicPr>
        <p:blipFill rotWithShape="1">
          <a:blip r:embed="rId2"/>
          <a:srcRect t="3386" b="4401"/>
          <a:stretch/>
        </p:blipFill>
        <p:spPr>
          <a:xfrm>
            <a:off x="20" y="10"/>
            <a:ext cx="12191980" cy="6857990"/>
          </a:xfrm>
          <a:prstGeom prst="rect">
            <a:avLst/>
          </a:prstGeom>
        </p:spPr>
      </p:pic>
      <p:sp>
        <p:nvSpPr>
          <p:cNvPr id="20" name="Freeform 24">
            <a:extLst>
              <a:ext uri="{FF2B5EF4-FFF2-40B4-BE49-F238E27FC236}">
                <a16:creationId xmlns:a16="http://schemas.microsoft.com/office/drawing/2014/main" id="{A414F261-E931-45CB-8605-20FFD6826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75200"/>
            <a:ext cx="4838700" cy="1323975"/>
          </a:xfrm>
          <a:custGeom>
            <a:avLst/>
            <a:gdLst>
              <a:gd name="connsiteX0" fmla="*/ 0 w 4838700"/>
              <a:gd name="connsiteY0" fmla="*/ 0 h 1323975"/>
              <a:gd name="connsiteX1" fmla="*/ 4838700 w 4838700"/>
              <a:gd name="connsiteY1" fmla="*/ 0 h 1323975"/>
              <a:gd name="connsiteX2" fmla="*/ 4838700 w 4838700"/>
              <a:gd name="connsiteY2" fmla="*/ 78123 h 1323975"/>
              <a:gd name="connsiteX3" fmla="*/ 4822272 w 4838700"/>
              <a:gd name="connsiteY3" fmla="*/ 81440 h 1323975"/>
              <a:gd name="connsiteX4" fmla="*/ 4781550 w 4838700"/>
              <a:gd name="connsiteY4" fmla="*/ 142875 h 1323975"/>
              <a:gd name="connsiteX5" fmla="*/ 4822272 w 4838700"/>
              <a:gd name="connsiteY5" fmla="*/ 204311 h 1323975"/>
              <a:gd name="connsiteX6" fmla="*/ 4838700 w 4838700"/>
              <a:gd name="connsiteY6" fmla="*/ 207627 h 1323975"/>
              <a:gd name="connsiteX7" fmla="*/ 4838700 w 4838700"/>
              <a:gd name="connsiteY7" fmla="*/ 287197 h 1323975"/>
              <a:gd name="connsiteX8" fmla="*/ 4822272 w 4838700"/>
              <a:gd name="connsiteY8" fmla="*/ 290514 h 1323975"/>
              <a:gd name="connsiteX9" fmla="*/ 4781550 w 4838700"/>
              <a:gd name="connsiteY9" fmla="*/ 351949 h 1323975"/>
              <a:gd name="connsiteX10" fmla="*/ 4822272 w 4838700"/>
              <a:gd name="connsiteY10" fmla="*/ 413385 h 1323975"/>
              <a:gd name="connsiteX11" fmla="*/ 4838700 w 4838700"/>
              <a:gd name="connsiteY11" fmla="*/ 416701 h 1323975"/>
              <a:gd name="connsiteX12" fmla="*/ 4838700 w 4838700"/>
              <a:gd name="connsiteY12" fmla="*/ 496271 h 1323975"/>
              <a:gd name="connsiteX13" fmla="*/ 4822272 w 4838700"/>
              <a:gd name="connsiteY13" fmla="*/ 499588 h 1323975"/>
              <a:gd name="connsiteX14" fmla="*/ 4781550 w 4838700"/>
              <a:gd name="connsiteY14" fmla="*/ 561023 h 1323975"/>
              <a:gd name="connsiteX15" fmla="*/ 4822272 w 4838700"/>
              <a:gd name="connsiteY15" fmla="*/ 622459 h 1323975"/>
              <a:gd name="connsiteX16" fmla="*/ 4838700 w 4838700"/>
              <a:gd name="connsiteY16" fmla="*/ 625775 h 1323975"/>
              <a:gd name="connsiteX17" fmla="*/ 4838700 w 4838700"/>
              <a:gd name="connsiteY17" fmla="*/ 705345 h 1323975"/>
              <a:gd name="connsiteX18" fmla="*/ 4822272 w 4838700"/>
              <a:gd name="connsiteY18" fmla="*/ 708662 h 1323975"/>
              <a:gd name="connsiteX19" fmla="*/ 4781550 w 4838700"/>
              <a:gd name="connsiteY19" fmla="*/ 770097 h 1323975"/>
              <a:gd name="connsiteX20" fmla="*/ 4822272 w 4838700"/>
              <a:gd name="connsiteY20" fmla="*/ 831533 h 1323975"/>
              <a:gd name="connsiteX21" fmla="*/ 4838700 w 4838700"/>
              <a:gd name="connsiteY21" fmla="*/ 834849 h 1323975"/>
              <a:gd name="connsiteX22" fmla="*/ 4838700 w 4838700"/>
              <a:gd name="connsiteY22" fmla="*/ 914419 h 1323975"/>
              <a:gd name="connsiteX23" fmla="*/ 4822272 w 4838700"/>
              <a:gd name="connsiteY23" fmla="*/ 917736 h 1323975"/>
              <a:gd name="connsiteX24" fmla="*/ 4781550 w 4838700"/>
              <a:gd name="connsiteY24" fmla="*/ 979171 h 1323975"/>
              <a:gd name="connsiteX25" fmla="*/ 4822272 w 4838700"/>
              <a:gd name="connsiteY25" fmla="*/ 1040607 h 1323975"/>
              <a:gd name="connsiteX26" fmla="*/ 4838700 w 4838700"/>
              <a:gd name="connsiteY26" fmla="*/ 1043923 h 1323975"/>
              <a:gd name="connsiteX27" fmla="*/ 4838700 w 4838700"/>
              <a:gd name="connsiteY27" fmla="*/ 1123491 h 1323975"/>
              <a:gd name="connsiteX28" fmla="*/ 4822272 w 4838700"/>
              <a:gd name="connsiteY28" fmla="*/ 1126808 h 1323975"/>
              <a:gd name="connsiteX29" fmla="*/ 4781550 w 4838700"/>
              <a:gd name="connsiteY29" fmla="*/ 1188243 h 1323975"/>
              <a:gd name="connsiteX30" fmla="*/ 4822272 w 4838700"/>
              <a:gd name="connsiteY30" fmla="*/ 1249679 h 1323975"/>
              <a:gd name="connsiteX31" fmla="*/ 4838700 w 4838700"/>
              <a:gd name="connsiteY31" fmla="*/ 1252995 h 1323975"/>
              <a:gd name="connsiteX32" fmla="*/ 4838700 w 4838700"/>
              <a:gd name="connsiteY32" fmla="*/ 1323975 h 1323975"/>
              <a:gd name="connsiteX33" fmla="*/ 0 w 4838700"/>
              <a:gd name="connsiteY33" fmla="*/ 1323975 h 1323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838700" h="1323975">
                <a:moveTo>
                  <a:pt x="0" y="0"/>
                </a:moveTo>
                <a:lnTo>
                  <a:pt x="4838700" y="0"/>
                </a:lnTo>
                <a:lnTo>
                  <a:pt x="4838700" y="78123"/>
                </a:lnTo>
                <a:lnTo>
                  <a:pt x="4822272" y="81440"/>
                </a:lnTo>
                <a:cubicBezTo>
                  <a:pt x="4798341" y="91561"/>
                  <a:pt x="4781550" y="115257"/>
                  <a:pt x="4781550" y="142875"/>
                </a:cubicBezTo>
                <a:cubicBezTo>
                  <a:pt x="4781550" y="170493"/>
                  <a:pt x="4798341" y="194189"/>
                  <a:pt x="4822272" y="204311"/>
                </a:cubicBezTo>
                <a:lnTo>
                  <a:pt x="4838700" y="207627"/>
                </a:lnTo>
                <a:lnTo>
                  <a:pt x="4838700" y="287197"/>
                </a:lnTo>
                <a:lnTo>
                  <a:pt x="4822272" y="290514"/>
                </a:lnTo>
                <a:cubicBezTo>
                  <a:pt x="4798341" y="300635"/>
                  <a:pt x="4781550" y="324331"/>
                  <a:pt x="4781550" y="351949"/>
                </a:cubicBezTo>
                <a:cubicBezTo>
                  <a:pt x="4781550" y="379567"/>
                  <a:pt x="4798341" y="403263"/>
                  <a:pt x="4822272" y="413385"/>
                </a:cubicBezTo>
                <a:lnTo>
                  <a:pt x="4838700" y="416701"/>
                </a:lnTo>
                <a:lnTo>
                  <a:pt x="4838700" y="496271"/>
                </a:lnTo>
                <a:lnTo>
                  <a:pt x="4822272" y="499588"/>
                </a:lnTo>
                <a:cubicBezTo>
                  <a:pt x="4798341" y="509709"/>
                  <a:pt x="4781550" y="533405"/>
                  <a:pt x="4781550" y="561023"/>
                </a:cubicBezTo>
                <a:cubicBezTo>
                  <a:pt x="4781550" y="588641"/>
                  <a:pt x="4798341" y="612337"/>
                  <a:pt x="4822272" y="622459"/>
                </a:cubicBezTo>
                <a:lnTo>
                  <a:pt x="4838700" y="625775"/>
                </a:lnTo>
                <a:lnTo>
                  <a:pt x="4838700" y="705345"/>
                </a:lnTo>
                <a:lnTo>
                  <a:pt x="4822272" y="708662"/>
                </a:lnTo>
                <a:cubicBezTo>
                  <a:pt x="4798341" y="718783"/>
                  <a:pt x="4781550" y="742479"/>
                  <a:pt x="4781550" y="770097"/>
                </a:cubicBezTo>
                <a:cubicBezTo>
                  <a:pt x="4781550" y="797715"/>
                  <a:pt x="4798341" y="821411"/>
                  <a:pt x="4822272" y="831533"/>
                </a:cubicBezTo>
                <a:lnTo>
                  <a:pt x="4838700" y="834849"/>
                </a:lnTo>
                <a:lnTo>
                  <a:pt x="4838700" y="914419"/>
                </a:lnTo>
                <a:lnTo>
                  <a:pt x="4822272" y="917736"/>
                </a:lnTo>
                <a:cubicBezTo>
                  <a:pt x="4798341" y="927857"/>
                  <a:pt x="4781550" y="951553"/>
                  <a:pt x="4781550" y="979171"/>
                </a:cubicBezTo>
                <a:cubicBezTo>
                  <a:pt x="4781550" y="1006789"/>
                  <a:pt x="4798341" y="1030485"/>
                  <a:pt x="4822272" y="1040607"/>
                </a:cubicBezTo>
                <a:lnTo>
                  <a:pt x="4838700" y="1043923"/>
                </a:lnTo>
                <a:lnTo>
                  <a:pt x="4838700" y="1123491"/>
                </a:lnTo>
                <a:lnTo>
                  <a:pt x="4822272" y="1126808"/>
                </a:lnTo>
                <a:cubicBezTo>
                  <a:pt x="4798341" y="1136929"/>
                  <a:pt x="4781550" y="1160625"/>
                  <a:pt x="4781550" y="1188243"/>
                </a:cubicBezTo>
                <a:cubicBezTo>
                  <a:pt x="4781550" y="1215861"/>
                  <a:pt x="4798341" y="1239557"/>
                  <a:pt x="4822272" y="1249679"/>
                </a:cubicBezTo>
                <a:lnTo>
                  <a:pt x="4838700" y="1252995"/>
                </a:lnTo>
                <a:lnTo>
                  <a:pt x="4838700" y="1323975"/>
                </a:lnTo>
                <a:lnTo>
                  <a:pt x="0" y="1323975"/>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8204D50-5F1E-7A9E-9B67-CF5C1A5BF8E4}"/>
              </a:ext>
            </a:extLst>
          </p:cNvPr>
          <p:cNvSpPr txBox="1"/>
          <p:nvPr/>
        </p:nvSpPr>
        <p:spPr>
          <a:xfrm>
            <a:off x="351183" y="4981575"/>
            <a:ext cx="4154143" cy="860426"/>
          </a:xfrm>
          <a:prstGeom prst="rect">
            <a:avLst/>
          </a:prstGeom>
          <a:noFill/>
          <a:ln w="174625" cap="sq" cmpd="thinThick">
            <a:noFill/>
            <a:miter lim="800000"/>
          </a:ln>
        </p:spPr>
        <p:txBody>
          <a:bodyPr vert="horz" lIns="91440" tIns="45720" rIns="91440" bIns="45720" rtlCol="0" anchor="ctr">
            <a:normAutofit/>
          </a:bodyPr>
          <a:lstStyle/>
          <a:p>
            <a:pPr algn="r">
              <a:lnSpc>
                <a:spcPct val="90000"/>
              </a:lnSpc>
              <a:spcBef>
                <a:spcPct val="0"/>
              </a:spcBef>
              <a:spcAft>
                <a:spcPts val="600"/>
              </a:spcAft>
            </a:pPr>
            <a:r>
              <a:rPr lang="en-US" sz="4800" dirty="0">
                <a:solidFill>
                  <a:srgbClr val="FFFFFF"/>
                </a:solidFill>
                <a:latin typeface="+mj-lt"/>
                <a:ea typeface="+mj-ea"/>
                <a:cs typeface="+mj-cs"/>
              </a:rPr>
              <a:t>Westgate Street</a:t>
            </a:r>
          </a:p>
        </p:txBody>
      </p:sp>
      <p:cxnSp>
        <p:nvCxnSpPr>
          <p:cNvPr id="22" name="Straight Connector 21">
            <a:extLst>
              <a:ext uri="{FF2B5EF4-FFF2-40B4-BE49-F238E27FC236}">
                <a16:creationId xmlns:a16="http://schemas.microsoft.com/office/drawing/2014/main" id="{B63CF8AD-BB19-4F90-BDE5-B3B3F56F4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 y="4876800"/>
            <a:ext cx="4791456" cy="3175"/>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224E62CA-FAA3-4628-AEF3-5033C77149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 y="5969000"/>
            <a:ext cx="4791456" cy="3175"/>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820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D73DA58-E2EE-D829-EED9-16E580A8B31F}"/>
              </a:ext>
            </a:extLst>
          </p:cNvPr>
          <p:cNvPicPr>
            <a:picLocks noGrp="1" noChangeAspect="1"/>
          </p:cNvPicPr>
          <p:nvPr>
            <p:ph idx="1"/>
          </p:nvPr>
        </p:nvPicPr>
        <p:blipFill rotWithShape="1">
          <a:blip r:embed="rId2"/>
          <a:srcRect t="11122" b="4609"/>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18203E-D42C-C379-BF01-3B8F6AB8B821}"/>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Support Facilities</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45082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Content Placeholder 5" descr="A fence with a building behind it&#10;&#10;Description automatically generated">
            <a:extLst>
              <a:ext uri="{FF2B5EF4-FFF2-40B4-BE49-F238E27FC236}">
                <a16:creationId xmlns:a16="http://schemas.microsoft.com/office/drawing/2014/main" id="{C77169FE-D103-D962-5E36-44CC29046EAB}"/>
              </a:ext>
            </a:extLst>
          </p:cNvPr>
          <p:cNvPicPr>
            <a:picLocks noGrp="1" noChangeAspect="1"/>
          </p:cNvPicPr>
          <p:nvPr>
            <p:ph idx="1"/>
          </p:nvPr>
        </p:nvPicPr>
        <p:blipFill rotWithShape="1">
          <a:blip r:embed="rId2"/>
          <a:srcRect t="6000" b="9730"/>
          <a:stretch/>
        </p:blipFill>
        <p:spPr>
          <a:xfrm>
            <a:off x="20" y="10"/>
            <a:ext cx="12191980" cy="6857990"/>
          </a:xfrm>
          <a:prstGeom prst="rect">
            <a:avLst/>
          </a:prstGeom>
        </p:spPr>
      </p:pic>
      <p:sp>
        <p:nvSpPr>
          <p:cNvPr id="27" name="Freeform 24">
            <a:extLst>
              <a:ext uri="{FF2B5EF4-FFF2-40B4-BE49-F238E27FC236}">
                <a16:creationId xmlns:a16="http://schemas.microsoft.com/office/drawing/2014/main" id="{A414F261-E931-45CB-8605-20FFD6826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775200"/>
            <a:ext cx="4838700" cy="1323975"/>
          </a:xfrm>
          <a:custGeom>
            <a:avLst/>
            <a:gdLst>
              <a:gd name="connsiteX0" fmla="*/ 0 w 4838700"/>
              <a:gd name="connsiteY0" fmla="*/ 0 h 1323975"/>
              <a:gd name="connsiteX1" fmla="*/ 4838700 w 4838700"/>
              <a:gd name="connsiteY1" fmla="*/ 0 h 1323975"/>
              <a:gd name="connsiteX2" fmla="*/ 4838700 w 4838700"/>
              <a:gd name="connsiteY2" fmla="*/ 78123 h 1323975"/>
              <a:gd name="connsiteX3" fmla="*/ 4822272 w 4838700"/>
              <a:gd name="connsiteY3" fmla="*/ 81440 h 1323975"/>
              <a:gd name="connsiteX4" fmla="*/ 4781550 w 4838700"/>
              <a:gd name="connsiteY4" fmla="*/ 142875 h 1323975"/>
              <a:gd name="connsiteX5" fmla="*/ 4822272 w 4838700"/>
              <a:gd name="connsiteY5" fmla="*/ 204311 h 1323975"/>
              <a:gd name="connsiteX6" fmla="*/ 4838700 w 4838700"/>
              <a:gd name="connsiteY6" fmla="*/ 207627 h 1323975"/>
              <a:gd name="connsiteX7" fmla="*/ 4838700 w 4838700"/>
              <a:gd name="connsiteY7" fmla="*/ 287197 h 1323975"/>
              <a:gd name="connsiteX8" fmla="*/ 4822272 w 4838700"/>
              <a:gd name="connsiteY8" fmla="*/ 290514 h 1323975"/>
              <a:gd name="connsiteX9" fmla="*/ 4781550 w 4838700"/>
              <a:gd name="connsiteY9" fmla="*/ 351949 h 1323975"/>
              <a:gd name="connsiteX10" fmla="*/ 4822272 w 4838700"/>
              <a:gd name="connsiteY10" fmla="*/ 413385 h 1323975"/>
              <a:gd name="connsiteX11" fmla="*/ 4838700 w 4838700"/>
              <a:gd name="connsiteY11" fmla="*/ 416701 h 1323975"/>
              <a:gd name="connsiteX12" fmla="*/ 4838700 w 4838700"/>
              <a:gd name="connsiteY12" fmla="*/ 496271 h 1323975"/>
              <a:gd name="connsiteX13" fmla="*/ 4822272 w 4838700"/>
              <a:gd name="connsiteY13" fmla="*/ 499588 h 1323975"/>
              <a:gd name="connsiteX14" fmla="*/ 4781550 w 4838700"/>
              <a:gd name="connsiteY14" fmla="*/ 561023 h 1323975"/>
              <a:gd name="connsiteX15" fmla="*/ 4822272 w 4838700"/>
              <a:gd name="connsiteY15" fmla="*/ 622459 h 1323975"/>
              <a:gd name="connsiteX16" fmla="*/ 4838700 w 4838700"/>
              <a:gd name="connsiteY16" fmla="*/ 625775 h 1323975"/>
              <a:gd name="connsiteX17" fmla="*/ 4838700 w 4838700"/>
              <a:gd name="connsiteY17" fmla="*/ 705345 h 1323975"/>
              <a:gd name="connsiteX18" fmla="*/ 4822272 w 4838700"/>
              <a:gd name="connsiteY18" fmla="*/ 708662 h 1323975"/>
              <a:gd name="connsiteX19" fmla="*/ 4781550 w 4838700"/>
              <a:gd name="connsiteY19" fmla="*/ 770097 h 1323975"/>
              <a:gd name="connsiteX20" fmla="*/ 4822272 w 4838700"/>
              <a:gd name="connsiteY20" fmla="*/ 831533 h 1323975"/>
              <a:gd name="connsiteX21" fmla="*/ 4838700 w 4838700"/>
              <a:gd name="connsiteY21" fmla="*/ 834849 h 1323975"/>
              <a:gd name="connsiteX22" fmla="*/ 4838700 w 4838700"/>
              <a:gd name="connsiteY22" fmla="*/ 914419 h 1323975"/>
              <a:gd name="connsiteX23" fmla="*/ 4822272 w 4838700"/>
              <a:gd name="connsiteY23" fmla="*/ 917736 h 1323975"/>
              <a:gd name="connsiteX24" fmla="*/ 4781550 w 4838700"/>
              <a:gd name="connsiteY24" fmla="*/ 979171 h 1323975"/>
              <a:gd name="connsiteX25" fmla="*/ 4822272 w 4838700"/>
              <a:gd name="connsiteY25" fmla="*/ 1040607 h 1323975"/>
              <a:gd name="connsiteX26" fmla="*/ 4838700 w 4838700"/>
              <a:gd name="connsiteY26" fmla="*/ 1043923 h 1323975"/>
              <a:gd name="connsiteX27" fmla="*/ 4838700 w 4838700"/>
              <a:gd name="connsiteY27" fmla="*/ 1123491 h 1323975"/>
              <a:gd name="connsiteX28" fmla="*/ 4822272 w 4838700"/>
              <a:gd name="connsiteY28" fmla="*/ 1126808 h 1323975"/>
              <a:gd name="connsiteX29" fmla="*/ 4781550 w 4838700"/>
              <a:gd name="connsiteY29" fmla="*/ 1188243 h 1323975"/>
              <a:gd name="connsiteX30" fmla="*/ 4822272 w 4838700"/>
              <a:gd name="connsiteY30" fmla="*/ 1249679 h 1323975"/>
              <a:gd name="connsiteX31" fmla="*/ 4838700 w 4838700"/>
              <a:gd name="connsiteY31" fmla="*/ 1252995 h 1323975"/>
              <a:gd name="connsiteX32" fmla="*/ 4838700 w 4838700"/>
              <a:gd name="connsiteY32" fmla="*/ 1323975 h 1323975"/>
              <a:gd name="connsiteX33" fmla="*/ 0 w 4838700"/>
              <a:gd name="connsiteY33" fmla="*/ 1323975 h 1323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4838700" h="1323975">
                <a:moveTo>
                  <a:pt x="0" y="0"/>
                </a:moveTo>
                <a:lnTo>
                  <a:pt x="4838700" y="0"/>
                </a:lnTo>
                <a:lnTo>
                  <a:pt x="4838700" y="78123"/>
                </a:lnTo>
                <a:lnTo>
                  <a:pt x="4822272" y="81440"/>
                </a:lnTo>
                <a:cubicBezTo>
                  <a:pt x="4798341" y="91561"/>
                  <a:pt x="4781550" y="115257"/>
                  <a:pt x="4781550" y="142875"/>
                </a:cubicBezTo>
                <a:cubicBezTo>
                  <a:pt x="4781550" y="170493"/>
                  <a:pt x="4798341" y="194189"/>
                  <a:pt x="4822272" y="204311"/>
                </a:cubicBezTo>
                <a:lnTo>
                  <a:pt x="4838700" y="207627"/>
                </a:lnTo>
                <a:lnTo>
                  <a:pt x="4838700" y="287197"/>
                </a:lnTo>
                <a:lnTo>
                  <a:pt x="4822272" y="290514"/>
                </a:lnTo>
                <a:cubicBezTo>
                  <a:pt x="4798341" y="300635"/>
                  <a:pt x="4781550" y="324331"/>
                  <a:pt x="4781550" y="351949"/>
                </a:cubicBezTo>
                <a:cubicBezTo>
                  <a:pt x="4781550" y="379567"/>
                  <a:pt x="4798341" y="403263"/>
                  <a:pt x="4822272" y="413385"/>
                </a:cubicBezTo>
                <a:lnTo>
                  <a:pt x="4838700" y="416701"/>
                </a:lnTo>
                <a:lnTo>
                  <a:pt x="4838700" y="496271"/>
                </a:lnTo>
                <a:lnTo>
                  <a:pt x="4822272" y="499588"/>
                </a:lnTo>
                <a:cubicBezTo>
                  <a:pt x="4798341" y="509709"/>
                  <a:pt x="4781550" y="533405"/>
                  <a:pt x="4781550" y="561023"/>
                </a:cubicBezTo>
                <a:cubicBezTo>
                  <a:pt x="4781550" y="588641"/>
                  <a:pt x="4798341" y="612337"/>
                  <a:pt x="4822272" y="622459"/>
                </a:cubicBezTo>
                <a:lnTo>
                  <a:pt x="4838700" y="625775"/>
                </a:lnTo>
                <a:lnTo>
                  <a:pt x="4838700" y="705345"/>
                </a:lnTo>
                <a:lnTo>
                  <a:pt x="4822272" y="708662"/>
                </a:lnTo>
                <a:cubicBezTo>
                  <a:pt x="4798341" y="718783"/>
                  <a:pt x="4781550" y="742479"/>
                  <a:pt x="4781550" y="770097"/>
                </a:cubicBezTo>
                <a:cubicBezTo>
                  <a:pt x="4781550" y="797715"/>
                  <a:pt x="4798341" y="821411"/>
                  <a:pt x="4822272" y="831533"/>
                </a:cubicBezTo>
                <a:lnTo>
                  <a:pt x="4838700" y="834849"/>
                </a:lnTo>
                <a:lnTo>
                  <a:pt x="4838700" y="914419"/>
                </a:lnTo>
                <a:lnTo>
                  <a:pt x="4822272" y="917736"/>
                </a:lnTo>
                <a:cubicBezTo>
                  <a:pt x="4798341" y="927857"/>
                  <a:pt x="4781550" y="951553"/>
                  <a:pt x="4781550" y="979171"/>
                </a:cubicBezTo>
                <a:cubicBezTo>
                  <a:pt x="4781550" y="1006789"/>
                  <a:pt x="4798341" y="1030485"/>
                  <a:pt x="4822272" y="1040607"/>
                </a:cubicBezTo>
                <a:lnTo>
                  <a:pt x="4838700" y="1043923"/>
                </a:lnTo>
                <a:lnTo>
                  <a:pt x="4838700" y="1123491"/>
                </a:lnTo>
                <a:lnTo>
                  <a:pt x="4822272" y="1126808"/>
                </a:lnTo>
                <a:cubicBezTo>
                  <a:pt x="4798341" y="1136929"/>
                  <a:pt x="4781550" y="1160625"/>
                  <a:pt x="4781550" y="1188243"/>
                </a:cubicBezTo>
                <a:cubicBezTo>
                  <a:pt x="4781550" y="1215861"/>
                  <a:pt x="4798341" y="1239557"/>
                  <a:pt x="4822272" y="1249679"/>
                </a:cubicBezTo>
                <a:lnTo>
                  <a:pt x="4838700" y="1252995"/>
                </a:lnTo>
                <a:lnTo>
                  <a:pt x="4838700" y="1323975"/>
                </a:lnTo>
                <a:lnTo>
                  <a:pt x="0" y="1323975"/>
                </a:lnTo>
                <a:close/>
              </a:path>
            </a:pathLst>
          </a:cu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6B6AC2B1-F343-04BB-3699-C30ADA62A722}"/>
              </a:ext>
            </a:extLst>
          </p:cNvPr>
          <p:cNvSpPr txBox="1"/>
          <p:nvPr/>
        </p:nvSpPr>
        <p:spPr>
          <a:xfrm>
            <a:off x="1" y="4981575"/>
            <a:ext cx="4505326" cy="860426"/>
          </a:xfrm>
          <a:prstGeom prst="rect">
            <a:avLst/>
          </a:prstGeom>
          <a:noFill/>
          <a:ln w="174625" cap="sq" cmpd="thinThick">
            <a:noFill/>
            <a:miter lim="800000"/>
          </a:ln>
        </p:spPr>
        <p:txBody>
          <a:bodyPr vert="horz" lIns="91440" tIns="45720" rIns="91440" bIns="45720" rtlCol="0" anchor="ctr">
            <a:noAutofit/>
          </a:bodyPr>
          <a:lstStyle/>
          <a:p>
            <a:pPr algn="r">
              <a:lnSpc>
                <a:spcPct val="90000"/>
              </a:lnSpc>
              <a:spcBef>
                <a:spcPct val="0"/>
              </a:spcBef>
              <a:spcAft>
                <a:spcPts val="600"/>
              </a:spcAft>
            </a:pPr>
            <a:r>
              <a:rPr lang="en-US" sz="4000" dirty="0">
                <a:solidFill>
                  <a:srgbClr val="FFFFFF"/>
                </a:solidFill>
                <a:latin typeface="+mj-lt"/>
                <a:ea typeface="+mj-ea"/>
                <a:cs typeface="+mj-cs"/>
              </a:rPr>
              <a:t>Bute Park Hospitality</a:t>
            </a:r>
          </a:p>
        </p:txBody>
      </p:sp>
      <p:cxnSp>
        <p:nvCxnSpPr>
          <p:cNvPr id="28" name="Straight Connector 27">
            <a:extLst>
              <a:ext uri="{FF2B5EF4-FFF2-40B4-BE49-F238E27FC236}">
                <a16:creationId xmlns:a16="http://schemas.microsoft.com/office/drawing/2014/main" id="{B63CF8AD-BB19-4F90-BDE5-B3B3F56F4E4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 y="4876800"/>
            <a:ext cx="4791456" cy="3175"/>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24E62CA-FAA3-4628-AEF3-5033C771498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1" y="5969000"/>
            <a:ext cx="4791456" cy="3175"/>
          </a:xfrm>
          <a:prstGeom prst="line">
            <a:avLst/>
          </a:prstGeom>
          <a:ln w="15875">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AutoShape 2">
            <a:extLst>
              <a:ext uri="{FF2B5EF4-FFF2-40B4-BE49-F238E27FC236}">
                <a16:creationId xmlns:a16="http://schemas.microsoft.com/office/drawing/2014/main" id="{A462FB20-091C-9354-27BE-2C954DE4849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4">
            <a:extLst>
              <a:ext uri="{FF2B5EF4-FFF2-40B4-BE49-F238E27FC236}">
                <a16:creationId xmlns:a16="http://schemas.microsoft.com/office/drawing/2014/main" id="{94C4A698-296C-A44C-A51E-E2DCB4C70A11}"/>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3808062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8C57F00D-652B-54D0-19AE-06F2E357A664}"/>
              </a:ext>
            </a:extLst>
          </p:cNvPr>
          <p:cNvPicPr>
            <a:picLocks noGrp="1" noChangeAspect="1"/>
          </p:cNvPicPr>
          <p:nvPr>
            <p:ph idx="1"/>
          </p:nvPr>
        </p:nvPicPr>
        <p:blipFill rotWithShape="1">
          <a:blip r:embed="rId2"/>
          <a:srcRect t="1573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F52C73-1863-CCC0-2224-B9587B3F9AEB}"/>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Camp Cardiff!</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550908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194" name="Picture 2" descr="A wall with banners and a statue of a dragon&#10;&#10;Description automatically generated">
            <a:extLst>
              <a:ext uri="{FF2B5EF4-FFF2-40B4-BE49-F238E27FC236}">
                <a16:creationId xmlns:a16="http://schemas.microsoft.com/office/drawing/2014/main" id="{526661E2-E21F-77D0-E3DC-E19AC4E6B11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76" b="12034"/>
          <a:stretch/>
        </p:blipFill>
        <p:spPr bwMode="auto">
          <a:xfrm>
            <a:off x="20" y="10"/>
            <a:ext cx="12191980" cy="6857990"/>
          </a:xfrm>
          <a:prstGeom prst="rect">
            <a:avLst/>
          </a:prstGeom>
          <a:noFill/>
          <a:extLst>
            <a:ext uri="{909E8E84-426E-40DD-AFC4-6F175D3DCCD1}">
              <a14:hiddenFill xmlns:a14="http://schemas.microsoft.com/office/drawing/2010/main">
                <a:solidFill>
                  <a:srgbClr val="FFFFFF"/>
                </a:solidFill>
              </a14:hiddenFill>
            </a:ext>
          </a:extLst>
        </p:spPr>
      </p:pic>
      <p:sp>
        <p:nvSpPr>
          <p:cNvPr id="8199" name="Rectangle 819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D7973C-E827-358F-816D-156E95AE0E40}"/>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VIP Hospitality Cardiff Castle</a:t>
            </a:r>
          </a:p>
        </p:txBody>
      </p:sp>
      <p:cxnSp>
        <p:nvCxnSpPr>
          <p:cNvPr id="8201" name="Straight Connector 820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8203" name="Straight Connector 820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19031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CC07320-C2CA-4E29-8481-9D9E143C77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4C0B8C-DC19-D073-7E20-5D4916FD7C04}"/>
              </a:ext>
            </a:extLst>
          </p:cNvPr>
          <p:cNvSpPr>
            <a:spLocks noGrp="1"/>
          </p:cNvSpPr>
          <p:nvPr>
            <p:ph type="title"/>
          </p:nvPr>
        </p:nvSpPr>
        <p:spPr>
          <a:xfrm>
            <a:off x="7380407" y="743447"/>
            <a:ext cx="3973385" cy="3692028"/>
          </a:xfrm>
          <a:noFill/>
        </p:spPr>
        <p:txBody>
          <a:bodyPr vert="horz" lIns="91440" tIns="45720" rIns="91440" bIns="45720" rtlCol="0" anchor="b">
            <a:normAutofit/>
          </a:bodyPr>
          <a:lstStyle/>
          <a:p>
            <a:r>
              <a:rPr lang="en-US" sz="5200"/>
              <a:t>Access from VIP Hospitality </a:t>
            </a:r>
          </a:p>
        </p:txBody>
      </p:sp>
      <p:pic>
        <p:nvPicPr>
          <p:cNvPr id="4" name="Content Placeholder 3" descr="A street with stairs and a bridge&#10;&#10;Description automatically generated">
            <a:extLst>
              <a:ext uri="{FF2B5EF4-FFF2-40B4-BE49-F238E27FC236}">
                <a16:creationId xmlns:a16="http://schemas.microsoft.com/office/drawing/2014/main" id="{30BAF04F-82AE-1882-E3E2-FFF4D9EA317C}"/>
              </a:ext>
            </a:extLst>
          </p:cNvPr>
          <p:cNvPicPr>
            <a:picLocks noGrp="1" noChangeAspect="1"/>
          </p:cNvPicPr>
          <p:nvPr>
            <p:ph idx="1"/>
          </p:nvPr>
        </p:nvPicPr>
        <p:blipFill rotWithShape="1">
          <a:blip r:embed="rId2"/>
          <a:srcRect l="3308" r="20217"/>
          <a:stretch/>
        </p:blipFill>
        <p:spPr>
          <a:xfrm>
            <a:off x="20" y="10"/>
            <a:ext cx="6992881" cy="6857990"/>
          </a:xfrm>
          <a:prstGeom prst="rect">
            <a:avLst/>
          </a:prstGeom>
        </p:spPr>
      </p:pic>
    </p:spTree>
    <p:extLst>
      <p:ext uri="{BB962C8B-B14F-4D97-AF65-F5344CB8AC3E}">
        <p14:creationId xmlns:p14="http://schemas.microsoft.com/office/powerpoint/2010/main" val="1382808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11" name="Content Placeholder 10" descr="A sports field and buildings&#10;&#10;Description automatically generated with medium confidence">
            <a:extLst>
              <a:ext uri="{FF2B5EF4-FFF2-40B4-BE49-F238E27FC236}">
                <a16:creationId xmlns:a16="http://schemas.microsoft.com/office/drawing/2014/main" id="{04B15230-53DD-EF34-B6B0-824F4B3C4A8C}"/>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12439" b="11045"/>
          <a:stretch/>
        </p:blipFill>
        <p:spPr>
          <a:xfrm>
            <a:off x="20" y="1282"/>
            <a:ext cx="12191980" cy="6856718"/>
          </a:xfrm>
          <a:prstGeom prst="rect">
            <a:avLst/>
          </a:prstGeom>
        </p:spPr>
      </p:pic>
    </p:spTree>
    <p:extLst>
      <p:ext uri="{BB962C8B-B14F-4D97-AF65-F5344CB8AC3E}">
        <p14:creationId xmlns:p14="http://schemas.microsoft.com/office/powerpoint/2010/main" val="3080213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48D9584-D2FD-48CE-9E17-4E250B743B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A large building with a large advertisement on it&#10;&#10;Description automatically generated">
            <a:extLst>
              <a:ext uri="{FF2B5EF4-FFF2-40B4-BE49-F238E27FC236}">
                <a16:creationId xmlns:a16="http://schemas.microsoft.com/office/drawing/2014/main" id="{66E6952F-A99E-31AB-366D-D5ED0F3B946F}"/>
              </a:ext>
            </a:extLst>
          </p:cNvPr>
          <p:cNvPicPr>
            <a:picLocks noGrp="1" noChangeAspect="1"/>
          </p:cNvPicPr>
          <p:nvPr>
            <p:ph idx="1"/>
          </p:nvPr>
        </p:nvPicPr>
        <p:blipFill rotWithShape="1">
          <a:blip r:embed="rId2"/>
          <a:srcRect t="18150" r="-2" b="9461"/>
          <a:stretch/>
        </p:blipFill>
        <p:spPr>
          <a:xfrm>
            <a:off x="3577219" y="10"/>
            <a:ext cx="497930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p:spPr>
      </p:pic>
      <p:pic>
        <p:nvPicPr>
          <p:cNvPr id="6" name="Picture 5" descr="A group of police officers standing in front of a stadium&#10;&#10;Description automatically generated">
            <a:extLst>
              <a:ext uri="{FF2B5EF4-FFF2-40B4-BE49-F238E27FC236}">
                <a16:creationId xmlns:a16="http://schemas.microsoft.com/office/drawing/2014/main" id="{95F90A8C-F06B-AAEB-B2DC-39F9737B68CF}"/>
              </a:ext>
            </a:extLst>
          </p:cNvPr>
          <p:cNvPicPr>
            <a:picLocks noChangeAspect="1"/>
          </p:cNvPicPr>
          <p:nvPr/>
        </p:nvPicPr>
        <p:blipFill rotWithShape="1">
          <a:blip r:embed="rId3"/>
          <a:srcRect l="14829" r="1" b="1"/>
          <a:stretch/>
        </p:blipFill>
        <p:spPr>
          <a:xfrm>
            <a:off x="7822523" y="3456433"/>
            <a:ext cx="4369477"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p:spPr>
      </p:pic>
      <p:pic>
        <p:nvPicPr>
          <p:cNvPr id="5" name="Picture 4" descr="A stadium with people walking around&#10;&#10;Description automatically generated">
            <a:extLst>
              <a:ext uri="{FF2B5EF4-FFF2-40B4-BE49-F238E27FC236}">
                <a16:creationId xmlns:a16="http://schemas.microsoft.com/office/drawing/2014/main" id="{FD0AA8EB-0683-F668-1966-62572D8FC38E}"/>
              </a:ext>
            </a:extLst>
          </p:cNvPr>
          <p:cNvPicPr>
            <a:picLocks noChangeAspect="1"/>
          </p:cNvPicPr>
          <p:nvPr/>
        </p:nvPicPr>
        <p:blipFill rotWithShape="1">
          <a:blip r:embed="rId4"/>
          <a:srcRect l="6313" r="1774" b="-1"/>
          <a:stretch/>
        </p:blipFill>
        <p:spPr>
          <a:xfrm>
            <a:off x="3630260" y="3456432"/>
            <a:ext cx="4925479"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p:spPr>
      </p:pic>
      <p:sp useBgFill="1">
        <p:nvSpPr>
          <p:cNvPr id="14" name="Freeform: Shape 13">
            <a:extLst>
              <a:ext uri="{FF2B5EF4-FFF2-40B4-BE49-F238E27FC236}">
                <a16:creationId xmlns:a16="http://schemas.microsoft.com/office/drawing/2014/main" id="{CA17DEF4-6C5D-41C6-8D93-5C7CFD7AD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97136"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22BBC5A3-5C8C-4FB9-AEFF-8778D2C98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38650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567FD66-2408-C49A-6B3A-DAD548230EE5}"/>
              </a:ext>
            </a:extLst>
          </p:cNvPr>
          <p:cNvSpPr>
            <a:spLocks noGrp="1"/>
          </p:cNvSpPr>
          <p:nvPr>
            <p:ph type="title"/>
          </p:nvPr>
        </p:nvSpPr>
        <p:spPr>
          <a:xfrm>
            <a:off x="438912" y="1508760"/>
            <a:ext cx="3429000" cy="2898648"/>
          </a:xfrm>
        </p:spPr>
        <p:txBody>
          <a:bodyPr vert="horz" lIns="91440" tIns="45720" rIns="91440" bIns="45720" rtlCol="0" anchor="b">
            <a:normAutofit/>
          </a:bodyPr>
          <a:lstStyle/>
          <a:p>
            <a:r>
              <a:rPr lang="en-US" sz="4000" kern="1200">
                <a:solidFill>
                  <a:schemeClr val="tx1"/>
                </a:solidFill>
                <a:latin typeface="+mj-lt"/>
                <a:ea typeface="+mj-ea"/>
                <a:cs typeface="+mj-cs"/>
              </a:rPr>
              <a:t>Stadium Developments for the Event</a:t>
            </a:r>
          </a:p>
        </p:txBody>
      </p:sp>
      <p:sp>
        <p:nvSpPr>
          <p:cNvPr id="18" name="Rectangle 17">
            <a:extLst>
              <a:ext uri="{FF2B5EF4-FFF2-40B4-BE49-F238E27FC236}">
                <a16:creationId xmlns:a16="http://schemas.microsoft.com/office/drawing/2014/main" id="{3BB917E8-D696-4787-96D6-521A9C42F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67989"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A large building with a large billboard&#10;&#10;Description automatically generated with medium confidence">
            <a:extLst>
              <a:ext uri="{FF2B5EF4-FFF2-40B4-BE49-F238E27FC236}">
                <a16:creationId xmlns:a16="http://schemas.microsoft.com/office/drawing/2014/main" id="{FD089000-335B-6CBB-7846-30DE370BFBCF}"/>
              </a:ext>
            </a:extLst>
          </p:cNvPr>
          <p:cNvPicPr>
            <a:picLocks noChangeAspect="1"/>
          </p:cNvPicPr>
          <p:nvPr/>
        </p:nvPicPr>
        <p:blipFill rotWithShape="1">
          <a:blip r:embed="rId5"/>
          <a:srcRect r="6351" b="-3"/>
          <a:stretch/>
        </p:blipFill>
        <p:spPr>
          <a:xfrm>
            <a:off x="7845207" y="10"/>
            <a:ext cx="4346795"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p:spPr>
      </p:pic>
      <p:sp>
        <p:nvSpPr>
          <p:cNvPr id="20" name="Rectangle 19">
            <a:extLst>
              <a:ext uri="{FF2B5EF4-FFF2-40B4-BE49-F238E27FC236}">
                <a16:creationId xmlns:a16="http://schemas.microsoft.com/office/drawing/2014/main" id="{39F4C545-E278-42ED-9B78-2EBA46444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8912" y="4544568"/>
            <a:ext cx="341496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56223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C7F1601F-238F-C673-71EB-755D33541B64}"/>
              </a:ext>
            </a:extLst>
          </p:cNvPr>
          <p:cNvPicPr>
            <a:picLocks noGrp="1" noChangeAspect="1"/>
          </p:cNvPicPr>
          <p:nvPr>
            <p:ph idx="1"/>
          </p:nvPr>
        </p:nvPicPr>
        <p:blipFill>
          <a:blip r:embed="rId2"/>
          <a:stretch>
            <a:fillRect/>
          </a:stretch>
        </p:blipFill>
        <p:spPr>
          <a:xfrm>
            <a:off x="1176059" y="228736"/>
            <a:ext cx="7848671" cy="5363259"/>
          </a:xfrm>
          <a:prstGeom prst="rect">
            <a:avLst/>
          </a:prstGeom>
        </p:spPr>
      </p:pic>
      <p:sp>
        <p:nvSpPr>
          <p:cNvPr id="4" name="AutoShape 2">
            <a:extLst>
              <a:ext uri="{FF2B5EF4-FFF2-40B4-BE49-F238E27FC236}">
                <a16:creationId xmlns:a16="http://schemas.microsoft.com/office/drawing/2014/main" id="{00B0C771-DECA-84D7-77FB-EBEEF0444FE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3439447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229" name="Rectangle 922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9218" name="Picture 2" descr="A group of people on a field with fireworks&#10;&#10;Description automatically generated">
            <a:extLst>
              <a:ext uri="{FF2B5EF4-FFF2-40B4-BE49-F238E27FC236}">
                <a16:creationId xmlns:a16="http://schemas.microsoft.com/office/drawing/2014/main" id="{35375C4A-AAAF-4194-CA72-00E84B40E367}"/>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t="2447" b="10696"/>
          <a:stretch/>
        </p:blipFill>
        <p:spPr bwMode="auto">
          <a:xfrm>
            <a:off x="20" y="1282"/>
            <a:ext cx="12191980" cy="68567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0085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21699E-FC8D-F5E7-8BDC-FFE770305E1A}"/>
              </a:ext>
            </a:extLst>
          </p:cNvPr>
          <p:cNvSpPr>
            <a:spLocks noGrp="1"/>
          </p:cNvSpPr>
          <p:nvPr>
            <p:ph type="title"/>
          </p:nvPr>
        </p:nvSpPr>
        <p:spPr/>
        <p:txBody>
          <a:bodyPr/>
          <a:lstStyle/>
          <a:p>
            <a:r>
              <a:rPr lang="en-GB" dirty="0"/>
              <a:t>                 Fan Zone Cardiff Bay</a:t>
            </a:r>
          </a:p>
        </p:txBody>
      </p:sp>
      <p:pic>
        <p:nvPicPr>
          <p:cNvPr id="5122" name="Picture 2">
            <a:extLst>
              <a:ext uri="{FF2B5EF4-FFF2-40B4-BE49-F238E27FC236}">
                <a16:creationId xmlns:a16="http://schemas.microsoft.com/office/drawing/2014/main" id="{FD47F7B4-874C-C7EE-D08D-9A4BD899FA20}"/>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23322" y="1768510"/>
            <a:ext cx="6096000" cy="3590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8616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descr="A crowd of people in front of a large building&#10;&#10;Description automatically generated">
            <a:extLst>
              <a:ext uri="{FF2B5EF4-FFF2-40B4-BE49-F238E27FC236}">
                <a16:creationId xmlns:a16="http://schemas.microsoft.com/office/drawing/2014/main" id="{B017A987-1E3F-7671-55A6-25C21FD0F9CE}"/>
              </a:ext>
            </a:extLst>
          </p:cNvPr>
          <p:cNvPicPr>
            <a:picLocks noChangeAspect="1"/>
          </p:cNvPicPr>
          <p:nvPr/>
        </p:nvPicPr>
        <p:blipFill rotWithShape="1">
          <a:blip r:embed="rId2"/>
          <a:srcRect t="1573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7E0A5C6-4847-27CE-BABA-690ED2D8A010}"/>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a:solidFill>
                  <a:schemeClr val="tx1">
                    <a:lumMod val="85000"/>
                    <a:lumOff val="15000"/>
                  </a:schemeClr>
                </a:solidFill>
              </a:rPr>
              <a:t>Floating Pitch at Cardiff Bay</a:t>
            </a:r>
          </a:p>
        </p:txBody>
      </p:sp>
      <p:cxnSp>
        <p:nvCxnSpPr>
          <p:cNvPr id="12" name="Straight Connector 11">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
        <p:nvSpPr>
          <p:cNvPr id="4" name="AutoShape 6">
            <a:extLst>
              <a:ext uri="{FF2B5EF4-FFF2-40B4-BE49-F238E27FC236}">
                <a16:creationId xmlns:a16="http://schemas.microsoft.com/office/drawing/2014/main" id="{8F9C1740-714A-79CA-EA60-77ED0ED1DD7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465243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26B0F-BC3D-1F4A-3866-A803AB089125}"/>
              </a:ext>
            </a:extLst>
          </p:cNvPr>
          <p:cNvSpPr>
            <a:spLocks noGrp="1"/>
          </p:cNvSpPr>
          <p:nvPr>
            <p:ph type="title"/>
          </p:nvPr>
        </p:nvSpPr>
        <p:spPr>
          <a:xfrm>
            <a:off x="2994990" y="92765"/>
            <a:ext cx="8358809" cy="1597923"/>
          </a:xfrm>
        </p:spPr>
        <p:txBody>
          <a:bodyPr/>
          <a:lstStyle/>
          <a:p>
            <a:r>
              <a:rPr lang="en-GB" dirty="0"/>
              <a:t>Fan Zone Cardiff Bay</a:t>
            </a:r>
          </a:p>
        </p:txBody>
      </p:sp>
      <p:pic>
        <p:nvPicPr>
          <p:cNvPr id="7170" name="Picture 2">
            <a:extLst>
              <a:ext uri="{FF2B5EF4-FFF2-40B4-BE49-F238E27FC236}">
                <a16:creationId xmlns:a16="http://schemas.microsoft.com/office/drawing/2014/main" id="{7569DAEC-2788-397B-A8C3-D6C87737D52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728251" y="1348547"/>
            <a:ext cx="4972957"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67893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54D0D-6C57-203B-36D5-1D3FA179EF0A}"/>
              </a:ext>
            </a:extLst>
          </p:cNvPr>
          <p:cNvSpPr>
            <a:spLocks noGrp="1"/>
          </p:cNvSpPr>
          <p:nvPr>
            <p:ph type="title"/>
          </p:nvPr>
        </p:nvSpPr>
        <p:spPr>
          <a:xfrm>
            <a:off x="2975112" y="365125"/>
            <a:ext cx="8378687" cy="1325563"/>
          </a:xfrm>
        </p:spPr>
        <p:txBody>
          <a:bodyPr/>
          <a:lstStyle/>
          <a:p>
            <a:r>
              <a:rPr lang="en-GB" dirty="0"/>
              <a:t>FAN ZONE CARDIFF BAY</a:t>
            </a:r>
          </a:p>
        </p:txBody>
      </p:sp>
      <p:pic>
        <p:nvPicPr>
          <p:cNvPr id="6146" name="Picture 2">
            <a:extLst>
              <a:ext uri="{FF2B5EF4-FFF2-40B4-BE49-F238E27FC236}">
                <a16:creationId xmlns:a16="http://schemas.microsoft.com/office/drawing/2014/main" id="{AEFE9FA9-6E01-9803-D0C6-8D423AA7B35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919512" y="1306340"/>
            <a:ext cx="5637360" cy="43513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4157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D02D6B-1114-A8F5-6763-2E02BDA7EFDF}"/>
              </a:ext>
            </a:extLst>
          </p:cNvPr>
          <p:cNvSpPr>
            <a:spLocks noGrp="1"/>
          </p:cNvSpPr>
          <p:nvPr>
            <p:ph type="title"/>
          </p:nvPr>
        </p:nvSpPr>
        <p:spPr>
          <a:xfrm>
            <a:off x="212035" y="365125"/>
            <a:ext cx="11840817" cy="1325563"/>
          </a:xfrm>
        </p:spPr>
        <p:txBody>
          <a:bodyPr/>
          <a:lstStyle/>
          <a:p>
            <a:r>
              <a:rPr lang="en-GB" dirty="0"/>
              <a:t>Cruise Ship – Newport 2017 for Champions League</a:t>
            </a:r>
          </a:p>
        </p:txBody>
      </p:sp>
      <p:pic>
        <p:nvPicPr>
          <p:cNvPr id="5" name="Content Placeholder 4">
            <a:extLst>
              <a:ext uri="{FF2B5EF4-FFF2-40B4-BE49-F238E27FC236}">
                <a16:creationId xmlns:a16="http://schemas.microsoft.com/office/drawing/2014/main" id="{9D489CE8-2E0E-24BC-5B40-12F994739559}"/>
              </a:ext>
            </a:extLst>
          </p:cNvPr>
          <p:cNvPicPr>
            <a:picLocks noGrp="1" noChangeAspect="1"/>
          </p:cNvPicPr>
          <p:nvPr>
            <p:ph idx="1"/>
          </p:nvPr>
        </p:nvPicPr>
        <p:blipFill>
          <a:blip r:embed="rId2"/>
          <a:stretch>
            <a:fillRect/>
          </a:stretch>
        </p:blipFill>
        <p:spPr>
          <a:xfrm>
            <a:off x="2286000" y="1406450"/>
            <a:ext cx="6090487" cy="4045099"/>
          </a:xfrm>
          <a:prstGeom prst="rect">
            <a:avLst/>
          </a:prstGeom>
        </p:spPr>
      </p:pic>
      <p:sp>
        <p:nvSpPr>
          <p:cNvPr id="6" name="AutoShape 4">
            <a:extLst>
              <a:ext uri="{FF2B5EF4-FFF2-40B4-BE49-F238E27FC236}">
                <a16:creationId xmlns:a16="http://schemas.microsoft.com/office/drawing/2014/main" id="{CD52D5C2-D3A2-9018-4C5A-2978D7756BC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152356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1BE2C8B8-97EA-3C40-823D-4CBC10E27EE7}"/>
              </a:ext>
            </a:extLst>
          </p:cNvPr>
          <p:cNvPicPr>
            <a:picLocks noGrp="1" noChangeAspect="1"/>
          </p:cNvPicPr>
          <p:nvPr>
            <p:ph idx="1"/>
          </p:nvPr>
        </p:nvPicPr>
        <p:blipFill rotWithShape="1">
          <a:blip r:embed="rId2"/>
          <a:srcRect t="25000"/>
          <a:stretch/>
        </p:blipFill>
        <p:spPr>
          <a:xfrm>
            <a:off x="20" y="10"/>
            <a:ext cx="12191980" cy="6857990"/>
          </a:xfrm>
          <a:prstGeom prst="rect">
            <a:avLst/>
          </a:prstGeom>
        </p:spPr>
      </p:pic>
      <p:sp>
        <p:nvSpPr>
          <p:cNvPr id="9" name="Rectangle 8">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EB8843-3F74-9174-899C-C944440D87C2}"/>
              </a:ext>
            </a:extLst>
          </p:cNvPr>
          <p:cNvSpPr>
            <a:spLocks noGrp="1"/>
          </p:cNvSpPr>
          <p:nvPr>
            <p:ph type="title"/>
          </p:nvPr>
        </p:nvSpPr>
        <p:spPr>
          <a:xfrm>
            <a:off x="523875" y="5317240"/>
            <a:ext cx="11210925" cy="744836"/>
          </a:xfrm>
        </p:spPr>
        <p:txBody>
          <a:bodyPr vert="horz" lIns="91440" tIns="45720" rIns="91440" bIns="45720" rtlCol="0" anchor="ctr">
            <a:normAutofit/>
          </a:bodyPr>
          <a:lstStyle/>
          <a:p>
            <a:pPr algn="ctr"/>
            <a:r>
              <a:rPr lang="en-US" sz="3600" dirty="0">
                <a:solidFill>
                  <a:schemeClr val="tx1">
                    <a:lumMod val="85000"/>
                    <a:lumOff val="15000"/>
                  </a:schemeClr>
                </a:solidFill>
              </a:rPr>
              <a:t>Cruise Ship for Hotels in Qatar</a:t>
            </a:r>
          </a:p>
        </p:txBody>
      </p:sp>
      <p:cxnSp>
        <p:nvCxnSpPr>
          <p:cNvPr id="11" name="Straight Connector 10">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35539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56F9EB4-A562-F57C-8E57-E687CABCE466}"/>
              </a:ext>
            </a:extLst>
          </p:cNvPr>
          <p:cNvPicPr>
            <a:picLocks noGrp="1" noChangeAspect="1"/>
          </p:cNvPicPr>
          <p:nvPr>
            <p:ph idx="1"/>
          </p:nvPr>
        </p:nvPicPr>
        <p:blipFill>
          <a:blip r:embed="rId2"/>
          <a:stretch>
            <a:fillRect/>
          </a:stretch>
        </p:blipFill>
        <p:spPr>
          <a:xfrm>
            <a:off x="2173357" y="-1"/>
            <a:ext cx="6308034" cy="6924262"/>
          </a:xfrm>
          <a:prstGeom prst="rect">
            <a:avLst/>
          </a:prstGeom>
        </p:spPr>
      </p:pic>
    </p:spTree>
    <p:extLst>
      <p:ext uri="{BB962C8B-B14F-4D97-AF65-F5344CB8AC3E}">
        <p14:creationId xmlns:p14="http://schemas.microsoft.com/office/powerpoint/2010/main" val="32128775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818E569E-C7E5-EBF5-0ADA-93220F63FA7B}"/>
              </a:ext>
            </a:extLst>
          </p:cNvPr>
          <p:cNvPicPr>
            <a:picLocks noGrp="1" noChangeAspect="1"/>
          </p:cNvPicPr>
          <p:nvPr>
            <p:ph idx="1"/>
          </p:nvPr>
        </p:nvPicPr>
        <p:blipFill>
          <a:blip r:embed="rId2"/>
          <a:stretch>
            <a:fillRect/>
          </a:stretch>
        </p:blipFill>
        <p:spPr>
          <a:xfrm>
            <a:off x="1610140" y="0"/>
            <a:ext cx="8090452" cy="5723995"/>
          </a:xfrm>
          <a:prstGeom prst="rect">
            <a:avLst/>
          </a:prstGeom>
        </p:spPr>
      </p:pic>
    </p:spTree>
    <p:extLst>
      <p:ext uri="{BB962C8B-B14F-4D97-AF65-F5344CB8AC3E}">
        <p14:creationId xmlns:p14="http://schemas.microsoft.com/office/powerpoint/2010/main" val="17695082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2FE53-AB2B-DCC4-3383-590BE820E051}"/>
              </a:ext>
            </a:extLst>
          </p:cNvPr>
          <p:cNvSpPr>
            <a:spLocks noGrp="1"/>
          </p:cNvSpPr>
          <p:nvPr>
            <p:ph type="title"/>
          </p:nvPr>
        </p:nvSpPr>
        <p:spPr>
          <a:xfrm>
            <a:off x="3008242" y="365125"/>
            <a:ext cx="8345557" cy="708301"/>
          </a:xfrm>
        </p:spPr>
        <p:txBody>
          <a:bodyPr/>
          <a:lstStyle/>
          <a:p>
            <a:r>
              <a:rPr lang="en-GB" b="1" dirty="0">
                <a:solidFill>
                  <a:srgbClr val="FF0000"/>
                </a:solidFill>
              </a:rPr>
              <a:t>3 Crisis Scenario’s</a:t>
            </a:r>
          </a:p>
        </p:txBody>
      </p:sp>
      <p:sp>
        <p:nvSpPr>
          <p:cNvPr id="3" name="Content Placeholder 2">
            <a:extLst>
              <a:ext uri="{FF2B5EF4-FFF2-40B4-BE49-F238E27FC236}">
                <a16:creationId xmlns:a16="http://schemas.microsoft.com/office/drawing/2014/main" id="{DDA2495A-50FF-BF74-FA76-5CCEA035BC45}"/>
              </a:ext>
            </a:extLst>
          </p:cNvPr>
          <p:cNvSpPr>
            <a:spLocks noGrp="1"/>
          </p:cNvSpPr>
          <p:nvPr>
            <p:ph idx="1"/>
          </p:nvPr>
        </p:nvSpPr>
        <p:spPr>
          <a:xfrm>
            <a:off x="178905" y="1073426"/>
            <a:ext cx="11761304" cy="5103537"/>
          </a:xfrm>
        </p:spPr>
        <p:txBody>
          <a:bodyPr/>
          <a:lstStyle/>
          <a:p>
            <a:endParaRPr lang="en-GB" dirty="0"/>
          </a:p>
          <a:p>
            <a:r>
              <a:rPr lang="en-GB" dirty="0"/>
              <a:t>Timings &amp; Announcement of Matches – 2028 </a:t>
            </a:r>
          </a:p>
          <a:p>
            <a:endParaRPr lang="en-GB" dirty="0"/>
          </a:p>
          <a:p>
            <a:r>
              <a:rPr lang="en-GB" dirty="0"/>
              <a:t>Opening Match - Wales v Russia – Friday 9</a:t>
            </a:r>
            <a:r>
              <a:rPr lang="en-GB" baseline="30000" dirty="0"/>
              <a:t>th</a:t>
            </a:r>
            <a:r>
              <a:rPr lang="en-GB" dirty="0"/>
              <a:t> June 2028 -2pm</a:t>
            </a:r>
          </a:p>
          <a:p>
            <a:endParaRPr lang="en-GB" dirty="0"/>
          </a:p>
          <a:p>
            <a:r>
              <a:rPr lang="en-GB" dirty="0"/>
              <a:t>Round of 16 – Germany v England – 24</a:t>
            </a:r>
            <a:r>
              <a:rPr lang="en-GB" baseline="30000" dirty="0"/>
              <a:t>th</a:t>
            </a:r>
            <a:r>
              <a:rPr lang="en-GB" dirty="0"/>
              <a:t> June  2028 - 5pm</a:t>
            </a:r>
          </a:p>
          <a:p>
            <a:endParaRPr lang="en-GB" dirty="0"/>
          </a:p>
          <a:p>
            <a:r>
              <a:rPr lang="en-GB" dirty="0"/>
              <a:t>Final Quarter Final on Supper Saturday  – Wales v England 1</a:t>
            </a:r>
            <a:r>
              <a:rPr lang="en-GB" baseline="30000" dirty="0"/>
              <a:t>st</a:t>
            </a:r>
            <a:r>
              <a:rPr lang="en-GB" dirty="0"/>
              <a:t> July 2028 – 8pm</a:t>
            </a:r>
          </a:p>
          <a:p>
            <a:endParaRPr lang="en-GB" dirty="0"/>
          </a:p>
        </p:txBody>
      </p:sp>
    </p:spTree>
    <p:extLst>
      <p:ext uri="{BB962C8B-B14F-4D97-AF65-F5344CB8AC3E}">
        <p14:creationId xmlns:p14="http://schemas.microsoft.com/office/powerpoint/2010/main" val="14246525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00028-215C-0A56-2A52-4338D55EB085}"/>
              </a:ext>
            </a:extLst>
          </p:cNvPr>
          <p:cNvSpPr>
            <a:spLocks noGrp="1"/>
          </p:cNvSpPr>
          <p:nvPr>
            <p:ph type="title"/>
          </p:nvPr>
        </p:nvSpPr>
        <p:spPr>
          <a:xfrm>
            <a:off x="838200" y="-112643"/>
            <a:ext cx="10515600" cy="1172817"/>
          </a:xfrm>
        </p:spPr>
        <p:txBody>
          <a:bodyPr/>
          <a:lstStyle/>
          <a:p>
            <a:r>
              <a:rPr lang="en-GB" b="1" dirty="0">
                <a:solidFill>
                  <a:srgbClr val="FF0000"/>
                </a:solidFill>
              </a:rPr>
              <a:t>Crisis Case Study Based on Euro’s 2028 Cardiff</a:t>
            </a:r>
          </a:p>
        </p:txBody>
      </p:sp>
      <p:sp>
        <p:nvSpPr>
          <p:cNvPr id="3" name="Content Placeholder 2">
            <a:extLst>
              <a:ext uri="{FF2B5EF4-FFF2-40B4-BE49-F238E27FC236}">
                <a16:creationId xmlns:a16="http://schemas.microsoft.com/office/drawing/2014/main" id="{7140D6A0-9535-6A3F-0FE7-73F25741F0F4}"/>
              </a:ext>
            </a:extLst>
          </p:cNvPr>
          <p:cNvSpPr>
            <a:spLocks noGrp="1"/>
          </p:cNvSpPr>
          <p:nvPr>
            <p:ph idx="1"/>
          </p:nvPr>
        </p:nvSpPr>
        <p:spPr>
          <a:xfrm>
            <a:off x="-72887" y="635001"/>
            <a:ext cx="12165496" cy="5541964"/>
          </a:xfrm>
        </p:spPr>
        <p:txBody>
          <a:bodyPr>
            <a:normAutofit/>
          </a:bodyPr>
          <a:lstStyle/>
          <a:p>
            <a:r>
              <a:rPr lang="en-GB" sz="2400" b="1" dirty="0"/>
              <a:t>Students to prepare for the event  </a:t>
            </a:r>
          </a:p>
          <a:p>
            <a:r>
              <a:rPr lang="en-GB" sz="2400" dirty="0"/>
              <a:t>Students will take part in a Teams Session investigating a range of issues relating to Crisis Scenarios </a:t>
            </a:r>
            <a:r>
              <a:rPr lang="en-GB" sz="2400" b="1" dirty="0"/>
              <a:t>Presentations on Teams Monday 1</a:t>
            </a:r>
            <a:r>
              <a:rPr lang="en-GB" sz="2400" b="1" baseline="30000" dirty="0"/>
              <a:t>st</a:t>
            </a:r>
            <a:r>
              <a:rPr lang="en-GB" sz="2400" b="1" dirty="0"/>
              <a:t> December 10am – 12 noon (submit by midnight on Sunday 30</a:t>
            </a:r>
            <a:r>
              <a:rPr lang="en-GB" sz="2400" b="1" baseline="30000" dirty="0"/>
              <a:t>th</a:t>
            </a:r>
            <a:r>
              <a:rPr lang="en-GB" sz="2400" b="1" dirty="0"/>
              <a:t> November)</a:t>
            </a:r>
          </a:p>
          <a:p>
            <a:r>
              <a:rPr lang="en-GB" sz="2400" b="1" dirty="0"/>
              <a:t>Students must take part in 3 interactive case study scenarios in the Immersive Studio based on Euro’s 2028 in Cardiff so you experience managing 3 crisis situations working as Gold, Silver &amp; Bronze Command, &amp; experiencing Auxiliary roles which may include Observation, Platinum Command, SO19 Armed Response, Anti Terrorism Squad, Specialist Facial Recognition Unit or Stadium Stewards</a:t>
            </a:r>
          </a:p>
          <a:p>
            <a:r>
              <a:rPr lang="en-GB" sz="2400" dirty="0"/>
              <a:t>After the event students will take place in an in-class student led review </a:t>
            </a:r>
          </a:p>
          <a:p>
            <a:r>
              <a:rPr lang="en-GB" sz="2400" dirty="0"/>
              <a:t>Students will be required to prepare a Crisis Review from one of the Scenarios focusing on the performance relating to Risk Management, Emergency Planning, Crisis Communications using crisis and risk models and academic theory to critically reflect on the team performance in the chosen scenario  = </a:t>
            </a:r>
            <a:r>
              <a:rPr lang="en-GB" sz="2400" b="1" dirty="0"/>
              <a:t>Assignment due for submission by midnight on 14</a:t>
            </a:r>
            <a:r>
              <a:rPr lang="en-GB" sz="2400" b="1" baseline="30000" dirty="0"/>
              <a:t>th</a:t>
            </a:r>
            <a:r>
              <a:rPr lang="en-GB" sz="2400" b="1" dirty="0"/>
              <a:t> December</a:t>
            </a:r>
            <a:endParaRPr lang="en-GB" sz="2400" dirty="0"/>
          </a:p>
        </p:txBody>
      </p:sp>
    </p:spTree>
    <p:extLst>
      <p:ext uri="{BB962C8B-B14F-4D97-AF65-F5344CB8AC3E}">
        <p14:creationId xmlns:p14="http://schemas.microsoft.com/office/powerpoint/2010/main" val="3120130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1F507D-8A4B-086B-A694-E2CEDBE1B97F}"/>
              </a:ext>
            </a:extLst>
          </p:cNvPr>
          <p:cNvSpPr>
            <a:spLocks noGrp="1"/>
          </p:cNvSpPr>
          <p:nvPr>
            <p:ph type="title"/>
          </p:nvPr>
        </p:nvSpPr>
        <p:spPr>
          <a:xfrm>
            <a:off x="-93133" y="365125"/>
            <a:ext cx="12285133" cy="1325563"/>
          </a:xfrm>
        </p:spPr>
        <p:txBody>
          <a:bodyPr/>
          <a:lstStyle/>
          <a:p>
            <a:r>
              <a:rPr lang="en-GB" dirty="0"/>
              <a:t> </a:t>
            </a:r>
            <a:r>
              <a:rPr lang="en-GB" b="1" dirty="0">
                <a:solidFill>
                  <a:srgbClr val="FF0000"/>
                </a:solidFill>
              </a:rPr>
              <a:t>Assignment 1 Part 1 - Case Study – Euro’s 2028 Cardiff</a:t>
            </a:r>
          </a:p>
        </p:txBody>
      </p:sp>
      <p:sp>
        <p:nvSpPr>
          <p:cNvPr id="3" name="Content Placeholder 2">
            <a:extLst>
              <a:ext uri="{FF2B5EF4-FFF2-40B4-BE49-F238E27FC236}">
                <a16:creationId xmlns:a16="http://schemas.microsoft.com/office/drawing/2014/main" id="{154364A6-FC1D-934F-E094-A04E48A8C5EC}"/>
              </a:ext>
            </a:extLst>
          </p:cNvPr>
          <p:cNvSpPr>
            <a:spLocks noGrp="1"/>
          </p:cNvSpPr>
          <p:nvPr>
            <p:ph idx="1"/>
          </p:nvPr>
        </p:nvSpPr>
        <p:spPr>
          <a:xfrm>
            <a:off x="66261" y="1825625"/>
            <a:ext cx="11754678" cy="4351338"/>
          </a:xfrm>
        </p:spPr>
        <p:txBody>
          <a:bodyPr>
            <a:normAutofit/>
          </a:bodyPr>
          <a:lstStyle/>
          <a:p>
            <a:r>
              <a:rPr lang="en-GB" dirty="0"/>
              <a:t>Based on 3 Case Study Scenario’s based on Euro’s 2028 Cardiff</a:t>
            </a:r>
          </a:p>
          <a:p>
            <a:r>
              <a:rPr lang="en-GB" b="1" dirty="0"/>
              <a:t>Assignment 1 Case Study Scenario Crisis Review</a:t>
            </a:r>
          </a:p>
          <a:p>
            <a:r>
              <a:rPr lang="en-GB" dirty="0"/>
              <a:t>Each student selects their own topic to undertake their Event Briefing</a:t>
            </a:r>
          </a:p>
          <a:p>
            <a:r>
              <a:rPr lang="en-GB" dirty="0"/>
              <a:t>To include theory, models, Green Book and the Case Study in order to address performance in managing the following tasks specific to the chosen topic =</a:t>
            </a:r>
          </a:p>
          <a:p>
            <a:pPr marL="342900" lvl="0" indent="-342900" rtl="0">
              <a:tabLst>
                <a:tab pos="457200" algn="l"/>
              </a:tabLst>
            </a:pPr>
            <a:r>
              <a:rPr lang="en-GB" sz="1800" b="1" dirty="0">
                <a:solidFill>
                  <a:srgbClr val="000000"/>
                </a:solidFill>
                <a:effectLst/>
                <a:latin typeface="Arial" panose="020B0604020202020204" pitchFamily="34" charset="0"/>
                <a:ea typeface="Times New Roman" panose="02020603050405020304" pitchFamily="18" charset="0"/>
              </a:rPr>
              <a:t>Risk</a:t>
            </a:r>
            <a:endParaRPr lang="en-GB" sz="1800" b="1"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000000"/>
                </a:solidFill>
                <a:effectLst/>
                <a:latin typeface="Arial" panose="020B0604020202020204" pitchFamily="34" charset="0"/>
                <a:ea typeface="Times New Roman" panose="02020603050405020304" pitchFamily="18" charset="0"/>
              </a:rPr>
              <a:t>Emergency Planning </a:t>
            </a:r>
            <a:endParaRPr lang="en-GB" sz="1800" b="1"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000000"/>
                </a:solidFill>
                <a:effectLst/>
                <a:latin typeface="Arial" panose="020B0604020202020204" pitchFamily="34" charset="0"/>
                <a:ea typeface="Times New Roman" panose="02020603050405020304" pitchFamily="18" charset="0"/>
              </a:rPr>
              <a:t>Crisis management</a:t>
            </a:r>
            <a:endParaRPr lang="en-GB" sz="1800" b="1" dirty="0">
              <a:effectLst/>
              <a:latin typeface="Times New Roman" panose="02020603050405020304" pitchFamily="18" charset="0"/>
              <a:ea typeface="Times New Roman" panose="02020603050405020304" pitchFamily="18" charset="0"/>
            </a:endParaRPr>
          </a:p>
          <a:p>
            <a:pPr marL="342900" lvl="0" indent="-342900">
              <a:tabLst>
                <a:tab pos="457200" algn="l"/>
              </a:tabLst>
            </a:pPr>
            <a:r>
              <a:rPr lang="en-GB" sz="1800" b="1" dirty="0">
                <a:solidFill>
                  <a:srgbClr val="000000"/>
                </a:solidFill>
                <a:effectLst/>
                <a:latin typeface="Arial" panose="020B0604020202020204" pitchFamily="34" charset="0"/>
                <a:ea typeface="Times New Roman" panose="02020603050405020304" pitchFamily="18" charset="0"/>
              </a:rPr>
              <a:t>Crisis communication </a:t>
            </a:r>
            <a:endParaRPr lang="en-GB" sz="1800" b="1" dirty="0">
              <a:effectLst/>
              <a:latin typeface="Times New Roman" panose="02020603050405020304" pitchFamily="18" charset="0"/>
              <a:ea typeface="Times New Roman" panose="02020603050405020304" pitchFamily="18" charset="0"/>
            </a:endParaRPr>
          </a:p>
          <a:p>
            <a:pPr marL="228600"/>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endParaRPr lang="en-GB" dirty="0"/>
          </a:p>
        </p:txBody>
      </p:sp>
    </p:spTree>
    <p:extLst>
      <p:ext uri="{BB962C8B-B14F-4D97-AF65-F5344CB8AC3E}">
        <p14:creationId xmlns:p14="http://schemas.microsoft.com/office/powerpoint/2010/main" val="772058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137F5D-6257-38AE-2DA4-3A798F4B5A26}"/>
              </a:ext>
            </a:extLst>
          </p:cNvPr>
          <p:cNvSpPr>
            <a:spLocks noGrp="1"/>
          </p:cNvSpPr>
          <p:nvPr>
            <p:ph type="title"/>
          </p:nvPr>
        </p:nvSpPr>
        <p:spPr>
          <a:xfrm>
            <a:off x="838200" y="-324677"/>
            <a:ext cx="10515600" cy="1510747"/>
          </a:xfrm>
        </p:spPr>
        <p:txBody>
          <a:bodyPr/>
          <a:lstStyle/>
          <a:p>
            <a:r>
              <a:rPr lang="en-GB" b="1" dirty="0">
                <a:solidFill>
                  <a:srgbClr val="FF0000"/>
                </a:solidFill>
              </a:rPr>
              <a:t>Immersive Studio Case Study Experience</a:t>
            </a:r>
          </a:p>
        </p:txBody>
      </p:sp>
      <p:sp>
        <p:nvSpPr>
          <p:cNvPr id="3" name="Content Placeholder 2">
            <a:extLst>
              <a:ext uri="{FF2B5EF4-FFF2-40B4-BE49-F238E27FC236}">
                <a16:creationId xmlns:a16="http://schemas.microsoft.com/office/drawing/2014/main" id="{0C51C2D4-A5B7-00C5-4BCB-4CC3B18A3842}"/>
              </a:ext>
            </a:extLst>
          </p:cNvPr>
          <p:cNvSpPr>
            <a:spLocks noGrp="1"/>
          </p:cNvSpPr>
          <p:nvPr>
            <p:ph idx="1"/>
          </p:nvPr>
        </p:nvSpPr>
        <p:spPr>
          <a:xfrm>
            <a:off x="225287" y="1013792"/>
            <a:ext cx="11695043" cy="5163172"/>
          </a:xfrm>
        </p:spPr>
        <p:txBody>
          <a:bodyPr>
            <a:normAutofit fontScale="92500" lnSpcReduction="10000"/>
          </a:bodyPr>
          <a:lstStyle/>
          <a:p>
            <a:r>
              <a:rPr lang="en-GB" dirty="0"/>
              <a:t>You are required to arrive by 9.30am on Monday 3</a:t>
            </a:r>
            <a:r>
              <a:rPr lang="en-GB" baseline="30000" dirty="0"/>
              <a:t>rd</a:t>
            </a:r>
            <a:r>
              <a:rPr lang="en-GB" dirty="0"/>
              <a:t> March in order to meet with your Team for a final briefing and to be ready to start the scenario exercise in the Immersive Studio</a:t>
            </a:r>
          </a:p>
          <a:p>
            <a:r>
              <a:rPr lang="en-GB" dirty="0"/>
              <a:t>There will be a pre-event briefing before the start, &amp; an event briefing before each scenario where you will be given additional information.</a:t>
            </a:r>
          </a:p>
          <a:p>
            <a:r>
              <a:rPr lang="en-GB" dirty="0"/>
              <a:t>You will need to bring with you all your pre prepared support information &amp; crisis management planning documents for your team.</a:t>
            </a:r>
          </a:p>
          <a:p>
            <a:r>
              <a:rPr lang="en-GB" dirty="0"/>
              <a:t>You will need to agree roles and tasks within the Team for each scenario including a recorder / scribe &amp; you will need to add one phone number for your team to a WhatsApp group for messaging &amp; contact between groups.</a:t>
            </a:r>
          </a:p>
          <a:p>
            <a:r>
              <a:rPr lang="en-GB" dirty="0"/>
              <a:t>Each scenario will be run over real time &amp; we will take breaks after each &amp; you will be required to undertake post event analysis as a team reporting to the whole group to help you prepare for your assignment.</a:t>
            </a:r>
          </a:p>
        </p:txBody>
      </p:sp>
    </p:spTree>
    <p:extLst>
      <p:ext uri="{BB962C8B-B14F-4D97-AF65-F5344CB8AC3E}">
        <p14:creationId xmlns:p14="http://schemas.microsoft.com/office/powerpoint/2010/main" val="25065917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AF506-2CD3-6819-658C-FCA538ECCE45}"/>
              </a:ext>
            </a:extLst>
          </p:cNvPr>
          <p:cNvSpPr>
            <a:spLocks noGrp="1"/>
          </p:cNvSpPr>
          <p:nvPr>
            <p:ph type="title"/>
          </p:nvPr>
        </p:nvSpPr>
        <p:spPr>
          <a:xfrm>
            <a:off x="2690190" y="365126"/>
            <a:ext cx="8663609" cy="595657"/>
          </a:xfrm>
        </p:spPr>
        <p:txBody>
          <a:bodyPr>
            <a:normAutofit fontScale="90000"/>
          </a:bodyPr>
          <a:lstStyle/>
          <a:p>
            <a:r>
              <a:rPr lang="en-GB" b="1" dirty="0">
                <a:solidFill>
                  <a:srgbClr val="FF0000"/>
                </a:solidFill>
              </a:rPr>
              <a:t>Assignment 1 – Part 2 - Post Event Review</a:t>
            </a:r>
          </a:p>
        </p:txBody>
      </p:sp>
      <p:sp>
        <p:nvSpPr>
          <p:cNvPr id="3" name="Content Placeholder 2">
            <a:extLst>
              <a:ext uri="{FF2B5EF4-FFF2-40B4-BE49-F238E27FC236}">
                <a16:creationId xmlns:a16="http://schemas.microsoft.com/office/drawing/2014/main" id="{FC901D3F-49AA-78A4-4FAB-CE5119DCF80A}"/>
              </a:ext>
            </a:extLst>
          </p:cNvPr>
          <p:cNvSpPr>
            <a:spLocks noGrp="1"/>
          </p:cNvSpPr>
          <p:nvPr>
            <p:ph idx="1"/>
          </p:nvPr>
        </p:nvSpPr>
        <p:spPr>
          <a:xfrm>
            <a:off x="-1" y="1345096"/>
            <a:ext cx="11695043" cy="4831867"/>
          </a:xfrm>
        </p:spPr>
        <p:txBody>
          <a:bodyPr>
            <a:normAutofit/>
          </a:bodyPr>
          <a:lstStyle/>
          <a:p>
            <a:r>
              <a:rPr lang="en-GB" dirty="0"/>
              <a:t>Following the event there will be a student led Crisis Review</a:t>
            </a:r>
          </a:p>
          <a:p>
            <a:endParaRPr lang="en-GB" dirty="0"/>
          </a:p>
          <a:p>
            <a:r>
              <a:rPr lang="en-GB" dirty="0"/>
              <a:t>Each student will be required to take an active part in this &amp; to use theory, risks assessments, crisis models, case studies and Martyn’s Law to discuss and evaluate the scenarios and outcomes.</a:t>
            </a:r>
          </a:p>
          <a:p>
            <a:endParaRPr lang="en-GB" dirty="0"/>
          </a:p>
          <a:p>
            <a:r>
              <a:rPr lang="en-GB" dirty="0"/>
              <a:t>This is designed to assist the students with their Crisis Review Assignment 1 Part 2  due by Midnight on Sunday 14</a:t>
            </a:r>
            <a:r>
              <a:rPr lang="en-GB" baseline="30000" dirty="0"/>
              <a:t>th</a:t>
            </a:r>
            <a:r>
              <a:rPr lang="en-GB" dirty="0"/>
              <a:t> December </a:t>
            </a:r>
          </a:p>
          <a:p>
            <a:r>
              <a:rPr lang="en-GB"/>
              <a:t>This will also </a:t>
            </a:r>
            <a:r>
              <a:rPr lang="en-GB" dirty="0"/>
              <a:t>help support research for Assignment 2 Crisis Management Martyn’s Law Documentary Assignment due 9</a:t>
            </a:r>
            <a:r>
              <a:rPr lang="en-GB" baseline="30000" dirty="0"/>
              <a:t>th</a:t>
            </a:r>
            <a:r>
              <a:rPr lang="en-GB" dirty="0"/>
              <a:t> January</a:t>
            </a:r>
          </a:p>
        </p:txBody>
      </p:sp>
    </p:spTree>
    <p:extLst>
      <p:ext uri="{BB962C8B-B14F-4D97-AF65-F5344CB8AC3E}">
        <p14:creationId xmlns:p14="http://schemas.microsoft.com/office/powerpoint/2010/main" val="248964346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8" name="Content Placeholder 7" descr="Two men holding colorful balls&#10;&#10;Description automatically generated">
            <a:extLst>
              <a:ext uri="{FF2B5EF4-FFF2-40B4-BE49-F238E27FC236}">
                <a16:creationId xmlns:a16="http://schemas.microsoft.com/office/drawing/2014/main" id="{682E098F-F16E-5861-779B-CE577D64C08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b="15746"/>
          <a:stretch/>
        </p:blipFill>
        <p:spPr>
          <a:xfrm>
            <a:off x="20" y="1282"/>
            <a:ext cx="12191980" cy="6856718"/>
          </a:xfrm>
          <a:prstGeom prst="rect">
            <a:avLst/>
          </a:prstGeom>
        </p:spPr>
      </p:pic>
    </p:spTree>
    <p:extLst>
      <p:ext uri="{BB962C8B-B14F-4D97-AF65-F5344CB8AC3E}">
        <p14:creationId xmlns:p14="http://schemas.microsoft.com/office/powerpoint/2010/main" val="416656116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1003</Words>
  <Application>Microsoft Office PowerPoint</Application>
  <PresentationFormat>Widescreen</PresentationFormat>
  <Paragraphs>89</Paragraphs>
  <Slides>32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Calibri</vt:lpstr>
      <vt:lpstr>Calibri Light</vt:lpstr>
      <vt:lpstr>Times New Roman</vt:lpstr>
      <vt:lpstr>Office Theme</vt:lpstr>
      <vt:lpstr>PowerPoint Presentation</vt:lpstr>
      <vt:lpstr>Today’s Session – Assignment Briefing</vt:lpstr>
      <vt:lpstr>CRISIS MANAGEMENT – CASE STUDY</vt:lpstr>
      <vt:lpstr>Met Police Categorisation             for Policing Football</vt:lpstr>
      <vt:lpstr>National Stadium of Wales</vt:lpstr>
      <vt:lpstr>PowerPoint Presentation</vt:lpstr>
      <vt:lpstr>Euro 2028 Cardiff Crisis Scenario’s</vt:lpstr>
      <vt:lpstr>PowerPoint Presentation</vt:lpstr>
      <vt:lpstr>PowerPoint Presentation</vt:lpstr>
      <vt:lpstr>Support Facilities</vt:lpstr>
      <vt:lpstr>PowerPoint Presentation</vt:lpstr>
      <vt:lpstr>Camp Cardiff!</vt:lpstr>
      <vt:lpstr>VIP Hospitality Cardiff Castle</vt:lpstr>
      <vt:lpstr>Access from VIP Hospitality </vt:lpstr>
      <vt:lpstr>PowerPoint Presentation</vt:lpstr>
      <vt:lpstr>Stadium Developments for the Event</vt:lpstr>
      <vt:lpstr>PowerPoint Presentation</vt:lpstr>
      <vt:lpstr>PowerPoint Presentation</vt:lpstr>
      <vt:lpstr>                 Fan Zone Cardiff Bay</vt:lpstr>
      <vt:lpstr>Floating Pitch at Cardiff Bay</vt:lpstr>
      <vt:lpstr>Fan Zone Cardiff Bay</vt:lpstr>
      <vt:lpstr>FAN ZONE CARDIFF BAY</vt:lpstr>
      <vt:lpstr>Cruise Ship – Newport 2017 for Champions League</vt:lpstr>
      <vt:lpstr>Cruise Ship for Hotels in Qatar</vt:lpstr>
      <vt:lpstr>PowerPoint Presentation</vt:lpstr>
      <vt:lpstr>PowerPoint Presentation</vt:lpstr>
      <vt:lpstr>3 Crisis Scenario’s</vt:lpstr>
      <vt:lpstr>Crisis Case Study Based on Euro’s 2028 Cardiff</vt:lpstr>
      <vt:lpstr> Assignment 1 Part 1 - Case Study – Euro’s 2028 Cardiff</vt:lpstr>
      <vt:lpstr>Immersive Studio Case Study Experience</vt:lpstr>
      <vt:lpstr>Assignment 1 – Part 2 - Post Event Review</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Robyn Griffiths</dc:creator>
  <cp:lastModifiedBy>Jacqui Jones</cp:lastModifiedBy>
  <cp:revision>12</cp:revision>
  <dcterms:created xsi:type="dcterms:W3CDTF">2023-09-15T09:31:09Z</dcterms:created>
  <dcterms:modified xsi:type="dcterms:W3CDTF">2025-11-25T18:02:35Z</dcterms:modified>
</cp:coreProperties>
</file>