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72" r:id="rId3"/>
    <p:sldId id="257" r:id="rId4"/>
    <p:sldId id="259" r:id="rId5"/>
    <p:sldId id="261" r:id="rId6"/>
    <p:sldId id="262" r:id="rId7"/>
    <p:sldId id="260" r:id="rId8"/>
    <p:sldId id="264" r:id="rId9"/>
    <p:sldId id="269" r:id="rId10"/>
    <p:sldId id="275" r:id="rId11"/>
    <p:sldId id="276" r:id="rId12"/>
    <p:sldId id="263" r:id="rId13"/>
    <p:sldId id="266" r:id="rId14"/>
    <p:sldId id="267" r:id="rId15"/>
    <p:sldId id="268" r:id="rId16"/>
    <p:sldId id="271" r:id="rId17"/>
    <p:sldId id="273"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5F18EBB-4071-E3A0-DB1D-40233FB2879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853B519A-AF4D-5CCD-FD6A-DAA8D21FFE8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E9E8188A-5DCD-4619-909A-4FB266BE7119}" type="datetime1">
              <a:rPr lang="en-GB"/>
              <a:pPr lvl="0"/>
              <a:t>09/08/2026</a:t>
            </a:fld>
            <a:endParaRPr lang="en-GB"/>
          </a:p>
        </p:txBody>
      </p:sp>
      <p:sp>
        <p:nvSpPr>
          <p:cNvPr id="4" name="Slide Image Placeholder 3">
            <a:extLst>
              <a:ext uri="{FF2B5EF4-FFF2-40B4-BE49-F238E27FC236}">
                <a16:creationId xmlns:a16="http://schemas.microsoft.com/office/drawing/2014/main" id="{9BE88893-B690-6BB1-D237-F24D9E589D8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2B484D7-4F76-6DEB-DB6E-B22F0E6A8A80}"/>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EF606CA9-00F4-9378-244A-37CFB2D05E1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54590914-BA71-B65B-32DA-87C9FE88B99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407E3C5-441B-44BF-9F3F-6440C7B3D0F8}" type="slidenum">
              <a:t>‹#›</a:t>
            </a:fld>
            <a:endParaRPr lang="en-GB"/>
          </a:p>
        </p:txBody>
      </p:sp>
    </p:spTree>
    <p:extLst>
      <p:ext uri="{BB962C8B-B14F-4D97-AF65-F5344CB8AC3E}">
        <p14:creationId xmlns:p14="http://schemas.microsoft.com/office/powerpoint/2010/main" val="360548483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295A-5BD9-B9CE-9360-DCCCA3A09C9A}"/>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8F1EE4D4-C564-65FA-9AED-E7862C8D088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9011E38B-A1C2-4BCB-BDC9-01426230E655}"/>
              </a:ext>
            </a:extLst>
          </p:cNvPr>
          <p:cNvSpPr txBox="1">
            <a:spLocks noGrp="1"/>
          </p:cNvSpPr>
          <p:nvPr>
            <p:ph type="dt" sz="half" idx="7"/>
          </p:nvPr>
        </p:nvSpPr>
        <p:spPr/>
        <p:txBody>
          <a:bodyPr/>
          <a:lstStyle>
            <a:lvl1pPr>
              <a:defRPr/>
            </a:lvl1pPr>
          </a:lstStyle>
          <a:p>
            <a:pPr lvl="0"/>
            <a:fld id="{6DF09725-1D81-453E-9A09-96E259B132C2}" type="datetime1">
              <a:rPr lang="en-GB"/>
              <a:pPr lvl="0"/>
              <a:t>09/08/2026</a:t>
            </a:fld>
            <a:endParaRPr lang="en-GB"/>
          </a:p>
        </p:txBody>
      </p:sp>
      <p:sp>
        <p:nvSpPr>
          <p:cNvPr id="5" name="Footer Placeholder 4">
            <a:extLst>
              <a:ext uri="{FF2B5EF4-FFF2-40B4-BE49-F238E27FC236}">
                <a16:creationId xmlns:a16="http://schemas.microsoft.com/office/drawing/2014/main" id="{7B4E6DD9-30CC-E586-F640-2D163D068D6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ED3A554-4B4E-713D-AD0A-DCB535B52C93}"/>
              </a:ext>
            </a:extLst>
          </p:cNvPr>
          <p:cNvSpPr txBox="1">
            <a:spLocks noGrp="1"/>
          </p:cNvSpPr>
          <p:nvPr>
            <p:ph type="sldNum" sz="quarter" idx="8"/>
          </p:nvPr>
        </p:nvSpPr>
        <p:spPr/>
        <p:txBody>
          <a:bodyPr/>
          <a:lstStyle>
            <a:lvl1pPr>
              <a:defRPr/>
            </a:lvl1pPr>
          </a:lstStyle>
          <a:p>
            <a:pPr lvl="0"/>
            <a:fld id="{67756990-625F-4F87-AC27-51EBB90FD694}" type="slidenum">
              <a:t>‹#›</a:t>
            </a:fld>
            <a:endParaRPr lang="en-GB"/>
          </a:p>
        </p:txBody>
      </p:sp>
    </p:spTree>
    <p:extLst>
      <p:ext uri="{BB962C8B-B14F-4D97-AF65-F5344CB8AC3E}">
        <p14:creationId xmlns:p14="http://schemas.microsoft.com/office/powerpoint/2010/main" val="197598049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20F69-8335-5A53-6D42-78C78C5DDFFD}"/>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3C880142-F0C4-7D30-FC27-D9F37C18C70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02A324-12A5-C612-7F18-CCF1C6A4EB9C}"/>
              </a:ext>
            </a:extLst>
          </p:cNvPr>
          <p:cNvSpPr txBox="1">
            <a:spLocks noGrp="1"/>
          </p:cNvSpPr>
          <p:nvPr>
            <p:ph type="dt" sz="half" idx="7"/>
          </p:nvPr>
        </p:nvSpPr>
        <p:spPr/>
        <p:txBody>
          <a:bodyPr/>
          <a:lstStyle>
            <a:lvl1pPr>
              <a:defRPr/>
            </a:lvl1pPr>
          </a:lstStyle>
          <a:p>
            <a:pPr lvl="0"/>
            <a:fld id="{F7967623-FD65-4895-8AF0-8030BAE2EE20}" type="datetime1">
              <a:rPr lang="en-GB"/>
              <a:pPr lvl="0"/>
              <a:t>09/08/2026</a:t>
            </a:fld>
            <a:endParaRPr lang="en-GB"/>
          </a:p>
        </p:txBody>
      </p:sp>
      <p:sp>
        <p:nvSpPr>
          <p:cNvPr id="5" name="Footer Placeholder 4">
            <a:extLst>
              <a:ext uri="{FF2B5EF4-FFF2-40B4-BE49-F238E27FC236}">
                <a16:creationId xmlns:a16="http://schemas.microsoft.com/office/drawing/2014/main" id="{C2277364-80B1-296A-1AEC-7166E890FB2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5461AE-5B1E-B2D6-3570-0D1BD2CA0E42}"/>
              </a:ext>
            </a:extLst>
          </p:cNvPr>
          <p:cNvSpPr txBox="1">
            <a:spLocks noGrp="1"/>
          </p:cNvSpPr>
          <p:nvPr>
            <p:ph type="sldNum" sz="quarter" idx="8"/>
          </p:nvPr>
        </p:nvSpPr>
        <p:spPr/>
        <p:txBody>
          <a:bodyPr/>
          <a:lstStyle>
            <a:lvl1pPr>
              <a:defRPr/>
            </a:lvl1pPr>
          </a:lstStyle>
          <a:p>
            <a:pPr lvl="0"/>
            <a:fld id="{BBF24B33-C1B0-409A-B1CA-1427B5E36F35}" type="slidenum">
              <a:t>‹#›</a:t>
            </a:fld>
            <a:endParaRPr lang="en-GB"/>
          </a:p>
        </p:txBody>
      </p:sp>
    </p:spTree>
    <p:extLst>
      <p:ext uri="{BB962C8B-B14F-4D97-AF65-F5344CB8AC3E}">
        <p14:creationId xmlns:p14="http://schemas.microsoft.com/office/powerpoint/2010/main" val="20059825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88B4-6578-D963-82AA-8710B66AA5A5}"/>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7B6AE011-B6D6-2BFC-C685-92B6FEF9DAB4}"/>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6F7E49E6-E4FE-0C5A-CDFE-1F0DAB329BCE}"/>
              </a:ext>
            </a:extLst>
          </p:cNvPr>
          <p:cNvSpPr txBox="1">
            <a:spLocks noGrp="1"/>
          </p:cNvSpPr>
          <p:nvPr>
            <p:ph type="dt" sz="half" idx="7"/>
          </p:nvPr>
        </p:nvSpPr>
        <p:spPr/>
        <p:txBody>
          <a:bodyPr/>
          <a:lstStyle>
            <a:lvl1pPr>
              <a:defRPr/>
            </a:lvl1pPr>
          </a:lstStyle>
          <a:p>
            <a:pPr lvl="0"/>
            <a:fld id="{495988F0-5D2D-418A-B78B-A3E47C207E9D}" type="datetime1">
              <a:rPr lang="en-GB"/>
              <a:pPr lvl="0"/>
              <a:t>09/08/2026</a:t>
            </a:fld>
            <a:endParaRPr lang="en-GB"/>
          </a:p>
        </p:txBody>
      </p:sp>
      <p:sp>
        <p:nvSpPr>
          <p:cNvPr id="5" name="Footer Placeholder 4">
            <a:extLst>
              <a:ext uri="{FF2B5EF4-FFF2-40B4-BE49-F238E27FC236}">
                <a16:creationId xmlns:a16="http://schemas.microsoft.com/office/drawing/2014/main" id="{1773125B-8B33-0AA6-2186-B46C4ED634C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896270A-552B-22CD-13E7-BA8B9C7A5130}"/>
              </a:ext>
            </a:extLst>
          </p:cNvPr>
          <p:cNvSpPr txBox="1">
            <a:spLocks noGrp="1"/>
          </p:cNvSpPr>
          <p:nvPr>
            <p:ph type="sldNum" sz="quarter" idx="8"/>
          </p:nvPr>
        </p:nvSpPr>
        <p:spPr/>
        <p:txBody>
          <a:bodyPr/>
          <a:lstStyle>
            <a:lvl1pPr>
              <a:defRPr/>
            </a:lvl1pPr>
          </a:lstStyle>
          <a:p>
            <a:pPr lvl="0"/>
            <a:fld id="{DA2A2EA6-2875-4ACF-8EEA-D8CAE7EF054A}" type="slidenum">
              <a:t>‹#›</a:t>
            </a:fld>
            <a:endParaRPr lang="en-GB"/>
          </a:p>
        </p:txBody>
      </p:sp>
    </p:spTree>
    <p:extLst>
      <p:ext uri="{BB962C8B-B14F-4D97-AF65-F5344CB8AC3E}">
        <p14:creationId xmlns:p14="http://schemas.microsoft.com/office/powerpoint/2010/main" val="2800834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A1830-DE2B-B03A-1903-77A9496E7D31}"/>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01B31246-6A88-D5EF-AAFE-04A9663E5004}"/>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60155FA-F7CE-1E74-B0BC-A5709E8B055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11F4FF7-81E9-A896-34BB-B4DFC323E222}"/>
              </a:ext>
            </a:extLst>
          </p:cNvPr>
          <p:cNvSpPr txBox="1">
            <a:spLocks noGrp="1"/>
          </p:cNvSpPr>
          <p:nvPr>
            <p:ph type="dt" sz="half" idx="7"/>
          </p:nvPr>
        </p:nvSpPr>
        <p:spPr/>
        <p:txBody>
          <a:bodyPr/>
          <a:lstStyle>
            <a:lvl1pPr>
              <a:defRPr/>
            </a:lvl1pPr>
          </a:lstStyle>
          <a:p>
            <a:pPr lvl="0"/>
            <a:fld id="{3CD81F4F-67B5-4792-B0C7-2E636033DDF7}" type="datetime1">
              <a:rPr lang="en-GB"/>
              <a:pPr lvl="0"/>
              <a:t>09/08/2026</a:t>
            </a:fld>
            <a:endParaRPr lang="en-GB"/>
          </a:p>
        </p:txBody>
      </p:sp>
      <p:sp>
        <p:nvSpPr>
          <p:cNvPr id="6" name="Footer Placeholder 5">
            <a:extLst>
              <a:ext uri="{FF2B5EF4-FFF2-40B4-BE49-F238E27FC236}">
                <a16:creationId xmlns:a16="http://schemas.microsoft.com/office/drawing/2014/main" id="{8A46B409-C86B-3E2C-E89B-548EF4A4418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B9A91C7-99F4-0A88-D129-2080C47F9CE6}"/>
              </a:ext>
            </a:extLst>
          </p:cNvPr>
          <p:cNvSpPr txBox="1">
            <a:spLocks noGrp="1"/>
          </p:cNvSpPr>
          <p:nvPr>
            <p:ph type="sldNum" sz="quarter" idx="8"/>
          </p:nvPr>
        </p:nvSpPr>
        <p:spPr/>
        <p:txBody>
          <a:bodyPr/>
          <a:lstStyle>
            <a:lvl1pPr>
              <a:defRPr/>
            </a:lvl1pPr>
          </a:lstStyle>
          <a:p>
            <a:pPr lvl="0"/>
            <a:fld id="{C9AF1EFD-F809-4D40-B56B-A0248A6238D7}" type="slidenum">
              <a:t>‹#›</a:t>
            </a:fld>
            <a:endParaRPr lang="en-GB"/>
          </a:p>
        </p:txBody>
      </p:sp>
    </p:spTree>
    <p:extLst>
      <p:ext uri="{BB962C8B-B14F-4D97-AF65-F5344CB8AC3E}">
        <p14:creationId xmlns:p14="http://schemas.microsoft.com/office/powerpoint/2010/main" val="3980889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61312-5DD6-0A25-79DF-7DE8ED220216}"/>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E40ED014-B7B7-E582-5FA7-6E7E620586D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CC1159F5-B3CE-59AF-9494-C1C2989B1FE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CCFAACF-AF40-92DF-AD7A-40FB9EB5962E}"/>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343F6B3A-E159-698D-B8B9-44441C92812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5DA4CC2-30A7-C7D9-A371-250D325B81AC}"/>
              </a:ext>
            </a:extLst>
          </p:cNvPr>
          <p:cNvSpPr txBox="1">
            <a:spLocks noGrp="1"/>
          </p:cNvSpPr>
          <p:nvPr>
            <p:ph type="dt" sz="half" idx="7"/>
          </p:nvPr>
        </p:nvSpPr>
        <p:spPr/>
        <p:txBody>
          <a:bodyPr/>
          <a:lstStyle>
            <a:lvl1pPr>
              <a:defRPr/>
            </a:lvl1pPr>
          </a:lstStyle>
          <a:p>
            <a:pPr lvl="0"/>
            <a:fld id="{2BEF9354-E1C0-4C4C-817E-AFECB4E73CC8}" type="datetime1">
              <a:rPr lang="en-GB"/>
              <a:pPr lvl="0"/>
              <a:t>09/08/2026</a:t>
            </a:fld>
            <a:endParaRPr lang="en-GB"/>
          </a:p>
        </p:txBody>
      </p:sp>
      <p:sp>
        <p:nvSpPr>
          <p:cNvPr id="8" name="Footer Placeholder 7">
            <a:extLst>
              <a:ext uri="{FF2B5EF4-FFF2-40B4-BE49-F238E27FC236}">
                <a16:creationId xmlns:a16="http://schemas.microsoft.com/office/drawing/2014/main" id="{59AF7BDF-34CD-1F8B-3D45-AC4B4388DA4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B8799DC-68BF-A81E-D4B3-300918C1575D}"/>
              </a:ext>
            </a:extLst>
          </p:cNvPr>
          <p:cNvSpPr txBox="1">
            <a:spLocks noGrp="1"/>
          </p:cNvSpPr>
          <p:nvPr>
            <p:ph type="sldNum" sz="quarter" idx="8"/>
          </p:nvPr>
        </p:nvSpPr>
        <p:spPr/>
        <p:txBody>
          <a:bodyPr/>
          <a:lstStyle>
            <a:lvl1pPr>
              <a:defRPr/>
            </a:lvl1pPr>
          </a:lstStyle>
          <a:p>
            <a:pPr lvl="0"/>
            <a:fld id="{2AF7C642-85EA-49E5-B039-0F64536A7B2D}" type="slidenum">
              <a:t>‹#›</a:t>
            </a:fld>
            <a:endParaRPr lang="en-GB"/>
          </a:p>
        </p:txBody>
      </p:sp>
    </p:spTree>
    <p:extLst>
      <p:ext uri="{BB962C8B-B14F-4D97-AF65-F5344CB8AC3E}">
        <p14:creationId xmlns:p14="http://schemas.microsoft.com/office/powerpoint/2010/main" val="1007917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D9B6F-06CE-13D8-6F4F-0F9B64651851}"/>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7295408C-2E17-E0AB-49A7-1EAA5D2006EE}"/>
              </a:ext>
            </a:extLst>
          </p:cNvPr>
          <p:cNvSpPr txBox="1">
            <a:spLocks noGrp="1"/>
          </p:cNvSpPr>
          <p:nvPr>
            <p:ph type="dt" sz="half" idx="7"/>
          </p:nvPr>
        </p:nvSpPr>
        <p:spPr/>
        <p:txBody>
          <a:bodyPr/>
          <a:lstStyle>
            <a:lvl1pPr>
              <a:defRPr/>
            </a:lvl1pPr>
          </a:lstStyle>
          <a:p>
            <a:pPr lvl="0"/>
            <a:fld id="{F354AA98-D234-4797-91BA-76D3086CB625}" type="datetime1">
              <a:rPr lang="en-GB"/>
              <a:pPr lvl="0"/>
              <a:t>09/08/2026</a:t>
            </a:fld>
            <a:endParaRPr lang="en-GB"/>
          </a:p>
        </p:txBody>
      </p:sp>
      <p:sp>
        <p:nvSpPr>
          <p:cNvPr id="4" name="Footer Placeholder 3">
            <a:extLst>
              <a:ext uri="{FF2B5EF4-FFF2-40B4-BE49-F238E27FC236}">
                <a16:creationId xmlns:a16="http://schemas.microsoft.com/office/drawing/2014/main" id="{7A0EB028-1198-13F8-3115-7FDE43F60834}"/>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73F90AE-83E7-7A5E-FBDB-56D8840A15D9}"/>
              </a:ext>
            </a:extLst>
          </p:cNvPr>
          <p:cNvSpPr txBox="1">
            <a:spLocks noGrp="1"/>
          </p:cNvSpPr>
          <p:nvPr>
            <p:ph type="sldNum" sz="quarter" idx="8"/>
          </p:nvPr>
        </p:nvSpPr>
        <p:spPr/>
        <p:txBody>
          <a:bodyPr/>
          <a:lstStyle>
            <a:lvl1pPr>
              <a:defRPr/>
            </a:lvl1pPr>
          </a:lstStyle>
          <a:p>
            <a:pPr lvl="0"/>
            <a:fld id="{137BDF7E-1A5A-4A38-8F06-4026F8CC41E7}" type="slidenum">
              <a:t>‹#›</a:t>
            </a:fld>
            <a:endParaRPr lang="en-GB"/>
          </a:p>
        </p:txBody>
      </p:sp>
    </p:spTree>
    <p:extLst>
      <p:ext uri="{BB962C8B-B14F-4D97-AF65-F5344CB8AC3E}">
        <p14:creationId xmlns:p14="http://schemas.microsoft.com/office/powerpoint/2010/main" val="180738721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956CEE-3007-0B20-DC9C-2566BF4AF9F1}"/>
              </a:ext>
            </a:extLst>
          </p:cNvPr>
          <p:cNvSpPr txBox="1">
            <a:spLocks noGrp="1"/>
          </p:cNvSpPr>
          <p:nvPr>
            <p:ph type="dt" sz="half" idx="7"/>
          </p:nvPr>
        </p:nvSpPr>
        <p:spPr/>
        <p:txBody>
          <a:bodyPr/>
          <a:lstStyle>
            <a:lvl1pPr>
              <a:defRPr/>
            </a:lvl1pPr>
          </a:lstStyle>
          <a:p>
            <a:pPr lvl="0"/>
            <a:fld id="{7FB268C4-B0B5-40CF-B40F-78B9D95345D6}" type="datetime1">
              <a:rPr lang="en-GB"/>
              <a:pPr lvl="0"/>
              <a:t>09/08/2026</a:t>
            </a:fld>
            <a:endParaRPr lang="en-GB"/>
          </a:p>
        </p:txBody>
      </p:sp>
      <p:sp>
        <p:nvSpPr>
          <p:cNvPr id="3" name="Footer Placeholder 2">
            <a:extLst>
              <a:ext uri="{FF2B5EF4-FFF2-40B4-BE49-F238E27FC236}">
                <a16:creationId xmlns:a16="http://schemas.microsoft.com/office/drawing/2014/main" id="{DBE8275D-FAFE-0CA1-77AC-1C6DBA95287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D5D0CCE-3752-19F3-B436-315A543AE508}"/>
              </a:ext>
            </a:extLst>
          </p:cNvPr>
          <p:cNvSpPr txBox="1">
            <a:spLocks noGrp="1"/>
          </p:cNvSpPr>
          <p:nvPr>
            <p:ph type="sldNum" sz="quarter" idx="8"/>
          </p:nvPr>
        </p:nvSpPr>
        <p:spPr/>
        <p:txBody>
          <a:bodyPr/>
          <a:lstStyle>
            <a:lvl1pPr>
              <a:defRPr/>
            </a:lvl1pPr>
          </a:lstStyle>
          <a:p>
            <a:pPr lvl="0"/>
            <a:fld id="{FA8A0E5C-33B1-4C9A-BBDE-A78B4CE6687D}" type="slidenum">
              <a:t>‹#›</a:t>
            </a:fld>
            <a:endParaRPr lang="en-GB"/>
          </a:p>
        </p:txBody>
      </p:sp>
    </p:spTree>
    <p:extLst>
      <p:ext uri="{BB962C8B-B14F-4D97-AF65-F5344CB8AC3E}">
        <p14:creationId xmlns:p14="http://schemas.microsoft.com/office/powerpoint/2010/main" val="3030192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F9A36-BA75-4086-BB9C-81A6022659B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758C712D-1A30-6411-B423-E6DCB186712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DE73572-BB76-CED7-B2F7-14B7B71C143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7F48231-4AA1-52C4-F0A2-68625B2ECE1A}"/>
              </a:ext>
            </a:extLst>
          </p:cNvPr>
          <p:cNvSpPr txBox="1">
            <a:spLocks noGrp="1"/>
          </p:cNvSpPr>
          <p:nvPr>
            <p:ph type="dt" sz="half" idx="7"/>
          </p:nvPr>
        </p:nvSpPr>
        <p:spPr/>
        <p:txBody>
          <a:bodyPr/>
          <a:lstStyle>
            <a:lvl1pPr>
              <a:defRPr/>
            </a:lvl1pPr>
          </a:lstStyle>
          <a:p>
            <a:pPr lvl="0"/>
            <a:fld id="{83BE7998-BA7E-4E47-9651-59572193015D}" type="datetime1">
              <a:rPr lang="en-GB"/>
              <a:pPr lvl="0"/>
              <a:t>09/08/2026</a:t>
            </a:fld>
            <a:endParaRPr lang="en-GB"/>
          </a:p>
        </p:txBody>
      </p:sp>
      <p:sp>
        <p:nvSpPr>
          <p:cNvPr id="6" name="Footer Placeholder 5">
            <a:extLst>
              <a:ext uri="{FF2B5EF4-FFF2-40B4-BE49-F238E27FC236}">
                <a16:creationId xmlns:a16="http://schemas.microsoft.com/office/drawing/2014/main" id="{65DC319C-FB30-EC96-C7B7-A80DA4601A9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53BA10D-91AF-5828-F671-96CA86633F0A}"/>
              </a:ext>
            </a:extLst>
          </p:cNvPr>
          <p:cNvSpPr txBox="1">
            <a:spLocks noGrp="1"/>
          </p:cNvSpPr>
          <p:nvPr>
            <p:ph type="sldNum" sz="quarter" idx="8"/>
          </p:nvPr>
        </p:nvSpPr>
        <p:spPr/>
        <p:txBody>
          <a:bodyPr/>
          <a:lstStyle>
            <a:lvl1pPr>
              <a:defRPr/>
            </a:lvl1pPr>
          </a:lstStyle>
          <a:p>
            <a:pPr lvl="0"/>
            <a:fld id="{A134910E-9470-46DD-AE6F-2E694BCCF4DE}" type="slidenum">
              <a:t>‹#›</a:t>
            </a:fld>
            <a:endParaRPr lang="en-GB"/>
          </a:p>
        </p:txBody>
      </p:sp>
    </p:spTree>
    <p:extLst>
      <p:ext uri="{BB962C8B-B14F-4D97-AF65-F5344CB8AC3E}">
        <p14:creationId xmlns:p14="http://schemas.microsoft.com/office/powerpoint/2010/main" val="2021293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DE61-312D-11CA-B8AD-06ACEA9CFC25}"/>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405696DA-4093-8276-F5EF-B81669AC9047}"/>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3CDA32AA-11E4-EA3C-F0E2-8D091C9C13C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8E2CA76-13B6-FE35-CE05-3FBCFFD29388}"/>
              </a:ext>
            </a:extLst>
          </p:cNvPr>
          <p:cNvSpPr txBox="1">
            <a:spLocks noGrp="1"/>
          </p:cNvSpPr>
          <p:nvPr>
            <p:ph type="dt" sz="half" idx="7"/>
          </p:nvPr>
        </p:nvSpPr>
        <p:spPr/>
        <p:txBody>
          <a:bodyPr/>
          <a:lstStyle>
            <a:lvl1pPr>
              <a:defRPr/>
            </a:lvl1pPr>
          </a:lstStyle>
          <a:p>
            <a:pPr lvl="0"/>
            <a:fld id="{CB60E4BB-A460-4408-9999-2DCC191E7C63}" type="datetime1">
              <a:rPr lang="en-GB"/>
              <a:pPr lvl="0"/>
              <a:t>09/08/2026</a:t>
            </a:fld>
            <a:endParaRPr lang="en-GB"/>
          </a:p>
        </p:txBody>
      </p:sp>
      <p:sp>
        <p:nvSpPr>
          <p:cNvPr id="6" name="Footer Placeholder 5">
            <a:extLst>
              <a:ext uri="{FF2B5EF4-FFF2-40B4-BE49-F238E27FC236}">
                <a16:creationId xmlns:a16="http://schemas.microsoft.com/office/drawing/2014/main" id="{4B178B24-46D6-DD6D-CCD2-1C3988AF905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B86C889-7A8C-0963-B827-E4E253E55223}"/>
              </a:ext>
            </a:extLst>
          </p:cNvPr>
          <p:cNvSpPr txBox="1">
            <a:spLocks noGrp="1"/>
          </p:cNvSpPr>
          <p:nvPr>
            <p:ph type="sldNum" sz="quarter" idx="8"/>
          </p:nvPr>
        </p:nvSpPr>
        <p:spPr/>
        <p:txBody>
          <a:bodyPr/>
          <a:lstStyle>
            <a:lvl1pPr>
              <a:defRPr/>
            </a:lvl1pPr>
          </a:lstStyle>
          <a:p>
            <a:pPr lvl="0"/>
            <a:fld id="{FD7A0099-8A95-4B24-AE16-5A924306A5CF}" type="slidenum">
              <a:t>‹#›</a:t>
            </a:fld>
            <a:endParaRPr lang="en-GB"/>
          </a:p>
        </p:txBody>
      </p:sp>
    </p:spTree>
    <p:extLst>
      <p:ext uri="{BB962C8B-B14F-4D97-AF65-F5344CB8AC3E}">
        <p14:creationId xmlns:p14="http://schemas.microsoft.com/office/powerpoint/2010/main" val="2385661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6D1A9-AC6B-9144-7242-0666055FDEA1}"/>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20111AF1-B6EA-BDC2-BFD3-08D67E5D466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3149D7-31D2-354F-DC59-4196DD0667B9}"/>
              </a:ext>
            </a:extLst>
          </p:cNvPr>
          <p:cNvSpPr txBox="1">
            <a:spLocks noGrp="1"/>
          </p:cNvSpPr>
          <p:nvPr>
            <p:ph type="dt" sz="half" idx="7"/>
          </p:nvPr>
        </p:nvSpPr>
        <p:spPr/>
        <p:txBody>
          <a:bodyPr/>
          <a:lstStyle>
            <a:lvl1pPr>
              <a:defRPr/>
            </a:lvl1pPr>
          </a:lstStyle>
          <a:p>
            <a:pPr lvl="0"/>
            <a:fld id="{D9B1456F-7BC9-4BF3-8BB4-3334057584D6}" type="datetime1">
              <a:rPr lang="en-GB"/>
              <a:pPr lvl="0"/>
              <a:t>09/08/2026</a:t>
            </a:fld>
            <a:endParaRPr lang="en-GB"/>
          </a:p>
        </p:txBody>
      </p:sp>
      <p:sp>
        <p:nvSpPr>
          <p:cNvPr id="5" name="Footer Placeholder 4">
            <a:extLst>
              <a:ext uri="{FF2B5EF4-FFF2-40B4-BE49-F238E27FC236}">
                <a16:creationId xmlns:a16="http://schemas.microsoft.com/office/drawing/2014/main" id="{7D27213E-D001-F885-6B6C-9F052AEFEB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BE60703-EF70-C021-33F8-1A09CD9D8B69}"/>
              </a:ext>
            </a:extLst>
          </p:cNvPr>
          <p:cNvSpPr txBox="1">
            <a:spLocks noGrp="1"/>
          </p:cNvSpPr>
          <p:nvPr>
            <p:ph type="sldNum" sz="quarter" idx="8"/>
          </p:nvPr>
        </p:nvSpPr>
        <p:spPr/>
        <p:txBody>
          <a:bodyPr/>
          <a:lstStyle>
            <a:lvl1pPr>
              <a:defRPr/>
            </a:lvl1pPr>
          </a:lstStyle>
          <a:p>
            <a:pPr lvl="0"/>
            <a:fld id="{E772AE1D-F57B-4912-B8D1-770AD6D1DF1B}" type="slidenum">
              <a:t>‹#›</a:t>
            </a:fld>
            <a:endParaRPr lang="en-GB"/>
          </a:p>
        </p:txBody>
      </p:sp>
    </p:spTree>
    <p:extLst>
      <p:ext uri="{BB962C8B-B14F-4D97-AF65-F5344CB8AC3E}">
        <p14:creationId xmlns:p14="http://schemas.microsoft.com/office/powerpoint/2010/main" val="3164129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54544A-F613-F566-9682-07291F8EBE9A}"/>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284E2AAC-2A6F-1642-77AB-73031B50E6A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A2D5AE-DD04-20A1-0982-7153A17FD103}"/>
              </a:ext>
            </a:extLst>
          </p:cNvPr>
          <p:cNvSpPr txBox="1">
            <a:spLocks noGrp="1"/>
          </p:cNvSpPr>
          <p:nvPr>
            <p:ph type="dt" sz="half" idx="7"/>
          </p:nvPr>
        </p:nvSpPr>
        <p:spPr/>
        <p:txBody>
          <a:bodyPr/>
          <a:lstStyle>
            <a:lvl1pPr>
              <a:defRPr/>
            </a:lvl1pPr>
          </a:lstStyle>
          <a:p>
            <a:pPr lvl="0"/>
            <a:fld id="{DC23E952-96DC-42E8-BF19-260E4837BA8B}" type="datetime1">
              <a:rPr lang="en-GB"/>
              <a:pPr lvl="0"/>
              <a:t>09/08/2026</a:t>
            </a:fld>
            <a:endParaRPr lang="en-GB"/>
          </a:p>
        </p:txBody>
      </p:sp>
      <p:sp>
        <p:nvSpPr>
          <p:cNvPr id="5" name="Footer Placeholder 4">
            <a:extLst>
              <a:ext uri="{FF2B5EF4-FFF2-40B4-BE49-F238E27FC236}">
                <a16:creationId xmlns:a16="http://schemas.microsoft.com/office/drawing/2014/main" id="{F3CF8C8C-7D52-C4D1-D012-4E0B264FA32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81BECA1-79B1-4952-746C-ADA9108BB2E5}"/>
              </a:ext>
            </a:extLst>
          </p:cNvPr>
          <p:cNvSpPr txBox="1">
            <a:spLocks noGrp="1"/>
          </p:cNvSpPr>
          <p:nvPr>
            <p:ph type="sldNum" sz="quarter" idx="8"/>
          </p:nvPr>
        </p:nvSpPr>
        <p:spPr/>
        <p:txBody>
          <a:bodyPr/>
          <a:lstStyle>
            <a:lvl1pPr>
              <a:defRPr/>
            </a:lvl1pPr>
          </a:lstStyle>
          <a:p>
            <a:pPr lvl="0"/>
            <a:fld id="{74A6EFB1-37FF-439D-A082-540B92D72B6F}" type="slidenum">
              <a:t>‹#›</a:t>
            </a:fld>
            <a:endParaRPr lang="en-GB"/>
          </a:p>
        </p:txBody>
      </p:sp>
    </p:spTree>
    <p:extLst>
      <p:ext uri="{BB962C8B-B14F-4D97-AF65-F5344CB8AC3E}">
        <p14:creationId xmlns:p14="http://schemas.microsoft.com/office/powerpoint/2010/main" val="80193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962F1-1713-18F1-5C31-3A06FA00B6B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FA8C884A-C0B5-26DE-BE7F-B7EFA120A6C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83BBDF-FE0C-D887-5309-1C59C9F89291}"/>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6608F343-F2B8-4586-A01F-FAD4F983A95E}" type="datetime1">
              <a:rPr lang="en-GB"/>
              <a:pPr lvl="0"/>
              <a:t>09/08/2026</a:t>
            </a:fld>
            <a:endParaRPr lang="en-GB"/>
          </a:p>
        </p:txBody>
      </p:sp>
      <p:sp>
        <p:nvSpPr>
          <p:cNvPr id="5" name="Footer Placeholder 4">
            <a:extLst>
              <a:ext uri="{FF2B5EF4-FFF2-40B4-BE49-F238E27FC236}">
                <a16:creationId xmlns:a16="http://schemas.microsoft.com/office/drawing/2014/main" id="{B37A1E8D-7331-B185-6521-1EBE446A996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F7FA042-6DEB-2A08-C1F0-4E5406B68DA6}"/>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72031DC9-6F26-498D-BD5A-9363A0B9107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1CD55-8931-A9BA-E06A-D5EF86491B8C}"/>
              </a:ext>
            </a:extLst>
          </p:cNvPr>
          <p:cNvSpPr txBox="1">
            <a:spLocks noGrp="1"/>
          </p:cNvSpPr>
          <p:nvPr>
            <p:ph type="ctrTitle"/>
          </p:nvPr>
        </p:nvSpPr>
        <p:spPr>
          <a:xfrm>
            <a:off x="1853964" y="265468"/>
            <a:ext cx="8565157" cy="447598"/>
          </a:xfrm>
        </p:spPr>
        <p:txBody>
          <a:bodyPr/>
          <a:lstStyle/>
          <a:p>
            <a:pPr lvl="0"/>
            <a:r>
              <a:rPr lang="en-GB" sz="2300"/>
              <a:t>Enterprise and Enterpreneurship</a:t>
            </a:r>
          </a:p>
        </p:txBody>
      </p:sp>
      <p:sp>
        <p:nvSpPr>
          <p:cNvPr id="3" name="Subtitle 2">
            <a:extLst>
              <a:ext uri="{FF2B5EF4-FFF2-40B4-BE49-F238E27FC236}">
                <a16:creationId xmlns:a16="http://schemas.microsoft.com/office/drawing/2014/main" id="{5A8E8E7C-F779-D43A-86D6-D37727EDFDA2}"/>
              </a:ext>
            </a:extLst>
          </p:cNvPr>
          <p:cNvSpPr txBox="1">
            <a:spLocks noGrp="1"/>
          </p:cNvSpPr>
          <p:nvPr>
            <p:ph type="subTitle" idx="1"/>
          </p:nvPr>
        </p:nvSpPr>
        <p:spPr>
          <a:xfrm>
            <a:off x="1585514" y="1602293"/>
            <a:ext cx="9082479" cy="4278386"/>
          </a:xfrm>
        </p:spPr>
        <p:txBody>
          <a:bodyPr/>
          <a:lstStyle/>
          <a:p>
            <a:pPr lvl="0">
              <a:lnSpc>
                <a:spcPct val="70000"/>
              </a:lnSpc>
            </a:pPr>
            <a:r>
              <a:rPr lang="en-GB" sz="2200" b="1"/>
              <a:t>Certificate Higher Education Business Skill Workplace</a:t>
            </a:r>
          </a:p>
          <a:p>
            <a:pPr lvl="0">
              <a:lnSpc>
                <a:spcPct val="70000"/>
              </a:lnSpc>
            </a:pPr>
            <a:endParaRPr lang="en-GB" sz="2200"/>
          </a:p>
          <a:p>
            <a:pPr lvl="0">
              <a:lnSpc>
                <a:spcPct val="70000"/>
              </a:lnSpc>
            </a:pPr>
            <a:r>
              <a:rPr lang="en-GB" sz="2200"/>
              <a:t>Lecturer Thomas Adeyemi</a:t>
            </a:r>
          </a:p>
          <a:p>
            <a:pPr lvl="0">
              <a:lnSpc>
                <a:spcPct val="70000"/>
              </a:lnSpc>
            </a:pPr>
            <a:endParaRPr lang="en-GB" sz="2200"/>
          </a:p>
          <a:p>
            <a:pPr lvl="0">
              <a:lnSpc>
                <a:spcPct val="70000"/>
              </a:lnSpc>
            </a:pPr>
            <a:endParaRPr lang="en-GB" sz="2200"/>
          </a:p>
          <a:p>
            <a:pPr lvl="0">
              <a:lnSpc>
                <a:spcPct val="70000"/>
              </a:lnSpc>
            </a:pPr>
            <a:endParaRPr lang="en-GB" sz="2200"/>
          </a:p>
          <a:p>
            <a:pPr lvl="0">
              <a:lnSpc>
                <a:spcPct val="70000"/>
              </a:lnSpc>
            </a:pPr>
            <a:endParaRPr lang="en-GB" sz="2200"/>
          </a:p>
          <a:p>
            <a:pPr lvl="0">
              <a:lnSpc>
                <a:spcPct val="70000"/>
              </a:lnSpc>
            </a:pPr>
            <a:endParaRPr lang="en-GB" sz="2200"/>
          </a:p>
          <a:p>
            <a:pPr lvl="0">
              <a:lnSpc>
                <a:spcPct val="70000"/>
              </a:lnSpc>
            </a:pPr>
            <a:r>
              <a:rPr lang="en-GB" sz="2200"/>
              <a:t>Present By Luz Mery Hernandez</a:t>
            </a:r>
          </a:p>
          <a:p>
            <a:pPr lvl="0">
              <a:lnSpc>
                <a:spcPct val="70000"/>
              </a:lnSpc>
            </a:pPr>
            <a:r>
              <a:rPr lang="en-GB" sz="2200"/>
              <a:t>2517632</a:t>
            </a:r>
          </a:p>
          <a:p>
            <a:pPr lvl="0">
              <a:lnSpc>
                <a:spcPct val="70000"/>
              </a:lnSpc>
            </a:pPr>
            <a:endParaRPr lang="en-GB" sz="2200"/>
          </a:p>
          <a:p>
            <a:pPr lvl="0">
              <a:lnSpc>
                <a:spcPct val="70000"/>
              </a:lnSpc>
            </a:pPr>
            <a:endParaRPr lang="en-GB" sz="2200"/>
          </a:p>
          <a:p>
            <a:pPr lvl="0">
              <a:lnSpc>
                <a:spcPct val="70000"/>
              </a:lnSpc>
            </a:pPr>
            <a:endParaRPr lang="en-GB" sz="2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40663-1A1B-64DE-8497-42DDD5C30532}"/>
              </a:ext>
            </a:extLst>
          </p:cNvPr>
          <p:cNvSpPr txBox="1">
            <a:spLocks noGrp="1"/>
          </p:cNvSpPr>
          <p:nvPr>
            <p:ph type="title"/>
          </p:nvPr>
        </p:nvSpPr>
        <p:spPr/>
        <p:txBody>
          <a:bodyPr anchorCtr="1"/>
          <a:lstStyle/>
          <a:p>
            <a:pPr lvl="0" algn="ctr"/>
            <a:r>
              <a:rPr lang="en-GB"/>
              <a:t>Table of content</a:t>
            </a:r>
          </a:p>
        </p:txBody>
      </p:sp>
      <p:sp>
        <p:nvSpPr>
          <p:cNvPr id="3" name="TextBox 2">
            <a:extLst>
              <a:ext uri="{FF2B5EF4-FFF2-40B4-BE49-F238E27FC236}">
                <a16:creationId xmlns:a16="http://schemas.microsoft.com/office/drawing/2014/main" id="{CC83BA33-49B2-0857-B859-0ECFD75C28C3}"/>
              </a:ext>
            </a:extLst>
          </p:cNvPr>
          <p:cNvSpPr txBox="1"/>
          <p:nvPr/>
        </p:nvSpPr>
        <p:spPr>
          <a:xfrm>
            <a:off x="1578080" y="2126775"/>
            <a:ext cx="11061286" cy="47089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Business plan</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 Organigram Company</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Pestel Analysis</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Marketing Strategy</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Financials</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p:txBody>
      </p:sp>
      <p:pic>
        <p:nvPicPr>
          <p:cNvPr id="4" name="Picture 4" descr="Premium Vector | Coffee logo icon vector design template">
            <a:extLst>
              <a:ext uri="{FF2B5EF4-FFF2-40B4-BE49-F238E27FC236}">
                <a16:creationId xmlns:a16="http://schemas.microsoft.com/office/drawing/2014/main" id="{D71DB1F3-F60A-B1CA-7222-1DCB13EBF301}"/>
              </a:ext>
            </a:extLst>
          </p:cNvPr>
          <p:cNvPicPr>
            <a:picLocks noChangeAspect="1"/>
          </p:cNvPicPr>
          <p:nvPr/>
        </p:nvPicPr>
        <p:blipFill>
          <a:blip r:embed="rId2"/>
          <a:stretch>
            <a:fillRect/>
          </a:stretch>
        </p:blipFill>
        <p:spPr>
          <a:xfrm>
            <a:off x="8598304" y="629262"/>
            <a:ext cx="1386349" cy="1825627"/>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0B075-10D3-DADC-DAD2-AA30EBE2194A}"/>
              </a:ext>
            </a:extLst>
          </p:cNvPr>
          <p:cNvSpPr txBox="1">
            <a:spLocks noGrp="1"/>
          </p:cNvSpPr>
          <p:nvPr>
            <p:ph type="title"/>
          </p:nvPr>
        </p:nvSpPr>
        <p:spPr/>
        <p:txBody>
          <a:bodyPr anchorCtr="1"/>
          <a:lstStyle/>
          <a:p>
            <a:pPr lvl="0" algn="ctr"/>
            <a:r>
              <a:rPr lang="en-GB"/>
              <a:t>Business Plan</a:t>
            </a:r>
          </a:p>
        </p:txBody>
      </p:sp>
      <p:sp>
        <p:nvSpPr>
          <p:cNvPr id="3" name="Content Placeholder 2">
            <a:extLst>
              <a:ext uri="{FF2B5EF4-FFF2-40B4-BE49-F238E27FC236}">
                <a16:creationId xmlns:a16="http://schemas.microsoft.com/office/drawing/2014/main" id="{C83CC22F-76A8-E0EC-2B98-3466E4845B5F}"/>
              </a:ext>
            </a:extLst>
          </p:cNvPr>
          <p:cNvSpPr txBox="1">
            <a:spLocks noGrp="1"/>
          </p:cNvSpPr>
          <p:nvPr>
            <p:ph idx="1"/>
          </p:nvPr>
        </p:nvSpPr>
        <p:spPr/>
        <p:txBody>
          <a:bodyPr/>
          <a:lstStyle/>
          <a:p>
            <a:pPr lvl="1" algn="just"/>
            <a:r>
              <a:rPr lang="en-GB"/>
              <a:t>Import premium Colombian Arabica Coffee beans into Uk  from certificate suppliers (FNCC).</a:t>
            </a:r>
          </a:p>
          <a:p>
            <a:pPr lvl="1" algn="just"/>
            <a:endParaRPr lang="en-GB"/>
          </a:p>
          <a:p>
            <a:pPr lvl="1" algn="just"/>
            <a:r>
              <a:rPr lang="en-GB"/>
              <a:t>Supply cafes restaurant, and  retailers and online customers.</a:t>
            </a:r>
          </a:p>
          <a:p>
            <a:pPr lvl="1" algn="just"/>
            <a:endParaRPr lang="en-GB"/>
          </a:p>
          <a:p>
            <a:pPr lvl="1" algn="just"/>
            <a:r>
              <a:rPr lang="en-GB"/>
              <a:t>Build a Trusted brand  Through competitive pricing, excellent  customer services, ensure compliance with UK food import regulations, DEFRA and  Food Standars Agency (FSA)</a:t>
            </a:r>
          </a:p>
          <a:p>
            <a:pPr lvl="1" algn="just"/>
            <a:endParaRPr lang="en-GB"/>
          </a:p>
          <a:p>
            <a:pPr lvl="1" algn="just"/>
            <a:r>
              <a:rPr lang="en-GB"/>
              <a:t>Generate revenue through wholesales , direct online sales and subscription services</a:t>
            </a:r>
          </a:p>
          <a:p>
            <a:pPr lvl="1"/>
            <a:endParaRPr lang="en-GB"/>
          </a:p>
          <a:p>
            <a:pPr lvl="1"/>
            <a:endParaRPr lang="en-GB"/>
          </a:p>
        </p:txBody>
      </p:sp>
      <p:pic>
        <p:nvPicPr>
          <p:cNvPr id="4" name="Picture 3" descr="Premium Vector | Coffee logo icon vector design template">
            <a:extLst>
              <a:ext uri="{FF2B5EF4-FFF2-40B4-BE49-F238E27FC236}">
                <a16:creationId xmlns:a16="http://schemas.microsoft.com/office/drawing/2014/main" id="{76738218-8E3E-E19B-DB68-1DA1B1FCF2EC}"/>
              </a:ext>
            </a:extLst>
          </p:cNvPr>
          <p:cNvPicPr>
            <a:picLocks noChangeAspect="1"/>
          </p:cNvPicPr>
          <p:nvPr/>
        </p:nvPicPr>
        <p:blipFill>
          <a:blip r:embed="rId2"/>
          <a:stretch>
            <a:fillRect/>
          </a:stretch>
        </p:blipFill>
        <p:spPr>
          <a:xfrm>
            <a:off x="0" y="0"/>
            <a:ext cx="1386349" cy="182562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6FAE-4CED-8922-939F-B1C6B6DF3718}"/>
              </a:ext>
            </a:extLst>
          </p:cNvPr>
          <p:cNvSpPr txBox="1">
            <a:spLocks noGrp="1"/>
          </p:cNvSpPr>
          <p:nvPr>
            <p:ph type="title"/>
          </p:nvPr>
        </p:nvSpPr>
        <p:spPr/>
        <p:txBody>
          <a:bodyPr anchorCtr="1"/>
          <a:lstStyle/>
          <a:p>
            <a:pPr lvl="0" algn="ctr"/>
            <a:r>
              <a:rPr lang="en-GB"/>
              <a:t>Organigram Company</a:t>
            </a:r>
          </a:p>
        </p:txBody>
      </p:sp>
      <p:sp>
        <p:nvSpPr>
          <p:cNvPr id="3" name="Content Placeholder 2">
            <a:extLst>
              <a:ext uri="{FF2B5EF4-FFF2-40B4-BE49-F238E27FC236}">
                <a16:creationId xmlns:a16="http://schemas.microsoft.com/office/drawing/2014/main" id="{535C109D-9F06-2D15-D4AE-FFAA06EE35A8}"/>
              </a:ext>
            </a:extLst>
          </p:cNvPr>
          <p:cNvSpPr txBox="1">
            <a:spLocks noGrp="1"/>
          </p:cNvSpPr>
          <p:nvPr>
            <p:ph idx="1"/>
          </p:nvPr>
        </p:nvSpPr>
        <p:spPr>
          <a:xfrm>
            <a:off x="850940" y="1851056"/>
            <a:ext cx="10259513" cy="4884039"/>
          </a:xfrm>
        </p:spPr>
        <p:txBody>
          <a:bodyPr/>
          <a:lstStyle/>
          <a:p>
            <a:pPr marL="0" lvl="0" indent="0">
              <a:buNone/>
            </a:pPr>
            <a:r>
              <a:rPr lang="en-GB"/>
              <a:t>Private  limited Company (Ltda)</a:t>
            </a:r>
          </a:p>
        </p:txBody>
      </p:sp>
      <p:sp>
        <p:nvSpPr>
          <p:cNvPr id="4" name="Rectangle: Rounded Corners 5">
            <a:extLst>
              <a:ext uri="{FF2B5EF4-FFF2-40B4-BE49-F238E27FC236}">
                <a16:creationId xmlns:a16="http://schemas.microsoft.com/office/drawing/2014/main" id="{CBF69BC8-C682-6B07-C97C-F93FD6E078E8}"/>
              </a:ext>
            </a:extLst>
          </p:cNvPr>
          <p:cNvSpPr/>
          <p:nvPr/>
        </p:nvSpPr>
        <p:spPr>
          <a:xfrm>
            <a:off x="3605195" y="2239722"/>
            <a:ext cx="4444185" cy="54457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Chief Executive officer ( CEO)</a:t>
            </a:r>
            <a:endParaRPr lang="en-GB" sz="1800" b="0" i="0" u="none" strike="noStrike" kern="1200" cap="none" spc="0" baseline="0">
              <a:solidFill>
                <a:srgbClr val="FFFFFF"/>
              </a:solidFill>
              <a:uFillTx/>
              <a:latin typeface="Aptos"/>
            </a:endParaRPr>
          </a:p>
        </p:txBody>
      </p:sp>
      <p:sp>
        <p:nvSpPr>
          <p:cNvPr id="5" name="Rectangle 6">
            <a:extLst>
              <a:ext uri="{FF2B5EF4-FFF2-40B4-BE49-F238E27FC236}">
                <a16:creationId xmlns:a16="http://schemas.microsoft.com/office/drawing/2014/main" id="{830CA5C3-ACE0-7D50-A3D1-EAF0BE0E7D02}"/>
              </a:ext>
            </a:extLst>
          </p:cNvPr>
          <p:cNvSpPr/>
          <p:nvPr/>
        </p:nvSpPr>
        <p:spPr>
          <a:xfrm>
            <a:off x="4471333" y="3271704"/>
            <a:ext cx="2684477" cy="293613"/>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Director</a:t>
            </a:r>
          </a:p>
        </p:txBody>
      </p:sp>
      <p:sp>
        <p:nvSpPr>
          <p:cNvPr id="6" name="Rectangle: Rounded Corners 7">
            <a:extLst>
              <a:ext uri="{FF2B5EF4-FFF2-40B4-BE49-F238E27FC236}">
                <a16:creationId xmlns:a16="http://schemas.microsoft.com/office/drawing/2014/main" id="{FBA6265D-AD38-52E2-3683-51DFC75D3942}"/>
              </a:ext>
            </a:extLst>
          </p:cNvPr>
          <p:cNvSpPr/>
          <p:nvPr/>
        </p:nvSpPr>
        <p:spPr>
          <a:xfrm>
            <a:off x="1386349" y="3842162"/>
            <a:ext cx="1222625" cy="91440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Finance</a:t>
            </a:r>
            <a:endParaRPr lang="en-GB" sz="1800" b="0" i="0" u="none" strike="noStrike" kern="1200" cap="none" spc="0" baseline="0">
              <a:solidFill>
                <a:srgbClr val="FFFFFF"/>
              </a:solidFill>
              <a:uFillTx/>
              <a:latin typeface="Aptos"/>
            </a:endParaRPr>
          </a:p>
        </p:txBody>
      </p:sp>
      <p:sp>
        <p:nvSpPr>
          <p:cNvPr id="7" name="Rectangle: Rounded Corners 8">
            <a:extLst>
              <a:ext uri="{FF2B5EF4-FFF2-40B4-BE49-F238E27FC236}">
                <a16:creationId xmlns:a16="http://schemas.microsoft.com/office/drawing/2014/main" id="{D2941AD2-3FD4-5F32-B001-CF5AE983DA71}"/>
              </a:ext>
            </a:extLst>
          </p:cNvPr>
          <p:cNvSpPr/>
          <p:nvPr/>
        </p:nvSpPr>
        <p:spPr>
          <a:xfrm>
            <a:off x="3665994" y="3905082"/>
            <a:ext cx="1392567" cy="85148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legal</a:t>
            </a:r>
            <a:endParaRPr lang="en-GB" sz="1800" b="0" i="0" u="none" strike="noStrike" kern="1200" cap="none" spc="0" baseline="0">
              <a:solidFill>
                <a:srgbClr val="FFFFFF"/>
              </a:solidFill>
              <a:uFillTx/>
              <a:latin typeface="Aptos"/>
            </a:endParaRPr>
          </a:p>
        </p:txBody>
      </p:sp>
      <p:sp>
        <p:nvSpPr>
          <p:cNvPr id="8" name="Rectangle: Rounded Corners 9">
            <a:extLst>
              <a:ext uri="{FF2B5EF4-FFF2-40B4-BE49-F238E27FC236}">
                <a16:creationId xmlns:a16="http://schemas.microsoft.com/office/drawing/2014/main" id="{9E0966B4-6DAC-154F-A9E2-51C51A1ACE48}"/>
              </a:ext>
            </a:extLst>
          </p:cNvPr>
          <p:cNvSpPr/>
          <p:nvPr/>
        </p:nvSpPr>
        <p:spPr>
          <a:xfrm>
            <a:off x="5972961" y="3842162"/>
            <a:ext cx="1585514" cy="85148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marketing</a:t>
            </a:r>
            <a:endParaRPr lang="en-GB" sz="1800" b="0" i="0" u="none" strike="noStrike" kern="1200" cap="none" spc="0" baseline="0">
              <a:solidFill>
                <a:srgbClr val="FFFFFF"/>
              </a:solidFill>
              <a:uFillTx/>
              <a:latin typeface="Aptos"/>
            </a:endParaRPr>
          </a:p>
        </p:txBody>
      </p:sp>
      <p:sp>
        <p:nvSpPr>
          <p:cNvPr id="9" name="Rectangle: Rounded Corners 10">
            <a:extLst>
              <a:ext uri="{FF2B5EF4-FFF2-40B4-BE49-F238E27FC236}">
                <a16:creationId xmlns:a16="http://schemas.microsoft.com/office/drawing/2014/main" id="{F90D8DBC-9EFC-6550-B9B2-FC2045D89CA5}"/>
              </a:ext>
            </a:extLst>
          </p:cNvPr>
          <p:cNvSpPr/>
          <p:nvPr/>
        </p:nvSpPr>
        <p:spPr>
          <a:xfrm>
            <a:off x="9026554" y="3779242"/>
            <a:ext cx="981507" cy="91440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logistc</a:t>
            </a:r>
          </a:p>
        </p:txBody>
      </p:sp>
      <p:sp>
        <p:nvSpPr>
          <p:cNvPr id="10" name="Rectangle: Rounded Corners 11">
            <a:extLst>
              <a:ext uri="{FF2B5EF4-FFF2-40B4-BE49-F238E27FC236}">
                <a16:creationId xmlns:a16="http://schemas.microsoft.com/office/drawing/2014/main" id="{195E676B-C777-1E7B-5517-D22F31850F0E}"/>
              </a:ext>
            </a:extLst>
          </p:cNvPr>
          <p:cNvSpPr/>
          <p:nvPr/>
        </p:nvSpPr>
        <p:spPr>
          <a:xfrm>
            <a:off x="1386349" y="4891500"/>
            <a:ext cx="1222625" cy="80462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Account</a:t>
            </a:r>
            <a:endParaRPr lang="en-GB" sz="1800" b="0" i="0" u="none" strike="noStrike" kern="1200" cap="none" spc="0" baseline="0">
              <a:solidFill>
                <a:srgbClr val="FFFFFF"/>
              </a:solidFill>
              <a:uFillTx/>
              <a:latin typeface="Aptos"/>
            </a:endParaRPr>
          </a:p>
        </p:txBody>
      </p:sp>
      <p:sp>
        <p:nvSpPr>
          <p:cNvPr id="11" name="Rectangle: Rounded Corners 12">
            <a:extLst>
              <a:ext uri="{FF2B5EF4-FFF2-40B4-BE49-F238E27FC236}">
                <a16:creationId xmlns:a16="http://schemas.microsoft.com/office/drawing/2014/main" id="{A9D01763-3221-8ACE-623F-5F5586A565B4}"/>
              </a:ext>
            </a:extLst>
          </p:cNvPr>
          <p:cNvSpPr/>
          <p:nvPr/>
        </p:nvSpPr>
        <p:spPr>
          <a:xfrm>
            <a:off x="3665994" y="4891500"/>
            <a:ext cx="1392576" cy="69034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lawyer</a:t>
            </a:r>
            <a:endParaRPr lang="en-GB" sz="1800" b="0" i="0" u="none" strike="noStrike" kern="1200" cap="none" spc="0" baseline="0">
              <a:solidFill>
                <a:srgbClr val="FFFFFF"/>
              </a:solidFill>
              <a:uFillTx/>
              <a:latin typeface="Aptos"/>
            </a:endParaRPr>
          </a:p>
        </p:txBody>
      </p:sp>
      <p:sp>
        <p:nvSpPr>
          <p:cNvPr id="12" name="Rectangle: Rounded Corners 13">
            <a:extLst>
              <a:ext uri="{FF2B5EF4-FFF2-40B4-BE49-F238E27FC236}">
                <a16:creationId xmlns:a16="http://schemas.microsoft.com/office/drawing/2014/main" id="{A6D4D59A-4567-643F-5200-3BF67219400C}"/>
              </a:ext>
            </a:extLst>
          </p:cNvPr>
          <p:cNvSpPr/>
          <p:nvPr/>
        </p:nvSpPr>
        <p:spPr>
          <a:xfrm>
            <a:off x="5889074" y="5011396"/>
            <a:ext cx="1803626" cy="433059"/>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ptos"/>
              </a:rPr>
              <a:t>International seller</a:t>
            </a:r>
            <a:endParaRPr lang="en-GB" sz="1800" b="0" i="0" u="none" strike="noStrike" kern="1200" cap="none" spc="0" baseline="0">
              <a:solidFill>
                <a:srgbClr val="FFFFFF"/>
              </a:solidFill>
              <a:uFillTx/>
              <a:latin typeface="Aptos"/>
            </a:endParaRPr>
          </a:p>
        </p:txBody>
      </p:sp>
      <p:sp>
        <p:nvSpPr>
          <p:cNvPr id="13" name="Rectangle 14">
            <a:extLst>
              <a:ext uri="{FF2B5EF4-FFF2-40B4-BE49-F238E27FC236}">
                <a16:creationId xmlns:a16="http://schemas.microsoft.com/office/drawing/2014/main" id="{D45273CE-C5D5-D4B3-B064-6E43D2F918D1}"/>
              </a:ext>
            </a:extLst>
          </p:cNvPr>
          <p:cNvSpPr/>
          <p:nvPr/>
        </p:nvSpPr>
        <p:spPr>
          <a:xfrm>
            <a:off x="8800048" y="4693642"/>
            <a:ext cx="1392576" cy="641753"/>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Store (warehouse</a:t>
            </a:r>
          </a:p>
        </p:txBody>
      </p:sp>
      <p:sp>
        <p:nvSpPr>
          <p:cNvPr id="14" name="Rectangle 15">
            <a:extLst>
              <a:ext uri="{FF2B5EF4-FFF2-40B4-BE49-F238E27FC236}">
                <a16:creationId xmlns:a16="http://schemas.microsoft.com/office/drawing/2014/main" id="{61DA2A5A-3D0F-7873-BD61-4638723E4F63}"/>
              </a:ext>
            </a:extLst>
          </p:cNvPr>
          <p:cNvSpPr/>
          <p:nvPr/>
        </p:nvSpPr>
        <p:spPr>
          <a:xfrm>
            <a:off x="8800048" y="5444456"/>
            <a:ext cx="1392576" cy="369115"/>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transport</a:t>
            </a:r>
          </a:p>
        </p:txBody>
      </p:sp>
      <p:sp>
        <p:nvSpPr>
          <p:cNvPr id="15" name="Rectangle 16">
            <a:extLst>
              <a:ext uri="{FF2B5EF4-FFF2-40B4-BE49-F238E27FC236}">
                <a16:creationId xmlns:a16="http://schemas.microsoft.com/office/drawing/2014/main" id="{A057FA0D-A282-8E05-BD66-6724F0F3188D}"/>
              </a:ext>
            </a:extLst>
          </p:cNvPr>
          <p:cNvSpPr/>
          <p:nvPr/>
        </p:nvSpPr>
        <p:spPr>
          <a:xfrm>
            <a:off x="8800048" y="5945245"/>
            <a:ext cx="1392576" cy="231718"/>
          </a:xfrm>
          <a:prstGeom prst="rect">
            <a:avLst/>
          </a:pr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distribution</a:t>
            </a:r>
          </a:p>
        </p:txBody>
      </p:sp>
      <p:sp>
        <p:nvSpPr>
          <p:cNvPr id="16" name="Arrow: Down 17">
            <a:extLst>
              <a:ext uri="{FF2B5EF4-FFF2-40B4-BE49-F238E27FC236}">
                <a16:creationId xmlns:a16="http://schemas.microsoft.com/office/drawing/2014/main" id="{3EF7552E-1614-405F-AF66-5726C177F7DC}"/>
              </a:ext>
            </a:extLst>
          </p:cNvPr>
          <p:cNvSpPr/>
          <p:nvPr/>
        </p:nvSpPr>
        <p:spPr>
          <a:xfrm>
            <a:off x="5356372" y="2592195"/>
            <a:ext cx="941832" cy="544570"/>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 f8 0 f7"/>
              <a:gd name="f15" fmla="pin 0 f1 10800"/>
              <a:gd name="f16" fmla="pin 0 f0 21600"/>
              <a:gd name="f17" fmla="*/ f10 f2 1"/>
              <a:gd name="f18" fmla="*/ f11 f2 1"/>
              <a:gd name="f19" fmla="val f15"/>
              <a:gd name="f20" fmla="val f16"/>
              <a:gd name="f21" fmla="*/ f14 1 21600"/>
              <a:gd name="f22" fmla="*/ f15 f12 1"/>
              <a:gd name="f23" fmla="*/ f16 f13 1"/>
              <a:gd name="f24" fmla="*/ f17 1 f4"/>
              <a:gd name="f25" fmla="*/ f18 1 f4"/>
              <a:gd name="f26" fmla="+- 21600 0 f19"/>
              <a:gd name="f27" fmla="+- 21600 0 f20"/>
              <a:gd name="f28" fmla="*/ 0 f21 1"/>
              <a:gd name="f29" fmla="*/ 21600 f21 1"/>
              <a:gd name="f30" fmla="*/ f19 f12 1"/>
              <a:gd name="f31" fmla="*/ f20 f13 1"/>
              <a:gd name="f32" fmla="+- f24 0 f3"/>
              <a:gd name="f33" fmla="+- f25 0 f3"/>
              <a:gd name="f34" fmla="*/ f27 f19 1"/>
              <a:gd name="f35" fmla="*/ f28 1 f21"/>
              <a:gd name="f36" fmla="*/ f29 1 f21"/>
              <a:gd name="f37" fmla="*/ f26 f12 1"/>
              <a:gd name="f38" fmla="*/ f34 1 10800"/>
              <a:gd name="f39" fmla="*/ f35 f13 1"/>
              <a:gd name="f40" fmla="*/ f35 f12 1"/>
              <a:gd name="f41" fmla="*/ f36 f12 1"/>
              <a:gd name="f42" fmla="+- f20 f38 0"/>
              <a:gd name="f43" fmla="*/ f42 f13 1"/>
            </a:gdLst>
            <a:ahLst>
              <a:ahXY gdRefX="f1" minX="f7" maxX="f9" gdRefY="f0" minY="f7" maxY="f8">
                <a:pos x="f22" y="f23"/>
              </a:ahXY>
            </a:ahLst>
            <a:cxnLst>
              <a:cxn ang="3cd4">
                <a:pos x="hc" y="t"/>
              </a:cxn>
              <a:cxn ang="0">
                <a:pos x="r" y="vc"/>
              </a:cxn>
              <a:cxn ang="cd4">
                <a:pos x="hc" y="b"/>
              </a:cxn>
              <a:cxn ang="cd2">
                <a:pos x="l" y="vc"/>
              </a:cxn>
              <a:cxn ang="f32">
                <a:pos x="f40" y="f31"/>
              </a:cxn>
              <a:cxn ang="f33">
                <a:pos x="f41" y="f31"/>
              </a:cxn>
            </a:cxnLst>
            <a:rect l="f30" t="f39" r="f37" b="f43"/>
            <a:pathLst>
              <a:path w="21600" h="21600">
                <a:moveTo>
                  <a:pt x="f19" y="f7"/>
                </a:moveTo>
                <a:lnTo>
                  <a:pt x="f19" y="f20"/>
                </a:lnTo>
                <a:lnTo>
                  <a:pt x="f7" y="f20"/>
                </a:lnTo>
                <a:lnTo>
                  <a:pt x="f9" y="f8"/>
                </a:lnTo>
                <a:lnTo>
                  <a:pt x="f8" y="f20"/>
                </a:lnTo>
                <a:lnTo>
                  <a:pt x="f26" y="f20"/>
                </a:lnTo>
                <a:lnTo>
                  <a:pt x="f26" y="f7"/>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pic>
        <p:nvPicPr>
          <p:cNvPr id="17" name="Picture 19" descr="Premium Vector | Coffee logo icon vector design template">
            <a:extLst>
              <a:ext uri="{FF2B5EF4-FFF2-40B4-BE49-F238E27FC236}">
                <a16:creationId xmlns:a16="http://schemas.microsoft.com/office/drawing/2014/main" id="{493C6A96-EAAE-6F33-87D9-8F9CB7BD1052}"/>
              </a:ext>
            </a:extLst>
          </p:cNvPr>
          <p:cNvPicPr>
            <a:picLocks noChangeAspect="1"/>
          </p:cNvPicPr>
          <p:nvPr/>
        </p:nvPicPr>
        <p:blipFill>
          <a:blip r:embed="rId2"/>
          <a:stretch>
            <a:fillRect/>
          </a:stretch>
        </p:blipFill>
        <p:spPr>
          <a:xfrm>
            <a:off x="10790898" y="0"/>
            <a:ext cx="1386349" cy="182562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C72C-4B66-FB5E-C6F2-613BA8B1FFD0}"/>
              </a:ext>
            </a:extLst>
          </p:cNvPr>
          <p:cNvSpPr txBox="1">
            <a:spLocks noGrp="1"/>
          </p:cNvSpPr>
          <p:nvPr>
            <p:ph type="title"/>
          </p:nvPr>
        </p:nvSpPr>
        <p:spPr/>
        <p:txBody>
          <a:bodyPr anchorCtr="1"/>
          <a:lstStyle/>
          <a:p>
            <a:pPr lvl="0" algn="ctr"/>
            <a:r>
              <a:rPr lang="en-GB"/>
              <a:t>  Pestel Analysis</a:t>
            </a:r>
          </a:p>
        </p:txBody>
      </p:sp>
      <p:grpSp>
        <p:nvGrpSpPr>
          <p:cNvPr id="3" name="Diagram 2">
            <a:extLst>
              <a:ext uri="{FF2B5EF4-FFF2-40B4-BE49-F238E27FC236}">
                <a16:creationId xmlns:a16="http://schemas.microsoft.com/office/drawing/2014/main" id="{304989D0-3F8F-A2A0-18F0-5A31862FCD29}"/>
              </a:ext>
            </a:extLst>
          </p:cNvPr>
          <p:cNvGrpSpPr/>
          <p:nvPr/>
        </p:nvGrpSpPr>
        <p:grpSpPr>
          <a:xfrm>
            <a:off x="68826" y="1425677"/>
            <a:ext cx="12123179" cy="4510378"/>
            <a:chOff x="68826" y="1425677"/>
            <a:chExt cx="12123179" cy="4510378"/>
          </a:xfrm>
        </p:grpSpPr>
        <p:sp>
          <p:nvSpPr>
            <p:cNvPr id="4" name="Free-form: Shape 3">
              <a:extLst>
                <a:ext uri="{FF2B5EF4-FFF2-40B4-BE49-F238E27FC236}">
                  <a16:creationId xmlns:a16="http://schemas.microsoft.com/office/drawing/2014/main" id="{01A7BED8-3F30-C200-9DE7-B0410C2DA37E}"/>
                </a:ext>
              </a:extLst>
            </p:cNvPr>
            <p:cNvSpPr/>
            <p:nvPr/>
          </p:nvSpPr>
          <p:spPr>
            <a:xfrm>
              <a:off x="68826" y="2614717"/>
              <a:ext cx="3967837" cy="3321338"/>
            </a:xfrm>
            <a:custGeom>
              <a:avLst/>
              <a:gdLst>
                <a:gd name="f0" fmla="val 10800000"/>
                <a:gd name="f1" fmla="val 5400000"/>
                <a:gd name="f2" fmla="val 180"/>
                <a:gd name="f3" fmla="val w"/>
                <a:gd name="f4" fmla="val h"/>
                <a:gd name="f5" fmla="val 0"/>
                <a:gd name="f6" fmla="val 3901662"/>
                <a:gd name="f7" fmla="val 3171439"/>
                <a:gd name="f8" fmla="val 3425946"/>
                <a:gd name="f9" fmla="val 475716"/>
                <a:gd name="f10" fmla="val 212985"/>
                <a:gd name="f11" fmla="val 2958454"/>
                <a:gd name="f12" fmla="val 2695723"/>
                <a:gd name="f13" fmla="val 3688677"/>
                <a:gd name="f14" fmla="+- 0 0 -90"/>
                <a:gd name="f15" fmla="*/ f3 1 3901662"/>
                <a:gd name="f16" fmla="*/ f4 1 3171439"/>
                <a:gd name="f17" fmla="+- f7 0 f5"/>
                <a:gd name="f18" fmla="+- f6 0 f5"/>
                <a:gd name="f19" fmla="*/ f14 f0 1"/>
                <a:gd name="f20" fmla="*/ f18 1 3901662"/>
                <a:gd name="f21" fmla="*/ f17 1 3171439"/>
                <a:gd name="f22" fmla="*/ 475716 f18 1"/>
                <a:gd name="f23" fmla="*/ 0 f17 1"/>
                <a:gd name="f24" fmla="*/ 3425946 f18 1"/>
                <a:gd name="f25" fmla="*/ 3901662 f18 1"/>
                <a:gd name="f26" fmla="*/ 475716 f17 1"/>
                <a:gd name="f27" fmla="*/ 3171439 f17 1"/>
                <a:gd name="f28" fmla="*/ 0 f18 1"/>
                <a:gd name="f29" fmla="*/ f19 1 f2"/>
                <a:gd name="f30" fmla="*/ f22 1 3901662"/>
                <a:gd name="f31" fmla="*/ f23 1 3171439"/>
                <a:gd name="f32" fmla="*/ f24 1 3901662"/>
                <a:gd name="f33" fmla="*/ f25 1 3901662"/>
                <a:gd name="f34" fmla="*/ f26 1 3171439"/>
                <a:gd name="f35" fmla="*/ f27 1 3171439"/>
                <a:gd name="f36" fmla="*/ f28 1 3901662"/>
                <a:gd name="f37" fmla="*/ f5 1 f20"/>
                <a:gd name="f38" fmla="*/ f6 1 f20"/>
                <a:gd name="f39" fmla="*/ f5 1 f21"/>
                <a:gd name="f40" fmla="*/ f7 1 f21"/>
                <a:gd name="f41" fmla="+- f29 0 f1"/>
                <a:gd name="f42" fmla="*/ f30 1 f20"/>
                <a:gd name="f43" fmla="*/ f31 1 f21"/>
                <a:gd name="f44" fmla="*/ f32 1 f20"/>
                <a:gd name="f45" fmla="*/ f33 1 f20"/>
                <a:gd name="f46" fmla="*/ f34 1 f21"/>
                <a:gd name="f47" fmla="*/ f35 1 f21"/>
                <a:gd name="f48" fmla="*/ f36 1 f20"/>
                <a:gd name="f49" fmla="*/ f37 f15 1"/>
                <a:gd name="f50" fmla="*/ f38 f15 1"/>
                <a:gd name="f51" fmla="*/ f40 f16 1"/>
                <a:gd name="f52" fmla="*/ f39 f16 1"/>
                <a:gd name="f53" fmla="*/ f42 f15 1"/>
                <a:gd name="f54" fmla="*/ f43 f16 1"/>
                <a:gd name="f55" fmla="*/ f44 f15 1"/>
                <a:gd name="f56" fmla="*/ f45 f15 1"/>
                <a:gd name="f57" fmla="*/ f46 f16 1"/>
                <a:gd name="f58" fmla="*/ f47 f16 1"/>
                <a:gd name="f59" fmla="*/ f48 f15 1"/>
              </a:gdLst>
              <a:ahLst/>
              <a:cxnLst>
                <a:cxn ang="3cd4">
                  <a:pos x="hc" y="t"/>
                </a:cxn>
                <a:cxn ang="0">
                  <a:pos x="r" y="vc"/>
                </a:cxn>
                <a:cxn ang="cd4">
                  <a:pos x="hc" y="b"/>
                </a:cxn>
                <a:cxn ang="cd2">
                  <a:pos x="l" y="vc"/>
                </a:cxn>
                <a:cxn ang="f41">
                  <a:pos x="f53" y="f54"/>
                </a:cxn>
                <a:cxn ang="f41">
                  <a:pos x="f55" y="f54"/>
                </a:cxn>
                <a:cxn ang="f41">
                  <a:pos x="f56" y="f57"/>
                </a:cxn>
                <a:cxn ang="f41">
                  <a:pos x="f56" y="f58"/>
                </a:cxn>
                <a:cxn ang="f41">
                  <a:pos x="f56" y="f58"/>
                </a:cxn>
                <a:cxn ang="f41">
                  <a:pos x="f59" y="f58"/>
                </a:cxn>
                <a:cxn ang="f41">
                  <a:pos x="f59" y="f58"/>
                </a:cxn>
                <a:cxn ang="f41">
                  <a:pos x="f59" y="f57"/>
                </a:cxn>
                <a:cxn ang="f41">
                  <a:pos x="f53" y="f54"/>
                </a:cxn>
              </a:cxnLst>
              <a:rect l="f49" t="f52" r="f50" b="f51"/>
              <a:pathLst>
                <a:path w="3901662" h="3171439">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solidFill>
              <a:srgbClr val="FFFFFF">
                <a:alpha val="90000"/>
              </a:srgbClr>
            </a:solidFill>
            <a:ln w="19046" cap="flat">
              <a:solidFill>
                <a:srgbClr val="156082"/>
              </a:solidFill>
              <a:prstDash val="solid"/>
              <a:miter/>
            </a:ln>
          </p:spPr>
          <p:txBody>
            <a:bodyPr vert="horz" wrap="square" lIns="304504" tIns="165168" rIns="304504" bIns="304504" anchor="t" anchorCtr="0" compatLnSpc="1">
              <a:noAutofit/>
            </a:bodyPr>
            <a:lstStyle/>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UK trade policy &amp; foreign relation</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Regional stability in Colombia</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Trade preference &amp; agreement </a:t>
              </a:r>
            </a:p>
          </p:txBody>
        </p:sp>
        <p:sp>
          <p:nvSpPr>
            <p:cNvPr id="5" name="Free-form: Shape 4">
              <a:extLst>
                <a:ext uri="{FF2B5EF4-FFF2-40B4-BE49-F238E27FC236}">
                  <a16:creationId xmlns:a16="http://schemas.microsoft.com/office/drawing/2014/main" id="{669DC8F1-30E8-3DFA-5745-000A0B48FD23}"/>
                </a:ext>
              </a:extLst>
            </p:cNvPr>
            <p:cNvSpPr/>
            <p:nvPr/>
          </p:nvSpPr>
          <p:spPr>
            <a:xfrm>
              <a:off x="68826" y="1425677"/>
              <a:ext cx="3967837" cy="1225817"/>
            </a:xfrm>
            <a:custGeom>
              <a:avLst/>
              <a:gdLst>
                <a:gd name="f0" fmla="val 10800000"/>
                <a:gd name="f1" fmla="val 5400000"/>
                <a:gd name="f2" fmla="val 180"/>
                <a:gd name="f3" fmla="val w"/>
                <a:gd name="f4" fmla="val h"/>
                <a:gd name="f5" fmla="val 0"/>
                <a:gd name="f6" fmla="val 3901662"/>
                <a:gd name="f7" fmla="val 1170498"/>
                <a:gd name="f8" fmla="val 526724"/>
                <a:gd name="f9" fmla="val 3374938"/>
                <a:gd name="f10" fmla="val 3665840"/>
                <a:gd name="f11" fmla="val 235822"/>
                <a:gd name="f12" fmla="+- 0 0 -90"/>
                <a:gd name="f13" fmla="*/ f3 1 3901662"/>
                <a:gd name="f14" fmla="*/ f4 1 1170498"/>
                <a:gd name="f15" fmla="+- f7 0 f5"/>
                <a:gd name="f16" fmla="+- f6 0 f5"/>
                <a:gd name="f17" fmla="*/ f12 f0 1"/>
                <a:gd name="f18" fmla="*/ f16 1 3901662"/>
                <a:gd name="f19" fmla="*/ f15 1 1170498"/>
                <a:gd name="f20" fmla="*/ 526724 f16 1"/>
                <a:gd name="f21" fmla="*/ 0 f15 1"/>
                <a:gd name="f22" fmla="*/ 3374938 f16 1"/>
                <a:gd name="f23" fmla="*/ 3901662 f16 1"/>
                <a:gd name="f24" fmla="*/ 526724 f15 1"/>
                <a:gd name="f25" fmla="*/ 1170498 f15 1"/>
                <a:gd name="f26" fmla="*/ 0 f16 1"/>
                <a:gd name="f27" fmla="*/ f17 1 f2"/>
                <a:gd name="f28" fmla="*/ f20 1 3901662"/>
                <a:gd name="f29" fmla="*/ f21 1 1170498"/>
                <a:gd name="f30" fmla="*/ f22 1 3901662"/>
                <a:gd name="f31" fmla="*/ f23 1 3901662"/>
                <a:gd name="f32" fmla="*/ f24 1 1170498"/>
                <a:gd name="f33" fmla="*/ f25 1 1170498"/>
                <a:gd name="f34" fmla="*/ f26 1 3901662"/>
                <a:gd name="f35" fmla="*/ f5 1 f18"/>
                <a:gd name="f36" fmla="*/ f6 1 f18"/>
                <a:gd name="f37" fmla="*/ f5 1 f19"/>
                <a:gd name="f38" fmla="*/ f7 1 f19"/>
                <a:gd name="f39" fmla="+- f27 0 f1"/>
                <a:gd name="f40" fmla="*/ f28 1 f18"/>
                <a:gd name="f41" fmla="*/ f29 1 f19"/>
                <a:gd name="f42" fmla="*/ f30 1 f18"/>
                <a:gd name="f43" fmla="*/ f31 1 f18"/>
                <a:gd name="f44" fmla="*/ f32 1 f19"/>
                <a:gd name="f45" fmla="*/ f33 1 f19"/>
                <a:gd name="f46" fmla="*/ f34 1 f18"/>
                <a:gd name="f47" fmla="*/ f35 f13 1"/>
                <a:gd name="f48" fmla="*/ f36 f13 1"/>
                <a:gd name="f49" fmla="*/ f38 f14 1"/>
                <a:gd name="f50" fmla="*/ f37 f14 1"/>
                <a:gd name="f51" fmla="*/ f40 f13 1"/>
                <a:gd name="f52" fmla="*/ f41 f14 1"/>
                <a:gd name="f53" fmla="*/ f42 f13 1"/>
                <a:gd name="f54" fmla="*/ f43 f13 1"/>
                <a:gd name="f55" fmla="*/ f44 f14 1"/>
                <a:gd name="f56" fmla="*/ f45 f14 1"/>
                <a:gd name="f57" fmla="*/ f46 f13 1"/>
              </a:gdLst>
              <a:ahLst/>
              <a:cxnLst>
                <a:cxn ang="3cd4">
                  <a:pos x="hc" y="t"/>
                </a:cxn>
                <a:cxn ang="0">
                  <a:pos x="r" y="vc"/>
                </a:cxn>
                <a:cxn ang="cd4">
                  <a:pos x="hc" y="b"/>
                </a:cxn>
                <a:cxn ang="cd2">
                  <a:pos x="l" y="vc"/>
                </a:cxn>
                <a:cxn ang="f39">
                  <a:pos x="f51" y="f52"/>
                </a:cxn>
                <a:cxn ang="f39">
                  <a:pos x="f53" y="f52"/>
                </a:cxn>
                <a:cxn ang="f39">
                  <a:pos x="f54" y="f55"/>
                </a:cxn>
                <a:cxn ang="f39">
                  <a:pos x="f54" y="f56"/>
                </a:cxn>
                <a:cxn ang="f39">
                  <a:pos x="f54" y="f56"/>
                </a:cxn>
                <a:cxn ang="f39">
                  <a:pos x="f57" y="f56"/>
                </a:cxn>
                <a:cxn ang="f39">
                  <a:pos x="f57" y="f56"/>
                </a:cxn>
                <a:cxn ang="f39">
                  <a:pos x="f57" y="f55"/>
                </a:cxn>
                <a:cxn ang="f39">
                  <a:pos x="f51" y="f52"/>
                </a:cxn>
              </a:cxnLst>
              <a:rect l="f47" t="f50" r="f48" b="f49"/>
              <a:pathLst>
                <a:path w="3901662" h="1170498">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156082"/>
            </a:solidFill>
            <a:ln w="19046" cap="flat">
              <a:solidFill>
                <a:srgbClr val="156082"/>
              </a:solidFill>
              <a:prstDash val="solid"/>
              <a:miter/>
            </a:ln>
          </p:spPr>
          <p:txBody>
            <a:bodyPr vert="horz" wrap="square" lIns="462585" tIns="462585" rIns="462585" bIns="308317" anchor="ctr" anchorCtr="0" compatLnSpc="1">
              <a:noAutofit/>
            </a:bodyPr>
            <a:lstStyle/>
            <a:p>
              <a:pPr marL="457200" marR="0" lvl="0" indent="-457200" algn="l" defTabSz="1244598" rtl="0" fontAlgn="auto" hangingPunct="1">
                <a:lnSpc>
                  <a:spcPct val="90000"/>
                </a:lnSpc>
                <a:spcBef>
                  <a:spcPts val="0"/>
                </a:spcBef>
                <a:spcAft>
                  <a:spcPts val="120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P</a:t>
              </a:r>
              <a:r>
                <a:rPr lang="en-GB" sz="2800" b="0" i="0" u="none" strike="noStrike" kern="0" cap="none" spc="0" baseline="0">
                  <a:solidFill>
                    <a:srgbClr val="FFFFFF"/>
                  </a:solidFill>
                  <a:uFillTx/>
                  <a:latin typeface="Aptos"/>
                </a:rPr>
                <a:t>olitical</a:t>
              </a:r>
              <a:endParaRPr lang="en-GB" sz="2800" b="0" i="0" u="none" strike="noStrike" kern="1200" cap="none" spc="0" baseline="0">
                <a:solidFill>
                  <a:srgbClr val="FFFFFF"/>
                </a:solidFill>
                <a:uFillTx/>
                <a:latin typeface="Aptos"/>
              </a:endParaRPr>
            </a:p>
          </p:txBody>
        </p:sp>
        <p:sp>
          <p:nvSpPr>
            <p:cNvPr id="6" name="Free-form: Shape 5">
              <a:extLst>
                <a:ext uri="{FF2B5EF4-FFF2-40B4-BE49-F238E27FC236}">
                  <a16:creationId xmlns:a16="http://schemas.microsoft.com/office/drawing/2014/main" id="{12D5B6FD-6EF2-D50D-868A-913D588D2AB2}"/>
                </a:ext>
              </a:extLst>
            </p:cNvPr>
            <p:cNvSpPr/>
            <p:nvPr/>
          </p:nvSpPr>
          <p:spPr>
            <a:xfrm>
              <a:off x="4146493" y="2614717"/>
              <a:ext cx="3967837" cy="3321338"/>
            </a:xfrm>
            <a:custGeom>
              <a:avLst/>
              <a:gdLst>
                <a:gd name="f0" fmla="val 10800000"/>
                <a:gd name="f1" fmla="val 5400000"/>
                <a:gd name="f2" fmla="val 180"/>
                <a:gd name="f3" fmla="val w"/>
                <a:gd name="f4" fmla="val h"/>
                <a:gd name="f5" fmla="val 0"/>
                <a:gd name="f6" fmla="val 3901662"/>
                <a:gd name="f7" fmla="val 3171439"/>
                <a:gd name="f8" fmla="val 3425946"/>
                <a:gd name="f9" fmla="val 475716"/>
                <a:gd name="f10" fmla="val 212985"/>
                <a:gd name="f11" fmla="val 2958454"/>
                <a:gd name="f12" fmla="val 2695723"/>
                <a:gd name="f13" fmla="val 3688677"/>
                <a:gd name="f14" fmla="+- 0 0 -90"/>
                <a:gd name="f15" fmla="*/ f3 1 3901662"/>
                <a:gd name="f16" fmla="*/ f4 1 3171439"/>
                <a:gd name="f17" fmla="+- f7 0 f5"/>
                <a:gd name="f18" fmla="+- f6 0 f5"/>
                <a:gd name="f19" fmla="*/ f14 f0 1"/>
                <a:gd name="f20" fmla="*/ f18 1 3901662"/>
                <a:gd name="f21" fmla="*/ f17 1 3171439"/>
                <a:gd name="f22" fmla="*/ 475716 f18 1"/>
                <a:gd name="f23" fmla="*/ 0 f17 1"/>
                <a:gd name="f24" fmla="*/ 3425946 f18 1"/>
                <a:gd name="f25" fmla="*/ 3901662 f18 1"/>
                <a:gd name="f26" fmla="*/ 475716 f17 1"/>
                <a:gd name="f27" fmla="*/ 3171439 f17 1"/>
                <a:gd name="f28" fmla="*/ 0 f18 1"/>
                <a:gd name="f29" fmla="*/ f19 1 f2"/>
                <a:gd name="f30" fmla="*/ f22 1 3901662"/>
                <a:gd name="f31" fmla="*/ f23 1 3171439"/>
                <a:gd name="f32" fmla="*/ f24 1 3901662"/>
                <a:gd name="f33" fmla="*/ f25 1 3901662"/>
                <a:gd name="f34" fmla="*/ f26 1 3171439"/>
                <a:gd name="f35" fmla="*/ f27 1 3171439"/>
                <a:gd name="f36" fmla="*/ f28 1 3901662"/>
                <a:gd name="f37" fmla="*/ f5 1 f20"/>
                <a:gd name="f38" fmla="*/ f6 1 f20"/>
                <a:gd name="f39" fmla="*/ f5 1 f21"/>
                <a:gd name="f40" fmla="*/ f7 1 f21"/>
                <a:gd name="f41" fmla="+- f29 0 f1"/>
                <a:gd name="f42" fmla="*/ f30 1 f20"/>
                <a:gd name="f43" fmla="*/ f31 1 f21"/>
                <a:gd name="f44" fmla="*/ f32 1 f20"/>
                <a:gd name="f45" fmla="*/ f33 1 f20"/>
                <a:gd name="f46" fmla="*/ f34 1 f21"/>
                <a:gd name="f47" fmla="*/ f35 1 f21"/>
                <a:gd name="f48" fmla="*/ f36 1 f20"/>
                <a:gd name="f49" fmla="*/ f37 f15 1"/>
                <a:gd name="f50" fmla="*/ f38 f15 1"/>
                <a:gd name="f51" fmla="*/ f40 f16 1"/>
                <a:gd name="f52" fmla="*/ f39 f16 1"/>
                <a:gd name="f53" fmla="*/ f42 f15 1"/>
                <a:gd name="f54" fmla="*/ f43 f16 1"/>
                <a:gd name="f55" fmla="*/ f44 f15 1"/>
                <a:gd name="f56" fmla="*/ f45 f15 1"/>
                <a:gd name="f57" fmla="*/ f46 f16 1"/>
                <a:gd name="f58" fmla="*/ f47 f16 1"/>
                <a:gd name="f59" fmla="*/ f48 f15 1"/>
              </a:gdLst>
              <a:ahLst/>
              <a:cxnLst>
                <a:cxn ang="3cd4">
                  <a:pos x="hc" y="t"/>
                </a:cxn>
                <a:cxn ang="0">
                  <a:pos x="r" y="vc"/>
                </a:cxn>
                <a:cxn ang="cd4">
                  <a:pos x="hc" y="b"/>
                </a:cxn>
                <a:cxn ang="cd2">
                  <a:pos x="l" y="vc"/>
                </a:cxn>
                <a:cxn ang="f41">
                  <a:pos x="f53" y="f54"/>
                </a:cxn>
                <a:cxn ang="f41">
                  <a:pos x="f55" y="f54"/>
                </a:cxn>
                <a:cxn ang="f41">
                  <a:pos x="f56" y="f57"/>
                </a:cxn>
                <a:cxn ang="f41">
                  <a:pos x="f56" y="f58"/>
                </a:cxn>
                <a:cxn ang="f41">
                  <a:pos x="f56" y="f58"/>
                </a:cxn>
                <a:cxn ang="f41">
                  <a:pos x="f59" y="f58"/>
                </a:cxn>
                <a:cxn ang="f41">
                  <a:pos x="f59" y="f58"/>
                </a:cxn>
                <a:cxn ang="f41">
                  <a:pos x="f59" y="f57"/>
                </a:cxn>
                <a:cxn ang="f41">
                  <a:pos x="f53" y="f54"/>
                </a:cxn>
              </a:cxnLst>
              <a:rect l="f49" t="f52" r="f50" b="f51"/>
              <a:pathLst>
                <a:path w="3901662" h="3171439">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solidFill>
              <a:srgbClr val="FFFFFF">
                <a:alpha val="90000"/>
              </a:srgbClr>
            </a:solidFill>
            <a:ln w="19046" cap="flat">
              <a:solidFill>
                <a:srgbClr val="156082"/>
              </a:solidFill>
              <a:prstDash val="solid"/>
              <a:miter/>
            </a:ln>
          </p:spPr>
          <p:txBody>
            <a:bodyPr vert="horz" wrap="square" lIns="304504" tIns="165168" rIns="304504" bIns="304504" anchor="t" anchorCtr="0" compatLnSpc="1">
              <a:noAutofit/>
            </a:bodyPr>
            <a:lstStyle/>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Currency Volatily</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Global Commodity price </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Inflation and consumer purchaising power</a:t>
              </a:r>
            </a:p>
          </p:txBody>
        </p:sp>
        <p:sp>
          <p:nvSpPr>
            <p:cNvPr id="7" name="Free-form: Shape 6">
              <a:extLst>
                <a:ext uri="{FF2B5EF4-FFF2-40B4-BE49-F238E27FC236}">
                  <a16:creationId xmlns:a16="http://schemas.microsoft.com/office/drawing/2014/main" id="{CFAA07D3-AC24-921C-B1E1-CE9E2C8A5F47}"/>
                </a:ext>
              </a:extLst>
            </p:cNvPr>
            <p:cNvSpPr/>
            <p:nvPr/>
          </p:nvSpPr>
          <p:spPr>
            <a:xfrm>
              <a:off x="4146493" y="1425677"/>
              <a:ext cx="3967837" cy="1225817"/>
            </a:xfrm>
            <a:custGeom>
              <a:avLst/>
              <a:gdLst>
                <a:gd name="f0" fmla="val 10800000"/>
                <a:gd name="f1" fmla="val 5400000"/>
                <a:gd name="f2" fmla="val 180"/>
                <a:gd name="f3" fmla="val w"/>
                <a:gd name="f4" fmla="val h"/>
                <a:gd name="f5" fmla="val 0"/>
                <a:gd name="f6" fmla="val 3901662"/>
                <a:gd name="f7" fmla="val 1170498"/>
                <a:gd name="f8" fmla="val 526724"/>
                <a:gd name="f9" fmla="val 3374938"/>
                <a:gd name="f10" fmla="val 3665840"/>
                <a:gd name="f11" fmla="val 235822"/>
                <a:gd name="f12" fmla="+- 0 0 -90"/>
                <a:gd name="f13" fmla="*/ f3 1 3901662"/>
                <a:gd name="f14" fmla="*/ f4 1 1170498"/>
                <a:gd name="f15" fmla="+- f7 0 f5"/>
                <a:gd name="f16" fmla="+- f6 0 f5"/>
                <a:gd name="f17" fmla="*/ f12 f0 1"/>
                <a:gd name="f18" fmla="*/ f16 1 3901662"/>
                <a:gd name="f19" fmla="*/ f15 1 1170498"/>
                <a:gd name="f20" fmla="*/ 526724 f16 1"/>
                <a:gd name="f21" fmla="*/ 0 f15 1"/>
                <a:gd name="f22" fmla="*/ 3374938 f16 1"/>
                <a:gd name="f23" fmla="*/ 3901662 f16 1"/>
                <a:gd name="f24" fmla="*/ 526724 f15 1"/>
                <a:gd name="f25" fmla="*/ 1170498 f15 1"/>
                <a:gd name="f26" fmla="*/ 0 f16 1"/>
                <a:gd name="f27" fmla="*/ f17 1 f2"/>
                <a:gd name="f28" fmla="*/ f20 1 3901662"/>
                <a:gd name="f29" fmla="*/ f21 1 1170498"/>
                <a:gd name="f30" fmla="*/ f22 1 3901662"/>
                <a:gd name="f31" fmla="*/ f23 1 3901662"/>
                <a:gd name="f32" fmla="*/ f24 1 1170498"/>
                <a:gd name="f33" fmla="*/ f25 1 1170498"/>
                <a:gd name="f34" fmla="*/ f26 1 3901662"/>
                <a:gd name="f35" fmla="*/ f5 1 f18"/>
                <a:gd name="f36" fmla="*/ f6 1 f18"/>
                <a:gd name="f37" fmla="*/ f5 1 f19"/>
                <a:gd name="f38" fmla="*/ f7 1 f19"/>
                <a:gd name="f39" fmla="+- f27 0 f1"/>
                <a:gd name="f40" fmla="*/ f28 1 f18"/>
                <a:gd name="f41" fmla="*/ f29 1 f19"/>
                <a:gd name="f42" fmla="*/ f30 1 f18"/>
                <a:gd name="f43" fmla="*/ f31 1 f18"/>
                <a:gd name="f44" fmla="*/ f32 1 f19"/>
                <a:gd name="f45" fmla="*/ f33 1 f19"/>
                <a:gd name="f46" fmla="*/ f34 1 f18"/>
                <a:gd name="f47" fmla="*/ f35 f13 1"/>
                <a:gd name="f48" fmla="*/ f36 f13 1"/>
                <a:gd name="f49" fmla="*/ f38 f14 1"/>
                <a:gd name="f50" fmla="*/ f37 f14 1"/>
                <a:gd name="f51" fmla="*/ f40 f13 1"/>
                <a:gd name="f52" fmla="*/ f41 f14 1"/>
                <a:gd name="f53" fmla="*/ f42 f13 1"/>
                <a:gd name="f54" fmla="*/ f43 f13 1"/>
                <a:gd name="f55" fmla="*/ f44 f14 1"/>
                <a:gd name="f56" fmla="*/ f45 f14 1"/>
                <a:gd name="f57" fmla="*/ f46 f13 1"/>
              </a:gdLst>
              <a:ahLst/>
              <a:cxnLst>
                <a:cxn ang="3cd4">
                  <a:pos x="hc" y="t"/>
                </a:cxn>
                <a:cxn ang="0">
                  <a:pos x="r" y="vc"/>
                </a:cxn>
                <a:cxn ang="cd4">
                  <a:pos x="hc" y="b"/>
                </a:cxn>
                <a:cxn ang="cd2">
                  <a:pos x="l" y="vc"/>
                </a:cxn>
                <a:cxn ang="f39">
                  <a:pos x="f51" y="f52"/>
                </a:cxn>
                <a:cxn ang="f39">
                  <a:pos x="f53" y="f52"/>
                </a:cxn>
                <a:cxn ang="f39">
                  <a:pos x="f54" y="f55"/>
                </a:cxn>
                <a:cxn ang="f39">
                  <a:pos x="f54" y="f56"/>
                </a:cxn>
                <a:cxn ang="f39">
                  <a:pos x="f54" y="f56"/>
                </a:cxn>
                <a:cxn ang="f39">
                  <a:pos x="f57" y="f56"/>
                </a:cxn>
                <a:cxn ang="f39">
                  <a:pos x="f57" y="f56"/>
                </a:cxn>
                <a:cxn ang="f39">
                  <a:pos x="f57" y="f55"/>
                </a:cxn>
                <a:cxn ang="f39">
                  <a:pos x="f51" y="f52"/>
                </a:cxn>
              </a:cxnLst>
              <a:rect l="f47" t="f50" r="f48" b="f49"/>
              <a:pathLst>
                <a:path w="3901662" h="1170498">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156082"/>
            </a:solidFill>
            <a:ln w="19046" cap="flat">
              <a:solidFill>
                <a:srgbClr val="156082"/>
              </a:solidFill>
              <a:prstDash val="solid"/>
              <a:miter/>
            </a:ln>
          </p:spPr>
          <p:txBody>
            <a:bodyPr vert="horz" wrap="square" lIns="462585" tIns="462585" rIns="462585" bIns="308317" anchor="ctr" anchorCtr="0" compatLnSpc="1">
              <a:noAutofit/>
            </a:bodyPr>
            <a:lstStyle/>
            <a:p>
              <a:pPr marL="457200" marR="0" lvl="0" indent="-457200" algn="l" defTabSz="1244598" rtl="0" fontAlgn="auto" hangingPunct="1">
                <a:lnSpc>
                  <a:spcPct val="90000"/>
                </a:lnSpc>
                <a:spcBef>
                  <a:spcPts val="0"/>
                </a:spcBef>
                <a:spcAft>
                  <a:spcPts val="120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Economic</a:t>
              </a:r>
            </a:p>
          </p:txBody>
        </p:sp>
        <p:sp>
          <p:nvSpPr>
            <p:cNvPr id="8" name="Free-form: Shape 7">
              <a:extLst>
                <a:ext uri="{FF2B5EF4-FFF2-40B4-BE49-F238E27FC236}">
                  <a16:creationId xmlns:a16="http://schemas.microsoft.com/office/drawing/2014/main" id="{82D6B133-8853-242F-6E5F-3B812D0D57CD}"/>
                </a:ext>
              </a:extLst>
            </p:cNvPr>
            <p:cNvSpPr/>
            <p:nvPr/>
          </p:nvSpPr>
          <p:spPr>
            <a:xfrm>
              <a:off x="8224168" y="2614717"/>
              <a:ext cx="3967837" cy="3321338"/>
            </a:xfrm>
            <a:custGeom>
              <a:avLst/>
              <a:gdLst>
                <a:gd name="f0" fmla="val 10800000"/>
                <a:gd name="f1" fmla="val 5400000"/>
                <a:gd name="f2" fmla="val 180"/>
                <a:gd name="f3" fmla="val w"/>
                <a:gd name="f4" fmla="val h"/>
                <a:gd name="f5" fmla="val 0"/>
                <a:gd name="f6" fmla="val 3901662"/>
                <a:gd name="f7" fmla="val 3171439"/>
                <a:gd name="f8" fmla="val 3425946"/>
                <a:gd name="f9" fmla="val 475716"/>
                <a:gd name="f10" fmla="val 212985"/>
                <a:gd name="f11" fmla="val 2958454"/>
                <a:gd name="f12" fmla="val 2695723"/>
                <a:gd name="f13" fmla="val 3688677"/>
                <a:gd name="f14" fmla="+- 0 0 -90"/>
                <a:gd name="f15" fmla="*/ f3 1 3901662"/>
                <a:gd name="f16" fmla="*/ f4 1 3171439"/>
                <a:gd name="f17" fmla="+- f7 0 f5"/>
                <a:gd name="f18" fmla="+- f6 0 f5"/>
                <a:gd name="f19" fmla="*/ f14 f0 1"/>
                <a:gd name="f20" fmla="*/ f18 1 3901662"/>
                <a:gd name="f21" fmla="*/ f17 1 3171439"/>
                <a:gd name="f22" fmla="*/ 475716 f18 1"/>
                <a:gd name="f23" fmla="*/ 0 f17 1"/>
                <a:gd name="f24" fmla="*/ 3425946 f18 1"/>
                <a:gd name="f25" fmla="*/ 3901662 f18 1"/>
                <a:gd name="f26" fmla="*/ 475716 f17 1"/>
                <a:gd name="f27" fmla="*/ 3171439 f17 1"/>
                <a:gd name="f28" fmla="*/ 0 f18 1"/>
                <a:gd name="f29" fmla="*/ f19 1 f2"/>
                <a:gd name="f30" fmla="*/ f22 1 3901662"/>
                <a:gd name="f31" fmla="*/ f23 1 3171439"/>
                <a:gd name="f32" fmla="*/ f24 1 3901662"/>
                <a:gd name="f33" fmla="*/ f25 1 3901662"/>
                <a:gd name="f34" fmla="*/ f26 1 3171439"/>
                <a:gd name="f35" fmla="*/ f27 1 3171439"/>
                <a:gd name="f36" fmla="*/ f28 1 3901662"/>
                <a:gd name="f37" fmla="*/ f5 1 f20"/>
                <a:gd name="f38" fmla="*/ f6 1 f20"/>
                <a:gd name="f39" fmla="*/ f5 1 f21"/>
                <a:gd name="f40" fmla="*/ f7 1 f21"/>
                <a:gd name="f41" fmla="+- f29 0 f1"/>
                <a:gd name="f42" fmla="*/ f30 1 f20"/>
                <a:gd name="f43" fmla="*/ f31 1 f21"/>
                <a:gd name="f44" fmla="*/ f32 1 f20"/>
                <a:gd name="f45" fmla="*/ f33 1 f20"/>
                <a:gd name="f46" fmla="*/ f34 1 f21"/>
                <a:gd name="f47" fmla="*/ f35 1 f21"/>
                <a:gd name="f48" fmla="*/ f36 1 f20"/>
                <a:gd name="f49" fmla="*/ f37 f15 1"/>
                <a:gd name="f50" fmla="*/ f38 f15 1"/>
                <a:gd name="f51" fmla="*/ f40 f16 1"/>
                <a:gd name="f52" fmla="*/ f39 f16 1"/>
                <a:gd name="f53" fmla="*/ f42 f15 1"/>
                <a:gd name="f54" fmla="*/ f43 f16 1"/>
                <a:gd name="f55" fmla="*/ f44 f15 1"/>
                <a:gd name="f56" fmla="*/ f45 f15 1"/>
                <a:gd name="f57" fmla="*/ f46 f16 1"/>
                <a:gd name="f58" fmla="*/ f47 f16 1"/>
                <a:gd name="f59" fmla="*/ f48 f15 1"/>
              </a:gdLst>
              <a:ahLst/>
              <a:cxnLst>
                <a:cxn ang="3cd4">
                  <a:pos x="hc" y="t"/>
                </a:cxn>
                <a:cxn ang="0">
                  <a:pos x="r" y="vc"/>
                </a:cxn>
                <a:cxn ang="cd4">
                  <a:pos x="hc" y="b"/>
                </a:cxn>
                <a:cxn ang="cd2">
                  <a:pos x="l" y="vc"/>
                </a:cxn>
                <a:cxn ang="f41">
                  <a:pos x="f53" y="f54"/>
                </a:cxn>
                <a:cxn ang="f41">
                  <a:pos x="f55" y="f54"/>
                </a:cxn>
                <a:cxn ang="f41">
                  <a:pos x="f56" y="f57"/>
                </a:cxn>
                <a:cxn ang="f41">
                  <a:pos x="f56" y="f58"/>
                </a:cxn>
                <a:cxn ang="f41">
                  <a:pos x="f56" y="f58"/>
                </a:cxn>
                <a:cxn ang="f41">
                  <a:pos x="f59" y="f58"/>
                </a:cxn>
                <a:cxn ang="f41">
                  <a:pos x="f59" y="f58"/>
                </a:cxn>
                <a:cxn ang="f41">
                  <a:pos x="f59" y="f57"/>
                </a:cxn>
                <a:cxn ang="f41">
                  <a:pos x="f53" y="f54"/>
                </a:cxn>
              </a:cxnLst>
              <a:rect l="f49" t="f52" r="f50" b="f51"/>
              <a:pathLst>
                <a:path w="3901662" h="3171439">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solidFill>
              <a:srgbClr val="FFFFFF">
                <a:alpha val="90000"/>
              </a:srgbClr>
            </a:solidFill>
            <a:ln w="19046" cap="flat">
              <a:solidFill>
                <a:srgbClr val="156082"/>
              </a:solidFill>
              <a:prstDash val="solid"/>
              <a:miter/>
            </a:ln>
          </p:spPr>
          <p:txBody>
            <a:bodyPr vert="horz" wrap="square" lIns="304504" tIns="165168" rIns="304504" bIns="304504" anchor="t" anchorCtr="0" compatLnSpc="1">
              <a:noAutofit/>
            </a:bodyPr>
            <a:lstStyle/>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Demand for speciality &amp; original coffee</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At-home Specility Consumption Culture</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Ethical &amp; sustainable consumer expectation</a:t>
              </a:r>
            </a:p>
          </p:txBody>
        </p:sp>
        <p:sp>
          <p:nvSpPr>
            <p:cNvPr id="9" name="Free-form: Shape 8">
              <a:extLst>
                <a:ext uri="{FF2B5EF4-FFF2-40B4-BE49-F238E27FC236}">
                  <a16:creationId xmlns:a16="http://schemas.microsoft.com/office/drawing/2014/main" id="{DD638734-53B6-D4E1-6EA3-77012A6F8339}"/>
                </a:ext>
              </a:extLst>
            </p:cNvPr>
            <p:cNvSpPr/>
            <p:nvPr/>
          </p:nvSpPr>
          <p:spPr>
            <a:xfrm>
              <a:off x="8224168" y="1425677"/>
              <a:ext cx="3967837" cy="1225817"/>
            </a:xfrm>
            <a:custGeom>
              <a:avLst/>
              <a:gdLst>
                <a:gd name="f0" fmla="val 10800000"/>
                <a:gd name="f1" fmla="val 5400000"/>
                <a:gd name="f2" fmla="val 180"/>
                <a:gd name="f3" fmla="val w"/>
                <a:gd name="f4" fmla="val h"/>
                <a:gd name="f5" fmla="val 0"/>
                <a:gd name="f6" fmla="val 3901662"/>
                <a:gd name="f7" fmla="val 1170498"/>
                <a:gd name="f8" fmla="val 526724"/>
                <a:gd name="f9" fmla="val 3374938"/>
                <a:gd name="f10" fmla="val 3665840"/>
                <a:gd name="f11" fmla="val 235822"/>
                <a:gd name="f12" fmla="+- 0 0 -90"/>
                <a:gd name="f13" fmla="*/ f3 1 3901662"/>
                <a:gd name="f14" fmla="*/ f4 1 1170498"/>
                <a:gd name="f15" fmla="+- f7 0 f5"/>
                <a:gd name="f16" fmla="+- f6 0 f5"/>
                <a:gd name="f17" fmla="*/ f12 f0 1"/>
                <a:gd name="f18" fmla="*/ f16 1 3901662"/>
                <a:gd name="f19" fmla="*/ f15 1 1170498"/>
                <a:gd name="f20" fmla="*/ 526724 f16 1"/>
                <a:gd name="f21" fmla="*/ 0 f15 1"/>
                <a:gd name="f22" fmla="*/ 3374938 f16 1"/>
                <a:gd name="f23" fmla="*/ 3901662 f16 1"/>
                <a:gd name="f24" fmla="*/ 526724 f15 1"/>
                <a:gd name="f25" fmla="*/ 1170498 f15 1"/>
                <a:gd name="f26" fmla="*/ 0 f16 1"/>
                <a:gd name="f27" fmla="*/ f17 1 f2"/>
                <a:gd name="f28" fmla="*/ f20 1 3901662"/>
                <a:gd name="f29" fmla="*/ f21 1 1170498"/>
                <a:gd name="f30" fmla="*/ f22 1 3901662"/>
                <a:gd name="f31" fmla="*/ f23 1 3901662"/>
                <a:gd name="f32" fmla="*/ f24 1 1170498"/>
                <a:gd name="f33" fmla="*/ f25 1 1170498"/>
                <a:gd name="f34" fmla="*/ f26 1 3901662"/>
                <a:gd name="f35" fmla="*/ f5 1 f18"/>
                <a:gd name="f36" fmla="*/ f6 1 f18"/>
                <a:gd name="f37" fmla="*/ f5 1 f19"/>
                <a:gd name="f38" fmla="*/ f7 1 f19"/>
                <a:gd name="f39" fmla="+- f27 0 f1"/>
                <a:gd name="f40" fmla="*/ f28 1 f18"/>
                <a:gd name="f41" fmla="*/ f29 1 f19"/>
                <a:gd name="f42" fmla="*/ f30 1 f18"/>
                <a:gd name="f43" fmla="*/ f31 1 f18"/>
                <a:gd name="f44" fmla="*/ f32 1 f19"/>
                <a:gd name="f45" fmla="*/ f33 1 f19"/>
                <a:gd name="f46" fmla="*/ f34 1 f18"/>
                <a:gd name="f47" fmla="*/ f35 f13 1"/>
                <a:gd name="f48" fmla="*/ f36 f13 1"/>
                <a:gd name="f49" fmla="*/ f38 f14 1"/>
                <a:gd name="f50" fmla="*/ f37 f14 1"/>
                <a:gd name="f51" fmla="*/ f40 f13 1"/>
                <a:gd name="f52" fmla="*/ f41 f14 1"/>
                <a:gd name="f53" fmla="*/ f42 f13 1"/>
                <a:gd name="f54" fmla="*/ f43 f13 1"/>
                <a:gd name="f55" fmla="*/ f44 f14 1"/>
                <a:gd name="f56" fmla="*/ f45 f14 1"/>
                <a:gd name="f57" fmla="*/ f46 f13 1"/>
              </a:gdLst>
              <a:ahLst/>
              <a:cxnLst>
                <a:cxn ang="3cd4">
                  <a:pos x="hc" y="t"/>
                </a:cxn>
                <a:cxn ang="0">
                  <a:pos x="r" y="vc"/>
                </a:cxn>
                <a:cxn ang="cd4">
                  <a:pos x="hc" y="b"/>
                </a:cxn>
                <a:cxn ang="cd2">
                  <a:pos x="l" y="vc"/>
                </a:cxn>
                <a:cxn ang="f39">
                  <a:pos x="f51" y="f52"/>
                </a:cxn>
                <a:cxn ang="f39">
                  <a:pos x="f53" y="f52"/>
                </a:cxn>
                <a:cxn ang="f39">
                  <a:pos x="f54" y="f55"/>
                </a:cxn>
                <a:cxn ang="f39">
                  <a:pos x="f54" y="f56"/>
                </a:cxn>
                <a:cxn ang="f39">
                  <a:pos x="f54" y="f56"/>
                </a:cxn>
                <a:cxn ang="f39">
                  <a:pos x="f57" y="f56"/>
                </a:cxn>
                <a:cxn ang="f39">
                  <a:pos x="f57" y="f56"/>
                </a:cxn>
                <a:cxn ang="f39">
                  <a:pos x="f57" y="f55"/>
                </a:cxn>
                <a:cxn ang="f39">
                  <a:pos x="f51" y="f52"/>
                </a:cxn>
              </a:cxnLst>
              <a:rect l="f47" t="f50" r="f48" b="f49"/>
              <a:pathLst>
                <a:path w="3901662" h="1170498">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156082"/>
            </a:solidFill>
            <a:ln w="19046" cap="flat">
              <a:solidFill>
                <a:srgbClr val="156082"/>
              </a:solidFill>
              <a:prstDash val="solid"/>
              <a:miter/>
            </a:ln>
          </p:spPr>
          <p:txBody>
            <a:bodyPr vert="horz" wrap="square" lIns="462585" tIns="462585" rIns="462585" bIns="308317" anchor="ctr" anchorCtr="0" compatLnSpc="1">
              <a:noAutofit/>
            </a:bodyPr>
            <a:lstStyle/>
            <a:p>
              <a:pPr marL="457200" marR="0" lvl="0" indent="-457200" algn="l" defTabSz="1244598" rtl="0" fontAlgn="auto" hangingPunct="1">
                <a:lnSpc>
                  <a:spcPct val="90000"/>
                </a:lnSpc>
                <a:spcBef>
                  <a:spcPts val="0"/>
                </a:spcBef>
                <a:spcAft>
                  <a:spcPts val="120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Social</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8D11C-439E-B30F-A8F0-77A125D0A0E0}"/>
              </a:ext>
            </a:extLst>
          </p:cNvPr>
          <p:cNvSpPr txBox="1">
            <a:spLocks noGrp="1"/>
          </p:cNvSpPr>
          <p:nvPr>
            <p:ph type="title"/>
          </p:nvPr>
        </p:nvSpPr>
        <p:spPr/>
        <p:txBody>
          <a:bodyPr anchorCtr="1"/>
          <a:lstStyle/>
          <a:p>
            <a:pPr lvl="0" algn="ctr"/>
            <a:r>
              <a:rPr lang="en-GB"/>
              <a:t>Pestel Analysis</a:t>
            </a:r>
          </a:p>
        </p:txBody>
      </p:sp>
      <p:grpSp>
        <p:nvGrpSpPr>
          <p:cNvPr id="3" name="Diagram 2">
            <a:extLst>
              <a:ext uri="{FF2B5EF4-FFF2-40B4-BE49-F238E27FC236}">
                <a16:creationId xmlns:a16="http://schemas.microsoft.com/office/drawing/2014/main" id="{D978AF01-A5C4-1B74-3F2A-58158D5A7829}"/>
              </a:ext>
            </a:extLst>
          </p:cNvPr>
          <p:cNvGrpSpPr/>
          <p:nvPr/>
        </p:nvGrpSpPr>
        <p:grpSpPr>
          <a:xfrm>
            <a:off x="147483" y="1583969"/>
            <a:ext cx="11888415" cy="4364540"/>
            <a:chOff x="147483" y="1583969"/>
            <a:chExt cx="11888415" cy="4364540"/>
          </a:xfrm>
        </p:grpSpPr>
        <p:sp>
          <p:nvSpPr>
            <p:cNvPr id="4" name="Free-form: Shape 3">
              <a:extLst>
                <a:ext uri="{FF2B5EF4-FFF2-40B4-BE49-F238E27FC236}">
                  <a16:creationId xmlns:a16="http://schemas.microsoft.com/office/drawing/2014/main" id="{4ADE3A83-6EB1-2EEE-1F6D-329C32EB5B28}"/>
                </a:ext>
              </a:extLst>
            </p:cNvPr>
            <p:cNvSpPr/>
            <p:nvPr/>
          </p:nvSpPr>
          <p:spPr>
            <a:xfrm>
              <a:off x="147483" y="2741544"/>
              <a:ext cx="3891658" cy="3206965"/>
            </a:xfrm>
            <a:custGeom>
              <a:avLst/>
              <a:gdLst>
                <a:gd name="f0" fmla="val 10800000"/>
                <a:gd name="f1" fmla="val 5400000"/>
                <a:gd name="f2" fmla="val 180"/>
                <a:gd name="f3" fmla="val w"/>
                <a:gd name="f4" fmla="val h"/>
                <a:gd name="f5" fmla="val 0"/>
                <a:gd name="f6" fmla="val 3938736"/>
                <a:gd name="f7" fmla="val 3175331"/>
                <a:gd name="f8" fmla="val 3462436"/>
                <a:gd name="f9" fmla="val 476300"/>
                <a:gd name="f10" fmla="val 213247"/>
                <a:gd name="f11" fmla="val 2962084"/>
                <a:gd name="f12" fmla="val 2699031"/>
                <a:gd name="f13" fmla="val 3725489"/>
                <a:gd name="f14" fmla="+- 0 0 -90"/>
                <a:gd name="f15" fmla="*/ f3 1 3938736"/>
                <a:gd name="f16" fmla="*/ f4 1 3175331"/>
                <a:gd name="f17" fmla="+- f7 0 f5"/>
                <a:gd name="f18" fmla="+- f6 0 f5"/>
                <a:gd name="f19" fmla="*/ f14 f0 1"/>
                <a:gd name="f20" fmla="*/ f18 1 3938736"/>
                <a:gd name="f21" fmla="*/ f17 1 3175331"/>
                <a:gd name="f22" fmla="*/ 476300 f18 1"/>
                <a:gd name="f23" fmla="*/ 0 f17 1"/>
                <a:gd name="f24" fmla="*/ 3462436 f18 1"/>
                <a:gd name="f25" fmla="*/ 3938736 f18 1"/>
                <a:gd name="f26" fmla="*/ 476300 f17 1"/>
                <a:gd name="f27" fmla="*/ 3175331 f17 1"/>
                <a:gd name="f28" fmla="*/ 0 f18 1"/>
                <a:gd name="f29" fmla="*/ f19 1 f2"/>
                <a:gd name="f30" fmla="*/ f22 1 3938736"/>
                <a:gd name="f31" fmla="*/ f23 1 3175331"/>
                <a:gd name="f32" fmla="*/ f24 1 3938736"/>
                <a:gd name="f33" fmla="*/ f25 1 3938736"/>
                <a:gd name="f34" fmla="*/ f26 1 3175331"/>
                <a:gd name="f35" fmla="*/ f27 1 3175331"/>
                <a:gd name="f36" fmla="*/ f28 1 3938736"/>
                <a:gd name="f37" fmla="*/ f5 1 f20"/>
                <a:gd name="f38" fmla="*/ f6 1 f20"/>
                <a:gd name="f39" fmla="*/ f5 1 f21"/>
                <a:gd name="f40" fmla="*/ f7 1 f21"/>
                <a:gd name="f41" fmla="+- f29 0 f1"/>
                <a:gd name="f42" fmla="*/ f30 1 f20"/>
                <a:gd name="f43" fmla="*/ f31 1 f21"/>
                <a:gd name="f44" fmla="*/ f32 1 f20"/>
                <a:gd name="f45" fmla="*/ f33 1 f20"/>
                <a:gd name="f46" fmla="*/ f34 1 f21"/>
                <a:gd name="f47" fmla="*/ f35 1 f21"/>
                <a:gd name="f48" fmla="*/ f36 1 f20"/>
                <a:gd name="f49" fmla="*/ f37 f15 1"/>
                <a:gd name="f50" fmla="*/ f38 f15 1"/>
                <a:gd name="f51" fmla="*/ f40 f16 1"/>
                <a:gd name="f52" fmla="*/ f39 f16 1"/>
                <a:gd name="f53" fmla="*/ f42 f15 1"/>
                <a:gd name="f54" fmla="*/ f43 f16 1"/>
                <a:gd name="f55" fmla="*/ f44 f15 1"/>
                <a:gd name="f56" fmla="*/ f45 f15 1"/>
                <a:gd name="f57" fmla="*/ f46 f16 1"/>
                <a:gd name="f58" fmla="*/ f47 f16 1"/>
                <a:gd name="f59" fmla="*/ f48 f15 1"/>
              </a:gdLst>
              <a:ahLst/>
              <a:cxnLst>
                <a:cxn ang="3cd4">
                  <a:pos x="hc" y="t"/>
                </a:cxn>
                <a:cxn ang="0">
                  <a:pos x="r" y="vc"/>
                </a:cxn>
                <a:cxn ang="cd4">
                  <a:pos x="hc" y="b"/>
                </a:cxn>
                <a:cxn ang="cd2">
                  <a:pos x="l" y="vc"/>
                </a:cxn>
                <a:cxn ang="f41">
                  <a:pos x="f53" y="f54"/>
                </a:cxn>
                <a:cxn ang="f41">
                  <a:pos x="f55" y="f54"/>
                </a:cxn>
                <a:cxn ang="f41">
                  <a:pos x="f56" y="f57"/>
                </a:cxn>
                <a:cxn ang="f41">
                  <a:pos x="f56" y="f58"/>
                </a:cxn>
                <a:cxn ang="f41">
                  <a:pos x="f56" y="f58"/>
                </a:cxn>
                <a:cxn ang="f41">
                  <a:pos x="f59" y="f58"/>
                </a:cxn>
                <a:cxn ang="f41">
                  <a:pos x="f59" y="f58"/>
                </a:cxn>
                <a:cxn ang="f41">
                  <a:pos x="f59" y="f57"/>
                </a:cxn>
                <a:cxn ang="f41">
                  <a:pos x="f53" y="f54"/>
                </a:cxn>
              </a:cxnLst>
              <a:rect l="f49" t="f52" r="f50" b="f51"/>
              <a:pathLst>
                <a:path w="3938736" h="3175331">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solidFill>
              <a:srgbClr val="FFFFFF">
                <a:alpha val="90000"/>
              </a:srgbClr>
            </a:solidFill>
            <a:ln w="19046" cap="flat">
              <a:solidFill>
                <a:srgbClr val="156082"/>
              </a:solidFill>
              <a:prstDash val="solid"/>
              <a:miter/>
            </a:ln>
          </p:spPr>
          <p:txBody>
            <a:bodyPr vert="horz" wrap="square" lIns="306241" tIns="166740" rIns="306241" bIns="306241" anchor="t" anchorCtr="0" compatLnSpc="1">
              <a:noAutofit/>
            </a:bodyPr>
            <a:lstStyle/>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Supply chain traceability System</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endParaRPr lang="en-GB" sz="2100" b="0" i="0" u="none" strike="noStrike" kern="1200" cap="none" spc="0" baseline="0">
                <a:solidFill>
                  <a:srgbClr val="000000"/>
                </a:solidFill>
                <a:uFillTx/>
                <a:latin typeface="Aptos"/>
              </a:endParaRP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Automated Roaasting &amp; quality Assurance</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endParaRPr lang="en-GB" sz="2100" b="0" i="0" u="none" strike="noStrike" kern="1200" cap="none" spc="0" baseline="0">
                <a:solidFill>
                  <a:srgbClr val="000000"/>
                </a:solidFill>
                <a:uFillTx/>
                <a:latin typeface="Aptos"/>
              </a:endParaRP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AgTech &amp; Yield  Management</a:t>
              </a:r>
            </a:p>
          </p:txBody>
        </p:sp>
        <p:sp>
          <p:nvSpPr>
            <p:cNvPr id="5" name="Free-form: Shape 4">
              <a:extLst>
                <a:ext uri="{FF2B5EF4-FFF2-40B4-BE49-F238E27FC236}">
                  <a16:creationId xmlns:a16="http://schemas.microsoft.com/office/drawing/2014/main" id="{ADE24863-7EC5-6CE8-17FC-6C9F87452564}"/>
                </a:ext>
              </a:extLst>
            </p:cNvPr>
            <p:cNvSpPr/>
            <p:nvPr/>
          </p:nvSpPr>
          <p:spPr>
            <a:xfrm>
              <a:off x="147483" y="1583969"/>
              <a:ext cx="3891658" cy="1193392"/>
            </a:xfrm>
            <a:custGeom>
              <a:avLst/>
              <a:gdLst>
                <a:gd name="f0" fmla="val 10800000"/>
                <a:gd name="f1" fmla="val 5400000"/>
                <a:gd name="f2" fmla="val 180"/>
                <a:gd name="f3" fmla="val w"/>
                <a:gd name="f4" fmla="val h"/>
                <a:gd name="f5" fmla="val 0"/>
                <a:gd name="f6" fmla="val 3938736"/>
                <a:gd name="f7" fmla="val 1181620"/>
                <a:gd name="f8" fmla="val 531729"/>
                <a:gd name="f9" fmla="val 3407007"/>
                <a:gd name="f10" fmla="val 3700673"/>
                <a:gd name="f11" fmla="val 238063"/>
                <a:gd name="f12" fmla="+- 0 0 -90"/>
                <a:gd name="f13" fmla="*/ f3 1 3938736"/>
                <a:gd name="f14" fmla="*/ f4 1 1181620"/>
                <a:gd name="f15" fmla="+- f7 0 f5"/>
                <a:gd name="f16" fmla="+- f6 0 f5"/>
                <a:gd name="f17" fmla="*/ f12 f0 1"/>
                <a:gd name="f18" fmla="*/ f16 1 3938736"/>
                <a:gd name="f19" fmla="*/ f15 1 1181620"/>
                <a:gd name="f20" fmla="*/ 531729 f16 1"/>
                <a:gd name="f21" fmla="*/ 0 f15 1"/>
                <a:gd name="f22" fmla="*/ 3407007 f16 1"/>
                <a:gd name="f23" fmla="*/ 3938736 f16 1"/>
                <a:gd name="f24" fmla="*/ 531729 f15 1"/>
                <a:gd name="f25" fmla="*/ 1181620 f15 1"/>
                <a:gd name="f26" fmla="*/ 0 f16 1"/>
                <a:gd name="f27" fmla="*/ f17 1 f2"/>
                <a:gd name="f28" fmla="*/ f20 1 3938736"/>
                <a:gd name="f29" fmla="*/ f21 1 1181620"/>
                <a:gd name="f30" fmla="*/ f22 1 3938736"/>
                <a:gd name="f31" fmla="*/ f23 1 3938736"/>
                <a:gd name="f32" fmla="*/ f24 1 1181620"/>
                <a:gd name="f33" fmla="*/ f25 1 1181620"/>
                <a:gd name="f34" fmla="*/ f26 1 3938736"/>
                <a:gd name="f35" fmla="*/ f5 1 f18"/>
                <a:gd name="f36" fmla="*/ f6 1 f18"/>
                <a:gd name="f37" fmla="*/ f5 1 f19"/>
                <a:gd name="f38" fmla="*/ f7 1 f19"/>
                <a:gd name="f39" fmla="+- f27 0 f1"/>
                <a:gd name="f40" fmla="*/ f28 1 f18"/>
                <a:gd name="f41" fmla="*/ f29 1 f19"/>
                <a:gd name="f42" fmla="*/ f30 1 f18"/>
                <a:gd name="f43" fmla="*/ f31 1 f18"/>
                <a:gd name="f44" fmla="*/ f32 1 f19"/>
                <a:gd name="f45" fmla="*/ f33 1 f19"/>
                <a:gd name="f46" fmla="*/ f34 1 f18"/>
                <a:gd name="f47" fmla="*/ f35 f13 1"/>
                <a:gd name="f48" fmla="*/ f36 f13 1"/>
                <a:gd name="f49" fmla="*/ f38 f14 1"/>
                <a:gd name="f50" fmla="*/ f37 f14 1"/>
                <a:gd name="f51" fmla="*/ f40 f13 1"/>
                <a:gd name="f52" fmla="*/ f41 f14 1"/>
                <a:gd name="f53" fmla="*/ f42 f13 1"/>
                <a:gd name="f54" fmla="*/ f43 f13 1"/>
                <a:gd name="f55" fmla="*/ f44 f14 1"/>
                <a:gd name="f56" fmla="*/ f45 f14 1"/>
                <a:gd name="f57" fmla="*/ f46 f13 1"/>
              </a:gdLst>
              <a:ahLst/>
              <a:cxnLst>
                <a:cxn ang="3cd4">
                  <a:pos x="hc" y="t"/>
                </a:cxn>
                <a:cxn ang="0">
                  <a:pos x="r" y="vc"/>
                </a:cxn>
                <a:cxn ang="cd4">
                  <a:pos x="hc" y="b"/>
                </a:cxn>
                <a:cxn ang="cd2">
                  <a:pos x="l" y="vc"/>
                </a:cxn>
                <a:cxn ang="f39">
                  <a:pos x="f51" y="f52"/>
                </a:cxn>
                <a:cxn ang="f39">
                  <a:pos x="f53" y="f52"/>
                </a:cxn>
                <a:cxn ang="f39">
                  <a:pos x="f54" y="f55"/>
                </a:cxn>
                <a:cxn ang="f39">
                  <a:pos x="f54" y="f56"/>
                </a:cxn>
                <a:cxn ang="f39">
                  <a:pos x="f54" y="f56"/>
                </a:cxn>
                <a:cxn ang="f39">
                  <a:pos x="f57" y="f56"/>
                </a:cxn>
                <a:cxn ang="f39">
                  <a:pos x="f57" y="f56"/>
                </a:cxn>
                <a:cxn ang="f39">
                  <a:pos x="f57" y="f55"/>
                </a:cxn>
                <a:cxn ang="f39">
                  <a:pos x="f51" y="f52"/>
                </a:cxn>
              </a:cxnLst>
              <a:rect l="f47" t="f50" r="f48" b="f49"/>
              <a:pathLst>
                <a:path w="3938736" h="1181620">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156082"/>
            </a:solidFill>
            <a:ln w="19046" cap="flat">
              <a:solidFill>
                <a:srgbClr val="156082"/>
              </a:solidFill>
              <a:prstDash val="solid"/>
              <a:miter/>
            </a:ln>
          </p:spPr>
          <p:txBody>
            <a:bodyPr vert="horz" wrap="square" lIns="466984" tIns="466984" rIns="466984" bIns="311243" anchor="ctr" anchorCtr="0" compatLnSpc="1">
              <a:noAutofit/>
            </a:bodyPr>
            <a:lstStyle/>
            <a:p>
              <a:pPr marL="457200" marR="0" lvl="0" indent="-457200" algn="l" defTabSz="1244598" rtl="0" fontAlgn="auto" hangingPunct="1">
                <a:lnSpc>
                  <a:spcPct val="90000"/>
                </a:lnSpc>
                <a:spcBef>
                  <a:spcPts val="0"/>
                </a:spcBef>
                <a:spcAft>
                  <a:spcPts val="120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T</a:t>
              </a:r>
              <a:r>
                <a:rPr lang="en-GB" sz="2800" b="0" i="0" u="none" strike="noStrike" kern="0" cap="none" spc="0" baseline="0">
                  <a:solidFill>
                    <a:srgbClr val="FFFFFF"/>
                  </a:solidFill>
                  <a:uFillTx/>
                  <a:latin typeface="Aptos"/>
                </a:rPr>
                <a:t>echnological</a:t>
              </a:r>
              <a:endParaRPr lang="en-GB" sz="2800" b="0" i="0" u="none" strike="noStrike" kern="1200" cap="none" spc="0" baseline="0">
                <a:solidFill>
                  <a:srgbClr val="FFFFFF"/>
                </a:solidFill>
                <a:uFillTx/>
                <a:latin typeface="Aptos"/>
              </a:endParaRPr>
            </a:p>
          </p:txBody>
        </p:sp>
        <p:sp>
          <p:nvSpPr>
            <p:cNvPr id="6" name="Free-form: Shape 5">
              <a:extLst>
                <a:ext uri="{FF2B5EF4-FFF2-40B4-BE49-F238E27FC236}">
                  <a16:creationId xmlns:a16="http://schemas.microsoft.com/office/drawing/2014/main" id="{C66B060D-0948-96FA-1A22-36659375CFD8}"/>
                </a:ext>
              </a:extLst>
            </p:cNvPr>
            <p:cNvSpPr/>
            <p:nvPr/>
          </p:nvSpPr>
          <p:spPr>
            <a:xfrm>
              <a:off x="4145862" y="2741544"/>
              <a:ext cx="3891658" cy="3206956"/>
            </a:xfrm>
            <a:custGeom>
              <a:avLst/>
              <a:gdLst>
                <a:gd name="f0" fmla="val 10800000"/>
                <a:gd name="f1" fmla="val 5400000"/>
                <a:gd name="f2" fmla="val 180"/>
                <a:gd name="f3" fmla="val w"/>
                <a:gd name="f4" fmla="val h"/>
                <a:gd name="f5" fmla="val 0"/>
                <a:gd name="f6" fmla="val 3938736"/>
                <a:gd name="f7" fmla="val 3175331"/>
                <a:gd name="f8" fmla="val 3462436"/>
                <a:gd name="f9" fmla="val 476300"/>
                <a:gd name="f10" fmla="val 213247"/>
                <a:gd name="f11" fmla="val 2962084"/>
                <a:gd name="f12" fmla="val 2699031"/>
                <a:gd name="f13" fmla="val 3725489"/>
                <a:gd name="f14" fmla="+- 0 0 -90"/>
                <a:gd name="f15" fmla="*/ f3 1 3938736"/>
                <a:gd name="f16" fmla="*/ f4 1 3175331"/>
                <a:gd name="f17" fmla="+- f7 0 f5"/>
                <a:gd name="f18" fmla="+- f6 0 f5"/>
                <a:gd name="f19" fmla="*/ f14 f0 1"/>
                <a:gd name="f20" fmla="*/ f18 1 3938736"/>
                <a:gd name="f21" fmla="*/ f17 1 3175331"/>
                <a:gd name="f22" fmla="*/ 476300 f18 1"/>
                <a:gd name="f23" fmla="*/ 0 f17 1"/>
                <a:gd name="f24" fmla="*/ 3462436 f18 1"/>
                <a:gd name="f25" fmla="*/ 3938736 f18 1"/>
                <a:gd name="f26" fmla="*/ 476300 f17 1"/>
                <a:gd name="f27" fmla="*/ 3175331 f17 1"/>
                <a:gd name="f28" fmla="*/ 0 f18 1"/>
                <a:gd name="f29" fmla="*/ f19 1 f2"/>
                <a:gd name="f30" fmla="*/ f22 1 3938736"/>
                <a:gd name="f31" fmla="*/ f23 1 3175331"/>
                <a:gd name="f32" fmla="*/ f24 1 3938736"/>
                <a:gd name="f33" fmla="*/ f25 1 3938736"/>
                <a:gd name="f34" fmla="*/ f26 1 3175331"/>
                <a:gd name="f35" fmla="*/ f27 1 3175331"/>
                <a:gd name="f36" fmla="*/ f28 1 3938736"/>
                <a:gd name="f37" fmla="*/ f5 1 f20"/>
                <a:gd name="f38" fmla="*/ f6 1 f20"/>
                <a:gd name="f39" fmla="*/ f5 1 f21"/>
                <a:gd name="f40" fmla="*/ f7 1 f21"/>
                <a:gd name="f41" fmla="+- f29 0 f1"/>
                <a:gd name="f42" fmla="*/ f30 1 f20"/>
                <a:gd name="f43" fmla="*/ f31 1 f21"/>
                <a:gd name="f44" fmla="*/ f32 1 f20"/>
                <a:gd name="f45" fmla="*/ f33 1 f20"/>
                <a:gd name="f46" fmla="*/ f34 1 f21"/>
                <a:gd name="f47" fmla="*/ f35 1 f21"/>
                <a:gd name="f48" fmla="*/ f36 1 f20"/>
                <a:gd name="f49" fmla="*/ f37 f15 1"/>
                <a:gd name="f50" fmla="*/ f38 f15 1"/>
                <a:gd name="f51" fmla="*/ f40 f16 1"/>
                <a:gd name="f52" fmla="*/ f39 f16 1"/>
                <a:gd name="f53" fmla="*/ f42 f15 1"/>
                <a:gd name="f54" fmla="*/ f43 f16 1"/>
                <a:gd name="f55" fmla="*/ f44 f15 1"/>
                <a:gd name="f56" fmla="*/ f45 f15 1"/>
                <a:gd name="f57" fmla="*/ f46 f16 1"/>
                <a:gd name="f58" fmla="*/ f47 f16 1"/>
                <a:gd name="f59" fmla="*/ f48 f15 1"/>
              </a:gdLst>
              <a:ahLst/>
              <a:cxnLst>
                <a:cxn ang="3cd4">
                  <a:pos x="hc" y="t"/>
                </a:cxn>
                <a:cxn ang="0">
                  <a:pos x="r" y="vc"/>
                </a:cxn>
                <a:cxn ang="cd4">
                  <a:pos x="hc" y="b"/>
                </a:cxn>
                <a:cxn ang="cd2">
                  <a:pos x="l" y="vc"/>
                </a:cxn>
                <a:cxn ang="f41">
                  <a:pos x="f53" y="f54"/>
                </a:cxn>
                <a:cxn ang="f41">
                  <a:pos x="f55" y="f54"/>
                </a:cxn>
                <a:cxn ang="f41">
                  <a:pos x="f56" y="f57"/>
                </a:cxn>
                <a:cxn ang="f41">
                  <a:pos x="f56" y="f58"/>
                </a:cxn>
                <a:cxn ang="f41">
                  <a:pos x="f56" y="f58"/>
                </a:cxn>
                <a:cxn ang="f41">
                  <a:pos x="f59" y="f58"/>
                </a:cxn>
                <a:cxn ang="f41">
                  <a:pos x="f59" y="f58"/>
                </a:cxn>
                <a:cxn ang="f41">
                  <a:pos x="f59" y="f57"/>
                </a:cxn>
                <a:cxn ang="f41">
                  <a:pos x="f53" y="f54"/>
                </a:cxn>
              </a:cxnLst>
              <a:rect l="f49" t="f52" r="f50" b="f51"/>
              <a:pathLst>
                <a:path w="3938736" h="3175331">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solidFill>
              <a:srgbClr val="FFFFFF">
                <a:alpha val="90000"/>
              </a:srgbClr>
            </a:solidFill>
            <a:ln w="19046" cap="flat">
              <a:solidFill>
                <a:srgbClr val="156082"/>
              </a:solidFill>
              <a:prstDash val="solid"/>
              <a:miter/>
            </a:ln>
          </p:spPr>
          <p:txBody>
            <a:bodyPr vert="horz" wrap="square" lIns="306241" tIns="166740" rIns="306241" bIns="306241" anchor="t" anchorCtr="0" compatLnSpc="1">
              <a:noAutofit/>
            </a:bodyPr>
            <a:lstStyle/>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Climate change &amp; yield Vulnerability</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endParaRPr lang="en-GB" sz="2100" b="0" i="0" u="none" strike="noStrike" kern="1200" cap="none" spc="0" baseline="0">
                <a:solidFill>
                  <a:srgbClr val="000000"/>
                </a:solidFill>
                <a:uFillTx/>
                <a:latin typeface="Aptos"/>
              </a:endParaRP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Deforestation regulation</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endParaRPr lang="en-GB" sz="2100" b="0" i="0" u="none" strike="noStrike" kern="1200" cap="none" spc="0" baseline="0">
                <a:solidFill>
                  <a:srgbClr val="000000"/>
                </a:solidFill>
                <a:uFillTx/>
                <a:latin typeface="Aptos"/>
              </a:endParaRP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Shipping Carbon footprint</a:t>
              </a:r>
            </a:p>
          </p:txBody>
        </p:sp>
        <p:sp>
          <p:nvSpPr>
            <p:cNvPr id="7" name="Free-form: Shape 6">
              <a:extLst>
                <a:ext uri="{FF2B5EF4-FFF2-40B4-BE49-F238E27FC236}">
                  <a16:creationId xmlns:a16="http://schemas.microsoft.com/office/drawing/2014/main" id="{5C2D5871-7359-05C3-4333-41B05AF4FE59}"/>
                </a:ext>
              </a:extLst>
            </p:cNvPr>
            <p:cNvSpPr/>
            <p:nvPr/>
          </p:nvSpPr>
          <p:spPr>
            <a:xfrm>
              <a:off x="4145862" y="1583969"/>
              <a:ext cx="3891658" cy="1193392"/>
            </a:xfrm>
            <a:custGeom>
              <a:avLst/>
              <a:gdLst>
                <a:gd name="f0" fmla="val 10800000"/>
                <a:gd name="f1" fmla="val 5400000"/>
                <a:gd name="f2" fmla="val 180"/>
                <a:gd name="f3" fmla="val w"/>
                <a:gd name="f4" fmla="val h"/>
                <a:gd name="f5" fmla="val 0"/>
                <a:gd name="f6" fmla="val 3938736"/>
                <a:gd name="f7" fmla="val 1181620"/>
                <a:gd name="f8" fmla="val 531729"/>
                <a:gd name="f9" fmla="val 3407007"/>
                <a:gd name="f10" fmla="val 3700673"/>
                <a:gd name="f11" fmla="val 238063"/>
                <a:gd name="f12" fmla="+- 0 0 -90"/>
                <a:gd name="f13" fmla="*/ f3 1 3938736"/>
                <a:gd name="f14" fmla="*/ f4 1 1181620"/>
                <a:gd name="f15" fmla="+- f7 0 f5"/>
                <a:gd name="f16" fmla="+- f6 0 f5"/>
                <a:gd name="f17" fmla="*/ f12 f0 1"/>
                <a:gd name="f18" fmla="*/ f16 1 3938736"/>
                <a:gd name="f19" fmla="*/ f15 1 1181620"/>
                <a:gd name="f20" fmla="*/ 531729 f16 1"/>
                <a:gd name="f21" fmla="*/ 0 f15 1"/>
                <a:gd name="f22" fmla="*/ 3407007 f16 1"/>
                <a:gd name="f23" fmla="*/ 3938736 f16 1"/>
                <a:gd name="f24" fmla="*/ 531729 f15 1"/>
                <a:gd name="f25" fmla="*/ 1181620 f15 1"/>
                <a:gd name="f26" fmla="*/ 0 f16 1"/>
                <a:gd name="f27" fmla="*/ f17 1 f2"/>
                <a:gd name="f28" fmla="*/ f20 1 3938736"/>
                <a:gd name="f29" fmla="*/ f21 1 1181620"/>
                <a:gd name="f30" fmla="*/ f22 1 3938736"/>
                <a:gd name="f31" fmla="*/ f23 1 3938736"/>
                <a:gd name="f32" fmla="*/ f24 1 1181620"/>
                <a:gd name="f33" fmla="*/ f25 1 1181620"/>
                <a:gd name="f34" fmla="*/ f26 1 3938736"/>
                <a:gd name="f35" fmla="*/ f5 1 f18"/>
                <a:gd name="f36" fmla="*/ f6 1 f18"/>
                <a:gd name="f37" fmla="*/ f5 1 f19"/>
                <a:gd name="f38" fmla="*/ f7 1 f19"/>
                <a:gd name="f39" fmla="+- f27 0 f1"/>
                <a:gd name="f40" fmla="*/ f28 1 f18"/>
                <a:gd name="f41" fmla="*/ f29 1 f19"/>
                <a:gd name="f42" fmla="*/ f30 1 f18"/>
                <a:gd name="f43" fmla="*/ f31 1 f18"/>
                <a:gd name="f44" fmla="*/ f32 1 f19"/>
                <a:gd name="f45" fmla="*/ f33 1 f19"/>
                <a:gd name="f46" fmla="*/ f34 1 f18"/>
                <a:gd name="f47" fmla="*/ f35 f13 1"/>
                <a:gd name="f48" fmla="*/ f36 f13 1"/>
                <a:gd name="f49" fmla="*/ f38 f14 1"/>
                <a:gd name="f50" fmla="*/ f37 f14 1"/>
                <a:gd name="f51" fmla="*/ f40 f13 1"/>
                <a:gd name="f52" fmla="*/ f41 f14 1"/>
                <a:gd name="f53" fmla="*/ f42 f13 1"/>
                <a:gd name="f54" fmla="*/ f43 f13 1"/>
                <a:gd name="f55" fmla="*/ f44 f14 1"/>
                <a:gd name="f56" fmla="*/ f45 f14 1"/>
                <a:gd name="f57" fmla="*/ f46 f13 1"/>
              </a:gdLst>
              <a:ahLst/>
              <a:cxnLst>
                <a:cxn ang="3cd4">
                  <a:pos x="hc" y="t"/>
                </a:cxn>
                <a:cxn ang="0">
                  <a:pos x="r" y="vc"/>
                </a:cxn>
                <a:cxn ang="cd4">
                  <a:pos x="hc" y="b"/>
                </a:cxn>
                <a:cxn ang="cd2">
                  <a:pos x="l" y="vc"/>
                </a:cxn>
                <a:cxn ang="f39">
                  <a:pos x="f51" y="f52"/>
                </a:cxn>
                <a:cxn ang="f39">
                  <a:pos x="f53" y="f52"/>
                </a:cxn>
                <a:cxn ang="f39">
                  <a:pos x="f54" y="f55"/>
                </a:cxn>
                <a:cxn ang="f39">
                  <a:pos x="f54" y="f56"/>
                </a:cxn>
                <a:cxn ang="f39">
                  <a:pos x="f54" y="f56"/>
                </a:cxn>
                <a:cxn ang="f39">
                  <a:pos x="f57" y="f56"/>
                </a:cxn>
                <a:cxn ang="f39">
                  <a:pos x="f57" y="f56"/>
                </a:cxn>
                <a:cxn ang="f39">
                  <a:pos x="f57" y="f55"/>
                </a:cxn>
                <a:cxn ang="f39">
                  <a:pos x="f51" y="f52"/>
                </a:cxn>
              </a:cxnLst>
              <a:rect l="f47" t="f50" r="f48" b="f49"/>
              <a:pathLst>
                <a:path w="3938736" h="1181620">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156082"/>
            </a:solidFill>
            <a:ln w="19046" cap="flat">
              <a:solidFill>
                <a:srgbClr val="156082"/>
              </a:solidFill>
              <a:prstDash val="solid"/>
              <a:miter/>
            </a:ln>
          </p:spPr>
          <p:txBody>
            <a:bodyPr vert="horz" wrap="square" lIns="466984" tIns="466984" rIns="466984" bIns="311243" anchor="ctr" anchorCtr="0" compatLnSpc="1">
              <a:noAutofit/>
            </a:bodyPr>
            <a:lstStyle/>
            <a:p>
              <a:pPr marL="457200" marR="0" lvl="0" indent="-457200" algn="l" defTabSz="1244598" rtl="0" fontAlgn="auto" hangingPunct="1">
                <a:lnSpc>
                  <a:spcPct val="90000"/>
                </a:lnSpc>
                <a:spcBef>
                  <a:spcPts val="0"/>
                </a:spcBef>
                <a:spcAft>
                  <a:spcPts val="120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Enviroment</a:t>
              </a:r>
            </a:p>
          </p:txBody>
        </p:sp>
        <p:sp>
          <p:nvSpPr>
            <p:cNvPr id="8" name="Free-form: Shape 7">
              <a:extLst>
                <a:ext uri="{FF2B5EF4-FFF2-40B4-BE49-F238E27FC236}">
                  <a16:creationId xmlns:a16="http://schemas.microsoft.com/office/drawing/2014/main" id="{1922A89B-483C-F2DF-2F7D-F4430D3A86D1}"/>
                </a:ext>
              </a:extLst>
            </p:cNvPr>
            <p:cNvSpPr/>
            <p:nvPr/>
          </p:nvSpPr>
          <p:spPr>
            <a:xfrm>
              <a:off x="8144240" y="2741544"/>
              <a:ext cx="3891658" cy="3206965"/>
            </a:xfrm>
            <a:custGeom>
              <a:avLst/>
              <a:gdLst>
                <a:gd name="f0" fmla="val 10800000"/>
                <a:gd name="f1" fmla="val 5400000"/>
                <a:gd name="f2" fmla="val 180"/>
                <a:gd name="f3" fmla="val w"/>
                <a:gd name="f4" fmla="val h"/>
                <a:gd name="f5" fmla="val 0"/>
                <a:gd name="f6" fmla="val 3938736"/>
                <a:gd name="f7" fmla="val 3175331"/>
                <a:gd name="f8" fmla="val 3462436"/>
                <a:gd name="f9" fmla="val 476300"/>
                <a:gd name="f10" fmla="val 213247"/>
                <a:gd name="f11" fmla="val 2962084"/>
                <a:gd name="f12" fmla="val 2699031"/>
                <a:gd name="f13" fmla="val 3725489"/>
                <a:gd name="f14" fmla="+- 0 0 -90"/>
                <a:gd name="f15" fmla="*/ f3 1 3938736"/>
                <a:gd name="f16" fmla="*/ f4 1 3175331"/>
                <a:gd name="f17" fmla="+- f7 0 f5"/>
                <a:gd name="f18" fmla="+- f6 0 f5"/>
                <a:gd name="f19" fmla="*/ f14 f0 1"/>
                <a:gd name="f20" fmla="*/ f18 1 3938736"/>
                <a:gd name="f21" fmla="*/ f17 1 3175331"/>
                <a:gd name="f22" fmla="*/ 476300 f18 1"/>
                <a:gd name="f23" fmla="*/ 0 f17 1"/>
                <a:gd name="f24" fmla="*/ 3462436 f18 1"/>
                <a:gd name="f25" fmla="*/ 3938736 f18 1"/>
                <a:gd name="f26" fmla="*/ 476300 f17 1"/>
                <a:gd name="f27" fmla="*/ 3175331 f17 1"/>
                <a:gd name="f28" fmla="*/ 0 f18 1"/>
                <a:gd name="f29" fmla="*/ f19 1 f2"/>
                <a:gd name="f30" fmla="*/ f22 1 3938736"/>
                <a:gd name="f31" fmla="*/ f23 1 3175331"/>
                <a:gd name="f32" fmla="*/ f24 1 3938736"/>
                <a:gd name="f33" fmla="*/ f25 1 3938736"/>
                <a:gd name="f34" fmla="*/ f26 1 3175331"/>
                <a:gd name="f35" fmla="*/ f27 1 3175331"/>
                <a:gd name="f36" fmla="*/ f28 1 3938736"/>
                <a:gd name="f37" fmla="*/ f5 1 f20"/>
                <a:gd name="f38" fmla="*/ f6 1 f20"/>
                <a:gd name="f39" fmla="*/ f5 1 f21"/>
                <a:gd name="f40" fmla="*/ f7 1 f21"/>
                <a:gd name="f41" fmla="+- f29 0 f1"/>
                <a:gd name="f42" fmla="*/ f30 1 f20"/>
                <a:gd name="f43" fmla="*/ f31 1 f21"/>
                <a:gd name="f44" fmla="*/ f32 1 f20"/>
                <a:gd name="f45" fmla="*/ f33 1 f20"/>
                <a:gd name="f46" fmla="*/ f34 1 f21"/>
                <a:gd name="f47" fmla="*/ f35 1 f21"/>
                <a:gd name="f48" fmla="*/ f36 1 f20"/>
                <a:gd name="f49" fmla="*/ f37 f15 1"/>
                <a:gd name="f50" fmla="*/ f38 f15 1"/>
                <a:gd name="f51" fmla="*/ f40 f16 1"/>
                <a:gd name="f52" fmla="*/ f39 f16 1"/>
                <a:gd name="f53" fmla="*/ f42 f15 1"/>
                <a:gd name="f54" fmla="*/ f43 f16 1"/>
                <a:gd name="f55" fmla="*/ f44 f15 1"/>
                <a:gd name="f56" fmla="*/ f45 f15 1"/>
                <a:gd name="f57" fmla="*/ f46 f16 1"/>
                <a:gd name="f58" fmla="*/ f47 f16 1"/>
                <a:gd name="f59" fmla="*/ f48 f15 1"/>
              </a:gdLst>
              <a:ahLst/>
              <a:cxnLst>
                <a:cxn ang="3cd4">
                  <a:pos x="hc" y="t"/>
                </a:cxn>
                <a:cxn ang="0">
                  <a:pos x="r" y="vc"/>
                </a:cxn>
                <a:cxn ang="cd4">
                  <a:pos x="hc" y="b"/>
                </a:cxn>
                <a:cxn ang="cd2">
                  <a:pos x="l" y="vc"/>
                </a:cxn>
                <a:cxn ang="f41">
                  <a:pos x="f53" y="f54"/>
                </a:cxn>
                <a:cxn ang="f41">
                  <a:pos x="f55" y="f54"/>
                </a:cxn>
                <a:cxn ang="f41">
                  <a:pos x="f56" y="f57"/>
                </a:cxn>
                <a:cxn ang="f41">
                  <a:pos x="f56" y="f58"/>
                </a:cxn>
                <a:cxn ang="f41">
                  <a:pos x="f56" y="f58"/>
                </a:cxn>
                <a:cxn ang="f41">
                  <a:pos x="f59" y="f58"/>
                </a:cxn>
                <a:cxn ang="f41">
                  <a:pos x="f59" y="f58"/>
                </a:cxn>
                <a:cxn ang="f41">
                  <a:pos x="f59" y="f57"/>
                </a:cxn>
                <a:cxn ang="f41">
                  <a:pos x="f53" y="f54"/>
                </a:cxn>
              </a:cxnLst>
              <a:rect l="f49" t="f52" r="f50" b="f51"/>
              <a:pathLst>
                <a:path w="3938736" h="3175331">
                  <a:moveTo>
                    <a:pt x="f8" y="f7"/>
                  </a:moveTo>
                  <a:lnTo>
                    <a:pt x="f9" y="f7"/>
                  </a:lnTo>
                  <a:cubicBezTo>
                    <a:pt x="f10" y="f7"/>
                    <a:pt x="f5" y="f11"/>
                    <a:pt x="f5" y="f12"/>
                  </a:cubicBezTo>
                  <a:lnTo>
                    <a:pt x="f5" y="f5"/>
                  </a:lnTo>
                  <a:lnTo>
                    <a:pt x="f5" y="f5"/>
                  </a:lnTo>
                  <a:lnTo>
                    <a:pt x="f6" y="f5"/>
                  </a:lnTo>
                  <a:lnTo>
                    <a:pt x="f6" y="f5"/>
                  </a:lnTo>
                  <a:lnTo>
                    <a:pt x="f6" y="f12"/>
                  </a:lnTo>
                  <a:cubicBezTo>
                    <a:pt x="f6" y="f11"/>
                    <a:pt x="f13" y="f7"/>
                    <a:pt x="f8" y="f7"/>
                  </a:cubicBezTo>
                  <a:close/>
                </a:path>
              </a:pathLst>
            </a:custGeom>
            <a:solidFill>
              <a:srgbClr val="FFFFFF">
                <a:alpha val="90000"/>
              </a:srgbClr>
            </a:solidFill>
            <a:ln w="19046" cap="flat">
              <a:solidFill>
                <a:srgbClr val="156082"/>
              </a:solidFill>
              <a:prstDash val="solid"/>
              <a:miter/>
            </a:ln>
          </p:spPr>
          <p:txBody>
            <a:bodyPr vert="horz" wrap="square" lIns="306241" tIns="166740" rIns="306241" bIns="306241" anchor="t" anchorCtr="0" compatLnSpc="1">
              <a:noAutofit/>
            </a:bodyPr>
            <a:lstStyle/>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Phytosanitary &amp; Food safety standars</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Mandatory Export &amp; importing labelling</a:t>
              </a: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endParaRPr lang="en-GB" sz="2100" b="0" i="0" u="none" strike="noStrike" kern="1200" cap="none" spc="0" baseline="0">
                <a:solidFill>
                  <a:srgbClr val="000000"/>
                </a:solidFill>
                <a:uFillTx/>
                <a:latin typeface="Aptos"/>
              </a:endParaRPr>
            </a:p>
            <a:p>
              <a:pPr marL="342900" marR="0" lvl="0" indent="-342900" algn="l" defTabSz="933446" rtl="0" fontAlgn="auto" hangingPunct="1">
                <a:lnSpc>
                  <a:spcPct val="90000"/>
                </a:lnSpc>
                <a:spcBef>
                  <a:spcPts val="0"/>
                </a:spcBef>
                <a:spcAft>
                  <a:spcPts val="900"/>
                </a:spcAft>
                <a:buSzPct val="100000"/>
                <a:buFont typeface="Arial" pitchFamily="34"/>
                <a:buChar char="•"/>
                <a:tabLst/>
                <a:defRPr sz="1800" b="0" i="0" u="none" strike="noStrike" kern="0" cap="none" spc="0" baseline="0">
                  <a:solidFill>
                    <a:srgbClr val="000000"/>
                  </a:solidFill>
                  <a:uFillTx/>
                </a:defRPr>
              </a:pPr>
              <a:r>
                <a:rPr lang="en-GB" sz="2100" b="0" i="0" u="none" strike="noStrike" kern="1200" cap="none" spc="0" baseline="0">
                  <a:solidFill>
                    <a:srgbClr val="000000"/>
                  </a:solidFill>
                  <a:uFillTx/>
                  <a:latin typeface="Aptos"/>
                </a:rPr>
                <a:t>Customs Compliance &amp; Custom Declaration</a:t>
              </a:r>
            </a:p>
          </p:txBody>
        </p:sp>
        <p:sp>
          <p:nvSpPr>
            <p:cNvPr id="9" name="Free-form: Shape 8">
              <a:extLst>
                <a:ext uri="{FF2B5EF4-FFF2-40B4-BE49-F238E27FC236}">
                  <a16:creationId xmlns:a16="http://schemas.microsoft.com/office/drawing/2014/main" id="{AFFD8812-F433-85AD-69A3-674B7BDB1195}"/>
                </a:ext>
              </a:extLst>
            </p:cNvPr>
            <p:cNvSpPr/>
            <p:nvPr/>
          </p:nvSpPr>
          <p:spPr>
            <a:xfrm>
              <a:off x="8144240" y="1583969"/>
              <a:ext cx="3891658" cy="1193392"/>
            </a:xfrm>
            <a:custGeom>
              <a:avLst/>
              <a:gdLst>
                <a:gd name="f0" fmla="val 10800000"/>
                <a:gd name="f1" fmla="val 5400000"/>
                <a:gd name="f2" fmla="val 180"/>
                <a:gd name="f3" fmla="val w"/>
                <a:gd name="f4" fmla="val h"/>
                <a:gd name="f5" fmla="val 0"/>
                <a:gd name="f6" fmla="val 3938736"/>
                <a:gd name="f7" fmla="val 1181620"/>
                <a:gd name="f8" fmla="val 531729"/>
                <a:gd name="f9" fmla="val 3407007"/>
                <a:gd name="f10" fmla="val 3700673"/>
                <a:gd name="f11" fmla="val 238063"/>
                <a:gd name="f12" fmla="+- 0 0 -90"/>
                <a:gd name="f13" fmla="*/ f3 1 3938736"/>
                <a:gd name="f14" fmla="*/ f4 1 1181620"/>
                <a:gd name="f15" fmla="+- f7 0 f5"/>
                <a:gd name="f16" fmla="+- f6 0 f5"/>
                <a:gd name="f17" fmla="*/ f12 f0 1"/>
                <a:gd name="f18" fmla="*/ f16 1 3938736"/>
                <a:gd name="f19" fmla="*/ f15 1 1181620"/>
                <a:gd name="f20" fmla="*/ 531729 f16 1"/>
                <a:gd name="f21" fmla="*/ 0 f15 1"/>
                <a:gd name="f22" fmla="*/ 3407007 f16 1"/>
                <a:gd name="f23" fmla="*/ 3938736 f16 1"/>
                <a:gd name="f24" fmla="*/ 531729 f15 1"/>
                <a:gd name="f25" fmla="*/ 1181620 f15 1"/>
                <a:gd name="f26" fmla="*/ 0 f16 1"/>
                <a:gd name="f27" fmla="*/ f17 1 f2"/>
                <a:gd name="f28" fmla="*/ f20 1 3938736"/>
                <a:gd name="f29" fmla="*/ f21 1 1181620"/>
                <a:gd name="f30" fmla="*/ f22 1 3938736"/>
                <a:gd name="f31" fmla="*/ f23 1 3938736"/>
                <a:gd name="f32" fmla="*/ f24 1 1181620"/>
                <a:gd name="f33" fmla="*/ f25 1 1181620"/>
                <a:gd name="f34" fmla="*/ f26 1 3938736"/>
                <a:gd name="f35" fmla="*/ f5 1 f18"/>
                <a:gd name="f36" fmla="*/ f6 1 f18"/>
                <a:gd name="f37" fmla="*/ f5 1 f19"/>
                <a:gd name="f38" fmla="*/ f7 1 f19"/>
                <a:gd name="f39" fmla="+- f27 0 f1"/>
                <a:gd name="f40" fmla="*/ f28 1 f18"/>
                <a:gd name="f41" fmla="*/ f29 1 f19"/>
                <a:gd name="f42" fmla="*/ f30 1 f18"/>
                <a:gd name="f43" fmla="*/ f31 1 f18"/>
                <a:gd name="f44" fmla="*/ f32 1 f19"/>
                <a:gd name="f45" fmla="*/ f33 1 f19"/>
                <a:gd name="f46" fmla="*/ f34 1 f18"/>
                <a:gd name="f47" fmla="*/ f35 f13 1"/>
                <a:gd name="f48" fmla="*/ f36 f13 1"/>
                <a:gd name="f49" fmla="*/ f38 f14 1"/>
                <a:gd name="f50" fmla="*/ f37 f14 1"/>
                <a:gd name="f51" fmla="*/ f40 f13 1"/>
                <a:gd name="f52" fmla="*/ f41 f14 1"/>
                <a:gd name="f53" fmla="*/ f42 f13 1"/>
                <a:gd name="f54" fmla="*/ f43 f13 1"/>
                <a:gd name="f55" fmla="*/ f44 f14 1"/>
                <a:gd name="f56" fmla="*/ f45 f14 1"/>
                <a:gd name="f57" fmla="*/ f46 f13 1"/>
              </a:gdLst>
              <a:ahLst/>
              <a:cxnLst>
                <a:cxn ang="3cd4">
                  <a:pos x="hc" y="t"/>
                </a:cxn>
                <a:cxn ang="0">
                  <a:pos x="r" y="vc"/>
                </a:cxn>
                <a:cxn ang="cd4">
                  <a:pos x="hc" y="b"/>
                </a:cxn>
                <a:cxn ang="cd2">
                  <a:pos x="l" y="vc"/>
                </a:cxn>
                <a:cxn ang="f39">
                  <a:pos x="f51" y="f52"/>
                </a:cxn>
                <a:cxn ang="f39">
                  <a:pos x="f53" y="f52"/>
                </a:cxn>
                <a:cxn ang="f39">
                  <a:pos x="f54" y="f55"/>
                </a:cxn>
                <a:cxn ang="f39">
                  <a:pos x="f54" y="f56"/>
                </a:cxn>
                <a:cxn ang="f39">
                  <a:pos x="f54" y="f56"/>
                </a:cxn>
                <a:cxn ang="f39">
                  <a:pos x="f57" y="f56"/>
                </a:cxn>
                <a:cxn ang="f39">
                  <a:pos x="f57" y="f56"/>
                </a:cxn>
                <a:cxn ang="f39">
                  <a:pos x="f57" y="f55"/>
                </a:cxn>
                <a:cxn ang="f39">
                  <a:pos x="f51" y="f52"/>
                </a:cxn>
              </a:cxnLst>
              <a:rect l="f47" t="f50" r="f48" b="f49"/>
              <a:pathLst>
                <a:path w="3938736" h="1181620">
                  <a:moveTo>
                    <a:pt x="f8" y="f5"/>
                  </a:moveTo>
                  <a:lnTo>
                    <a:pt x="f9" y="f5"/>
                  </a:lnTo>
                  <a:cubicBezTo>
                    <a:pt x="f10" y="f5"/>
                    <a:pt x="f6" y="f11"/>
                    <a:pt x="f6" y="f8"/>
                  </a:cubicBezTo>
                  <a:lnTo>
                    <a:pt x="f6" y="f7"/>
                  </a:lnTo>
                  <a:lnTo>
                    <a:pt x="f6" y="f7"/>
                  </a:lnTo>
                  <a:lnTo>
                    <a:pt x="f5" y="f7"/>
                  </a:lnTo>
                  <a:lnTo>
                    <a:pt x="f5" y="f7"/>
                  </a:lnTo>
                  <a:lnTo>
                    <a:pt x="f5" y="f8"/>
                  </a:lnTo>
                  <a:cubicBezTo>
                    <a:pt x="f5" y="f11"/>
                    <a:pt x="f11" y="f5"/>
                    <a:pt x="f8" y="f5"/>
                  </a:cubicBezTo>
                  <a:close/>
                </a:path>
              </a:pathLst>
            </a:custGeom>
            <a:solidFill>
              <a:srgbClr val="156082"/>
            </a:solidFill>
            <a:ln w="19046" cap="flat">
              <a:solidFill>
                <a:srgbClr val="156082"/>
              </a:solidFill>
              <a:prstDash val="solid"/>
              <a:miter/>
            </a:ln>
          </p:spPr>
          <p:txBody>
            <a:bodyPr vert="horz" wrap="square" lIns="466984" tIns="466984" rIns="466984" bIns="311243" anchor="ctr" anchorCtr="0" compatLnSpc="1">
              <a:noAutofit/>
            </a:bodyPr>
            <a:lstStyle/>
            <a:p>
              <a:pPr marL="457200" marR="0" lvl="0" indent="-457200" algn="l" defTabSz="1244598" rtl="0" fontAlgn="auto" hangingPunct="1">
                <a:lnSpc>
                  <a:spcPct val="90000"/>
                </a:lnSpc>
                <a:spcBef>
                  <a:spcPts val="0"/>
                </a:spcBef>
                <a:spcAft>
                  <a:spcPts val="120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Aptos"/>
                </a:rPr>
                <a:t>Legal</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C732-70E0-0A12-B154-F7A108651070}"/>
              </a:ext>
            </a:extLst>
          </p:cNvPr>
          <p:cNvSpPr txBox="1">
            <a:spLocks noGrp="1"/>
          </p:cNvSpPr>
          <p:nvPr>
            <p:ph type="title"/>
          </p:nvPr>
        </p:nvSpPr>
        <p:spPr/>
        <p:txBody>
          <a:bodyPr anchorCtr="1"/>
          <a:lstStyle/>
          <a:p>
            <a:pPr lvl="0" algn="ctr"/>
            <a:r>
              <a:rPr lang="en-GB"/>
              <a:t>Marketing Strategy</a:t>
            </a:r>
            <a:br>
              <a:rPr lang="en-GB"/>
            </a:br>
            <a:endParaRPr lang="en-GB"/>
          </a:p>
        </p:txBody>
      </p:sp>
      <p:sp>
        <p:nvSpPr>
          <p:cNvPr id="3" name="Content Placeholder 2">
            <a:extLst>
              <a:ext uri="{FF2B5EF4-FFF2-40B4-BE49-F238E27FC236}">
                <a16:creationId xmlns:a16="http://schemas.microsoft.com/office/drawing/2014/main" id="{CF8AEABD-A3EF-B119-A3CF-E83F49D83261}"/>
              </a:ext>
            </a:extLst>
          </p:cNvPr>
          <p:cNvSpPr txBox="1">
            <a:spLocks noGrp="1"/>
          </p:cNvSpPr>
          <p:nvPr>
            <p:ph idx="1"/>
          </p:nvPr>
        </p:nvSpPr>
        <p:spPr/>
        <p:txBody>
          <a:bodyPr/>
          <a:lstStyle/>
          <a:p>
            <a:pPr lvl="0"/>
            <a:r>
              <a:rPr lang="en-GB"/>
              <a:t>Digital marketing ( online  promotion)</a:t>
            </a:r>
          </a:p>
          <a:p>
            <a:pPr lvl="0"/>
            <a:r>
              <a:rPr lang="en-GB"/>
              <a:t>Creating a professional website that tells the story of Colombia coffee, its original and quality</a:t>
            </a:r>
          </a:p>
          <a:p>
            <a:pPr lvl="0"/>
            <a:r>
              <a:rPr lang="en-GB"/>
              <a:t>Promote the brand through social media  share videos about Colombian farms and process of roasting</a:t>
            </a:r>
          </a:p>
          <a:p>
            <a:pPr lvl="0"/>
            <a:r>
              <a:rPr lang="en-GB"/>
              <a:t>Offer  online ordering and subscription service for regular customer</a:t>
            </a:r>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2F2FD-F81A-6E8C-6B52-5A8E7B21A519}"/>
              </a:ext>
            </a:extLst>
          </p:cNvPr>
          <p:cNvSpPr txBox="1">
            <a:spLocks noGrp="1"/>
          </p:cNvSpPr>
          <p:nvPr>
            <p:ph type="title"/>
          </p:nvPr>
        </p:nvSpPr>
        <p:spPr/>
        <p:txBody>
          <a:bodyPr anchorCtr="1"/>
          <a:lstStyle/>
          <a:p>
            <a:pPr lvl="0" algn="ctr"/>
            <a:r>
              <a:rPr lang="en-GB"/>
              <a:t>Marketing Strategy</a:t>
            </a:r>
          </a:p>
        </p:txBody>
      </p:sp>
      <p:sp>
        <p:nvSpPr>
          <p:cNvPr id="3" name="TextBox 4">
            <a:extLst>
              <a:ext uri="{FF2B5EF4-FFF2-40B4-BE49-F238E27FC236}">
                <a16:creationId xmlns:a16="http://schemas.microsoft.com/office/drawing/2014/main" id="{F3F567C3-95F0-A9A9-BA4F-CB6F94B6B221}"/>
              </a:ext>
            </a:extLst>
          </p:cNvPr>
          <p:cNvSpPr txBox="1"/>
          <p:nvPr/>
        </p:nvSpPr>
        <p:spPr>
          <a:xfrm>
            <a:off x="1735019" y="2196123"/>
            <a:ext cx="10113108" cy="35394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Business to Business (B2B)</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Sell direct to the cafes, restaurant</a:t>
            </a:r>
            <a:r>
              <a:rPr lang="en-GB" sz="2800" b="0" i="0" u="none" strike="noStrike" kern="0" cap="none" spc="0" baseline="0">
                <a:solidFill>
                  <a:srgbClr val="000000"/>
                </a:solidFill>
                <a:uFillTx/>
                <a:latin typeface="Aptos"/>
              </a:rPr>
              <a:t>s</a:t>
            </a:r>
            <a:r>
              <a:rPr lang="en-GB" sz="2800" b="0" i="0" u="none" strike="noStrike" kern="1200" cap="none" spc="0" baseline="0">
                <a:solidFill>
                  <a:srgbClr val="000000"/>
                </a:solidFill>
                <a:uFillTx/>
                <a:latin typeface="Aptos"/>
              </a:rPr>
              <a:t>, hotels supermarkets and speciality coffee shops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ptos"/>
            </a:endParaRP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Attend Uk  food and Beverage trade shows to meet buyers</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ptos"/>
            </a:endParaRP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Offer free products sample to potential business customer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pic>
        <p:nvPicPr>
          <p:cNvPr id="2" name="Picture 1" descr="Coffee Shop Financial Projections Template in Excel, Google Sheets ...">
            <a:extLst>
              <a:ext uri="{FF2B5EF4-FFF2-40B4-BE49-F238E27FC236}">
                <a16:creationId xmlns:a16="http://schemas.microsoft.com/office/drawing/2014/main" id="{8A5F3E16-3C08-C8AC-6BD2-4B61DDE691FA}"/>
              </a:ext>
            </a:extLst>
          </p:cNvPr>
          <p:cNvPicPr>
            <a:picLocks noChangeAspect="1"/>
          </p:cNvPicPr>
          <p:nvPr/>
        </p:nvPicPr>
        <p:blipFill>
          <a:blip r:embed="rId2"/>
          <a:stretch>
            <a:fillRect/>
          </a:stretch>
        </p:blipFill>
        <p:spPr>
          <a:xfrm>
            <a:off x="1594082" y="857862"/>
            <a:ext cx="9003822" cy="514718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pic>
        <p:nvPicPr>
          <p:cNvPr id="2" name="Picture 1" descr="What Is Driving the Growth of the UK Coffee Market in 2026–2034?">
            <a:extLst>
              <a:ext uri="{FF2B5EF4-FFF2-40B4-BE49-F238E27FC236}">
                <a16:creationId xmlns:a16="http://schemas.microsoft.com/office/drawing/2014/main" id="{A4A0ED07-A718-3142-E33C-97867D9AD498}"/>
              </a:ext>
            </a:extLst>
          </p:cNvPr>
          <p:cNvPicPr>
            <a:picLocks noChangeAspect="1"/>
          </p:cNvPicPr>
          <p:nvPr/>
        </p:nvPicPr>
        <p:blipFill>
          <a:blip r:embed="rId2"/>
          <a:stretch>
            <a:fillRect/>
          </a:stretch>
        </p:blipFill>
        <p:spPr>
          <a:xfrm>
            <a:off x="804900" y="287441"/>
            <a:ext cx="11160233" cy="6283125"/>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pic>
        <p:nvPicPr>
          <p:cNvPr id="2" name="Picture 1" descr="The global Coffee Grounds market size will be USD 651.2 million in 2024.">
            <a:extLst>
              <a:ext uri="{FF2B5EF4-FFF2-40B4-BE49-F238E27FC236}">
                <a16:creationId xmlns:a16="http://schemas.microsoft.com/office/drawing/2014/main" id="{D76D9030-E740-41F5-1AC0-6174DA422C60}"/>
              </a:ext>
            </a:extLst>
          </p:cNvPr>
          <p:cNvPicPr>
            <a:picLocks noChangeAspect="1"/>
          </p:cNvPicPr>
          <p:nvPr/>
        </p:nvPicPr>
        <p:blipFill>
          <a:blip r:embed="rId2"/>
          <a:stretch>
            <a:fillRect/>
          </a:stretch>
        </p:blipFill>
        <p:spPr>
          <a:xfrm>
            <a:off x="1525328" y="856756"/>
            <a:ext cx="9138696" cy="5140519"/>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79750-7088-7B7C-D343-477CCC099165}"/>
              </a:ext>
            </a:extLst>
          </p:cNvPr>
          <p:cNvSpPr txBox="1">
            <a:spLocks noGrp="1"/>
          </p:cNvSpPr>
          <p:nvPr>
            <p:ph type="title"/>
          </p:nvPr>
        </p:nvSpPr>
        <p:spPr>
          <a:xfrm>
            <a:off x="838203" y="0"/>
            <a:ext cx="10515600" cy="1268364"/>
          </a:xfrm>
        </p:spPr>
        <p:txBody>
          <a:bodyPr anchorCtr="1"/>
          <a:lstStyle/>
          <a:p>
            <a:pPr lvl="0" algn="ctr"/>
            <a:r>
              <a:rPr lang="en-GB"/>
              <a:t>FINANCIALS</a:t>
            </a:r>
          </a:p>
        </p:txBody>
      </p:sp>
      <p:sp>
        <p:nvSpPr>
          <p:cNvPr id="3" name="TextBox 2">
            <a:extLst>
              <a:ext uri="{FF2B5EF4-FFF2-40B4-BE49-F238E27FC236}">
                <a16:creationId xmlns:a16="http://schemas.microsoft.com/office/drawing/2014/main" id="{C7E7099B-8CAB-EBE5-A28C-E354129E260C}"/>
              </a:ext>
            </a:extLst>
          </p:cNvPr>
          <p:cNvSpPr txBox="1"/>
          <p:nvPr/>
        </p:nvSpPr>
        <p:spPr>
          <a:xfrm>
            <a:off x="3962396" y="2086706"/>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aphicFrame>
        <p:nvGraphicFramePr>
          <p:cNvPr id="4" name="Table 4">
            <a:extLst>
              <a:ext uri="{FF2B5EF4-FFF2-40B4-BE49-F238E27FC236}">
                <a16:creationId xmlns:a16="http://schemas.microsoft.com/office/drawing/2014/main" id="{D8CD5EBE-F414-9EA5-8C88-0CE414577E95}"/>
              </a:ext>
            </a:extLst>
          </p:cNvPr>
          <p:cNvGraphicFramePr>
            <a:graphicFrameLocks noGrp="1"/>
          </p:cNvGraphicFramePr>
          <p:nvPr/>
        </p:nvGraphicFramePr>
        <p:xfrm>
          <a:off x="511277" y="1268364"/>
          <a:ext cx="11120283" cy="5589617"/>
        </p:xfrm>
        <a:graphic>
          <a:graphicData uri="http://schemas.openxmlformats.org/drawingml/2006/table">
            <a:tbl>
              <a:tblPr firstRow="1" firstCol="1" bandRow="1">
                <a:effectLst/>
                <a:tableStyleId>{5C22544A-7EE6-4342-B048-85BDC9FD1C3A}</a:tableStyleId>
              </a:tblPr>
              <a:tblGrid>
                <a:gridCol w="5091507">
                  <a:extLst>
                    <a:ext uri="{9D8B030D-6E8A-4147-A177-3AD203B41FA5}">
                      <a16:colId xmlns:a16="http://schemas.microsoft.com/office/drawing/2014/main" val="416853326"/>
                    </a:ext>
                  </a:extLst>
                </a:gridCol>
                <a:gridCol w="6028776">
                  <a:extLst>
                    <a:ext uri="{9D8B030D-6E8A-4147-A177-3AD203B41FA5}">
                      <a16:colId xmlns:a16="http://schemas.microsoft.com/office/drawing/2014/main" val="1293660455"/>
                    </a:ext>
                  </a:extLst>
                </a:gridCol>
              </a:tblGrid>
              <a:tr h="389049">
                <a:tc>
                  <a:txBody>
                    <a:bodyPr/>
                    <a:lstStyle/>
                    <a:p>
                      <a:pPr lvl="0" algn="just">
                        <a:lnSpc>
                          <a:spcPct val="107000"/>
                        </a:lnSpc>
                        <a:spcAft>
                          <a:spcPts val="800"/>
                        </a:spcAft>
                        <a:buNone/>
                      </a:pPr>
                      <a:r>
                        <a:rPr lang="en-GB" sz="1200" kern="1200"/>
                        <a:t>Start -up Cost</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Estimate cost (£)</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675942631"/>
                  </a:ext>
                </a:extLst>
              </a:tr>
              <a:tr h="318339">
                <a:tc>
                  <a:txBody>
                    <a:bodyPr/>
                    <a:lstStyle/>
                    <a:p>
                      <a:pPr lvl="0" algn="just">
                        <a:lnSpc>
                          <a:spcPct val="107000"/>
                        </a:lnSpc>
                        <a:spcAft>
                          <a:spcPts val="800"/>
                        </a:spcAft>
                        <a:buNone/>
                      </a:pPr>
                      <a:r>
                        <a:rPr lang="en-GB" sz="1200" kern="1200"/>
                        <a:t>Company registration</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50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2774020699"/>
                  </a:ext>
                </a:extLst>
              </a:tr>
              <a:tr h="333646">
                <a:tc>
                  <a:txBody>
                    <a:bodyPr/>
                    <a:lstStyle/>
                    <a:p>
                      <a:pPr lvl="0" algn="just">
                        <a:lnSpc>
                          <a:spcPct val="107000"/>
                        </a:lnSpc>
                        <a:spcAft>
                          <a:spcPts val="800"/>
                        </a:spcAft>
                        <a:buNone/>
                      </a:pPr>
                      <a:r>
                        <a:rPr lang="en-GB" sz="1200" kern="1200"/>
                        <a:t>EORI Registration </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free</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2891822006"/>
                  </a:ext>
                </a:extLst>
              </a:tr>
              <a:tr h="318339">
                <a:tc>
                  <a:txBody>
                    <a:bodyPr/>
                    <a:lstStyle/>
                    <a:p>
                      <a:pPr lvl="0" algn="just">
                        <a:lnSpc>
                          <a:spcPct val="107000"/>
                        </a:lnSpc>
                        <a:spcAft>
                          <a:spcPts val="800"/>
                        </a:spcAft>
                        <a:buNone/>
                      </a:pPr>
                      <a:r>
                        <a:rPr lang="en-GB" sz="1200" kern="1200"/>
                        <a:t>Food Business registration</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free</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1305938712"/>
                  </a:ext>
                </a:extLst>
              </a:tr>
              <a:tr h="333646">
                <a:tc>
                  <a:txBody>
                    <a:bodyPr/>
                    <a:lstStyle/>
                    <a:p>
                      <a:pPr lvl="0" algn="just">
                        <a:lnSpc>
                          <a:spcPct val="107000"/>
                        </a:lnSpc>
                        <a:spcAft>
                          <a:spcPts val="800"/>
                        </a:spcAft>
                        <a:buNone/>
                      </a:pPr>
                      <a:r>
                        <a:rPr lang="en-GB" sz="1200" kern="1200"/>
                        <a:t>insurance</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600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2269769121"/>
                  </a:ext>
                </a:extLst>
              </a:tr>
              <a:tr h="318339">
                <a:tc>
                  <a:txBody>
                    <a:bodyPr/>
                    <a:lstStyle/>
                    <a:p>
                      <a:pPr lvl="0" algn="just">
                        <a:lnSpc>
                          <a:spcPct val="107000"/>
                        </a:lnSpc>
                        <a:spcAft>
                          <a:spcPts val="800"/>
                        </a:spcAft>
                        <a:buNone/>
                      </a:pPr>
                      <a:r>
                        <a:rPr lang="en-GB" sz="1200" kern="1200"/>
                        <a:t>Warehouse deposit</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2.000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2447267820"/>
                  </a:ext>
                </a:extLst>
              </a:tr>
              <a:tr h="333646">
                <a:tc>
                  <a:txBody>
                    <a:bodyPr/>
                    <a:lstStyle/>
                    <a:p>
                      <a:pPr lvl="0" algn="just">
                        <a:lnSpc>
                          <a:spcPct val="107000"/>
                        </a:lnSpc>
                        <a:spcAft>
                          <a:spcPts val="800"/>
                        </a:spcAft>
                        <a:buNone/>
                      </a:pPr>
                      <a:r>
                        <a:rPr lang="en-GB" sz="1200" kern="1200"/>
                        <a:t>First coffee purchase (1 container)  </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18.000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2153854404"/>
                  </a:ext>
                </a:extLst>
              </a:tr>
              <a:tr h="318339">
                <a:tc>
                  <a:txBody>
                    <a:bodyPr/>
                    <a:lstStyle/>
                    <a:p>
                      <a:pPr lvl="0" algn="just">
                        <a:lnSpc>
                          <a:spcPct val="107000"/>
                        </a:lnSpc>
                        <a:spcAft>
                          <a:spcPts val="800"/>
                        </a:spcAft>
                        <a:buNone/>
                      </a:pPr>
                      <a:r>
                        <a:rPr lang="en-GB" sz="1200" kern="1200"/>
                        <a:t>Sea freight (Colombia-UK) </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3.500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3290811298"/>
                  </a:ext>
                </a:extLst>
              </a:tr>
              <a:tr h="333646">
                <a:tc>
                  <a:txBody>
                    <a:bodyPr/>
                    <a:lstStyle/>
                    <a:p>
                      <a:pPr lvl="0" algn="just">
                        <a:lnSpc>
                          <a:spcPct val="107000"/>
                        </a:lnSpc>
                        <a:spcAft>
                          <a:spcPts val="800"/>
                        </a:spcAft>
                        <a:buNone/>
                      </a:pPr>
                      <a:r>
                        <a:rPr lang="en-GB" sz="1200" kern="1200"/>
                        <a:t>Customer clearance</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300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2344394202"/>
                  </a:ext>
                </a:extLst>
              </a:tr>
              <a:tr h="318339">
                <a:tc>
                  <a:txBody>
                    <a:bodyPr/>
                    <a:lstStyle/>
                    <a:p>
                      <a:pPr lvl="0" algn="just">
                        <a:lnSpc>
                          <a:spcPct val="107000"/>
                        </a:lnSpc>
                        <a:spcAft>
                          <a:spcPts val="800"/>
                        </a:spcAft>
                        <a:buNone/>
                      </a:pPr>
                      <a:r>
                        <a:rPr lang="en-GB" sz="1200" kern="1200"/>
                        <a:t>Import duty and VAT </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4.000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4038245562"/>
                  </a:ext>
                </a:extLst>
              </a:tr>
              <a:tr h="318339">
                <a:tc>
                  <a:txBody>
                    <a:bodyPr/>
                    <a:lstStyle/>
                    <a:p>
                      <a:pPr lvl="0" algn="just">
                        <a:lnSpc>
                          <a:spcPct val="107000"/>
                        </a:lnSpc>
                        <a:spcAft>
                          <a:spcPts val="800"/>
                        </a:spcAft>
                        <a:buNone/>
                      </a:pPr>
                      <a:r>
                        <a:rPr lang="en-GB" sz="1200" kern="1200"/>
                        <a:t>Transport from port to warehouse</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700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3163421399"/>
                  </a:ext>
                </a:extLst>
              </a:tr>
              <a:tr h="333646">
                <a:tc>
                  <a:txBody>
                    <a:bodyPr/>
                    <a:lstStyle/>
                    <a:p>
                      <a:pPr lvl="0" algn="just">
                        <a:lnSpc>
                          <a:spcPct val="107000"/>
                        </a:lnSpc>
                        <a:spcAft>
                          <a:spcPts val="800"/>
                        </a:spcAft>
                        <a:buNone/>
                      </a:pPr>
                      <a:r>
                        <a:rPr lang="en-GB" sz="1200" kern="1200"/>
                        <a:t>Packaging and label</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2000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3844628284"/>
                  </a:ext>
                </a:extLst>
              </a:tr>
              <a:tr h="318339">
                <a:tc>
                  <a:txBody>
                    <a:bodyPr/>
                    <a:lstStyle/>
                    <a:p>
                      <a:pPr lvl="0" algn="just">
                        <a:lnSpc>
                          <a:spcPct val="107000"/>
                        </a:lnSpc>
                        <a:spcAft>
                          <a:spcPts val="800"/>
                        </a:spcAft>
                        <a:buNone/>
                      </a:pPr>
                      <a:r>
                        <a:rPr lang="en-GB" sz="1200" kern="1200"/>
                        <a:t>Offices equipment</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1000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371824297"/>
                  </a:ext>
                </a:extLst>
              </a:tr>
              <a:tr h="333646">
                <a:tc>
                  <a:txBody>
                    <a:bodyPr/>
                    <a:lstStyle/>
                    <a:p>
                      <a:pPr lvl="0" algn="just">
                        <a:lnSpc>
                          <a:spcPct val="107000"/>
                        </a:lnSpc>
                        <a:spcAft>
                          <a:spcPts val="800"/>
                        </a:spcAft>
                        <a:buNone/>
                      </a:pPr>
                      <a:r>
                        <a:rPr lang="en-GB" sz="1200" kern="1200"/>
                        <a:t>working capital</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10.000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3556310774"/>
                  </a:ext>
                </a:extLst>
              </a:tr>
              <a:tr h="318339">
                <a:tc>
                  <a:txBody>
                    <a:bodyPr/>
                    <a:lstStyle/>
                    <a:p>
                      <a:pPr lvl="0" algn="just">
                        <a:lnSpc>
                          <a:spcPct val="107000"/>
                        </a:lnSpc>
                        <a:spcAft>
                          <a:spcPts val="800"/>
                        </a:spcAft>
                        <a:buNone/>
                      </a:pPr>
                      <a:r>
                        <a:rPr lang="en-GB" sz="1200" kern="1200"/>
                        <a:t> </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 </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2746996674"/>
                  </a:ext>
                </a:extLst>
              </a:tr>
              <a:tr h="333646">
                <a:tc>
                  <a:txBody>
                    <a:bodyPr/>
                    <a:lstStyle/>
                    <a:p>
                      <a:pPr lvl="0" algn="just">
                        <a:lnSpc>
                          <a:spcPct val="107000"/>
                        </a:lnSpc>
                        <a:spcAft>
                          <a:spcPts val="800"/>
                        </a:spcAft>
                        <a:buNone/>
                      </a:pPr>
                      <a:r>
                        <a:rPr lang="en-GB" sz="1200" kern="1200"/>
                        <a:t>total invest </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£ 45,000</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749145208"/>
                  </a:ext>
                </a:extLst>
              </a:tr>
              <a:tr h="318339">
                <a:tc>
                  <a:txBody>
                    <a:bodyPr/>
                    <a:lstStyle/>
                    <a:p>
                      <a:pPr lvl="0" algn="just">
                        <a:lnSpc>
                          <a:spcPct val="107000"/>
                        </a:lnSpc>
                        <a:spcAft>
                          <a:spcPts val="800"/>
                        </a:spcAft>
                        <a:buNone/>
                      </a:pPr>
                      <a:r>
                        <a:rPr lang="en-GB" sz="1200" kern="1200"/>
                        <a:t> </a:t>
                      </a:r>
                      <a:endParaRPr lang="en-GB" sz="1100" kern="1200">
                        <a:latin typeface="Aptos" pitchFamily="34"/>
                        <a:ea typeface="Aptos" pitchFamily="34"/>
                        <a:cs typeface="Times New Roman" pitchFamily="18"/>
                      </a:endParaRPr>
                    </a:p>
                  </a:txBody>
                  <a:tcPr marL="68580" marR="68580" marT="0" marB="0"/>
                </a:tc>
                <a:tc>
                  <a:txBody>
                    <a:bodyPr/>
                    <a:lstStyle/>
                    <a:p>
                      <a:pPr lvl="0" algn="just">
                        <a:lnSpc>
                          <a:spcPct val="107000"/>
                        </a:lnSpc>
                        <a:spcAft>
                          <a:spcPts val="800"/>
                        </a:spcAft>
                        <a:buNone/>
                      </a:pPr>
                      <a:r>
                        <a:rPr lang="en-GB" sz="1200" kern="1200"/>
                        <a:t> </a:t>
                      </a:r>
                      <a:endParaRPr lang="en-GB" sz="1100" kern="1200">
                        <a:latin typeface="Aptos" pitchFamily="34"/>
                        <a:ea typeface="Aptos" pitchFamily="34"/>
                        <a:cs typeface="Times New Roman" pitchFamily="18"/>
                      </a:endParaRPr>
                    </a:p>
                  </a:txBody>
                  <a:tcPr marL="68580" marR="68580" marT="0" marB="0"/>
                </a:tc>
                <a:extLst>
                  <a:ext uri="{0D108BD9-81ED-4DB2-BD59-A6C34878D82A}">
                    <a16:rowId xmlns:a16="http://schemas.microsoft.com/office/drawing/2014/main" val="1387789932"/>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6A925-9DF5-AB29-96A0-89D70DA20E81}"/>
              </a:ext>
            </a:extLst>
          </p:cNvPr>
          <p:cNvSpPr txBox="1">
            <a:spLocks noGrp="1"/>
          </p:cNvSpPr>
          <p:nvPr>
            <p:ph type="title"/>
          </p:nvPr>
        </p:nvSpPr>
        <p:spPr>
          <a:xfrm>
            <a:off x="838203" y="365129"/>
            <a:ext cx="10515600" cy="264133"/>
          </a:xfrm>
        </p:spPr>
        <p:txBody>
          <a:bodyPr anchorCtr="1"/>
          <a:lstStyle/>
          <a:p>
            <a:pPr lvl="0" algn="ctr"/>
            <a:r>
              <a:rPr lang="en-GB" sz="2600"/>
              <a:t>Fix Cost</a:t>
            </a:r>
          </a:p>
        </p:txBody>
      </p:sp>
      <p:graphicFrame>
        <p:nvGraphicFramePr>
          <p:cNvPr id="3" name="Table 2">
            <a:extLst>
              <a:ext uri="{FF2B5EF4-FFF2-40B4-BE49-F238E27FC236}">
                <a16:creationId xmlns:a16="http://schemas.microsoft.com/office/drawing/2014/main" id="{57ED72F6-ADDD-19B5-9209-2D6F474F3ACF}"/>
              </a:ext>
            </a:extLst>
          </p:cNvPr>
          <p:cNvGraphicFramePr>
            <a:graphicFrameLocks noGrp="1"/>
          </p:cNvGraphicFramePr>
          <p:nvPr/>
        </p:nvGraphicFramePr>
        <p:xfrm>
          <a:off x="2055306" y="719669"/>
          <a:ext cx="8104692" cy="5051931"/>
        </p:xfrm>
        <a:graphic>
          <a:graphicData uri="http://schemas.openxmlformats.org/drawingml/2006/table">
            <a:tbl>
              <a:tblPr firstRow="1" bandRow="1">
                <a:effectLst/>
                <a:tableStyleId>{5C22544A-7EE6-4342-B048-85BDC9FD1C3A}</a:tableStyleId>
              </a:tblPr>
              <a:tblGrid>
                <a:gridCol w="4052346">
                  <a:extLst>
                    <a:ext uri="{9D8B030D-6E8A-4147-A177-3AD203B41FA5}">
                      <a16:colId xmlns:a16="http://schemas.microsoft.com/office/drawing/2014/main" val="4166377953"/>
                    </a:ext>
                  </a:extLst>
                </a:gridCol>
                <a:gridCol w="4052346">
                  <a:extLst>
                    <a:ext uri="{9D8B030D-6E8A-4147-A177-3AD203B41FA5}">
                      <a16:colId xmlns:a16="http://schemas.microsoft.com/office/drawing/2014/main" val="1294744735"/>
                    </a:ext>
                  </a:extLst>
                </a:gridCol>
              </a:tblGrid>
              <a:tr h="841988">
                <a:tc>
                  <a:txBody>
                    <a:bodyPr/>
                    <a:lstStyle/>
                    <a:p>
                      <a:pPr lvl="0"/>
                      <a:r>
                        <a:rPr lang="en-GB"/>
                        <a:t>Fixed cost</a:t>
                      </a:r>
                    </a:p>
                  </a:txBody>
                  <a:tcPr/>
                </a:tc>
                <a:tc>
                  <a:txBody>
                    <a:bodyPr/>
                    <a:lstStyle/>
                    <a:p>
                      <a:pPr lvl="0"/>
                      <a:r>
                        <a:rPr lang="en-GB"/>
                        <a:t>Per month</a:t>
                      </a:r>
                    </a:p>
                  </a:txBody>
                  <a:tcPr/>
                </a:tc>
                <a:extLst>
                  <a:ext uri="{0D108BD9-81ED-4DB2-BD59-A6C34878D82A}">
                    <a16:rowId xmlns:a16="http://schemas.microsoft.com/office/drawing/2014/main" val="2485056670"/>
                  </a:ext>
                </a:extLst>
              </a:tr>
              <a:tr h="841988">
                <a:tc>
                  <a:txBody>
                    <a:bodyPr/>
                    <a:lstStyle/>
                    <a:p>
                      <a:pPr lvl="0"/>
                      <a:r>
                        <a:rPr lang="en-GB"/>
                        <a:t>Telephone</a:t>
                      </a:r>
                    </a:p>
                  </a:txBody>
                  <a:tcPr/>
                </a:tc>
                <a:tc>
                  <a:txBody>
                    <a:bodyPr/>
                    <a:lstStyle/>
                    <a:p>
                      <a:pPr lvl="0"/>
                      <a:r>
                        <a:rPr lang="en-GB"/>
                        <a:t>£200</a:t>
                      </a:r>
                    </a:p>
                  </a:txBody>
                  <a:tcPr/>
                </a:tc>
                <a:extLst>
                  <a:ext uri="{0D108BD9-81ED-4DB2-BD59-A6C34878D82A}">
                    <a16:rowId xmlns:a16="http://schemas.microsoft.com/office/drawing/2014/main" val="261740006"/>
                  </a:ext>
                </a:extLst>
              </a:tr>
              <a:tr h="841988">
                <a:tc>
                  <a:txBody>
                    <a:bodyPr/>
                    <a:lstStyle/>
                    <a:p>
                      <a:pPr lvl="0"/>
                      <a:r>
                        <a:rPr lang="en-GB"/>
                        <a:t>warehouse</a:t>
                      </a:r>
                    </a:p>
                  </a:txBody>
                  <a:tcPr/>
                </a:tc>
                <a:tc>
                  <a:txBody>
                    <a:bodyPr/>
                    <a:lstStyle/>
                    <a:p>
                      <a:pPr lvl="0"/>
                      <a:r>
                        <a:rPr lang="en-GB"/>
                        <a:t>£1,500</a:t>
                      </a:r>
                    </a:p>
                  </a:txBody>
                  <a:tcPr/>
                </a:tc>
                <a:extLst>
                  <a:ext uri="{0D108BD9-81ED-4DB2-BD59-A6C34878D82A}">
                    <a16:rowId xmlns:a16="http://schemas.microsoft.com/office/drawing/2014/main" val="3442629695"/>
                  </a:ext>
                </a:extLst>
              </a:tr>
              <a:tr h="841988">
                <a:tc>
                  <a:txBody>
                    <a:bodyPr/>
                    <a:lstStyle/>
                    <a:p>
                      <a:pPr lvl="0"/>
                      <a:r>
                        <a:rPr lang="en-GB"/>
                        <a:t>salaries</a:t>
                      </a:r>
                    </a:p>
                  </a:txBody>
                  <a:tcPr/>
                </a:tc>
                <a:tc>
                  <a:txBody>
                    <a:bodyPr/>
                    <a:lstStyle/>
                    <a:p>
                      <a:pPr lvl="0"/>
                      <a:r>
                        <a:rPr lang="en-GB"/>
                        <a:t>£5,000</a:t>
                      </a:r>
                    </a:p>
                  </a:txBody>
                  <a:tcPr/>
                </a:tc>
                <a:extLst>
                  <a:ext uri="{0D108BD9-81ED-4DB2-BD59-A6C34878D82A}">
                    <a16:rowId xmlns:a16="http://schemas.microsoft.com/office/drawing/2014/main" val="1061248458"/>
                  </a:ext>
                </a:extLst>
              </a:tr>
              <a:tr h="841988">
                <a:tc>
                  <a:txBody>
                    <a:bodyPr/>
                    <a:lstStyle/>
                    <a:p>
                      <a:pPr lvl="0"/>
                      <a:r>
                        <a:rPr lang="en-GB"/>
                        <a:t>insurance</a:t>
                      </a:r>
                    </a:p>
                  </a:txBody>
                  <a:tcPr/>
                </a:tc>
                <a:tc>
                  <a:txBody>
                    <a:bodyPr/>
                    <a:lstStyle/>
                    <a:p>
                      <a:pPr lvl="0"/>
                      <a:r>
                        <a:rPr lang="en-GB"/>
                        <a:t>£250</a:t>
                      </a:r>
                    </a:p>
                  </a:txBody>
                  <a:tcPr/>
                </a:tc>
                <a:extLst>
                  <a:ext uri="{0D108BD9-81ED-4DB2-BD59-A6C34878D82A}">
                    <a16:rowId xmlns:a16="http://schemas.microsoft.com/office/drawing/2014/main" val="1442678931"/>
                  </a:ext>
                </a:extLst>
              </a:tr>
              <a:tr h="841988">
                <a:tc>
                  <a:txBody>
                    <a:bodyPr/>
                    <a:lstStyle/>
                    <a:p>
                      <a:pPr lvl="0"/>
                      <a:r>
                        <a:rPr lang="en-GB"/>
                        <a:t>total</a:t>
                      </a:r>
                    </a:p>
                  </a:txBody>
                  <a:tcPr/>
                </a:tc>
                <a:tc>
                  <a:txBody>
                    <a:bodyPr/>
                    <a:lstStyle/>
                    <a:p>
                      <a:pPr lvl="0"/>
                      <a:r>
                        <a:rPr lang="en-GB"/>
                        <a:t>£6,950</a:t>
                      </a:r>
                    </a:p>
                  </a:txBody>
                  <a:tcPr/>
                </a:tc>
                <a:extLst>
                  <a:ext uri="{0D108BD9-81ED-4DB2-BD59-A6C34878D82A}">
                    <a16:rowId xmlns:a16="http://schemas.microsoft.com/office/drawing/2014/main" val="3853970285"/>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4E437-7412-6D9B-5E17-2F5B05600017}"/>
              </a:ext>
            </a:extLst>
          </p:cNvPr>
          <p:cNvSpPr txBox="1">
            <a:spLocks noGrp="1"/>
          </p:cNvSpPr>
          <p:nvPr>
            <p:ph type="title"/>
          </p:nvPr>
        </p:nvSpPr>
        <p:spPr/>
        <p:txBody>
          <a:bodyPr/>
          <a:lstStyle/>
          <a:p>
            <a:pPr lvl="0"/>
            <a:r>
              <a:rPr lang="en-GB"/>
              <a:t>Variable Cost</a:t>
            </a:r>
          </a:p>
        </p:txBody>
      </p:sp>
      <p:graphicFrame>
        <p:nvGraphicFramePr>
          <p:cNvPr id="3" name="Table 2">
            <a:extLst>
              <a:ext uri="{FF2B5EF4-FFF2-40B4-BE49-F238E27FC236}">
                <a16:creationId xmlns:a16="http://schemas.microsoft.com/office/drawing/2014/main" id="{F5F46BF4-165F-9EA1-101B-F4A741174CAD}"/>
              </a:ext>
            </a:extLst>
          </p:cNvPr>
          <p:cNvGraphicFramePr>
            <a:graphicFrameLocks noGrp="1"/>
          </p:cNvGraphicFramePr>
          <p:nvPr/>
        </p:nvGraphicFramePr>
        <p:xfrm>
          <a:off x="947958" y="1434519"/>
          <a:ext cx="9212031" cy="4488085"/>
        </p:xfrm>
        <a:graphic>
          <a:graphicData uri="http://schemas.openxmlformats.org/drawingml/2006/table">
            <a:tbl>
              <a:tblPr firstRow="1" bandRow="1">
                <a:effectLst/>
                <a:tableStyleId>{5C22544A-7EE6-4342-B048-85BDC9FD1C3A}</a:tableStyleId>
              </a:tblPr>
              <a:tblGrid>
                <a:gridCol w="1316004">
                  <a:extLst>
                    <a:ext uri="{9D8B030D-6E8A-4147-A177-3AD203B41FA5}">
                      <a16:colId xmlns:a16="http://schemas.microsoft.com/office/drawing/2014/main" val="3404496099"/>
                    </a:ext>
                  </a:extLst>
                </a:gridCol>
                <a:gridCol w="1316004">
                  <a:extLst>
                    <a:ext uri="{9D8B030D-6E8A-4147-A177-3AD203B41FA5}">
                      <a16:colId xmlns:a16="http://schemas.microsoft.com/office/drawing/2014/main" val="2012533344"/>
                    </a:ext>
                  </a:extLst>
                </a:gridCol>
                <a:gridCol w="1316004">
                  <a:extLst>
                    <a:ext uri="{9D8B030D-6E8A-4147-A177-3AD203B41FA5}">
                      <a16:colId xmlns:a16="http://schemas.microsoft.com/office/drawing/2014/main" val="3050148791"/>
                    </a:ext>
                  </a:extLst>
                </a:gridCol>
                <a:gridCol w="1316004">
                  <a:extLst>
                    <a:ext uri="{9D8B030D-6E8A-4147-A177-3AD203B41FA5}">
                      <a16:colId xmlns:a16="http://schemas.microsoft.com/office/drawing/2014/main" val="3847307415"/>
                    </a:ext>
                  </a:extLst>
                </a:gridCol>
                <a:gridCol w="1316004">
                  <a:extLst>
                    <a:ext uri="{9D8B030D-6E8A-4147-A177-3AD203B41FA5}">
                      <a16:colId xmlns:a16="http://schemas.microsoft.com/office/drawing/2014/main" val="909409041"/>
                    </a:ext>
                  </a:extLst>
                </a:gridCol>
                <a:gridCol w="1316004">
                  <a:extLst>
                    <a:ext uri="{9D8B030D-6E8A-4147-A177-3AD203B41FA5}">
                      <a16:colId xmlns:a16="http://schemas.microsoft.com/office/drawing/2014/main" val="1754602118"/>
                    </a:ext>
                  </a:extLst>
                </a:gridCol>
                <a:gridCol w="1316004">
                  <a:extLst>
                    <a:ext uri="{9D8B030D-6E8A-4147-A177-3AD203B41FA5}">
                      <a16:colId xmlns:a16="http://schemas.microsoft.com/office/drawing/2014/main" val="4019937764"/>
                    </a:ext>
                  </a:extLst>
                </a:gridCol>
              </a:tblGrid>
              <a:tr h="748015">
                <a:tc>
                  <a:txBody>
                    <a:bodyPr/>
                    <a:lstStyle/>
                    <a:p>
                      <a:pPr lvl="0"/>
                      <a:endParaRPr lang="en-GB"/>
                    </a:p>
                  </a:txBody>
                  <a:tcPr/>
                </a:tc>
                <a:tc>
                  <a:txBody>
                    <a:bodyPr/>
                    <a:lstStyle/>
                    <a:p>
                      <a:pPr lvl="0"/>
                      <a:r>
                        <a:rPr lang="en-GB"/>
                        <a:t>January</a:t>
                      </a:r>
                    </a:p>
                  </a:txBody>
                  <a:tcPr/>
                </a:tc>
                <a:tc>
                  <a:txBody>
                    <a:bodyPr/>
                    <a:lstStyle/>
                    <a:p>
                      <a:pPr lvl="0"/>
                      <a:r>
                        <a:rPr lang="en-GB"/>
                        <a:t>February</a:t>
                      </a:r>
                    </a:p>
                  </a:txBody>
                  <a:tcPr/>
                </a:tc>
                <a:tc>
                  <a:txBody>
                    <a:bodyPr/>
                    <a:lstStyle/>
                    <a:p>
                      <a:pPr lvl="0"/>
                      <a:r>
                        <a:rPr lang="en-GB"/>
                        <a:t>March</a:t>
                      </a:r>
                    </a:p>
                  </a:txBody>
                  <a:tcPr/>
                </a:tc>
                <a:tc>
                  <a:txBody>
                    <a:bodyPr/>
                    <a:lstStyle/>
                    <a:p>
                      <a:pPr lvl="0"/>
                      <a:r>
                        <a:rPr lang="en-GB"/>
                        <a:t>April</a:t>
                      </a:r>
                    </a:p>
                  </a:txBody>
                  <a:tcPr/>
                </a:tc>
                <a:tc>
                  <a:txBody>
                    <a:bodyPr/>
                    <a:lstStyle/>
                    <a:p>
                      <a:pPr lvl="0"/>
                      <a:r>
                        <a:rPr lang="en-GB"/>
                        <a:t>May</a:t>
                      </a:r>
                    </a:p>
                  </a:txBody>
                  <a:tcPr/>
                </a:tc>
                <a:tc>
                  <a:txBody>
                    <a:bodyPr/>
                    <a:lstStyle/>
                    <a:p>
                      <a:pPr lvl="0"/>
                      <a:r>
                        <a:rPr lang="en-GB"/>
                        <a:t>June</a:t>
                      </a:r>
                    </a:p>
                  </a:txBody>
                  <a:tcPr/>
                </a:tc>
                <a:extLst>
                  <a:ext uri="{0D108BD9-81ED-4DB2-BD59-A6C34878D82A}">
                    <a16:rowId xmlns:a16="http://schemas.microsoft.com/office/drawing/2014/main" val="2364647842"/>
                  </a:ext>
                </a:extLst>
              </a:tr>
              <a:tr h="748015">
                <a:tc>
                  <a:txBody>
                    <a:bodyPr/>
                    <a:lstStyle/>
                    <a:p>
                      <a:pPr lvl="0"/>
                      <a:r>
                        <a:rPr lang="en-GB"/>
                        <a:t>Pack material</a:t>
                      </a:r>
                    </a:p>
                  </a:txBody>
                  <a:tcPr/>
                </a:tc>
                <a:tc>
                  <a:txBody>
                    <a:bodyPr/>
                    <a:lstStyle/>
                    <a:p>
                      <a:pPr lvl="0"/>
                      <a:r>
                        <a:rPr lang="en-GB"/>
                        <a:t>£1,000</a:t>
                      </a:r>
                    </a:p>
                  </a:txBody>
                  <a:tcPr/>
                </a:tc>
                <a:tc>
                  <a:txBody>
                    <a:bodyPr/>
                    <a:lstStyle/>
                    <a:p>
                      <a:pPr lvl="0"/>
                      <a:r>
                        <a:rPr lang="en-GB"/>
                        <a:t>£700</a:t>
                      </a:r>
                    </a:p>
                  </a:txBody>
                  <a:tcPr/>
                </a:tc>
                <a:tc>
                  <a:txBody>
                    <a:bodyPr/>
                    <a:lstStyle/>
                    <a:p>
                      <a:pPr lvl="0"/>
                      <a:r>
                        <a:rPr lang="en-GB"/>
                        <a:t>£900</a:t>
                      </a:r>
                    </a:p>
                  </a:txBody>
                  <a:tcPr/>
                </a:tc>
                <a:tc>
                  <a:txBody>
                    <a:bodyPr/>
                    <a:lstStyle/>
                    <a:p>
                      <a:pPr lvl="0"/>
                      <a:r>
                        <a:rPr lang="en-GB"/>
                        <a:t>£600</a:t>
                      </a:r>
                    </a:p>
                  </a:txBody>
                  <a:tcPr/>
                </a:tc>
                <a:tc>
                  <a:txBody>
                    <a:bodyPr/>
                    <a:lstStyle/>
                    <a:p>
                      <a:pPr lvl="0"/>
                      <a:r>
                        <a:rPr lang="en-GB"/>
                        <a:t>£1,500</a:t>
                      </a:r>
                    </a:p>
                  </a:txBody>
                  <a:tcPr/>
                </a:tc>
                <a:tc>
                  <a:txBody>
                    <a:bodyPr/>
                    <a:lstStyle/>
                    <a:p>
                      <a:pPr lvl="0"/>
                      <a:r>
                        <a:rPr lang="en-GB"/>
                        <a:t>£900</a:t>
                      </a:r>
                    </a:p>
                  </a:txBody>
                  <a:tcPr/>
                </a:tc>
                <a:extLst>
                  <a:ext uri="{0D108BD9-81ED-4DB2-BD59-A6C34878D82A}">
                    <a16:rowId xmlns:a16="http://schemas.microsoft.com/office/drawing/2014/main" val="2725482422"/>
                  </a:ext>
                </a:extLst>
              </a:tr>
              <a:tr h="748015">
                <a:tc>
                  <a:txBody>
                    <a:bodyPr/>
                    <a:lstStyle/>
                    <a:p>
                      <a:pPr lvl="0"/>
                      <a:r>
                        <a:rPr lang="en-GB"/>
                        <a:t>Transport delivery</a:t>
                      </a:r>
                    </a:p>
                  </a:txBody>
                  <a:tcPr/>
                </a:tc>
                <a:tc>
                  <a:txBody>
                    <a:bodyPr/>
                    <a:lstStyle/>
                    <a:p>
                      <a:pPr lvl="0"/>
                      <a:r>
                        <a:rPr lang="en-GB"/>
                        <a:t>£1,200</a:t>
                      </a:r>
                    </a:p>
                  </a:txBody>
                  <a:tcPr/>
                </a:tc>
                <a:tc>
                  <a:txBody>
                    <a:bodyPr/>
                    <a:lstStyle/>
                    <a:p>
                      <a:pPr lvl="0"/>
                      <a:r>
                        <a:rPr lang="en-GB"/>
                        <a:t>£1,400</a:t>
                      </a:r>
                    </a:p>
                  </a:txBody>
                  <a:tcPr/>
                </a:tc>
                <a:tc>
                  <a:txBody>
                    <a:bodyPr/>
                    <a:lstStyle/>
                    <a:p>
                      <a:pPr lvl="0"/>
                      <a:r>
                        <a:rPr lang="en-GB"/>
                        <a:t>£1,300</a:t>
                      </a:r>
                    </a:p>
                  </a:txBody>
                  <a:tcPr/>
                </a:tc>
                <a:tc>
                  <a:txBody>
                    <a:bodyPr/>
                    <a:lstStyle/>
                    <a:p>
                      <a:pPr lvl="0"/>
                      <a:r>
                        <a:rPr lang="en-GB"/>
                        <a:t>£1,200</a:t>
                      </a:r>
                    </a:p>
                  </a:txBody>
                  <a:tcPr/>
                </a:tc>
                <a:tc>
                  <a:txBody>
                    <a:bodyPr/>
                    <a:lstStyle/>
                    <a:p>
                      <a:pPr lvl="0"/>
                      <a:r>
                        <a:rPr lang="en-GB"/>
                        <a:t>£1,000</a:t>
                      </a:r>
                    </a:p>
                  </a:txBody>
                  <a:tcPr/>
                </a:tc>
                <a:tc>
                  <a:txBody>
                    <a:bodyPr/>
                    <a:lstStyle/>
                    <a:p>
                      <a:pPr lvl="0"/>
                      <a:r>
                        <a:rPr lang="en-GB"/>
                        <a:t>£900</a:t>
                      </a:r>
                    </a:p>
                  </a:txBody>
                  <a:tcPr/>
                </a:tc>
                <a:extLst>
                  <a:ext uri="{0D108BD9-81ED-4DB2-BD59-A6C34878D82A}">
                    <a16:rowId xmlns:a16="http://schemas.microsoft.com/office/drawing/2014/main" val="3180345196"/>
                  </a:ext>
                </a:extLst>
              </a:tr>
              <a:tr h="748015">
                <a:tc>
                  <a:txBody>
                    <a:bodyPr/>
                    <a:lstStyle/>
                    <a:p>
                      <a:pPr lvl="0"/>
                      <a:r>
                        <a:rPr lang="en-GB"/>
                        <a:t>Marketing</a:t>
                      </a:r>
                    </a:p>
                    <a:p>
                      <a:pPr lvl="0"/>
                      <a:r>
                        <a:rPr lang="en-GB"/>
                        <a:t>advertiser</a:t>
                      </a:r>
                    </a:p>
                  </a:txBody>
                  <a:tcPr/>
                </a:tc>
                <a:tc>
                  <a:txBody>
                    <a:bodyPr/>
                    <a:lstStyle/>
                    <a:p>
                      <a:pPr lvl="0"/>
                      <a:r>
                        <a:rPr lang="en-GB"/>
                        <a:t>£1,000</a:t>
                      </a:r>
                    </a:p>
                  </a:txBody>
                  <a:tcPr/>
                </a:tc>
                <a:tc>
                  <a:txBody>
                    <a:bodyPr/>
                    <a:lstStyle/>
                    <a:p>
                      <a:pPr lvl="0"/>
                      <a:r>
                        <a:rPr lang="en-GB"/>
                        <a:t>£1,300</a:t>
                      </a:r>
                    </a:p>
                  </a:txBody>
                  <a:tcPr/>
                </a:tc>
                <a:tc>
                  <a:txBody>
                    <a:bodyPr/>
                    <a:lstStyle/>
                    <a:p>
                      <a:pPr lvl="0"/>
                      <a:r>
                        <a:rPr lang="en-GB"/>
                        <a:t>£1,200</a:t>
                      </a:r>
                    </a:p>
                  </a:txBody>
                  <a:tcPr/>
                </a:tc>
                <a:tc>
                  <a:txBody>
                    <a:bodyPr/>
                    <a:lstStyle/>
                    <a:p>
                      <a:pPr lvl="0"/>
                      <a:r>
                        <a:rPr lang="en-GB"/>
                        <a:t>£1,800</a:t>
                      </a:r>
                    </a:p>
                  </a:txBody>
                  <a:tcPr/>
                </a:tc>
                <a:tc>
                  <a:txBody>
                    <a:bodyPr/>
                    <a:lstStyle/>
                    <a:p>
                      <a:pPr lvl="0"/>
                      <a:r>
                        <a:rPr lang="en-GB"/>
                        <a:t>£600</a:t>
                      </a:r>
                    </a:p>
                  </a:txBody>
                  <a:tcPr/>
                </a:tc>
                <a:tc>
                  <a:txBody>
                    <a:bodyPr/>
                    <a:lstStyle/>
                    <a:p>
                      <a:pPr lvl="0"/>
                      <a:r>
                        <a:rPr lang="en-GB"/>
                        <a:t>£700</a:t>
                      </a:r>
                    </a:p>
                  </a:txBody>
                  <a:tcPr/>
                </a:tc>
                <a:extLst>
                  <a:ext uri="{0D108BD9-81ED-4DB2-BD59-A6C34878D82A}">
                    <a16:rowId xmlns:a16="http://schemas.microsoft.com/office/drawing/2014/main" val="250571432"/>
                  </a:ext>
                </a:extLst>
              </a:tr>
              <a:tr h="748015">
                <a:tc>
                  <a:txBody>
                    <a:bodyPr/>
                    <a:lstStyle/>
                    <a:p>
                      <a:pPr lvl="0"/>
                      <a:r>
                        <a:rPr lang="en-GB"/>
                        <a:t>legal</a:t>
                      </a:r>
                    </a:p>
                  </a:txBody>
                  <a:tcPr/>
                </a:tc>
                <a:tc>
                  <a:txBody>
                    <a:bodyPr/>
                    <a:lstStyle/>
                    <a:p>
                      <a:pPr lvl="0"/>
                      <a:r>
                        <a:rPr lang="en-GB"/>
                        <a:t>£300</a:t>
                      </a:r>
                    </a:p>
                  </a:txBody>
                  <a:tcPr/>
                </a:tc>
                <a:tc>
                  <a:txBody>
                    <a:bodyPr/>
                    <a:lstStyle/>
                    <a:p>
                      <a:pPr lvl="0"/>
                      <a:r>
                        <a:rPr lang="en-GB"/>
                        <a:t>£550</a:t>
                      </a:r>
                    </a:p>
                  </a:txBody>
                  <a:tcPr/>
                </a:tc>
                <a:tc>
                  <a:txBody>
                    <a:bodyPr/>
                    <a:lstStyle/>
                    <a:p>
                      <a:pPr lvl="0"/>
                      <a:r>
                        <a:rPr lang="en-GB"/>
                        <a:t>£550</a:t>
                      </a:r>
                    </a:p>
                  </a:txBody>
                  <a:tcPr/>
                </a:tc>
                <a:tc>
                  <a:txBody>
                    <a:bodyPr/>
                    <a:lstStyle/>
                    <a:p>
                      <a:pPr lvl="0"/>
                      <a:r>
                        <a:rPr lang="en-GB"/>
                        <a:t>£300</a:t>
                      </a:r>
                    </a:p>
                  </a:txBody>
                  <a:tcPr/>
                </a:tc>
                <a:tc>
                  <a:txBody>
                    <a:bodyPr/>
                    <a:lstStyle/>
                    <a:p>
                      <a:pPr lvl="0"/>
                      <a:r>
                        <a:rPr lang="en-GB"/>
                        <a:t>£500</a:t>
                      </a:r>
                    </a:p>
                  </a:txBody>
                  <a:tcPr/>
                </a:tc>
                <a:tc>
                  <a:txBody>
                    <a:bodyPr/>
                    <a:lstStyle/>
                    <a:p>
                      <a:pPr lvl="0"/>
                      <a:r>
                        <a:rPr lang="en-GB"/>
                        <a:t>£600</a:t>
                      </a:r>
                    </a:p>
                  </a:txBody>
                  <a:tcPr/>
                </a:tc>
                <a:extLst>
                  <a:ext uri="{0D108BD9-81ED-4DB2-BD59-A6C34878D82A}">
                    <a16:rowId xmlns:a16="http://schemas.microsoft.com/office/drawing/2014/main" val="3615590129"/>
                  </a:ext>
                </a:extLst>
              </a:tr>
              <a:tr h="748015">
                <a:tc>
                  <a:txBody>
                    <a:bodyPr/>
                    <a:lstStyle/>
                    <a:p>
                      <a:pPr lvl="0"/>
                      <a:r>
                        <a:rPr lang="en-GB"/>
                        <a:t>total</a:t>
                      </a:r>
                    </a:p>
                  </a:txBody>
                  <a:tcPr/>
                </a:tc>
                <a:tc>
                  <a:txBody>
                    <a:bodyPr/>
                    <a:lstStyle/>
                    <a:p>
                      <a:pPr lvl="0"/>
                      <a:r>
                        <a:rPr lang="en-GB"/>
                        <a:t>£3,500</a:t>
                      </a:r>
                    </a:p>
                  </a:txBody>
                  <a:tcPr/>
                </a:tc>
                <a:tc>
                  <a:txBody>
                    <a:bodyPr/>
                    <a:lstStyle/>
                    <a:p>
                      <a:pPr lvl="0"/>
                      <a:r>
                        <a:rPr lang="en-GB"/>
                        <a:t>£3,950</a:t>
                      </a:r>
                    </a:p>
                  </a:txBody>
                  <a:tcPr/>
                </a:tc>
                <a:tc>
                  <a:txBody>
                    <a:bodyPr/>
                    <a:lstStyle/>
                    <a:p>
                      <a:pPr lvl="0"/>
                      <a:r>
                        <a:rPr lang="en-GB"/>
                        <a:t>£3,950</a:t>
                      </a:r>
                    </a:p>
                  </a:txBody>
                  <a:tcPr/>
                </a:tc>
                <a:tc>
                  <a:txBody>
                    <a:bodyPr/>
                    <a:lstStyle/>
                    <a:p>
                      <a:pPr lvl="0"/>
                      <a:r>
                        <a:rPr lang="en-GB"/>
                        <a:t>£4,100</a:t>
                      </a:r>
                    </a:p>
                  </a:txBody>
                  <a:tcPr/>
                </a:tc>
                <a:tc>
                  <a:txBody>
                    <a:bodyPr/>
                    <a:lstStyle/>
                    <a:p>
                      <a:pPr lvl="0"/>
                      <a:r>
                        <a:rPr lang="en-GB"/>
                        <a:t>£3,600</a:t>
                      </a:r>
                    </a:p>
                  </a:txBody>
                  <a:tcPr/>
                </a:tc>
                <a:tc>
                  <a:txBody>
                    <a:bodyPr/>
                    <a:lstStyle/>
                    <a:p>
                      <a:pPr lvl="0"/>
                      <a:r>
                        <a:rPr lang="en-GB"/>
                        <a:t>£3,100</a:t>
                      </a:r>
                    </a:p>
                  </a:txBody>
                  <a:tcPr/>
                </a:tc>
                <a:extLst>
                  <a:ext uri="{0D108BD9-81ED-4DB2-BD59-A6C34878D82A}">
                    <a16:rowId xmlns:a16="http://schemas.microsoft.com/office/drawing/2014/main" val="459690467"/>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C760F-0C69-5817-D123-C1ED2988A669}"/>
              </a:ext>
            </a:extLst>
          </p:cNvPr>
          <p:cNvSpPr txBox="1">
            <a:spLocks noGrp="1"/>
          </p:cNvSpPr>
          <p:nvPr>
            <p:ph type="title"/>
          </p:nvPr>
        </p:nvSpPr>
        <p:spPr>
          <a:xfrm>
            <a:off x="838203" y="5567516"/>
            <a:ext cx="10822856" cy="823453"/>
          </a:xfrm>
        </p:spPr>
        <p:txBody>
          <a:bodyPr/>
          <a:lstStyle/>
          <a:p>
            <a:pPr lvl="0"/>
            <a:r>
              <a:rPr lang="en-GB" sz="2800"/>
              <a:t>Investment  capital need=£45,000+5,900+5,400=£56,300</a:t>
            </a:r>
          </a:p>
        </p:txBody>
      </p:sp>
      <p:graphicFrame>
        <p:nvGraphicFramePr>
          <p:cNvPr id="3" name="Table 2">
            <a:extLst>
              <a:ext uri="{FF2B5EF4-FFF2-40B4-BE49-F238E27FC236}">
                <a16:creationId xmlns:a16="http://schemas.microsoft.com/office/drawing/2014/main" id="{DBCAD6F5-1CF7-9095-5C0E-F13F10C5F8C2}"/>
              </a:ext>
            </a:extLst>
          </p:cNvPr>
          <p:cNvGraphicFramePr>
            <a:graphicFrameLocks noGrp="1"/>
          </p:cNvGraphicFramePr>
          <p:nvPr/>
        </p:nvGraphicFramePr>
        <p:xfrm>
          <a:off x="717758" y="648931"/>
          <a:ext cx="10943319" cy="4532689"/>
        </p:xfrm>
        <a:graphic>
          <a:graphicData uri="http://schemas.openxmlformats.org/drawingml/2006/table">
            <a:tbl>
              <a:tblPr firstRow="1" bandRow="1">
                <a:effectLst/>
                <a:tableStyleId>{5C22544A-7EE6-4342-B048-85BDC9FD1C3A}</a:tableStyleId>
              </a:tblPr>
              <a:tblGrid>
                <a:gridCol w="1563331">
                  <a:extLst>
                    <a:ext uri="{9D8B030D-6E8A-4147-A177-3AD203B41FA5}">
                      <a16:colId xmlns:a16="http://schemas.microsoft.com/office/drawing/2014/main" val="2622951076"/>
                    </a:ext>
                  </a:extLst>
                </a:gridCol>
                <a:gridCol w="1563331">
                  <a:extLst>
                    <a:ext uri="{9D8B030D-6E8A-4147-A177-3AD203B41FA5}">
                      <a16:colId xmlns:a16="http://schemas.microsoft.com/office/drawing/2014/main" val="3794274768"/>
                    </a:ext>
                  </a:extLst>
                </a:gridCol>
                <a:gridCol w="1563331">
                  <a:extLst>
                    <a:ext uri="{9D8B030D-6E8A-4147-A177-3AD203B41FA5}">
                      <a16:colId xmlns:a16="http://schemas.microsoft.com/office/drawing/2014/main" val="4212978381"/>
                    </a:ext>
                  </a:extLst>
                </a:gridCol>
                <a:gridCol w="1563331">
                  <a:extLst>
                    <a:ext uri="{9D8B030D-6E8A-4147-A177-3AD203B41FA5}">
                      <a16:colId xmlns:a16="http://schemas.microsoft.com/office/drawing/2014/main" val="3736708032"/>
                    </a:ext>
                  </a:extLst>
                </a:gridCol>
                <a:gridCol w="1563331">
                  <a:extLst>
                    <a:ext uri="{9D8B030D-6E8A-4147-A177-3AD203B41FA5}">
                      <a16:colId xmlns:a16="http://schemas.microsoft.com/office/drawing/2014/main" val="264107743"/>
                    </a:ext>
                  </a:extLst>
                </a:gridCol>
                <a:gridCol w="1563331">
                  <a:extLst>
                    <a:ext uri="{9D8B030D-6E8A-4147-A177-3AD203B41FA5}">
                      <a16:colId xmlns:a16="http://schemas.microsoft.com/office/drawing/2014/main" val="1676599514"/>
                    </a:ext>
                  </a:extLst>
                </a:gridCol>
                <a:gridCol w="1563331">
                  <a:extLst>
                    <a:ext uri="{9D8B030D-6E8A-4147-A177-3AD203B41FA5}">
                      <a16:colId xmlns:a16="http://schemas.microsoft.com/office/drawing/2014/main" val="2747782000"/>
                    </a:ext>
                  </a:extLst>
                </a:gridCol>
              </a:tblGrid>
              <a:tr h="755449">
                <a:tc>
                  <a:txBody>
                    <a:bodyPr/>
                    <a:lstStyle/>
                    <a:p>
                      <a:pPr lvl="0"/>
                      <a:endParaRPr lang="en-GB"/>
                    </a:p>
                  </a:txBody>
                  <a:tcPr/>
                </a:tc>
                <a:tc>
                  <a:txBody>
                    <a:bodyPr/>
                    <a:lstStyle/>
                    <a:p>
                      <a:pPr lvl="0"/>
                      <a:r>
                        <a:rPr lang="en-GB"/>
                        <a:t>January</a:t>
                      </a:r>
                    </a:p>
                  </a:txBody>
                  <a:tcPr/>
                </a:tc>
                <a:tc>
                  <a:txBody>
                    <a:bodyPr/>
                    <a:lstStyle/>
                    <a:p>
                      <a:pPr lvl="0"/>
                      <a:r>
                        <a:rPr lang="en-GB"/>
                        <a:t>February</a:t>
                      </a:r>
                    </a:p>
                  </a:txBody>
                  <a:tcPr/>
                </a:tc>
                <a:tc>
                  <a:txBody>
                    <a:bodyPr/>
                    <a:lstStyle/>
                    <a:p>
                      <a:pPr lvl="0"/>
                      <a:r>
                        <a:rPr lang="en-GB"/>
                        <a:t>March</a:t>
                      </a:r>
                    </a:p>
                  </a:txBody>
                  <a:tcPr/>
                </a:tc>
                <a:tc>
                  <a:txBody>
                    <a:bodyPr/>
                    <a:lstStyle/>
                    <a:p>
                      <a:pPr lvl="0"/>
                      <a:r>
                        <a:rPr lang="en-GB"/>
                        <a:t>April</a:t>
                      </a:r>
                    </a:p>
                  </a:txBody>
                  <a:tcPr/>
                </a:tc>
                <a:tc>
                  <a:txBody>
                    <a:bodyPr/>
                    <a:lstStyle/>
                    <a:p>
                      <a:pPr lvl="0"/>
                      <a:r>
                        <a:rPr lang="en-GB"/>
                        <a:t>May</a:t>
                      </a:r>
                    </a:p>
                  </a:txBody>
                  <a:tcPr/>
                </a:tc>
                <a:tc>
                  <a:txBody>
                    <a:bodyPr/>
                    <a:lstStyle/>
                    <a:p>
                      <a:pPr lvl="0"/>
                      <a:r>
                        <a:rPr lang="en-GB"/>
                        <a:t>June</a:t>
                      </a:r>
                    </a:p>
                  </a:txBody>
                  <a:tcPr/>
                </a:tc>
                <a:extLst>
                  <a:ext uri="{0D108BD9-81ED-4DB2-BD59-A6C34878D82A}">
                    <a16:rowId xmlns:a16="http://schemas.microsoft.com/office/drawing/2014/main" val="2855796826"/>
                  </a:ext>
                </a:extLst>
              </a:tr>
              <a:tr h="755449">
                <a:tc>
                  <a:txBody>
                    <a:bodyPr/>
                    <a:lstStyle/>
                    <a:p>
                      <a:pPr lvl="0"/>
                      <a:r>
                        <a:rPr lang="en-GB"/>
                        <a:t>Fixed</a:t>
                      </a:r>
                    </a:p>
                  </a:txBody>
                  <a:tcPr/>
                </a:tc>
                <a:tc>
                  <a:txBody>
                    <a:bodyPr/>
                    <a:lstStyle/>
                    <a:p>
                      <a:pPr lvl="0"/>
                      <a:r>
                        <a:rPr lang="en-GB"/>
                        <a:t>£6,950</a:t>
                      </a:r>
                    </a:p>
                  </a:txBody>
                  <a:tcPr/>
                </a:tc>
                <a:tc>
                  <a:txBody>
                    <a:bodyPr/>
                    <a:lstStyle/>
                    <a:p>
                      <a:pPr lvl="0"/>
                      <a:r>
                        <a:rPr lang="en-GB"/>
                        <a:t>£6,950</a:t>
                      </a:r>
                    </a:p>
                  </a:txBody>
                  <a:tcPr/>
                </a:tc>
                <a:tc>
                  <a:txBody>
                    <a:bodyPr/>
                    <a:lstStyle/>
                    <a:p>
                      <a:pPr lvl="0"/>
                      <a:r>
                        <a:rPr lang="en-GB"/>
                        <a:t>£6,950</a:t>
                      </a:r>
                    </a:p>
                  </a:txBody>
                  <a:tcPr/>
                </a:tc>
                <a:tc>
                  <a:txBody>
                    <a:bodyPr/>
                    <a:lstStyle/>
                    <a:p>
                      <a:pPr lvl="0"/>
                      <a:r>
                        <a:rPr lang="en-GB"/>
                        <a:t>£6,950</a:t>
                      </a:r>
                    </a:p>
                  </a:txBody>
                  <a:tcPr/>
                </a:tc>
                <a:tc>
                  <a:txBody>
                    <a:bodyPr/>
                    <a:lstStyle/>
                    <a:p>
                      <a:pPr lvl="0"/>
                      <a:r>
                        <a:rPr lang="en-GB"/>
                        <a:t>£6,950</a:t>
                      </a:r>
                    </a:p>
                  </a:txBody>
                  <a:tcPr/>
                </a:tc>
                <a:tc>
                  <a:txBody>
                    <a:bodyPr/>
                    <a:lstStyle/>
                    <a:p>
                      <a:pPr lvl="0"/>
                      <a:r>
                        <a:rPr lang="en-GB"/>
                        <a:t>£6,950</a:t>
                      </a:r>
                    </a:p>
                  </a:txBody>
                  <a:tcPr/>
                </a:tc>
                <a:extLst>
                  <a:ext uri="{0D108BD9-81ED-4DB2-BD59-A6C34878D82A}">
                    <a16:rowId xmlns:a16="http://schemas.microsoft.com/office/drawing/2014/main" val="3681562070"/>
                  </a:ext>
                </a:extLst>
              </a:tr>
              <a:tr h="755449">
                <a:tc>
                  <a:txBody>
                    <a:bodyPr/>
                    <a:lstStyle/>
                    <a:p>
                      <a:pPr lvl="0"/>
                      <a:r>
                        <a:rPr lang="en-GB"/>
                        <a:t>Variable cost</a:t>
                      </a:r>
                    </a:p>
                  </a:txBody>
                  <a:tcPr/>
                </a:tc>
                <a:tc>
                  <a:txBody>
                    <a:bodyPr/>
                    <a:lstStyle/>
                    <a:p>
                      <a:pPr lvl="0"/>
                      <a:r>
                        <a:rPr lang="en-GB"/>
                        <a:t>£3,500</a:t>
                      </a:r>
                    </a:p>
                  </a:txBody>
                  <a:tcPr/>
                </a:tc>
                <a:tc>
                  <a:txBody>
                    <a:bodyPr/>
                    <a:lstStyle/>
                    <a:p>
                      <a:pPr lvl="0"/>
                      <a:r>
                        <a:rPr lang="en-GB"/>
                        <a:t>£3,950</a:t>
                      </a:r>
                    </a:p>
                  </a:txBody>
                  <a:tcPr/>
                </a:tc>
                <a:tc>
                  <a:txBody>
                    <a:bodyPr/>
                    <a:lstStyle/>
                    <a:p>
                      <a:pPr lvl="0"/>
                      <a:r>
                        <a:rPr lang="en-GB"/>
                        <a:t>£3,950</a:t>
                      </a:r>
                    </a:p>
                  </a:txBody>
                  <a:tcPr/>
                </a:tc>
                <a:tc>
                  <a:txBody>
                    <a:bodyPr/>
                    <a:lstStyle/>
                    <a:p>
                      <a:pPr lvl="0"/>
                      <a:r>
                        <a:rPr lang="en-GB"/>
                        <a:t>£4,100</a:t>
                      </a:r>
                    </a:p>
                  </a:txBody>
                  <a:tcPr/>
                </a:tc>
                <a:tc>
                  <a:txBody>
                    <a:bodyPr/>
                    <a:lstStyle/>
                    <a:p>
                      <a:pPr lvl="0"/>
                      <a:r>
                        <a:rPr lang="en-GB"/>
                        <a:t>£3,600</a:t>
                      </a:r>
                    </a:p>
                  </a:txBody>
                  <a:tcPr/>
                </a:tc>
                <a:tc>
                  <a:txBody>
                    <a:bodyPr/>
                    <a:lstStyle/>
                    <a:p>
                      <a:pPr lvl="0"/>
                      <a:r>
                        <a:rPr lang="en-GB"/>
                        <a:t>£3,100</a:t>
                      </a:r>
                    </a:p>
                  </a:txBody>
                  <a:tcPr/>
                </a:tc>
                <a:extLst>
                  <a:ext uri="{0D108BD9-81ED-4DB2-BD59-A6C34878D82A}">
                    <a16:rowId xmlns:a16="http://schemas.microsoft.com/office/drawing/2014/main" val="2269560886"/>
                  </a:ext>
                </a:extLst>
              </a:tr>
              <a:tr h="755449">
                <a:tc>
                  <a:txBody>
                    <a:bodyPr/>
                    <a:lstStyle/>
                    <a:p>
                      <a:pPr lvl="0"/>
                      <a:r>
                        <a:rPr lang="en-GB"/>
                        <a:t>Total cost</a:t>
                      </a:r>
                    </a:p>
                  </a:txBody>
                  <a:tcPr/>
                </a:tc>
                <a:tc>
                  <a:txBody>
                    <a:bodyPr/>
                    <a:lstStyle/>
                    <a:p>
                      <a:pPr lvl="0"/>
                      <a:r>
                        <a:rPr lang="en-GB"/>
                        <a:t>£10,900</a:t>
                      </a:r>
                    </a:p>
                  </a:txBody>
                  <a:tcPr/>
                </a:tc>
                <a:tc>
                  <a:txBody>
                    <a:bodyPr/>
                    <a:lstStyle/>
                    <a:p>
                      <a:pPr lvl="0"/>
                      <a:r>
                        <a:rPr lang="en-GB"/>
                        <a:t>£10,900</a:t>
                      </a:r>
                    </a:p>
                  </a:txBody>
                  <a:tcPr/>
                </a:tc>
                <a:tc>
                  <a:txBody>
                    <a:bodyPr/>
                    <a:lstStyle/>
                    <a:p>
                      <a:pPr lvl="0"/>
                      <a:r>
                        <a:rPr lang="en-GB"/>
                        <a:t>£10,900</a:t>
                      </a:r>
                    </a:p>
                  </a:txBody>
                  <a:tcPr/>
                </a:tc>
                <a:tc>
                  <a:txBody>
                    <a:bodyPr/>
                    <a:lstStyle/>
                    <a:p>
                      <a:pPr lvl="0"/>
                      <a:r>
                        <a:rPr lang="en-GB"/>
                        <a:t>£11,050</a:t>
                      </a:r>
                    </a:p>
                  </a:txBody>
                  <a:tcPr/>
                </a:tc>
                <a:tc>
                  <a:txBody>
                    <a:bodyPr/>
                    <a:lstStyle/>
                    <a:p>
                      <a:pPr lvl="0"/>
                      <a:r>
                        <a:rPr lang="en-GB"/>
                        <a:t>£11,000</a:t>
                      </a:r>
                    </a:p>
                  </a:txBody>
                  <a:tcPr/>
                </a:tc>
                <a:tc>
                  <a:txBody>
                    <a:bodyPr/>
                    <a:lstStyle/>
                    <a:p>
                      <a:pPr lvl="0"/>
                      <a:r>
                        <a:rPr lang="en-GB"/>
                        <a:t>£10,050</a:t>
                      </a:r>
                    </a:p>
                  </a:txBody>
                  <a:tcPr/>
                </a:tc>
                <a:extLst>
                  <a:ext uri="{0D108BD9-81ED-4DB2-BD59-A6C34878D82A}">
                    <a16:rowId xmlns:a16="http://schemas.microsoft.com/office/drawing/2014/main" val="2670592925"/>
                  </a:ext>
                </a:extLst>
              </a:tr>
              <a:tr h="755449">
                <a:tc>
                  <a:txBody>
                    <a:bodyPr/>
                    <a:lstStyle/>
                    <a:p>
                      <a:pPr lvl="0"/>
                      <a:r>
                        <a:rPr lang="en-GB"/>
                        <a:t>revenue</a:t>
                      </a:r>
                    </a:p>
                  </a:txBody>
                  <a:tcPr/>
                </a:tc>
                <a:tc>
                  <a:txBody>
                    <a:bodyPr/>
                    <a:lstStyle/>
                    <a:p>
                      <a:pPr lvl="0"/>
                      <a:r>
                        <a:rPr lang="en-GB"/>
                        <a:t>£5,000</a:t>
                      </a:r>
                    </a:p>
                  </a:txBody>
                  <a:tcPr/>
                </a:tc>
                <a:tc>
                  <a:txBody>
                    <a:bodyPr/>
                    <a:lstStyle/>
                    <a:p>
                      <a:pPr lvl="0"/>
                      <a:r>
                        <a:rPr lang="en-GB"/>
                        <a:t>£5,500</a:t>
                      </a:r>
                    </a:p>
                  </a:txBody>
                  <a:tcPr/>
                </a:tc>
                <a:tc>
                  <a:txBody>
                    <a:bodyPr/>
                    <a:lstStyle/>
                    <a:p>
                      <a:pPr lvl="0"/>
                      <a:r>
                        <a:rPr lang="en-GB"/>
                        <a:t>£9.800</a:t>
                      </a:r>
                    </a:p>
                  </a:txBody>
                  <a:tcPr/>
                </a:tc>
                <a:tc>
                  <a:txBody>
                    <a:bodyPr/>
                    <a:lstStyle/>
                    <a:p>
                      <a:pPr lvl="0"/>
                      <a:r>
                        <a:rPr lang="en-GB"/>
                        <a:t>£9,600</a:t>
                      </a:r>
                    </a:p>
                  </a:txBody>
                  <a:tcPr/>
                </a:tc>
                <a:tc>
                  <a:txBody>
                    <a:bodyPr/>
                    <a:lstStyle/>
                    <a:p>
                      <a:pPr lvl="0"/>
                      <a:r>
                        <a:rPr lang="en-GB"/>
                        <a:t>£9,700</a:t>
                      </a:r>
                    </a:p>
                  </a:txBody>
                  <a:tcPr/>
                </a:tc>
                <a:tc>
                  <a:txBody>
                    <a:bodyPr/>
                    <a:lstStyle/>
                    <a:p>
                      <a:pPr lvl="0"/>
                      <a:r>
                        <a:rPr lang="en-GB"/>
                        <a:t>£16,000</a:t>
                      </a:r>
                    </a:p>
                  </a:txBody>
                  <a:tcPr/>
                </a:tc>
                <a:extLst>
                  <a:ext uri="{0D108BD9-81ED-4DB2-BD59-A6C34878D82A}">
                    <a16:rowId xmlns:a16="http://schemas.microsoft.com/office/drawing/2014/main" val="2077568376"/>
                  </a:ext>
                </a:extLst>
              </a:tr>
              <a:tr h="755449">
                <a:tc>
                  <a:txBody>
                    <a:bodyPr/>
                    <a:lstStyle/>
                    <a:p>
                      <a:pPr lvl="0"/>
                      <a:r>
                        <a:rPr lang="en-GB"/>
                        <a:t>Profit o Loss</a:t>
                      </a:r>
                    </a:p>
                  </a:txBody>
                  <a:tcPr/>
                </a:tc>
                <a:tc>
                  <a:txBody>
                    <a:bodyPr/>
                    <a:lstStyle/>
                    <a:p>
                      <a:pPr lvl="0"/>
                      <a:r>
                        <a:rPr lang="en-GB"/>
                        <a:t>£-5,900</a:t>
                      </a:r>
                    </a:p>
                  </a:txBody>
                  <a:tcPr/>
                </a:tc>
                <a:tc>
                  <a:txBody>
                    <a:bodyPr/>
                    <a:lstStyle/>
                    <a:p>
                      <a:pPr lvl="0"/>
                      <a:r>
                        <a:rPr lang="en-GB"/>
                        <a:t>£-5,400</a:t>
                      </a:r>
                    </a:p>
                  </a:txBody>
                  <a:tcPr/>
                </a:tc>
                <a:tc>
                  <a:txBody>
                    <a:bodyPr/>
                    <a:lstStyle/>
                    <a:p>
                      <a:pPr lvl="0"/>
                      <a:r>
                        <a:rPr lang="en-GB"/>
                        <a:t>£1,100</a:t>
                      </a:r>
                    </a:p>
                  </a:txBody>
                  <a:tcPr/>
                </a:tc>
                <a:tc>
                  <a:txBody>
                    <a:bodyPr/>
                    <a:lstStyle/>
                    <a:p>
                      <a:pPr lvl="0"/>
                      <a:r>
                        <a:rPr lang="en-GB"/>
                        <a:t>£1,450</a:t>
                      </a:r>
                    </a:p>
                  </a:txBody>
                  <a:tcPr/>
                </a:tc>
                <a:tc>
                  <a:txBody>
                    <a:bodyPr/>
                    <a:lstStyle/>
                    <a:p>
                      <a:pPr lvl="0"/>
                      <a:r>
                        <a:rPr lang="en-GB"/>
                        <a:t>£1,300</a:t>
                      </a:r>
                    </a:p>
                  </a:txBody>
                  <a:tcPr/>
                </a:tc>
                <a:tc>
                  <a:txBody>
                    <a:bodyPr/>
                    <a:lstStyle/>
                    <a:p>
                      <a:pPr lvl="0"/>
                      <a:r>
                        <a:rPr lang="en-GB"/>
                        <a:t>£5,950</a:t>
                      </a:r>
                    </a:p>
                  </a:txBody>
                  <a:tcPr/>
                </a:tc>
                <a:extLst>
                  <a:ext uri="{0D108BD9-81ED-4DB2-BD59-A6C34878D82A}">
                    <a16:rowId xmlns:a16="http://schemas.microsoft.com/office/drawing/2014/main" val="281319804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930-9C67-B663-C400-A42A197837CF}"/>
              </a:ext>
            </a:extLst>
          </p:cNvPr>
          <p:cNvSpPr txBox="1">
            <a:spLocks noGrp="1"/>
          </p:cNvSpPr>
          <p:nvPr>
            <p:ph type="title"/>
          </p:nvPr>
        </p:nvSpPr>
        <p:spPr>
          <a:xfrm>
            <a:off x="1005346" y="512612"/>
            <a:ext cx="10515600" cy="1325559"/>
          </a:xfrm>
        </p:spPr>
        <p:txBody>
          <a:bodyPr anchorCtr="1"/>
          <a:lstStyle/>
          <a:p>
            <a:pPr lvl="0" algn="ctr"/>
            <a:r>
              <a:rPr lang="en-GB"/>
              <a:t>Conclusion</a:t>
            </a:r>
          </a:p>
        </p:txBody>
      </p:sp>
      <p:pic>
        <p:nvPicPr>
          <p:cNvPr id="3" name="Picture 2" descr="Premium Vector | Coffee logo icon vector design template">
            <a:extLst>
              <a:ext uri="{FF2B5EF4-FFF2-40B4-BE49-F238E27FC236}">
                <a16:creationId xmlns:a16="http://schemas.microsoft.com/office/drawing/2014/main" id="{B0BF92A0-F853-761E-7FBD-49768AB6EAE1}"/>
              </a:ext>
            </a:extLst>
          </p:cNvPr>
          <p:cNvPicPr>
            <a:picLocks noChangeAspect="1"/>
          </p:cNvPicPr>
          <p:nvPr/>
        </p:nvPicPr>
        <p:blipFill>
          <a:blip r:embed="rId2"/>
          <a:stretch>
            <a:fillRect/>
          </a:stretch>
        </p:blipFill>
        <p:spPr>
          <a:xfrm>
            <a:off x="0" y="0"/>
            <a:ext cx="1511713" cy="1553492"/>
          </a:xfrm>
          <a:prstGeom prst="rect">
            <a:avLst/>
          </a:prstGeom>
          <a:noFill/>
          <a:ln cap="flat">
            <a:noFill/>
          </a:ln>
        </p:spPr>
      </p:pic>
      <p:sp>
        <p:nvSpPr>
          <p:cNvPr id="4" name="TextBox 4">
            <a:extLst>
              <a:ext uri="{FF2B5EF4-FFF2-40B4-BE49-F238E27FC236}">
                <a16:creationId xmlns:a16="http://schemas.microsoft.com/office/drawing/2014/main" id="{65A04F35-F00B-0956-362E-CFF9C6AD7A6D}"/>
              </a:ext>
            </a:extLst>
          </p:cNvPr>
          <p:cNvSpPr txBox="1"/>
          <p:nvPr/>
        </p:nvSpPr>
        <p:spPr>
          <a:xfrm>
            <a:off x="747247" y="1549203"/>
            <a:ext cx="10933462" cy="4893649"/>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In Conclusion this Business plan  shows  the opportunity  to import  Premium Colombian coffee into Uk  market. The business will be focus  on high-quality Arabica Coffee, ethical sourcing , sustainability  and  the unique  flavour . By target  cafes , restaurants,  retails, hotels, office and online customers. The business can  reach  a wide range  of consumers.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A combination  of wholesales,  direct sales , and online subscription service will  be providing different sources of revenue. Strong supplier relationship ,effective  marketing ,competitive pricing, and excellent  customer services will be essential  for building  customer loyalty and trust  brand . By complying with UK food  import, and environment regulations. The Business  can establish a sustainable and  competitive position with UK  speciality coffee market.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pto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A5E5A-E3BA-CFF9-71A6-AC74CEA90791}"/>
              </a:ext>
            </a:extLst>
          </p:cNvPr>
          <p:cNvSpPr txBox="1">
            <a:spLocks noGrp="1"/>
          </p:cNvSpPr>
          <p:nvPr>
            <p:ph type="title"/>
          </p:nvPr>
        </p:nvSpPr>
        <p:spPr>
          <a:xfrm>
            <a:off x="838203" y="365129"/>
            <a:ext cx="10515600" cy="6635435"/>
          </a:xfrm>
        </p:spPr>
        <p:txBody>
          <a:bodyPr anchorCtr="1"/>
          <a:lstStyle/>
          <a:p>
            <a:pPr lvl="0" algn="ctr"/>
            <a:r>
              <a:rPr lang="en-GB" sz="4800">
                <a:latin typeface="Algerian" pitchFamily="82"/>
              </a:rPr>
              <a:t>Thank YOU!</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Lines</Template>
  <TotalTime>399</TotalTime>
  <Words>686</Words>
  <Application>Microsoft Office PowerPoint</Application>
  <PresentationFormat>Widescreen</PresentationFormat>
  <Paragraphs>225</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Algerian</vt:lpstr>
      <vt:lpstr>Aptos</vt:lpstr>
      <vt:lpstr>Aptos Display</vt:lpstr>
      <vt:lpstr>Arial</vt:lpstr>
      <vt:lpstr>Office Theme</vt:lpstr>
      <vt:lpstr>Enterprise and Enterpreneurship</vt:lpstr>
      <vt:lpstr>Table of content</vt:lpstr>
      <vt:lpstr>Business Plan</vt:lpstr>
      <vt:lpstr>Organigram Company</vt:lpstr>
      <vt:lpstr>  Pestel Analysis</vt:lpstr>
      <vt:lpstr>Pestel Analysis</vt:lpstr>
      <vt:lpstr>Marketing Strategy </vt:lpstr>
      <vt:lpstr>Marketing Strategy</vt:lpstr>
      <vt:lpstr>PowerPoint Presentation</vt:lpstr>
      <vt:lpstr>PowerPoint Presentation</vt:lpstr>
      <vt:lpstr>PowerPoint Presentation</vt:lpstr>
      <vt:lpstr>FINANCIALS</vt:lpstr>
      <vt:lpstr>Fix Cost</vt:lpstr>
      <vt:lpstr>Variable Cost</vt:lpstr>
      <vt:lpstr>Investment  capital need=£45,000+5,900+5,400=£56,300</vt:lpstr>
      <vt:lpstr>Conclusion</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Luz Mery Hernandez Galindo (2517632)</dc:creator>
  <cp:lastModifiedBy>Luz Mery Hernandez Galindo (2517632)</cp:lastModifiedBy>
  <cp:revision>33</cp:revision>
  <dcterms:created xsi:type="dcterms:W3CDTF">2026-08-01T15:39:40Z</dcterms:created>
  <dcterms:modified xsi:type="dcterms:W3CDTF">2026-08-09T08:04:44Z</dcterms:modified>
</cp:coreProperties>
</file>