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7" d="100"/>
          <a:sy n="17" d="100"/>
        </p:scale>
        <p:origin x="12" y="12"/>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5/7/2018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5/7/2018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5/7/2018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5/7/2018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Logo" title="Sample Pictur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280" y="1463040"/>
            <a:ext cx="3365284" cy="2200847"/>
          </a:xfrm>
          <a:prstGeom prst="rect">
            <a:avLst/>
          </a:prstGeom>
        </p:spPr>
      </p:pic>
      <p:sp>
        <p:nvSpPr>
          <p:cNvPr id="4" name="Title 3"/>
          <p:cNvSpPr>
            <a:spLocks noGrp="1"/>
          </p:cNvSpPr>
          <p:nvPr>
            <p:ph type="title"/>
          </p:nvPr>
        </p:nvSpPr>
        <p:spPr/>
        <p:txBody>
          <a:bodyPr/>
          <a:lstStyle/>
          <a:p>
            <a:r>
              <a:rPr lang="en-GB" dirty="0"/>
              <a:t>The role of clinical research in Applied Psychology. </a:t>
            </a:r>
            <a:br>
              <a:rPr lang="en-GB" dirty="0"/>
            </a:br>
            <a:r>
              <a:rPr lang="en-GB" dirty="0"/>
              <a:t>Michael Cross </a:t>
            </a:r>
            <a:endParaRPr lang="en-US" dirty="0"/>
          </a:p>
        </p:txBody>
      </p:sp>
      <p:sp>
        <p:nvSpPr>
          <p:cNvPr id="23" name="Text Placeholder 22"/>
          <p:cNvSpPr>
            <a:spLocks noGrp="1"/>
          </p:cNvSpPr>
          <p:nvPr>
            <p:ph type="body" sz="quarter" idx="36"/>
          </p:nvPr>
        </p:nvSpPr>
        <p:spPr/>
        <p:txBody>
          <a:bodyPr vert="horz" lIns="91440" tIns="45720" rIns="91440" bIns="45720" rtlCol="0" anchor="t">
            <a:noAutofit/>
          </a:bodyPr>
          <a:lstStyle/>
          <a:p>
            <a:endParaRPr lang="en-US" dirty="0">
              <a:cs typeface="Calibri"/>
            </a:endParaRPr>
          </a:p>
          <a:p>
            <a:endParaRPr lang="en-US" dirty="0"/>
          </a:p>
        </p:txBody>
      </p:sp>
      <p:pic>
        <p:nvPicPr>
          <p:cNvPr id="36" name="Picture 35" descr="Logo" title="Sample Pictur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28636" y="1463040"/>
            <a:ext cx="3365284" cy="2200847"/>
          </a:xfrm>
          <a:prstGeom prst="rect">
            <a:avLst/>
          </a:prstGeom>
        </p:spPr>
      </p:pic>
      <p:sp>
        <p:nvSpPr>
          <p:cNvPr id="5" name="Text Placeholder 4"/>
          <p:cNvSpPr>
            <a:spLocks noGrp="1"/>
          </p:cNvSpPr>
          <p:nvPr>
            <p:ph type="body" sz="quarter" idx="13"/>
          </p:nvPr>
        </p:nvSpPr>
        <p:spPr/>
        <p:txBody>
          <a:bodyPr/>
          <a:lstStyle/>
          <a:p>
            <a:r>
              <a:rPr lang="en-US" dirty="0"/>
              <a:t>abstract</a:t>
            </a:r>
          </a:p>
        </p:txBody>
      </p:sp>
      <p:sp>
        <p:nvSpPr>
          <p:cNvPr id="7" name="Text Placeholder 6"/>
          <p:cNvSpPr>
            <a:spLocks noGrp="1"/>
          </p:cNvSpPr>
          <p:nvPr>
            <p:ph type="body" sz="quarter" idx="17"/>
          </p:nvPr>
        </p:nvSpPr>
        <p:spPr>
          <a:xfrm>
            <a:off x="933449" y="16050703"/>
            <a:ext cx="12801600" cy="1097792"/>
          </a:xfrm>
        </p:spPr>
        <p:txBody>
          <a:bodyPr/>
          <a:lstStyle/>
          <a:p>
            <a:r>
              <a:rPr lang="en-US" dirty="0"/>
              <a:t>Introduction</a:t>
            </a:r>
          </a:p>
        </p:txBody>
      </p:sp>
      <p:sp>
        <p:nvSpPr>
          <p:cNvPr id="9" name="Text Placeholder 8"/>
          <p:cNvSpPr>
            <a:spLocks noGrp="1"/>
          </p:cNvSpPr>
          <p:nvPr>
            <p:ph type="body" sz="quarter" idx="21"/>
          </p:nvPr>
        </p:nvSpPr>
        <p:spPr/>
        <p:txBody>
          <a:bodyPr/>
          <a:lstStyle/>
          <a:p>
            <a:r>
              <a:rPr lang="en-US"/>
              <a:t>methods</a:t>
            </a:r>
            <a:endParaRPr lang="en-US" dirty="0"/>
          </a:p>
        </p:txBody>
      </p:sp>
      <p:sp>
        <p:nvSpPr>
          <p:cNvPr id="16" name="Text Placeholder 15"/>
          <p:cNvSpPr>
            <a:spLocks noGrp="1"/>
          </p:cNvSpPr>
          <p:nvPr>
            <p:ph type="body" sz="quarter" idx="29"/>
          </p:nvPr>
        </p:nvSpPr>
        <p:spPr>
          <a:xfrm>
            <a:off x="29527500" y="25717184"/>
            <a:ext cx="12801600" cy="1219200"/>
          </a:xfrm>
        </p:spPr>
        <p:txBody>
          <a:bodyPr/>
          <a:lstStyle/>
          <a:p>
            <a:r>
              <a:rPr lang="en-US" dirty="0"/>
              <a:t>Ethical Considerations</a:t>
            </a:r>
          </a:p>
        </p:txBody>
      </p:sp>
      <p:sp>
        <p:nvSpPr>
          <p:cNvPr id="18" name="Text Placeholder 17"/>
          <p:cNvSpPr>
            <a:spLocks noGrp="1"/>
          </p:cNvSpPr>
          <p:nvPr>
            <p:ph type="body" sz="quarter" idx="31"/>
          </p:nvPr>
        </p:nvSpPr>
        <p:spPr>
          <a:xfrm>
            <a:off x="29698950" y="18588299"/>
            <a:ext cx="12630150" cy="1219200"/>
          </a:xfrm>
        </p:spPr>
        <p:txBody>
          <a:bodyPr/>
          <a:lstStyle/>
          <a:p>
            <a:r>
              <a:rPr lang="en-US" dirty="0"/>
              <a:t>Study Outcomes</a:t>
            </a:r>
          </a:p>
        </p:txBody>
      </p:sp>
      <p:sp>
        <p:nvSpPr>
          <p:cNvPr id="19" name="TextBox 18">
            <a:extLst>
              <a:ext uri="{FF2B5EF4-FFF2-40B4-BE49-F238E27FC236}">
                <a16:creationId xmlns:a16="http://schemas.microsoft.com/office/drawing/2014/main" id="{2E4FEBBC-6DEE-49D1-8B45-16E49E866679}"/>
              </a:ext>
            </a:extLst>
          </p:cNvPr>
          <p:cNvSpPr txBox="1"/>
          <p:nvPr/>
        </p:nvSpPr>
        <p:spPr>
          <a:xfrm>
            <a:off x="1" y="17355312"/>
            <a:ext cx="14744700" cy="12895838"/>
          </a:xfrm>
          <a:prstGeom prst="rect">
            <a:avLst/>
          </a:prstGeom>
          <a:noFill/>
        </p:spPr>
        <p:txBody>
          <a:bodyPr wrap="square" rtlCol="0">
            <a:spAutoFit/>
          </a:bodyPr>
          <a:lstStyle/>
          <a:p>
            <a:r>
              <a:rPr lang="en-GB" sz="3200" dirty="0"/>
              <a:t>The aim of this poster is to examine the role of research in clinical psychology. Study one examined comorbid nightmare disorder and its links to patients suffering with mental health disorders. study two examined the association between nightmares and daily distress. Nightmares are common, between 2% and 5% of the general population will suffer with a nightmare at least once a week. They will not be diagnosed with nightmare disorder unless their nightmares severely impact their daily lives and cause distress. Nightmares can impact on sleep, cognitive functions, emotional and overall wellbeing. Nightmares are closely associated with other higher end psychiatric diagnoses like PTSD, psychosis, personality pathology and personality disorders. There has been no study in the links to nightmare disorder and psychiatric severity scores. This study aimed to investigate links between nightmare disorder and patients with severe psychiatric illnesses and personality scores in a diverse psychiatric sample. .The hypothesis of this study was to see if participants with nightmare disorder scored higher than those without a diagnoses with psychopathology, personality pathology and coping skills. This study also expected to find a correlation between nightmare and psychopathology severity and maladaptive </a:t>
            </a:r>
            <a:r>
              <a:rPr lang="en-GB" sz="3200" dirty="0" err="1"/>
              <a:t>copin</a:t>
            </a:r>
            <a:r>
              <a:rPr lang="en-GB" sz="3200" dirty="0"/>
              <a:t>(</a:t>
            </a:r>
            <a:r>
              <a:rPr lang="en-GB" sz="3200" dirty="0" err="1"/>
              <a:t>Schagen</a:t>
            </a:r>
            <a:r>
              <a:rPr lang="en-GB" sz="3200" dirty="0"/>
              <a:t>, A, </a:t>
            </a:r>
            <a:r>
              <a:rPr lang="en-GB" sz="3200" dirty="0" err="1"/>
              <a:t>Lancee</a:t>
            </a:r>
            <a:r>
              <a:rPr lang="en-GB" sz="3200" dirty="0"/>
              <a:t>, J, </a:t>
            </a:r>
            <a:r>
              <a:rPr lang="en-GB" sz="3200" dirty="0" err="1"/>
              <a:t>Swart</a:t>
            </a:r>
            <a:r>
              <a:rPr lang="en-GB" sz="3200" dirty="0"/>
              <a:t>, M, Spoormaker, V &amp;Bout, J, 2017.) </a:t>
            </a:r>
          </a:p>
          <a:p>
            <a:r>
              <a:rPr lang="en-GB" sz="3200" dirty="0"/>
              <a:t>Nightmares can also occur as a symptom of post-traumatic stress disorder between 50- 70% of patients who suffer with </a:t>
            </a:r>
            <a:r>
              <a:rPr lang="en-GB" sz="3200" dirty="0" err="1"/>
              <a:t>ptsd</a:t>
            </a:r>
            <a:r>
              <a:rPr lang="en-GB" sz="3200" dirty="0"/>
              <a:t> report to having that nightmares have caused disturbed sleep and daily distress, they also suffered with mental health problems such as depression and anxiety. </a:t>
            </a:r>
          </a:p>
          <a:p>
            <a:r>
              <a:rPr lang="en-GB" sz="3200" dirty="0"/>
              <a:t>Levin and Nielsen proposed that a neurocognitive model of nightmares their model suggested that nightmares were caused when affect load is elevated due to daytime emotional concerns and memory demands.( </a:t>
            </a:r>
            <a:r>
              <a:rPr lang="en-GB" sz="3200" dirty="0" err="1"/>
              <a:t>Lancee</a:t>
            </a:r>
            <a:r>
              <a:rPr lang="en-GB" sz="3200" dirty="0"/>
              <a:t>, J &amp; </a:t>
            </a:r>
            <a:r>
              <a:rPr lang="en-GB" sz="3200" dirty="0" err="1"/>
              <a:t>Schrijnemaekers</a:t>
            </a:r>
            <a:r>
              <a:rPr lang="en-GB" sz="3200" dirty="0"/>
              <a:t>, C,M,L, 2012)</a:t>
            </a:r>
          </a:p>
          <a:p>
            <a:r>
              <a:rPr lang="en-GB" sz="3200" dirty="0"/>
              <a:t>	</a:t>
            </a:r>
          </a:p>
        </p:txBody>
      </p:sp>
      <p:sp>
        <p:nvSpPr>
          <p:cNvPr id="21" name="TextBox 20">
            <a:extLst>
              <a:ext uri="{FF2B5EF4-FFF2-40B4-BE49-F238E27FC236}">
                <a16:creationId xmlns:a16="http://schemas.microsoft.com/office/drawing/2014/main" id="{14690468-1DBE-4823-B7CD-0F05ED7B51D3}"/>
              </a:ext>
            </a:extLst>
          </p:cNvPr>
          <p:cNvSpPr txBox="1"/>
          <p:nvPr/>
        </p:nvSpPr>
        <p:spPr>
          <a:xfrm>
            <a:off x="15354300" y="7236839"/>
            <a:ext cx="10287000" cy="21399384"/>
          </a:xfrm>
          <a:prstGeom prst="rect">
            <a:avLst/>
          </a:prstGeom>
          <a:noFill/>
        </p:spPr>
        <p:txBody>
          <a:bodyPr wrap="square" rtlCol="0">
            <a:spAutoFit/>
          </a:bodyPr>
          <a:lstStyle/>
          <a:p>
            <a:r>
              <a:rPr lang="en-GB" sz="3200" dirty="0"/>
              <a:t>Study one method.</a:t>
            </a:r>
          </a:p>
          <a:p>
            <a:r>
              <a:rPr lang="en-GB" sz="3200" dirty="0"/>
              <a:t>Participants.</a:t>
            </a:r>
          </a:p>
          <a:p>
            <a:r>
              <a:rPr lang="en-GB" sz="3200" dirty="0"/>
              <a:t>The participants for this study were psychiatric patients from </a:t>
            </a:r>
            <a:r>
              <a:rPr lang="en-GB" sz="3200" dirty="0" err="1"/>
              <a:t>GGz</a:t>
            </a:r>
            <a:r>
              <a:rPr lang="en-GB" sz="3200" dirty="0"/>
              <a:t> </a:t>
            </a:r>
            <a:r>
              <a:rPr lang="en-GB" sz="3200" dirty="0" err="1"/>
              <a:t>Centraal</a:t>
            </a:r>
            <a:r>
              <a:rPr lang="en-GB" sz="3200" dirty="0"/>
              <a:t> de mere-</a:t>
            </a:r>
            <a:r>
              <a:rPr lang="en-GB" sz="3200" dirty="0" err="1"/>
              <a:t>gaard</a:t>
            </a:r>
            <a:r>
              <a:rPr lang="en-GB" sz="3200" dirty="0"/>
              <a:t>, a secondary healthcare trust that provides treatment to psychiatric patients in Almere, Netherlands. 498 participants were picked for this study of diverse cultural groups they had a mean age of 35.7 years. Participants suffered from a wide range of mental health diagnosis’s, those with anxiety too.</a:t>
            </a:r>
          </a:p>
          <a:p>
            <a:r>
              <a:rPr lang="en-GB" sz="3200" dirty="0"/>
              <a:t>Measures </a:t>
            </a:r>
          </a:p>
          <a:p>
            <a:r>
              <a:rPr lang="en-GB" sz="3200" dirty="0"/>
              <a:t>To check if the participants had nightmare disorder they were asked to fill out the sleep-50(Spoormaker et al 2005). This questionnaire was created to detect sleep disorders defined by the DSM 4. They were designed a 4-point Likert scale. An extra question was added to measure Distress criterion “do nightmares have an effect on your wellbeing”. Researching nightmare distress was measured with the Nightmare Distress Questionnaire (NDQ; </a:t>
            </a:r>
            <a:r>
              <a:rPr lang="en-GB" sz="3200" dirty="0" err="1"/>
              <a:t>Belicki</a:t>
            </a:r>
            <a:r>
              <a:rPr lang="en-GB" sz="3200" dirty="0"/>
              <a:t>, 1992). To measure the effect nightmares caused on patients daily lives The Nightmare Effect Survey (NES; Krakow et al.,2000) was used. Both questionnaires used a 5-point Likert scale for answering each question. To assess for psychopathology study, one used the Dutch version of the Symptom Check List (SCL-90; Arrindell &amp; </a:t>
            </a:r>
            <a:r>
              <a:rPr lang="en-GB" sz="3200" dirty="0" err="1"/>
              <a:t>Ettema</a:t>
            </a:r>
            <a:r>
              <a:rPr lang="en-GB" sz="3200" dirty="0"/>
              <a:t>, 2003) using a 5-point Likert scale with high scores indicating patients with more severe mental health disorders. The Severity Indices of Personality Problems (SIPP; </a:t>
            </a:r>
            <a:r>
              <a:rPr lang="en-GB" sz="3200" dirty="0" err="1"/>
              <a:t>Verhaul</a:t>
            </a:r>
            <a:r>
              <a:rPr lang="en-GB" sz="3200" dirty="0"/>
              <a:t> et al.,2008). The SIPP is a self-reporting questionnaire, which participants answer through a four-point scale. It consists of 118 items each one assigned to 1 of 16 facets. Each facet is part of five higher order domains, high scores indicate more adaptive personality functioning. The Dutch version of the Coping Inventory of Stressful Situations (CISS; de Ridder &amp; van Heck., 2004) test was used to assess participants coping strategies, consisting 48 items answered with a five-point Likert scale.</a:t>
            </a:r>
          </a:p>
          <a:p>
            <a:r>
              <a:rPr lang="en-GB" sz="3200" dirty="0"/>
              <a:t>Procedure</a:t>
            </a:r>
          </a:p>
          <a:p>
            <a:r>
              <a:rPr lang="en-GB" sz="3200" dirty="0"/>
              <a:t>Participants who were accepted on to the study were given information about the study and were asked to give written consent, they were then asked to complete questionnaires.</a:t>
            </a:r>
          </a:p>
          <a:p>
            <a:endParaRPr lang="en-GB" sz="3200" dirty="0"/>
          </a:p>
          <a:p>
            <a:r>
              <a:rPr lang="en-GB" dirty="0"/>
              <a:t> </a:t>
            </a:r>
          </a:p>
          <a:p>
            <a:endParaRPr lang="en-GB" sz="3200" dirty="0"/>
          </a:p>
        </p:txBody>
      </p:sp>
      <p:sp>
        <p:nvSpPr>
          <p:cNvPr id="22" name="TextBox 21">
            <a:extLst>
              <a:ext uri="{FF2B5EF4-FFF2-40B4-BE49-F238E27FC236}">
                <a16:creationId xmlns:a16="http://schemas.microsoft.com/office/drawing/2014/main" id="{394569EE-21D3-40E2-85B7-9BE0DA19DE0B}"/>
              </a:ext>
            </a:extLst>
          </p:cNvPr>
          <p:cNvSpPr txBox="1"/>
          <p:nvPr/>
        </p:nvSpPr>
        <p:spPr>
          <a:xfrm>
            <a:off x="30613350" y="6648450"/>
            <a:ext cx="10668000" cy="11910953"/>
          </a:xfrm>
          <a:prstGeom prst="rect">
            <a:avLst/>
          </a:prstGeom>
          <a:noFill/>
        </p:spPr>
        <p:txBody>
          <a:bodyPr wrap="square" rtlCol="0">
            <a:spAutoFit/>
          </a:bodyPr>
          <a:lstStyle/>
          <a:p>
            <a:r>
              <a:rPr lang="en-GB" sz="3200" dirty="0"/>
              <a:t>Study two.</a:t>
            </a:r>
          </a:p>
          <a:p>
            <a:r>
              <a:rPr lang="en-GB" sz="3200" dirty="0"/>
              <a:t>Participants </a:t>
            </a:r>
          </a:p>
          <a:p>
            <a:r>
              <a:rPr lang="en-GB" sz="3200" dirty="0"/>
              <a:t>56 participants took part in study 2. The mean age of the sample was M=36.32, SD= 13.87; range 20-72 the sample was made up of 50 women and 6 men. </a:t>
            </a:r>
          </a:p>
          <a:p>
            <a:r>
              <a:rPr lang="en-GB" sz="3200" dirty="0"/>
              <a:t>Materials </a:t>
            </a:r>
          </a:p>
          <a:p>
            <a:r>
              <a:rPr lang="en-GB" sz="3200" dirty="0"/>
              <a:t>The material for this study included a baseline questionnaire, questionnaires measuring nightmares, depression, PTSD and neuroticism   and a 10 day sleep diary</a:t>
            </a:r>
          </a:p>
          <a:p>
            <a:r>
              <a:rPr lang="en-GB" sz="3200" dirty="0"/>
              <a:t>Procedure </a:t>
            </a:r>
          </a:p>
          <a:p>
            <a:r>
              <a:rPr lang="en-GB" sz="3200" dirty="0"/>
              <a:t>Participants were recruited for this study through their use of a Dutch nightmare website http.nachtmerries.org   participants after answering the baseline questionnaire and giving their consent. Would receive a email containing a nightmare diary which they were asked to complete over a 10 day period. Similar to study one participants were asked to complete the sleep50 scale, to measure depression participants were asked to complete the Dutch translation of the 20 item centre of epidemiological studies depression scale (CES-D) to measure for anxiety the Dutch translation of the 20 Speilberger trait anxiety inventory was used. PTSD was measured using self rating inventory for PTSD. Neuroticism was measured by using the eight item subscale of the Dutch version of the big five inventory (BFI).</a:t>
            </a:r>
          </a:p>
        </p:txBody>
      </p:sp>
      <p:sp>
        <p:nvSpPr>
          <p:cNvPr id="24" name="TextBox 23">
            <a:extLst>
              <a:ext uri="{FF2B5EF4-FFF2-40B4-BE49-F238E27FC236}">
                <a16:creationId xmlns:a16="http://schemas.microsoft.com/office/drawing/2014/main" id="{EF98D491-6CD5-466B-B59B-A197BD1B2F9A}"/>
              </a:ext>
            </a:extLst>
          </p:cNvPr>
          <p:cNvSpPr txBox="1"/>
          <p:nvPr/>
        </p:nvSpPr>
        <p:spPr>
          <a:xfrm>
            <a:off x="30327600" y="20650200"/>
            <a:ext cx="10058400" cy="4462760"/>
          </a:xfrm>
          <a:prstGeom prst="rect">
            <a:avLst/>
          </a:prstGeom>
          <a:noFill/>
        </p:spPr>
        <p:txBody>
          <a:bodyPr wrap="square" rtlCol="0">
            <a:spAutoFit/>
          </a:bodyPr>
          <a:lstStyle/>
          <a:p>
            <a:r>
              <a:rPr lang="en-GB" sz="6000" dirty="0"/>
              <a:t> </a:t>
            </a:r>
            <a:r>
              <a:rPr lang="en-GB" sz="3200" dirty="0"/>
              <a:t>The real world outcomes for study one suggest that comorbid nightmare disorder has links to other mental health disorders and could be used to help diagnose other mental health issues it also suggested women tend to suffer more with nightmare disorder then men.  Study two results suggested that nightmares can cause more distress the following day and reinforces Levin and Nielson neurocognitive model of nightmares.</a:t>
            </a:r>
          </a:p>
        </p:txBody>
      </p:sp>
      <p:sp>
        <p:nvSpPr>
          <p:cNvPr id="25" name="TextBox 24">
            <a:extLst>
              <a:ext uri="{FF2B5EF4-FFF2-40B4-BE49-F238E27FC236}">
                <a16:creationId xmlns:a16="http://schemas.microsoft.com/office/drawing/2014/main" id="{89B707E5-92F5-486D-8AF7-45324308BE6F}"/>
              </a:ext>
            </a:extLst>
          </p:cNvPr>
          <p:cNvSpPr txBox="1"/>
          <p:nvPr/>
        </p:nvSpPr>
        <p:spPr>
          <a:xfrm>
            <a:off x="29146501" y="27984450"/>
            <a:ext cx="13182599" cy="4524315"/>
          </a:xfrm>
          <a:prstGeom prst="rect">
            <a:avLst/>
          </a:prstGeom>
          <a:noFill/>
        </p:spPr>
        <p:txBody>
          <a:bodyPr wrap="square" rtlCol="0">
            <a:spAutoFit/>
          </a:bodyPr>
          <a:lstStyle/>
          <a:p>
            <a:r>
              <a:rPr lang="en-GB" sz="3200" dirty="0"/>
              <a:t>Study one Each participant was offered support by a research assistant, study one also met the standards of the World Medical Association Declaration of Helsinki ethical principals for medical research involving human subjects (World Medical Association,2003). Also met the standards of the medical research ethics committee of </a:t>
            </a:r>
            <a:r>
              <a:rPr lang="en-GB" sz="3200" dirty="0" err="1"/>
              <a:t>isla</a:t>
            </a:r>
            <a:r>
              <a:rPr lang="en-GB" sz="3200" dirty="0"/>
              <a:t> clinics </a:t>
            </a:r>
            <a:r>
              <a:rPr lang="en-GB" sz="3200" dirty="0" err="1"/>
              <a:t>Zwoll</a:t>
            </a:r>
            <a:r>
              <a:rPr lang="en-GB" sz="3200" dirty="0"/>
              <a:t>, the Netherlands ruled that because of the studies low intensity and impact that no official ethical approval was needed. Study two ethical considerations due to participants being asked to contribute through a website it would be harder to offer aftercare to participants.</a:t>
            </a:r>
          </a:p>
        </p:txBody>
      </p:sp>
      <p:sp>
        <p:nvSpPr>
          <p:cNvPr id="26" name="TextBox 25">
            <a:extLst>
              <a:ext uri="{FF2B5EF4-FFF2-40B4-BE49-F238E27FC236}">
                <a16:creationId xmlns:a16="http://schemas.microsoft.com/office/drawing/2014/main" id="{EAF3B14D-0091-46EC-8275-945C820080DF}"/>
              </a:ext>
            </a:extLst>
          </p:cNvPr>
          <p:cNvSpPr txBox="1"/>
          <p:nvPr/>
        </p:nvSpPr>
        <p:spPr>
          <a:xfrm>
            <a:off x="2438401" y="7717024"/>
            <a:ext cx="9029699" cy="6986528"/>
          </a:xfrm>
          <a:prstGeom prst="rect">
            <a:avLst/>
          </a:prstGeom>
          <a:noFill/>
        </p:spPr>
        <p:txBody>
          <a:bodyPr wrap="square" rtlCol="0">
            <a:spAutoFit/>
          </a:bodyPr>
          <a:lstStyle/>
          <a:p>
            <a:r>
              <a:rPr lang="en-GB" sz="3200" dirty="0"/>
              <a:t>The aim of this poster is to show how applied research in the field of clinical psychology can affect the world population in everyday life. This poster will also look at ethical considerations in the research of clinical psychology and within the studies throughout this poster. The two studies discussed in this poster, examine nightmares study one examines comorbid nightmare disorder and its links with other higher psychopathological disorders study two examines the association between nightmare disorders and living with daily distress. Participants of two different studies in relation to nightmares and how they have an impact on everyday life. The two studies used a total of 554 participants. </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A144-D3B0-46A1-BC2F-E74A80F496EA}"/>
              </a:ext>
            </a:extLst>
          </p:cNvPr>
          <p:cNvSpPr>
            <a:spLocks noGrp="1"/>
          </p:cNvSpPr>
          <p:nvPr>
            <p:ph type="title"/>
          </p:nvPr>
        </p:nvSpPr>
        <p:spPr>
          <a:xfrm>
            <a:off x="6400800" y="990600"/>
            <a:ext cx="31089600" cy="2514540"/>
          </a:xfrm>
        </p:spPr>
        <p:txBody>
          <a:bodyPr/>
          <a:lstStyle/>
          <a:p>
            <a:r>
              <a:rPr lang="en-GB" dirty="0"/>
              <a:t>           			</a:t>
            </a:r>
            <a:r>
              <a:rPr lang="en-GB" sz="4400" dirty="0"/>
              <a:t>Reference</a:t>
            </a:r>
            <a:r>
              <a:rPr lang="en-GB" dirty="0"/>
              <a:t> </a:t>
            </a:r>
            <a:r>
              <a:rPr lang="en-GB" sz="4400" dirty="0"/>
              <a:t>list,</a:t>
            </a:r>
          </a:p>
        </p:txBody>
      </p:sp>
      <p:sp>
        <p:nvSpPr>
          <p:cNvPr id="21" name="Rectangle 20">
            <a:extLst>
              <a:ext uri="{FF2B5EF4-FFF2-40B4-BE49-F238E27FC236}">
                <a16:creationId xmlns:a16="http://schemas.microsoft.com/office/drawing/2014/main" id="{D509D43A-FB6C-4773-B4C8-707707A40286}"/>
              </a:ext>
            </a:extLst>
          </p:cNvPr>
          <p:cNvSpPr/>
          <p:nvPr/>
        </p:nvSpPr>
        <p:spPr>
          <a:xfrm>
            <a:off x="1651819" y="13635370"/>
            <a:ext cx="39610481" cy="584775"/>
          </a:xfrm>
          <a:prstGeom prst="rect">
            <a:avLst/>
          </a:prstGeom>
        </p:spPr>
        <p:txBody>
          <a:bodyPr wrap="square">
            <a:spAutoFit/>
          </a:bodyPr>
          <a:lstStyle/>
          <a:p>
            <a:r>
              <a:rPr lang="en-GB" sz="3200" dirty="0" err="1"/>
              <a:t>Schagen</a:t>
            </a:r>
            <a:r>
              <a:rPr lang="en-GB" sz="3200" dirty="0"/>
              <a:t>, A., </a:t>
            </a:r>
            <a:r>
              <a:rPr lang="en-GB" sz="3200" dirty="0" err="1"/>
              <a:t>Lancee</a:t>
            </a:r>
            <a:r>
              <a:rPr lang="en-GB" sz="3200" dirty="0"/>
              <a:t>, J., </a:t>
            </a:r>
            <a:r>
              <a:rPr lang="en-GB" sz="3200" dirty="0" err="1"/>
              <a:t>Swart</a:t>
            </a:r>
            <a:r>
              <a:rPr lang="en-GB" sz="3200" dirty="0"/>
              <a:t>, M., Spoormaker, V., &amp; Bout, J. (2017). Nightmare Disorder, Psychopathology Levels, and Coping in a Diverse Psychiatric Sample. </a:t>
            </a:r>
            <a:r>
              <a:rPr lang="en-GB" sz="3200" i="1" dirty="0"/>
              <a:t>Journal Of Clinical Psychology</a:t>
            </a:r>
            <a:r>
              <a:rPr lang="en-GB" sz="3200" dirty="0"/>
              <a:t>, </a:t>
            </a:r>
            <a:r>
              <a:rPr lang="en-GB" sz="3200" i="1" dirty="0"/>
              <a:t>73</a:t>
            </a:r>
            <a:r>
              <a:rPr lang="en-GB" sz="3200" dirty="0"/>
              <a:t>(1), 65-75. doi:10.1002/jclp.22315</a:t>
            </a:r>
          </a:p>
        </p:txBody>
      </p:sp>
      <p:sp>
        <p:nvSpPr>
          <p:cNvPr id="23" name="Rectangle 22">
            <a:extLst>
              <a:ext uri="{FF2B5EF4-FFF2-40B4-BE49-F238E27FC236}">
                <a16:creationId xmlns:a16="http://schemas.microsoft.com/office/drawing/2014/main" id="{E9FCA89C-1640-4CBD-A3AC-896033E6EFB0}"/>
              </a:ext>
            </a:extLst>
          </p:cNvPr>
          <p:cNvSpPr/>
          <p:nvPr/>
        </p:nvSpPr>
        <p:spPr>
          <a:xfrm>
            <a:off x="1651819" y="8672052"/>
            <a:ext cx="37490400" cy="584775"/>
          </a:xfrm>
          <a:prstGeom prst="rect">
            <a:avLst/>
          </a:prstGeom>
        </p:spPr>
        <p:txBody>
          <a:bodyPr wrap="square">
            <a:spAutoFit/>
          </a:bodyPr>
          <a:lstStyle/>
          <a:p>
            <a:r>
              <a:rPr lang="en-GB" sz="3200" dirty="0" err="1"/>
              <a:t>Lancee</a:t>
            </a:r>
            <a:r>
              <a:rPr lang="en-GB" sz="3200" dirty="0"/>
              <a:t>, J., &amp; </a:t>
            </a:r>
            <a:r>
              <a:rPr lang="en-GB" sz="3200" dirty="0" err="1"/>
              <a:t>Schrijnemaekers</a:t>
            </a:r>
            <a:r>
              <a:rPr lang="en-GB" sz="3200" dirty="0"/>
              <a:t>, N. C. (2013). The association between nightmares and daily distress. </a:t>
            </a:r>
            <a:r>
              <a:rPr lang="en-GB" sz="3200" i="1" dirty="0"/>
              <a:t>Sleep and Biological Rhythms</a:t>
            </a:r>
            <a:r>
              <a:rPr lang="en-GB" sz="3200" dirty="0"/>
              <a:t>, </a:t>
            </a:r>
            <a:r>
              <a:rPr lang="en-GB" sz="3200" i="1" dirty="0"/>
              <a:t>11</a:t>
            </a:r>
            <a:r>
              <a:rPr lang="en-GB" sz="3200" dirty="0"/>
              <a:t>(1), 14-19.</a:t>
            </a:r>
          </a:p>
        </p:txBody>
      </p:sp>
    </p:spTree>
    <p:extLst>
      <p:ext uri="{BB962C8B-B14F-4D97-AF65-F5344CB8AC3E}">
        <p14:creationId xmlns:p14="http://schemas.microsoft.com/office/powerpoint/2010/main" val="2244550588"/>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1278</Words>
  <Application>Microsoft Office PowerPoint</Application>
  <PresentationFormat>Custom</PresentationFormat>
  <Paragraphs>32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Cambria</vt:lpstr>
      <vt:lpstr>Medical Poster</vt:lpstr>
      <vt:lpstr>The role of clinical research in Applied Psychology.  Michael Cross </vt:lpstr>
      <vt:lpstr>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clinical research in Applied Psychology.  Michael Cross</dc:title>
  <dc:creator/>
  <cp:keywords/>
  <cp:lastModifiedBy/>
  <cp:revision>3</cp:revision>
  <dcterms:created xsi:type="dcterms:W3CDTF">2018-03-05T15:14:38Z</dcterms:created>
  <dcterms:modified xsi:type="dcterms:W3CDTF">2018-05-07T10:27:48Z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