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36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slide+xml" PartName="/ppt/slides/slide29.xml"/>
  <Override ContentType="application/vnd.openxmlformats-officedocument.presentationml.slide+xml" PartName="/ppt/slides/slide30.xml"/>
  <Override ContentType="application/vnd.openxmlformats-officedocument.presentationml.slide+xml" PartName="/ppt/slides/slide31.xml"/>
  <Override ContentType="application/vnd.openxmlformats-officedocument.presentationml.slide+xml" PartName="/ppt/slides/slide32.xml"/>
  <Override ContentType="application/vnd.openxmlformats-officedocument.presentationml.slide+xml" PartName="/ppt/slides/slide33.xml"/>
  <Override ContentType="application/vnd.openxmlformats-officedocument.presentationml.slide+xml" PartName="/ppt/slides/slide34.xml"/>
  <Override ContentType="application/vnd.openxmlformats-officedocument.presentationml.slide+xml" PartName="/ppt/slides/slide35.xml"/>
  <Override ContentType="application/vnd.openxmlformats-officedocument.presentationml.slide+xml" PartName="/ppt/slides/slide36.xml"/>
  <Override ContentType="application/vnd.openxmlformats-officedocument.presentationml.slide+xml" PartName="/ppt/slides/slide37.xml"/>
  <Override ContentType="application/vnd.openxmlformats-officedocument.presentationml.slide+xml" PartName="/ppt/slides/slide38.xml"/>
  <Override ContentType="application/vnd.openxmlformats-officedocument.presentationml.slide+xml" PartName="/ppt/slides/slide39.xml"/>
  <Override ContentType="application/vnd.openxmlformats-officedocument.presentationml.slide+xml" PartName="/ppt/slides/slide40.xml"/>
  <Override ContentType="application/vnd.openxmlformats-officedocument.presentationml.slide+xml" PartName="/ppt/slides/slide41.xml"/>
  <Override ContentType="application/vnd.openxmlformats-officedocument.presentationml.slide+xml" PartName="/ppt/slides/slide42.xml"/>
  <Override ContentType="application/vnd.openxmlformats-officedocument.presentationml.slide+xml" PartName="/ppt/slides/slide43.xml"/>
  <Override ContentType="application/vnd.openxmlformats-officedocument.presentationml.slide+xml" PartName="/ppt/slides/slide44.xml"/>
  <Override ContentType="application/vnd.openxmlformats-officedocument.presentationml.slide+xml" PartName="/ppt/slides/slide45.xml"/>
  <Override ContentType="application/vnd.openxmlformats-officedocument.presentationml.slide+xml" PartName="/ppt/slides/slide46.xml"/>
  <Override ContentType="application/vnd.openxmlformats-officedocument.presentationml.slide+xml" PartName="/ppt/slides/slide47.xml"/>
  <Override ContentType="application/vnd.openxmlformats-officedocument.presentationml.slide+xml" PartName="/ppt/slides/slide4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58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</p:sldIdLst>
  <p:sldSz cx="18288000" cy="10287000"/>
  <p:notesSz cx="6858000" cy="9144000"/>
  <p:embeddedFontLst>
    <p:embeddedFont>
      <p:font typeface="Calibri (MS)" charset="1" panose="020F0502020204030204"/>
      <p:regular r:id="rId54"/>
    </p:embeddedFont>
    <p:embeddedFont>
      <p:font typeface="Calibri (MS) Bold" charset="1" panose="020F0702030404030204"/>
      <p:regular r:id="rId55"/>
    </p:embeddedFont>
    <p:embeddedFont>
      <p:font typeface="Trebuchet MS" charset="1" panose="020B0603020202020204"/>
      <p:regular r:id="rId56"/>
    </p:embeddedFont>
    <p:embeddedFont>
      <p:font typeface="Trebuchet MS Bold" charset="1" panose="020B0703020202020204"/>
      <p:regular r:id="rId57"/>
    </p:embeddedFont>
    <p:embeddedFont>
      <p:font typeface="Trebuchet MS Italics" charset="1" panose="020B0603020202090204"/>
      <p:regular r:id="rId62"/>
    </p:embeddedFont>
    <p:embeddedFont>
      <p:font typeface="Arial" charset="1" panose="020B0604020202020204"/>
      <p:regular r:id="rId7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slides/slide29.xml" Type="http://schemas.openxmlformats.org/officeDocument/2006/relationships/slide"/><Relationship Id="rId35" Target="slides/slide30.xml" Type="http://schemas.openxmlformats.org/officeDocument/2006/relationships/slide"/><Relationship Id="rId36" Target="slides/slide31.xml" Type="http://schemas.openxmlformats.org/officeDocument/2006/relationships/slide"/><Relationship Id="rId37" Target="slides/slide32.xml" Type="http://schemas.openxmlformats.org/officeDocument/2006/relationships/slide"/><Relationship Id="rId38" Target="slides/slide33.xml" Type="http://schemas.openxmlformats.org/officeDocument/2006/relationships/slide"/><Relationship Id="rId39" Target="slides/slide34.xml" Type="http://schemas.openxmlformats.org/officeDocument/2006/relationships/slide"/><Relationship Id="rId4" Target="theme/theme1.xml" Type="http://schemas.openxmlformats.org/officeDocument/2006/relationships/theme"/><Relationship Id="rId40" Target="slides/slide35.xml" Type="http://schemas.openxmlformats.org/officeDocument/2006/relationships/slide"/><Relationship Id="rId41" Target="slides/slide36.xml" Type="http://schemas.openxmlformats.org/officeDocument/2006/relationships/slide"/><Relationship Id="rId42" Target="slides/slide37.xml" Type="http://schemas.openxmlformats.org/officeDocument/2006/relationships/slide"/><Relationship Id="rId43" Target="slides/slide38.xml" Type="http://schemas.openxmlformats.org/officeDocument/2006/relationships/slide"/><Relationship Id="rId44" Target="slides/slide39.xml" Type="http://schemas.openxmlformats.org/officeDocument/2006/relationships/slide"/><Relationship Id="rId45" Target="slides/slide40.xml" Type="http://schemas.openxmlformats.org/officeDocument/2006/relationships/slide"/><Relationship Id="rId46" Target="slides/slide41.xml" Type="http://schemas.openxmlformats.org/officeDocument/2006/relationships/slide"/><Relationship Id="rId47" Target="slides/slide42.xml" Type="http://schemas.openxmlformats.org/officeDocument/2006/relationships/slide"/><Relationship Id="rId48" Target="slides/slide43.xml" Type="http://schemas.openxmlformats.org/officeDocument/2006/relationships/slide"/><Relationship Id="rId49" Target="slides/slide44.xml" Type="http://schemas.openxmlformats.org/officeDocument/2006/relationships/slide"/><Relationship Id="rId5" Target="tableStyles.xml" Type="http://schemas.openxmlformats.org/officeDocument/2006/relationships/tableStyles"/><Relationship Id="rId50" Target="slides/slide45.xml" Type="http://schemas.openxmlformats.org/officeDocument/2006/relationships/slide"/><Relationship Id="rId51" Target="slides/slide46.xml" Type="http://schemas.openxmlformats.org/officeDocument/2006/relationships/slide"/><Relationship Id="rId52" Target="slides/slide47.xml" Type="http://schemas.openxmlformats.org/officeDocument/2006/relationships/slide"/><Relationship Id="rId53" Target="slides/slide48.xml" Type="http://schemas.openxmlformats.org/officeDocument/2006/relationships/slide"/><Relationship Id="rId54" Target="fonts/font54.fntdata" Type="http://schemas.openxmlformats.org/officeDocument/2006/relationships/font"/><Relationship Id="rId55" Target="fonts/font55.fntdata" Type="http://schemas.openxmlformats.org/officeDocument/2006/relationships/font"/><Relationship Id="rId56" Target="fonts/font56.fntdata" Type="http://schemas.openxmlformats.org/officeDocument/2006/relationships/font"/><Relationship Id="rId57" Target="fonts/font57.fntdata" Type="http://schemas.openxmlformats.org/officeDocument/2006/relationships/font"/><Relationship Id="rId58" Target="notesMasters/notesMaster1.xml" Type="http://schemas.openxmlformats.org/officeDocument/2006/relationships/notesMaster"/><Relationship Id="rId59" Target="theme/theme2.xml" Type="http://schemas.openxmlformats.org/officeDocument/2006/relationships/theme"/><Relationship Id="rId6" Target="slides/slide1.xml" Type="http://schemas.openxmlformats.org/officeDocument/2006/relationships/slide"/><Relationship Id="rId60" Target="notesSlides/notesSlide1.xml" Type="http://schemas.openxmlformats.org/officeDocument/2006/relationships/notesSlide"/><Relationship Id="rId61" Target="notesSlides/notesSlide2.xml" Type="http://schemas.openxmlformats.org/officeDocument/2006/relationships/notesSlide"/><Relationship Id="rId62" Target="fonts/font62.fntdata" Type="http://schemas.openxmlformats.org/officeDocument/2006/relationships/font"/><Relationship Id="rId63" Target="notesSlides/notesSlide3.xml" Type="http://schemas.openxmlformats.org/officeDocument/2006/relationships/notesSlide"/><Relationship Id="rId64" Target="notesSlides/notesSlide4.xml" Type="http://schemas.openxmlformats.org/officeDocument/2006/relationships/notesSlide"/><Relationship Id="rId65" Target="notesSlides/notesSlide5.xml" Type="http://schemas.openxmlformats.org/officeDocument/2006/relationships/notesSlide"/><Relationship Id="rId66" Target="notesSlides/notesSlide6.xml" Type="http://schemas.openxmlformats.org/officeDocument/2006/relationships/notesSlide"/><Relationship Id="rId67" Target="notesSlides/notesSlide7.xml" Type="http://schemas.openxmlformats.org/officeDocument/2006/relationships/notesSlide"/><Relationship Id="rId68" Target="notesSlides/notesSlide8.xml" Type="http://schemas.openxmlformats.org/officeDocument/2006/relationships/notesSlide"/><Relationship Id="rId69" Target="notesSlides/notesSlide9.xml" Type="http://schemas.openxmlformats.org/officeDocument/2006/relationships/notesSlide"/><Relationship Id="rId7" Target="slides/slide2.xml" Type="http://schemas.openxmlformats.org/officeDocument/2006/relationships/slide"/><Relationship Id="rId70" Target="notesSlides/notesSlide10.xml" Type="http://schemas.openxmlformats.org/officeDocument/2006/relationships/notesSlide"/><Relationship Id="rId71" Target="notesSlides/notesSlide11.xml" Type="http://schemas.openxmlformats.org/officeDocument/2006/relationships/notesSlide"/><Relationship Id="rId72" Target="notesSlides/notesSlide12.xml" Type="http://schemas.openxmlformats.org/officeDocument/2006/relationships/notesSlide"/><Relationship Id="rId73" Target="fonts/font73.fntdata" Type="http://schemas.openxmlformats.org/officeDocument/2006/relationships/font"/><Relationship Id="rId74" Target="notesSlides/notesSlide13.xml" Type="http://schemas.openxmlformats.org/officeDocument/2006/relationships/notesSlide"/><Relationship Id="rId75" Target="notesSlides/notesSlide14.xml" Type="http://schemas.openxmlformats.org/officeDocument/2006/relationships/notesSlide"/><Relationship Id="rId76" Target="notesSlides/notesSlide15.xml" Type="http://schemas.openxmlformats.org/officeDocument/2006/relationships/notesSlide"/><Relationship Id="rId77" Target="notesSlides/notesSlide16.xml" Type="http://schemas.openxmlformats.org/officeDocument/2006/relationships/notesSlide"/><Relationship Id="rId78" Target="notesSlides/notesSlide17.xml" Type="http://schemas.openxmlformats.org/officeDocument/2006/relationships/notesSlide"/><Relationship Id="rId79" Target="notesSlides/notesSlide18.xml" Type="http://schemas.openxmlformats.org/officeDocument/2006/relationships/notesSlide"/><Relationship Id="rId8" Target="slides/slide3.xml" Type="http://schemas.openxmlformats.org/officeDocument/2006/relationships/slide"/><Relationship Id="rId80" Target="notesSlides/notesSlide19.xml" Type="http://schemas.openxmlformats.org/officeDocument/2006/relationships/notesSlide"/><Relationship Id="rId81" Target="notesSlides/notesSlide20.xml" Type="http://schemas.openxmlformats.org/officeDocument/2006/relationships/notesSlide"/><Relationship Id="rId82" Target="notesSlides/notesSlide21.xml" Type="http://schemas.openxmlformats.org/officeDocument/2006/relationships/notesSlide"/><Relationship Id="rId83" Target="notesSlides/notesSlide22.xml" Type="http://schemas.openxmlformats.org/officeDocument/2006/relationships/notesSlide"/><Relationship Id="rId84" Target="notesSlides/notesSlide23.xml" Type="http://schemas.openxmlformats.org/officeDocument/2006/relationships/notesSlide"/><Relationship Id="rId85" Target="notesSlides/notesSlide24.xml" Type="http://schemas.openxmlformats.org/officeDocument/2006/relationships/notesSlide"/><Relationship Id="rId86" Target="notesSlides/notesSlide25.xml" Type="http://schemas.openxmlformats.org/officeDocument/2006/relationships/notesSlide"/><Relationship Id="rId87" Target="notesSlides/notesSlide26.xml" Type="http://schemas.openxmlformats.org/officeDocument/2006/relationships/notesSlide"/><Relationship Id="rId88" Target="notesSlides/notesSlide27.xml" Type="http://schemas.openxmlformats.org/officeDocument/2006/relationships/notesSlide"/><Relationship Id="rId89" Target="notesSlides/notesSlide28.xml" Type="http://schemas.openxmlformats.org/officeDocument/2006/relationships/notesSlide"/><Relationship Id="rId9" Target="slides/slide4.xml" Type="http://schemas.openxmlformats.org/officeDocument/2006/relationships/slide"/><Relationship Id="rId90" Target="notesSlides/notesSlide29.xml" Type="http://schemas.openxmlformats.org/officeDocument/2006/relationships/notesSlide"/><Relationship Id="rId91" Target="notesSlides/notesSlide30.xml" Type="http://schemas.openxmlformats.org/officeDocument/2006/relationships/notesSlide"/><Relationship Id="rId92" Target="notesSlides/notesSlide31.xml" Type="http://schemas.openxmlformats.org/officeDocument/2006/relationships/notesSlide"/><Relationship Id="rId93" Target="notesSlides/notesSlide32.xml" Type="http://schemas.openxmlformats.org/officeDocument/2006/relationships/notesSlide"/><Relationship Id="rId94" Target="notesSlides/notesSlide33.xml" Type="http://schemas.openxmlformats.org/officeDocument/2006/relationships/notesSlide"/><Relationship Id="rId95" Target="notesSlides/notesSlide34.xml" Type="http://schemas.openxmlformats.org/officeDocument/2006/relationships/notesSlide"/><Relationship Id="rId96" Target="notesSlides/notesSlide35.xml" Type="http://schemas.openxmlformats.org/officeDocument/2006/relationships/notesSlide"/><Relationship Id="rId97" Target="notesSlides/notesSlide36.xml" Type="http://schemas.openxmlformats.org/officeDocument/2006/relationships/notes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2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3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4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5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6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7.xml" Type="http://schemas.openxmlformats.org/officeDocument/2006/relationships/slide"/></Relationships>
</file>

<file path=ppt/notesSlides/_rels/notesSlide1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8.xml" Type="http://schemas.openxmlformats.org/officeDocument/2006/relationships/slide"/></Relationships>
</file>

<file path=ppt/notesSlides/_rels/notesSlide1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9.xml" Type="http://schemas.openxmlformats.org/officeDocument/2006/relationships/slide"/></Relationships>
</file>

<file path=ppt/notesSlides/_rels/notesSlide2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0.xml" Type="http://schemas.openxmlformats.org/officeDocument/2006/relationships/slide"/></Relationships>
</file>

<file path=ppt/notesSlides/_rels/notesSlide2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1.xml" Type="http://schemas.openxmlformats.org/officeDocument/2006/relationships/slide"/></Relationships>
</file>

<file path=ppt/notesSlides/_rels/notesSlide2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2.xml" Type="http://schemas.openxmlformats.org/officeDocument/2006/relationships/slide"/></Relationships>
</file>

<file path=ppt/notesSlides/_rels/notesSlide2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4.xml" Type="http://schemas.openxmlformats.org/officeDocument/2006/relationships/slide"/></Relationships>
</file>

<file path=ppt/notesSlides/_rels/notesSlide2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5.xml" Type="http://schemas.openxmlformats.org/officeDocument/2006/relationships/slide"/></Relationships>
</file>

<file path=ppt/notesSlides/_rels/notesSlide2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6.xml" Type="http://schemas.openxmlformats.org/officeDocument/2006/relationships/slide"/></Relationships>
</file>

<file path=ppt/notesSlides/_rels/notesSlide2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7.xml" Type="http://schemas.openxmlformats.org/officeDocument/2006/relationships/slide"/></Relationships>
</file>

<file path=ppt/notesSlides/_rels/notesSlide2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8.xml" Type="http://schemas.openxmlformats.org/officeDocument/2006/relationships/slide"/></Relationships>
</file>

<file path=ppt/notesSlides/_rels/notesSlide2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9.xml" Type="http://schemas.openxmlformats.org/officeDocument/2006/relationships/slide"/></Relationships>
</file>

<file path=ppt/notesSlides/_rels/notesSlide2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0.xml" Type="http://schemas.openxmlformats.org/officeDocument/2006/relationships/slide"/></Relationships>
</file>

<file path=ppt/notesSlides/_rels/notesSlide3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1.xml" Type="http://schemas.openxmlformats.org/officeDocument/2006/relationships/slide"/></Relationships>
</file>

<file path=ppt/notesSlides/_rels/notesSlide3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2.xml" Type="http://schemas.openxmlformats.org/officeDocument/2006/relationships/slide"/></Relationships>
</file>

<file path=ppt/notesSlides/_rels/notesSlide3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3.xml" Type="http://schemas.openxmlformats.org/officeDocument/2006/relationships/slide"/></Relationships>
</file>

<file path=ppt/notesSlides/_rels/notesSlide3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4.xml" Type="http://schemas.openxmlformats.org/officeDocument/2006/relationships/slide"/></Relationships>
</file>

<file path=ppt/notesSlides/_rels/notesSlide3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5.xml" Type="http://schemas.openxmlformats.org/officeDocument/2006/relationships/slide"/></Relationships>
</file>

<file path=ppt/notesSlides/_rels/notesSlide3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7.xml" Type="http://schemas.openxmlformats.org/officeDocument/2006/relationships/slide"/></Relationships>
</file>

<file path=ppt/notesSlides/_rels/notesSlide3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feedback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19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29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39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40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47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3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Relationship Id="rId3" Target="../media/image4.jpe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Relationship Id="rId3" Target="../media/image4.jpe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Relationship Id="rId3" Target="../media/image5.png" Type="http://schemas.openxmlformats.org/officeDocument/2006/relationships/image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8.xml" Type="http://schemas.openxmlformats.org/officeDocument/2006/relationships/notesSlide"/></Relationships>
</file>

<file path=ppt/slides/_rels/slide2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9.xml" Type="http://schemas.openxmlformats.org/officeDocument/2006/relationships/notesSlide"/><Relationship Id="rId3" Target="../media/image6.png" Type="http://schemas.openxmlformats.org/officeDocument/2006/relationships/image"/></Relationships>
</file>

<file path=ppt/slides/_rels/slide3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0.xml" Type="http://schemas.openxmlformats.org/officeDocument/2006/relationships/notesSlide"/></Relationships>
</file>

<file path=ppt/slides/_rels/slide3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1.xml" Type="http://schemas.openxmlformats.org/officeDocument/2006/relationships/notesSlide"/></Relationships>
</file>

<file path=ppt/slides/_rels/slide3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2.xml" Type="http://schemas.openxmlformats.org/officeDocument/2006/relationships/notesSlide"/></Relationships>
</file>

<file path=ppt/slides/_rels/slide3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Relationship Id="rId3" Target="https://www.youtube.com/watch?v=y3fm6wNzK70" TargetMode="External" Type="http://schemas.openxmlformats.org/officeDocument/2006/relationships/video"/></Relationships>
</file>

<file path=ppt/slides/_rels/slide3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3.xml" Type="http://schemas.openxmlformats.org/officeDocument/2006/relationships/notesSlide"/></Relationships>
</file>

<file path=ppt/slides/_rels/slide3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4.xml" Type="http://schemas.openxmlformats.org/officeDocument/2006/relationships/notesSlide"/><Relationship Id="rId3" Target="../media/image8.jpeg" Type="http://schemas.openxmlformats.org/officeDocument/2006/relationships/image"/></Relationships>
</file>

<file path=ppt/slides/_rels/slide3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5.xml" Type="http://schemas.openxmlformats.org/officeDocument/2006/relationships/notesSlide"/></Relationships>
</file>

<file path=ppt/slides/_rels/slide3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6.xml" Type="http://schemas.openxmlformats.org/officeDocument/2006/relationships/notesSlide"/></Relationships>
</file>

<file path=ppt/slides/_rels/slide3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7.xml" Type="http://schemas.openxmlformats.org/officeDocument/2006/relationships/notesSlide"/></Relationships>
</file>

<file path=ppt/slides/_rels/slide3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8.xml" Type="http://schemas.openxmlformats.org/officeDocument/2006/relationships/notesSlide"/></Relationships>
</file>

<file path=ppt/slides/_rels/slide4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9.xml" Type="http://schemas.openxmlformats.org/officeDocument/2006/relationships/notesSlide"/></Relationships>
</file>

<file path=ppt/slides/_rels/slide4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0.xml" Type="http://schemas.openxmlformats.org/officeDocument/2006/relationships/notesSlide"/></Relationships>
</file>

<file path=ppt/slides/_rels/slide4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1.xml" Type="http://schemas.openxmlformats.org/officeDocument/2006/relationships/notesSlide"/></Relationships>
</file>

<file path=ppt/slides/_rels/slide4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2.xml" Type="http://schemas.openxmlformats.org/officeDocument/2006/relationships/notesSlide"/></Relationships>
</file>

<file path=ppt/slides/_rels/slide4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3.xml" Type="http://schemas.openxmlformats.org/officeDocument/2006/relationships/notesSlide"/></Relationships>
</file>

<file path=ppt/slides/_rels/slide4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4.xml" Type="http://schemas.openxmlformats.org/officeDocument/2006/relationships/notesSlide"/></Relationships>
</file>

<file path=ppt/slides/_rels/slide4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Relationship Id="rId3" Target="https://www.youtube.com/watch?v=UzmvtVAuuyI" TargetMode="External" Type="http://schemas.openxmlformats.org/officeDocument/2006/relationships/video"/></Relationships>
</file>

<file path=ppt/slides/_rels/slide4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5.xml" Type="http://schemas.openxmlformats.org/officeDocument/2006/relationships/notesSlide"/></Relationships>
</file>

<file path=ppt/slides/_rels/slide4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6.xml" Type="http://schemas.openxmlformats.org/officeDocument/2006/relationships/notesSlide"/><Relationship Id="rId3" Target="http://froebelweb.org/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478092" y="-454506"/>
            <a:ext cx="11196011" cy="11196011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42036" t="0" r="-8057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028700" y="5611729"/>
            <a:ext cx="9236349" cy="36129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ECES4010/C 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Damc</a:t>
            </a: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aniaeth Dysgu ac Ymarfer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Learning Theory and Practice</a:t>
            </a:r>
          </a:p>
          <a:p>
            <a:pPr algn="ctr">
              <a:lnSpc>
                <a:spcPts val="4777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4478604" y="681289"/>
            <a:ext cx="2336542" cy="10195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4202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5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66990" y="1841328"/>
            <a:ext cx="8359769" cy="33632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734"/>
              </a:lnSpc>
            </a:pPr>
            <a:r>
              <a:rPr lang="en-US" sz="9096" b="true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Froebel, Dewey, Montessori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25049" y="1009650"/>
            <a:ext cx="12712122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5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Amcanion</a:t>
            </a:r>
          </a:p>
          <a:p>
            <a:pPr algn="ctr">
              <a:lnSpc>
                <a:spcPts val="6000"/>
              </a:lnSpc>
            </a:pPr>
            <a:r>
              <a:rPr lang="en-US" sz="5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Aims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942555" y="3152356"/>
            <a:ext cx="6093172" cy="5057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471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Archwilio damcaniaethau allweddol sy’n sail i ddysgu effeithiol. </a:t>
            </a:r>
          </a:p>
          <a:p>
            <a:pPr algn="l" marL="651510" indent="-325755" lvl="1">
              <a:lnSpc>
                <a:spcPts val="4471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 </a:t>
            </a:r>
          </a:p>
          <a:p>
            <a:pPr algn="l" marL="651510" indent="-325755" lvl="1">
              <a:lnSpc>
                <a:spcPts val="4471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Cyflwyno myfyrwyr i ystod o gyd-destunau dysgu sy’n hwyluso ac yn cefnogi dysgu.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104731"/>
            <a:ext cx="6093171" cy="5023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To explore key theories which underpin effective learning.</a:t>
            </a:r>
          </a:p>
          <a:p>
            <a:pPr algn="l" marL="651510" indent="-325755" lvl="1">
              <a:lnSpc>
                <a:spcPts val="4967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 </a:t>
            </a:r>
          </a:p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To introduce students to a range of learning contexts that facilitate and support learning.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77088" y="3352997"/>
            <a:ext cx="4947672" cy="5991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Lecture slides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Research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Moodle page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Library and Learning Resources: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Online resource lists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Infoskills programme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Student Essentials 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Google Scholar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063240" y="1019175"/>
            <a:ext cx="12161520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Adnoddau modiwl benodol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Module specific resources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880294" y="3352997"/>
            <a:ext cx="4947672" cy="5991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2C3C4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Sleidiau darlith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2C3C4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Ymchwil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2C3C4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Tutalen Moodle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2C3C4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Llyfrgell ac Adnoddau Dysgu: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Rhestrau darllen ar-lein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Rhaglen Infoskills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Hanfodion Myfyrywr 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2C3C4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Google Scholar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779510" y="3093124"/>
            <a:ext cx="5001696" cy="4362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Planning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Organising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Problem Solving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Collaborating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Researching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Note taking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Communication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Adaptability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9" y="1009650"/>
            <a:ext cx="12712122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5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Sgiliau Cyflogadwyedd / Trosgwlyddadwy</a:t>
            </a:r>
          </a:p>
          <a:p>
            <a:pPr algn="ctr">
              <a:lnSpc>
                <a:spcPts val="6000"/>
              </a:lnSpc>
            </a:pPr>
            <a:r>
              <a:rPr lang="en-US" sz="5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Employability / Transferable Skills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93621" y="3093124"/>
            <a:ext cx="5217720" cy="4362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Cynllunio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Trefnu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Datrys Problemau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Cydweithio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Ymchwilio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Cymryd nodiadau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Cyfathrebu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2C3C43"/>
                </a:solidFill>
                <a:latin typeface="Trebuchet MS"/>
                <a:ea typeface="Trebuchet MS"/>
                <a:cs typeface="Trebuchet MS"/>
                <a:sym typeface="Trebuchet MS"/>
              </a:rPr>
              <a:t>Hyblygrwydd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402792" y="8737203"/>
            <a:ext cx="8242056" cy="11741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2E83C3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#OAstudiaethiGyflogaeth</a:t>
            </a:r>
          </a:p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72A528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 #FromHigherEdToHired</a:t>
            </a: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9975281" y="8550400"/>
            <a:ext cx="5129808" cy="1566762"/>
            <a:chOff x="0" y="0"/>
            <a:chExt cx="6839744" cy="2089016"/>
          </a:xfrm>
        </p:grpSpPr>
        <p:sp>
          <p:nvSpPr>
            <p:cNvPr name="Freeform 7" id="7" descr="Graphical user interface, application  Description automatically generated"/>
            <p:cNvSpPr/>
            <p:nvPr/>
          </p:nvSpPr>
          <p:spPr>
            <a:xfrm flipH="false" flipV="false" rot="0">
              <a:off x="0" y="0"/>
              <a:ext cx="6839712" cy="2089023"/>
            </a:xfrm>
            <a:custGeom>
              <a:avLst/>
              <a:gdLst/>
              <a:ahLst/>
              <a:cxnLst/>
              <a:rect r="r" b="b" t="t" l="l"/>
              <a:pathLst>
                <a:path h="2089023" w="6839712">
                  <a:moveTo>
                    <a:pt x="0" y="0"/>
                  </a:moveTo>
                  <a:lnTo>
                    <a:pt x="6839712" y="0"/>
                  </a:lnTo>
                  <a:lnTo>
                    <a:pt x="6839712" y="2089023"/>
                  </a:lnTo>
                  <a:lnTo>
                    <a:pt x="0" y="20890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2" t="0" r="-72" b="0"/>
              </a:stretch>
            </a:blipFill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128"/>
              </a:lnSpc>
            </a:pPr>
            <a:r>
              <a:rPr lang="en-US" sz="594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Gorolwg Sesiwn / Session Overview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900839" y="3767138"/>
            <a:ext cx="5875020" cy="2733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Froebel, Dewey a Montessori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Deilliant dysgu perthnasol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Perthnasedd i’r aseiniad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080822" y="3767138"/>
            <a:ext cx="5875020" cy="2733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Froebel, Dewey and Montessori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Relevant learning outcome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Relevance to assignment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09650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Amcanion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Aims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370330" y="3258029"/>
            <a:ext cx="6093172" cy="5057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471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Archwilio damcaniaethau allweddol sy’n sail i ddysgu effeithiol. </a:t>
            </a:r>
          </a:p>
          <a:p>
            <a:pPr algn="l" marL="651510" indent="-325755" lvl="1">
              <a:lnSpc>
                <a:spcPts val="4471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 </a:t>
            </a:r>
          </a:p>
          <a:p>
            <a:pPr algn="l" marL="651510" indent="-325755" lvl="1">
              <a:lnSpc>
                <a:spcPts val="4471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Cyflwyno myfyrwyr i ystod o gyd-destunau dysgu sy’n hwyluso ac yn cefnogi dysgu.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024779" y="3210404"/>
            <a:ext cx="6093171" cy="5023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To explore key theories which underpin effective learning.</a:t>
            </a:r>
          </a:p>
          <a:p>
            <a:pPr algn="l" marL="651510" indent="-325755" lvl="1">
              <a:lnSpc>
                <a:spcPts val="4967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 </a:t>
            </a:r>
          </a:p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To introduce students to a range of learning contexts that facilitate and support learning.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09650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107441" y="3601974"/>
            <a:ext cx="6093172" cy="3006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Dangos dealltwriaeth o ddysgu ac addysgu effeithiol.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579561" y="3601974"/>
            <a:ext cx="6093171" cy="3006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Demonstrate an understanding of effective teaching and learning.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267554"/>
            <a:ext cx="6436074" cy="50945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8378" indent="-369189" lvl="1">
              <a:lnSpc>
                <a:spcPts val="5067"/>
              </a:lnSpc>
              <a:buFont typeface="Arial"/>
              <a:buChar char="•"/>
            </a:pPr>
            <a:r>
              <a:rPr lang="en-US" sz="407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Dangos gwybodaeth o ystod o ddamcaniaethau dysgu a deall sut mae’r ysgolion meddwl hyn yn dylanwadu ar fodelau cyfredol o arfer addysgol effeithiol.</a:t>
            </a:r>
          </a:p>
          <a:p>
            <a:pPr algn="l" marL="738378" indent="-369189" lvl="1">
              <a:lnSpc>
                <a:spcPts val="4895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144000" y="3210404"/>
            <a:ext cx="7384065" cy="5114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795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Demonstrate knowledge of a range of learning theories and understand how these schools of thought influence current models of effective educational practice.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991928"/>
            <a:ext cx="6093172" cy="183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Gwerthuso cyd-destunau dysgu gwahanol.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772978" y="4283964"/>
            <a:ext cx="6093171" cy="1251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Evaluate different learning contexts.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370330" y="3981450"/>
            <a:ext cx="6093172" cy="18798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967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Deall sut mae cyd-destunau gwahanol yn hyrwyddo dysgu.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772978" y="4038600"/>
            <a:ext cx="6093171" cy="2190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Understand how different contexts promote learning.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7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Aseiniad 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Assignment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726220"/>
            <a:ext cx="6093172" cy="4362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Cyflwyniad grwp (10 munud yr un)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01/12/25 23:59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Dangoswch sut y gall damcaniaethau dysgu  gefnogi addysgu a dysgu effeithiol.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509530"/>
            <a:ext cx="6093171" cy="4905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Group presentation (10 minutes each)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01/12/25 23:59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Demonstrate how learning theories can support effective teaching and learning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621619" y="659498"/>
            <a:ext cx="11247120" cy="197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76"/>
              </a:lnSpc>
            </a:pPr>
            <a:r>
              <a:rPr lang="en-US" sz="648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Ymagwedd Plentyn Ganolog</a:t>
            </a:r>
          </a:p>
          <a:p>
            <a:pPr algn="ctr">
              <a:lnSpc>
                <a:spcPts val="7776"/>
              </a:lnSpc>
            </a:pPr>
            <a:r>
              <a:rPr lang="en-US" sz="6480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Child-centred approach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9245179" y="3573222"/>
            <a:ext cx="6200775" cy="4600575"/>
            <a:chOff x="0" y="0"/>
            <a:chExt cx="8267700" cy="61341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44831" y="-21336"/>
              <a:ext cx="8375015" cy="6218555"/>
            </a:xfrm>
            <a:custGeom>
              <a:avLst/>
              <a:gdLst/>
              <a:ahLst/>
              <a:cxnLst/>
              <a:rect r="r" b="b" t="t" l="l"/>
              <a:pathLst>
                <a:path h="6218555" w="8375015">
                  <a:moveTo>
                    <a:pt x="806831" y="2068195"/>
                  </a:moveTo>
                  <a:cubicBezTo>
                    <a:pt x="740537" y="1576451"/>
                    <a:pt x="958342" y="1089660"/>
                    <a:pt x="1367917" y="814451"/>
                  </a:cubicBezTo>
                  <a:cubicBezTo>
                    <a:pt x="1777492" y="539242"/>
                    <a:pt x="2307082" y="523621"/>
                    <a:pt x="2731770" y="774573"/>
                  </a:cubicBezTo>
                  <a:cubicBezTo>
                    <a:pt x="2882265" y="488696"/>
                    <a:pt x="3157601" y="291211"/>
                    <a:pt x="3474593" y="242062"/>
                  </a:cubicBezTo>
                  <a:cubicBezTo>
                    <a:pt x="3791585" y="192913"/>
                    <a:pt x="4113022" y="297688"/>
                    <a:pt x="4341622" y="524764"/>
                  </a:cubicBezTo>
                  <a:cubicBezTo>
                    <a:pt x="4469765" y="265557"/>
                    <a:pt x="4721479" y="91313"/>
                    <a:pt x="5007356" y="64008"/>
                  </a:cubicBezTo>
                  <a:cubicBezTo>
                    <a:pt x="5293233" y="36703"/>
                    <a:pt x="5572887" y="160147"/>
                    <a:pt x="5747004" y="390525"/>
                  </a:cubicBezTo>
                  <a:cubicBezTo>
                    <a:pt x="5978652" y="115697"/>
                    <a:pt x="6347079" y="0"/>
                    <a:pt x="6692900" y="93472"/>
                  </a:cubicBezTo>
                  <a:cubicBezTo>
                    <a:pt x="7038720" y="186944"/>
                    <a:pt x="7299959" y="472694"/>
                    <a:pt x="7363459" y="827278"/>
                  </a:cubicBezTo>
                  <a:cubicBezTo>
                    <a:pt x="7647178" y="905256"/>
                    <a:pt x="7883525" y="1103757"/>
                    <a:pt x="8011414" y="1371219"/>
                  </a:cubicBezTo>
                  <a:cubicBezTo>
                    <a:pt x="8139303" y="1638681"/>
                    <a:pt x="8146161" y="1949069"/>
                    <a:pt x="8030337" y="2221992"/>
                  </a:cubicBezTo>
                  <a:cubicBezTo>
                    <a:pt x="8309737" y="2588641"/>
                    <a:pt x="8375015" y="3077210"/>
                    <a:pt x="8202041" y="3505454"/>
                  </a:cubicBezTo>
                  <a:cubicBezTo>
                    <a:pt x="8029067" y="3933698"/>
                    <a:pt x="7643494" y="4237101"/>
                    <a:pt x="7189469" y="4302506"/>
                  </a:cubicBezTo>
                  <a:cubicBezTo>
                    <a:pt x="7186294" y="4704334"/>
                    <a:pt x="6967728" y="5073142"/>
                    <a:pt x="6618096" y="5266563"/>
                  </a:cubicBezTo>
                  <a:cubicBezTo>
                    <a:pt x="6268465" y="5459984"/>
                    <a:pt x="5842253" y="5448046"/>
                    <a:pt x="5503926" y="5235321"/>
                  </a:cubicBezTo>
                  <a:cubicBezTo>
                    <a:pt x="5359781" y="5716651"/>
                    <a:pt x="4954015" y="6070727"/>
                    <a:pt x="4462018" y="6144641"/>
                  </a:cubicBezTo>
                  <a:cubicBezTo>
                    <a:pt x="3970019" y="6218555"/>
                    <a:pt x="3479926" y="5999226"/>
                    <a:pt x="3203448" y="5581142"/>
                  </a:cubicBezTo>
                  <a:cubicBezTo>
                    <a:pt x="2864612" y="5787263"/>
                    <a:pt x="2457958" y="5846572"/>
                    <a:pt x="2075306" y="5745861"/>
                  </a:cubicBezTo>
                  <a:cubicBezTo>
                    <a:pt x="1692655" y="5645150"/>
                    <a:pt x="1366265" y="5392801"/>
                    <a:pt x="1169670" y="5045837"/>
                  </a:cubicBezTo>
                  <a:cubicBezTo>
                    <a:pt x="823341" y="5086731"/>
                    <a:pt x="488569" y="4905756"/>
                    <a:pt x="331470" y="4592828"/>
                  </a:cubicBezTo>
                  <a:cubicBezTo>
                    <a:pt x="174371" y="4279900"/>
                    <a:pt x="228219" y="3901694"/>
                    <a:pt x="466471" y="3645662"/>
                  </a:cubicBezTo>
                  <a:cubicBezTo>
                    <a:pt x="157607" y="3462274"/>
                    <a:pt x="0" y="3098546"/>
                    <a:pt x="75819" y="2743962"/>
                  </a:cubicBezTo>
                  <a:cubicBezTo>
                    <a:pt x="151638" y="2389378"/>
                    <a:pt x="443738" y="2124456"/>
                    <a:pt x="799846" y="2087245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5" id="5"/>
            <p:cNvSpPr/>
            <p:nvPr/>
          </p:nvSpPr>
          <p:spPr>
            <a:xfrm flipH="false" flipV="false" rot="0">
              <a:off x="2249932" y="6707759"/>
              <a:ext cx="339090" cy="338582"/>
            </a:xfrm>
            <a:custGeom>
              <a:avLst/>
              <a:gdLst/>
              <a:ahLst/>
              <a:cxnLst/>
              <a:rect r="r" b="b" t="t" l="l"/>
              <a:pathLst>
                <a:path h="338582" w="339090">
                  <a:moveTo>
                    <a:pt x="339090" y="169291"/>
                  </a:moveTo>
                  <a:cubicBezTo>
                    <a:pt x="339090" y="262763"/>
                    <a:pt x="263144" y="338582"/>
                    <a:pt x="169545" y="338582"/>
                  </a:cubicBezTo>
                  <a:cubicBezTo>
                    <a:pt x="75946" y="338582"/>
                    <a:pt x="0" y="262763"/>
                    <a:pt x="0" y="169291"/>
                  </a:cubicBezTo>
                  <a:cubicBezTo>
                    <a:pt x="0" y="75819"/>
                    <a:pt x="75946" y="0"/>
                    <a:pt x="169545" y="0"/>
                  </a:cubicBezTo>
                  <a:cubicBezTo>
                    <a:pt x="263144" y="0"/>
                    <a:pt x="339090" y="75819"/>
                    <a:pt x="339090" y="169291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2171573" y="6335141"/>
              <a:ext cx="678434" cy="677418"/>
            </a:xfrm>
            <a:custGeom>
              <a:avLst/>
              <a:gdLst/>
              <a:ahLst/>
              <a:cxnLst/>
              <a:rect r="r" b="b" t="t" l="l"/>
              <a:pathLst>
                <a:path h="677418" w="678434">
                  <a:moveTo>
                    <a:pt x="678434" y="338709"/>
                  </a:moveTo>
                  <a:cubicBezTo>
                    <a:pt x="678434" y="525780"/>
                    <a:pt x="526542" y="677418"/>
                    <a:pt x="339217" y="677418"/>
                  </a:cubicBezTo>
                  <a:cubicBezTo>
                    <a:pt x="151892" y="677418"/>
                    <a:pt x="0" y="525780"/>
                    <a:pt x="0" y="338709"/>
                  </a:cubicBezTo>
                  <a:cubicBezTo>
                    <a:pt x="0" y="151638"/>
                    <a:pt x="151892" y="0"/>
                    <a:pt x="339217" y="0"/>
                  </a:cubicBezTo>
                  <a:cubicBezTo>
                    <a:pt x="526542" y="0"/>
                    <a:pt x="678434" y="151638"/>
                    <a:pt x="678434" y="338709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2232533" y="5653786"/>
              <a:ext cx="1017524" cy="1016000"/>
            </a:xfrm>
            <a:custGeom>
              <a:avLst/>
              <a:gdLst/>
              <a:ahLst/>
              <a:cxnLst/>
              <a:rect r="r" b="b" t="t" l="l"/>
              <a:pathLst>
                <a:path h="1016000" w="1017524">
                  <a:moveTo>
                    <a:pt x="1017524" y="508000"/>
                  </a:moveTo>
                  <a:cubicBezTo>
                    <a:pt x="1017524" y="788543"/>
                    <a:pt x="789686" y="1016000"/>
                    <a:pt x="508762" y="1016000"/>
                  </a:cubicBezTo>
                  <a:cubicBezTo>
                    <a:pt x="227838" y="1016000"/>
                    <a:pt x="0" y="788543"/>
                    <a:pt x="0" y="508000"/>
                  </a:cubicBezTo>
                  <a:cubicBezTo>
                    <a:pt x="0" y="227457"/>
                    <a:pt x="227838" y="0"/>
                    <a:pt x="508762" y="0"/>
                  </a:cubicBezTo>
                  <a:cubicBezTo>
                    <a:pt x="789686" y="0"/>
                    <a:pt x="1017524" y="227457"/>
                    <a:pt x="1017524" y="508000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430403" y="349250"/>
              <a:ext cx="7551166" cy="5185918"/>
            </a:xfrm>
            <a:custGeom>
              <a:avLst/>
              <a:gdLst/>
              <a:ahLst/>
              <a:cxnLst/>
              <a:rect r="r" b="b" t="t" l="l"/>
              <a:pathLst>
                <a:path h="5185918" w="7551166">
                  <a:moveTo>
                    <a:pt x="482600" y="3363722"/>
                  </a:moveTo>
                  <a:cubicBezTo>
                    <a:pt x="314198" y="3377057"/>
                    <a:pt x="145796" y="3337814"/>
                    <a:pt x="0" y="3251200"/>
                  </a:cubicBezTo>
                  <a:moveTo>
                    <a:pt x="908304" y="4594479"/>
                  </a:moveTo>
                  <a:cubicBezTo>
                    <a:pt x="840613" y="4621657"/>
                    <a:pt x="769620" y="4639818"/>
                    <a:pt x="697230" y="4648327"/>
                  </a:cubicBezTo>
                  <a:moveTo>
                    <a:pt x="2727579" y="5185918"/>
                  </a:moveTo>
                  <a:cubicBezTo>
                    <a:pt x="2676652" y="5108829"/>
                    <a:pt x="2633980" y="5026533"/>
                    <a:pt x="2600325" y="4940427"/>
                  </a:cubicBezTo>
                  <a:moveTo>
                    <a:pt x="5080127" y="4573524"/>
                  </a:moveTo>
                  <a:cubicBezTo>
                    <a:pt x="5072634" y="4664837"/>
                    <a:pt x="5055616" y="4755261"/>
                    <a:pt x="5029327" y="4842891"/>
                  </a:cubicBezTo>
                  <a:moveTo>
                    <a:pt x="6090158" y="2908808"/>
                  </a:moveTo>
                  <a:cubicBezTo>
                    <a:pt x="6472047" y="3096133"/>
                    <a:pt x="6712966" y="3487928"/>
                    <a:pt x="6709537" y="3915664"/>
                  </a:cubicBezTo>
                  <a:moveTo>
                    <a:pt x="7551166" y="1836420"/>
                  </a:moveTo>
                  <a:cubicBezTo>
                    <a:pt x="7489317" y="1982089"/>
                    <a:pt x="7394956" y="2111375"/>
                    <a:pt x="7275322" y="2213991"/>
                  </a:cubicBezTo>
                  <a:moveTo>
                    <a:pt x="6889369" y="435483"/>
                  </a:moveTo>
                  <a:cubicBezTo>
                    <a:pt x="6899910" y="494284"/>
                    <a:pt x="6904736" y="553974"/>
                    <a:pt x="6903974" y="613791"/>
                  </a:cubicBezTo>
                  <a:moveTo>
                    <a:pt x="5128006" y="227457"/>
                  </a:moveTo>
                  <a:cubicBezTo>
                    <a:pt x="5163947" y="145161"/>
                    <a:pt x="5211572" y="68580"/>
                    <a:pt x="5269357" y="0"/>
                  </a:cubicBezTo>
                  <a:moveTo>
                    <a:pt x="3806571" y="335788"/>
                  </a:moveTo>
                  <a:cubicBezTo>
                    <a:pt x="3821176" y="267843"/>
                    <a:pt x="3844163" y="201930"/>
                    <a:pt x="3875024" y="139700"/>
                  </a:cubicBezTo>
                  <a:moveTo>
                    <a:pt x="2255647" y="402463"/>
                  </a:moveTo>
                  <a:cubicBezTo>
                    <a:pt x="2345563" y="455549"/>
                    <a:pt x="2428621" y="519430"/>
                    <a:pt x="2503297" y="592709"/>
                  </a:cubicBezTo>
                  <a:moveTo>
                    <a:pt x="374904" y="1897761"/>
                  </a:moveTo>
                  <a:cubicBezTo>
                    <a:pt x="355346" y="1832229"/>
                    <a:pt x="340868" y="1765300"/>
                    <a:pt x="331724" y="1697609"/>
                  </a:cubicBezTo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-65151" y="-41656"/>
              <a:ext cx="8415401" cy="6258814"/>
            </a:xfrm>
            <a:custGeom>
              <a:avLst/>
              <a:gdLst/>
              <a:ahLst/>
              <a:cxnLst/>
              <a:rect r="r" b="b" t="t" l="l"/>
              <a:pathLst>
                <a:path h="6258814" w="8415401">
                  <a:moveTo>
                    <a:pt x="827151" y="2069465"/>
                  </a:moveTo>
                  <a:lnTo>
                    <a:pt x="827151" y="2088515"/>
                  </a:lnTo>
                  <a:lnTo>
                    <a:pt x="808228" y="2091055"/>
                  </a:lnTo>
                  <a:cubicBezTo>
                    <a:pt x="740918" y="1592199"/>
                    <a:pt x="961898" y="1098296"/>
                    <a:pt x="1377569" y="818896"/>
                  </a:cubicBezTo>
                  <a:cubicBezTo>
                    <a:pt x="1793240" y="539496"/>
                    <a:pt x="2330704" y="523748"/>
                    <a:pt x="2761742" y="778383"/>
                  </a:cubicBezTo>
                  <a:lnTo>
                    <a:pt x="2752090" y="794766"/>
                  </a:lnTo>
                  <a:lnTo>
                    <a:pt x="2733040" y="794766"/>
                  </a:lnTo>
                  <a:cubicBezTo>
                    <a:pt x="2733040" y="791718"/>
                    <a:pt x="2733802" y="788670"/>
                    <a:pt x="2735199" y="785876"/>
                  </a:cubicBezTo>
                  <a:cubicBezTo>
                    <a:pt x="2888488" y="494665"/>
                    <a:pt x="3169031" y="293497"/>
                    <a:pt x="3491992" y="243459"/>
                  </a:cubicBezTo>
                  <a:cubicBezTo>
                    <a:pt x="3815080" y="193294"/>
                    <a:pt x="4142486" y="300101"/>
                    <a:pt x="4375404" y="531495"/>
                  </a:cubicBezTo>
                  <a:cubicBezTo>
                    <a:pt x="4378960" y="535051"/>
                    <a:pt x="4380992" y="539877"/>
                    <a:pt x="4380992" y="544957"/>
                  </a:cubicBezTo>
                  <a:lnTo>
                    <a:pt x="4361942" y="544957"/>
                  </a:lnTo>
                  <a:lnTo>
                    <a:pt x="4345051" y="536575"/>
                  </a:lnTo>
                  <a:cubicBezTo>
                    <a:pt x="4476115" y="271526"/>
                    <a:pt x="4733544" y="93345"/>
                    <a:pt x="5026025" y="65405"/>
                  </a:cubicBezTo>
                  <a:lnTo>
                    <a:pt x="5027803" y="84328"/>
                  </a:lnTo>
                  <a:lnTo>
                    <a:pt x="5026025" y="65405"/>
                  </a:lnTo>
                  <a:cubicBezTo>
                    <a:pt x="5318506" y="37465"/>
                    <a:pt x="5604510" y="163703"/>
                    <a:pt x="5782564" y="399415"/>
                  </a:cubicBezTo>
                  <a:lnTo>
                    <a:pt x="5767324" y="410845"/>
                  </a:lnTo>
                  <a:lnTo>
                    <a:pt x="5767324" y="391795"/>
                  </a:lnTo>
                  <a:lnTo>
                    <a:pt x="5767324" y="410845"/>
                  </a:lnTo>
                  <a:lnTo>
                    <a:pt x="5752719" y="398526"/>
                  </a:lnTo>
                  <a:cubicBezTo>
                    <a:pt x="5989066" y="118110"/>
                    <a:pt x="6365113" y="0"/>
                    <a:pt x="6718173" y="95377"/>
                  </a:cubicBezTo>
                  <a:lnTo>
                    <a:pt x="6713220" y="113792"/>
                  </a:lnTo>
                  <a:lnTo>
                    <a:pt x="6718173" y="95377"/>
                  </a:lnTo>
                  <a:cubicBezTo>
                    <a:pt x="7071233" y="190754"/>
                    <a:pt x="7337679" y="482473"/>
                    <a:pt x="7402449" y="844169"/>
                  </a:cubicBezTo>
                  <a:lnTo>
                    <a:pt x="7383653" y="847471"/>
                  </a:lnTo>
                  <a:lnTo>
                    <a:pt x="7364603" y="847471"/>
                  </a:lnTo>
                  <a:cubicBezTo>
                    <a:pt x="7364603" y="841502"/>
                    <a:pt x="7367397" y="835914"/>
                    <a:pt x="7372096" y="832358"/>
                  </a:cubicBezTo>
                  <a:cubicBezTo>
                    <a:pt x="7376795" y="828802"/>
                    <a:pt x="7383018" y="827532"/>
                    <a:pt x="7388733" y="829183"/>
                  </a:cubicBezTo>
                  <a:cubicBezTo>
                    <a:pt x="7677785" y="908685"/>
                    <a:pt x="7918577" y="1110869"/>
                    <a:pt x="8048752" y="1383284"/>
                  </a:cubicBezTo>
                  <a:lnTo>
                    <a:pt x="8031607" y="1391539"/>
                  </a:lnTo>
                  <a:lnTo>
                    <a:pt x="8048752" y="1383284"/>
                  </a:lnTo>
                  <a:cubicBezTo>
                    <a:pt x="8178927" y="1655699"/>
                    <a:pt x="8186039" y="1971675"/>
                    <a:pt x="8068056" y="2249805"/>
                  </a:cubicBezTo>
                  <a:lnTo>
                    <a:pt x="8050529" y="2242312"/>
                  </a:lnTo>
                  <a:lnTo>
                    <a:pt x="8065643" y="2230755"/>
                  </a:lnTo>
                  <a:cubicBezTo>
                    <a:pt x="8349107" y="2602738"/>
                    <a:pt x="8415401" y="3098419"/>
                    <a:pt x="8239760" y="3532886"/>
                  </a:cubicBezTo>
                  <a:cubicBezTo>
                    <a:pt x="8064119" y="3967353"/>
                    <a:pt x="7673086" y="4275201"/>
                    <a:pt x="7212329" y="4341622"/>
                  </a:cubicBezTo>
                  <a:lnTo>
                    <a:pt x="7209663" y="4322826"/>
                  </a:lnTo>
                  <a:lnTo>
                    <a:pt x="7228713" y="4322953"/>
                  </a:lnTo>
                  <a:cubicBezTo>
                    <a:pt x="7225411" y="4731639"/>
                    <a:pt x="7003161" y="5106670"/>
                    <a:pt x="6647434" y="5303520"/>
                  </a:cubicBezTo>
                  <a:lnTo>
                    <a:pt x="6638163" y="5286883"/>
                  </a:lnTo>
                  <a:lnTo>
                    <a:pt x="6647434" y="5303520"/>
                  </a:lnTo>
                  <a:cubicBezTo>
                    <a:pt x="6291707" y="5500370"/>
                    <a:pt x="5858129" y="5488178"/>
                    <a:pt x="5513832" y="5271643"/>
                  </a:cubicBezTo>
                  <a:lnTo>
                    <a:pt x="5523992" y="5255514"/>
                  </a:lnTo>
                  <a:lnTo>
                    <a:pt x="5542280" y="5260975"/>
                  </a:lnTo>
                  <a:cubicBezTo>
                    <a:pt x="5396103" y="5749290"/>
                    <a:pt x="4984369" y="6108700"/>
                    <a:pt x="4485005" y="6183757"/>
                  </a:cubicBezTo>
                  <a:lnTo>
                    <a:pt x="4482211" y="6164961"/>
                  </a:lnTo>
                  <a:lnTo>
                    <a:pt x="4485005" y="6183757"/>
                  </a:lnTo>
                  <a:cubicBezTo>
                    <a:pt x="3985641" y="6258814"/>
                    <a:pt x="3488309" y="6036056"/>
                    <a:pt x="3207893" y="5611876"/>
                  </a:cubicBezTo>
                  <a:lnTo>
                    <a:pt x="3223768" y="5601335"/>
                  </a:lnTo>
                  <a:lnTo>
                    <a:pt x="3233674" y="5617591"/>
                  </a:lnTo>
                  <a:cubicBezTo>
                    <a:pt x="2890393" y="5826379"/>
                    <a:pt x="2478532" y="5886450"/>
                    <a:pt x="2090801" y="5784469"/>
                  </a:cubicBezTo>
                  <a:lnTo>
                    <a:pt x="2095627" y="5766054"/>
                  </a:lnTo>
                  <a:lnTo>
                    <a:pt x="2090801" y="5784469"/>
                  </a:lnTo>
                  <a:cubicBezTo>
                    <a:pt x="1703197" y="5682361"/>
                    <a:pt x="1372489" y="5426837"/>
                    <a:pt x="1173480" y="5075301"/>
                  </a:cubicBezTo>
                  <a:cubicBezTo>
                    <a:pt x="1170178" y="5069459"/>
                    <a:pt x="1170178" y="5062220"/>
                    <a:pt x="1173607" y="5056378"/>
                  </a:cubicBezTo>
                  <a:cubicBezTo>
                    <a:pt x="1177036" y="5050536"/>
                    <a:pt x="1183259" y="5046980"/>
                    <a:pt x="1190117" y="5046980"/>
                  </a:cubicBezTo>
                  <a:cubicBezTo>
                    <a:pt x="1200150" y="5046980"/>
                    <a:pt x="1208532" y="5054854"/>
                    <a:pt x="1209167" y="5064887"/>
                  </a:cubicBezTo>
                  <a:cubicBezTo>
                    <a:pt x="1209802" y="5074920"/>
                    <a:pt x="1202436" y="5083683"/>
                    <a:pt x="1192403" y="5084953"/>
                  </a:cubicBezTo>
                  <a:cubicBezTo>
                    <a:pt x="838073" y="5126736"/>
                    <a:pt x="495681" y="4941697"/>
                    <a:pt x="334899" y="4621657"/>
                  </a:cubicBezTo>
                  <a:lnTo>
                    <a:pt x="351917" y="4613148"/>
                  </a:lnTo>
                  <a:lnTo>
                    <a:pt x="334899" y="4621657"/>
                  </a:lnTo>
                  <a:cubicBezTo>
                    <a:pt x="174117" y="4301617"/>
                    <a:pt x="229362" y="3914775"/>
                    <a:pt x="472948" y="3653028"/>
                  </a:cubicBezTo>
                  <a:cubicBezTo>
                    <a:pt x="476631" y="3649091"/>
                    <a:pt x="481838" y="3646932"/>
                    <a:pt x="487172" y="3646932"/>
                  </a:cubicBezTo>
                  <a:cubicBezTo>
                    <a:pt x="492506" y="3646932"/>
                    <a:pt x="497713" y="3649345"/>
                    <a:pt x="501269" y="3653409"/>
                  </a:cubicBezTo>
                  <a:cubicBezTo>
                    <a:pt x="507492" y="3660394"/>
                    <a:pt x="507619" y="3670935"/>
                    <a:pt x="501523" y="3678174"/>
                  </a:cubicBezTo>
                  <a:cubicBezTo>
                    <a:pt x="495427" y="3685413"/>
                    <a:pt x="485267" y="3687191"/>
                    <a:pt x="477139" y="3682365"/>
                  </a:cubicBezTo>
                  <a:cubicBezTo>
                    <a:pt x="161163" y="3494659"/>
                    <a:pt x="0" y="3122676"/>
                    <a:pt x="77597" y="2760218"/>
                  </a:cubicBezTo>
                  <a:lnTo>
                    <a:pt x="96266" y="2764155"/>
                  </a:lnTo>
                  <a:lnTo>
                    <a:pt x="77597" y="2760218"/>
                  </a:lnTo>
                  <a:cubicBezTo>
                    <a:pt x="155194" y="2397760"/>
                    <a:pt x="453898" y="2126615"/>
                    <a:pt x="818261" y="2088515"/>
                  </a:cubicBezTo>
                  <a:lnTo>
                    <a:pt x="820293" y="2107438"/>
                  </a:lnTo>
                  <a:lnTo>
                    <a:pt x="802386" y="2100961"/>
                  </a:lnTo>
                  <a:lnTo>
                    <a:pt x="809371" y="2081911"/>
                  </a:lnTo>
                  <a:cubicBezTo>
                    <a:pt x="812165" y="2074418"/>
                    <a:pt x="819277" y="2069338"/>
                    <a:pt x="827278" y="2069338"/>
                  </a:cubicBezTo>
                  <a:moveTo>
                    <a:pt x="827278" y="2107438"/>
                  </a:moveTo>
                  <a:lnTo>
                    <a:pt x="827278" y="2088388"/>
                  </a:lnTo>
                  <a:lnTo>
                    <a:pt x="845185" y="2094865"/>
                  </a:lnTo>
                  <a:lnTo>
                    <a:pt x="838200" y="2113915"/>
                  </a:lnTo>
                  <a:cubicBezTo>
                    <a:pt x="835660" y="2120773"/>
                    <a:pt x="829564" y="2125599"/>
                    <a:pt x="822325" y="2126361"/>
                  </a:cubicBezTo>
                  <a:cubicBezTo>
                    <a:pt x="474599" y="2162683"/>
                    <a:pt x="189103" y="2421509"/>
                    <a:pt x="114935" y="2768092"/>
                  </a:cubicBezTo>
                  <a:cubicBezTo>
                    <a:pt x="40767" y="3114802"/>
                    <a:pt x="194945" y="3470275"/>
                    <a:pt x="496697" y="3649345"/>
                  </a:cubicBezTo>
                  <a:lnTo>
                    <a:pt x="486918" y="3665728"/>
                  </a:lnTo>
                  <a:lnTo>
                    <a:pt x="472567" y="3678301"/>
                  </a:lnTo>
                  <a:lnTo>
                    <a:pt x="486918" y="3665728"/>
                  </a:lnTo>
                  <a:lnTo>
                    <a:pt x="500888" y="3678682"/>
                  </a:lnTo>
                  <a:cubicBezTo>
                    <a:pt x="268097" y="3928745"/>
                    <a:pt x="215392" y="4298442"/>
                    <a:pt x="368935" y="4604258"/>
                  </a:cubicBezTo>
                  <a:cubicBezTo>
                    <a:pt x="522478" y="4910074"/>
                    <a:pt x="849630" y="5086731"/>
                    <a:pt x="1187958" y="5046853"/>
                  </a:cubicBezTo>
                  <a:lnTo>
                    <a:pt x="1190244" y="5065776"/>
                  </a:lnTo>
                  <a:lnTo>
                    <a:pt x="1190244" y="5084826"/>
                  </a:lnTo>
                  <a:lnTo>
                    <a:pt x="1190244" y="5065776"/>
                  </a:lnTo>
                  <a:lnTo>
                    <a:pt x="1206881" y="5056378"/>
                  </a:lnTo>
                  <a:cubicBezTo>
                    <a:pt x="1400937" y="5399024"/>
                    <a:pt x="1723136" y="5648071"/>
                    <a:pt x="2100707" y="5747385"/>
                  </a:cubicBezTo>
                  <a:cubicBezTo>
                    <a:pt x="2478278" y="5846826"/>
                    <a:pt x="2879598" y="5788279"/>
                    <a:pt x="3213989" y="5584825"/>
                  </a:cubicBezTo>
                  <a:cubicBezTo>
                    <a:pt x="3222752" y="5579491"/>
                    <a:pt x="3234182" y="5582031"/>
                    <a:pt x="3239770" y="5590540"/>
                  </a:cubicBezTo>
                  <a:cubicBezTo>
                    <a:pt x="3512185" y="6002528"/>
                    <a:pt x="3994912" y="6218555"/>
                    <a:pt x="4479544" y="6145784"/>
                  </a:cubicBezTo>
                  <a:cubicBezTo>
                    <a:pt x="4964176" y="6073013"/>
                    <a:pt x="5363972" y="5724144"/>
                    <a:pt x="5505958" y="5249799"/>
                  </a:cubicBezTo>
                  <a:cubicBezTo>
                    <a:pt x="5507609" y="5244084"/>
                    <a:pt x="5511927" y="5239512"/>
                    <a:pt x="5517515" y="5237480"/>
                  </a:cubicBezTo>
                  <a:cubicBezTo>
                    <a:pt x="5523103" y="5235448"/>
                    <a:pt x="5529326" y="5236083"/>
                    <a:pt x="5534406" y="5239131"/>
                  </a:cubicBezTo>
                  <a:cubicBezTo>
                    <a:pt x="5866892" y="5448300"/>
                    <a:pt x="6285738" y="5459984"/>
                    <a:pt x="6629273" y="5269865"/>
                  </a:cubicBezTo>
                  <a:cubicBezTo>
                    <a:pt x="6972808" y="5079746"/>
                    <a:pt x="7187692" y="4717288"/>
                    <a:pt x="7190867" y="4322318"/>
                  </a:cubicBezTo>
                  <a:cubicBezTo>
                    <a:pt x="7190994" y="4312920"/>
                    <a:pt x="7197852" y="4304919"/>
                    <a:pt x="7207250" y="4303649"/>
                  </a:cubicBezTo>
                  <a:cubicBezTo>
                    <a:pt x="7654544" y="4239133"/>
                    <a:pt x="8034274" y="3940302"/>
                    <a:pt x="8204835" y="3518281"/>
                  </a:cubicBezTo>
                  <a:lnTo>
                    <a:pt x="8222488" y="3525393"/>
                  </a:lnTo>
                  <a:lnTo>
                    <a:pt x="8204835" y="3518281"/>
                  </a:lnTo>
                  <a:cubicBezTo>
                    <a:pt x="8375396" y="3096387"/>
                    <a:pt x="8311007" y="2614803"/>
                    <a:pt x="8035671" y="2253488"/>
                  </a:cubicBezTo>
                  <a:cubicBezTo>
                    <a:pt x="8031480" y="2248027"/>
                    <a:pt x="8030591" y="2240788"/>
                    <a:pt x="8033258" y="2234438"/>
                  </a:cubicBezTo>
                  <a:cubicBezTo>
                    <a:pt x="8147050" y="1966468"/>
                    <a:pt x="8140192" y="1661795"/>
                    <a:pt x="8014716" y="1399286"/>
                  </a:cubicBezTo>
                  <a:cubicBezTo>
                    <a:pt x="7889240" y="1136777"/>
                    <a:pt x="7657338" y="942086"/>
                    <a:pt x="7378954" y="865505"/>
                  </a:cubicBezTo>
                  <a:lnTo>
                    <a:pt x="7384034" y="847090"/>
                  </a:lnTo>
                  <a:lnTo>
                    <a:pt x="7403084" y="847090"/>
                  </a:lnTo>
                  <a:cubicBezTo>
                    <a:pt x="7403084" y="856996"/>
                    <a:pt x="7395591" y="865251"/>
                    <a:pt x="7385685" y="866013"/>
                  </a:cubicBezTo>
                  <a:cubicBezTo>
                    <a:pt x="7375779" y="866775"/>
                    <a:pt x="7367016" y="860171"/>
                    <a:pt x="7365238" y="850392"/>
                  </a:cubicBezTo>
                  <a:cubicBezTo>
                    <a:pt x="7303008" y="503047"/>
                    <a:pt x="7047230" y="223139"/>
                    <a:pt x="6708521" y="131699"/>
                  </a:cubicBezTo>
                  <a:cubicBezTo>
                    <a:pt x="6369558" y="40640"/>
                    <a:pt x="6008751" y="153924"/>
                    <a:pt x="5781929" y="423037"/>
                  </a:cubicBezTo>
                  <a:cubicBezTo>
                    <a:pt x="5778246" y="427355"/>
                    <a:pt x="5773039" y="429768"/>
                    <a:pt x="5767324" y="429768"/>
                  </a:cubicBezTo>
                  <a:cubicBezTo>
                    <a:pt x="5761355" y="429768"/>
                    <a:pt x="5755767" y="426974"/>
                    <a:pt x="5752084" y="422148"/>
                  </a:cubicBezTo>
                  <a:cubicBezTo>
                    <a:pt x="5581904" y="196977"/>
                    <a:pt x="5308727" y="76454"/>
                    <a:pt x="5029454" y="103124"/>
                  </a:cubicBezTo>
                  <a:cubicBezTo>
                    <a:pt x="4750181" y="129794"/>
                    <a:pt x="4504309" y="299974"/>
                    <a:pt x="4378960" y="553339"/>
                  </a:cubicBezTo>
                  <a:cubicBezTo>
                    <a:pt x="4375023" y="561213"/>
                    <a:pt x="4366133" y="565404"/>
                    <a:pt x="4357497" y="563499"/>
                  </a:cubicBezTo>
                  <a:cubicBezTo>
                    <a:pt x="4348861" y="561594"/>
                    <a:pt x="4342765" y="553847"/>
                    <a:pt x="4342765" y="544957"/>
                  </a:cubicBezTo>
                  <a:lnTo>
                    <a:pt x="4361815" y="544957"/>
                  </a:lnTo>
                  <a:lnTo>
                    <a:pt x="4348353" y="558419"/>
                  </a:lnTo>
                  <a:cubicBezTo>
                    <a:pt x="4124071" y="335534"/>
                    <a:pt x="3808730" y="232791"/>
                    <a:pt x="3497707" y="281051"/>
                  </a:cubicBezTo>
                  <a:lnTo>
                    <a:pt x="3494786" y="262255"/>
                  </a:lnTo>
                  <a:lnTo>
                    <a:pt x="3497707" y="281051"/>
                  </a:lnTo>
                  <a:cubicBezTo>
                    <a:pt x="3186938" y="329311"/>
                    <a:pt x="2916682" y="522986"/>
                    <a:pt x="2768981" y="803656"/>
                  </a:cubicBezTo>
                  <a:lnTo>
                    <a:pt x="2752090" y="794766"/>
                  </a:lnTo>
                  <a:lnTo>
                    <a:pt x="2771140" y="794766"/>
                  </a:lnTo>
                  <a:cubicBezTo>
                    <a:pt x="2771140" y="801624"/>
                    <a:pt x="2767457" y="807974"/>
                    <a:pt x="2761488" y="811276"/>
                  </a:cubicBezTo>
                  <a:cubicBezTo>
                    <a:pt x="2755519" y="814578"/>
                    <a:pt x="2748280" y="814578"/>
                    <a:pt x="2742311" y="811149"/>
                  </a:cubicBezTo>
                  <a:cubicBezTo>
                    <a:pt x="2323846" y="564007"/>
                    <a:pt x="1802257" y="579247"/>
                    <a:pt x="1398651" y="850519"/>
                  </a:cubicBezTo>
                  <a:lnTo>
                    <a:pt x="1387983" y="834771"/>
                  </a:lnTo>
                  <a:lnTo>
                    <a:pt x="1398651" y="850519"/>
                  </a:lnTo>
                  <a:cubicBezTo>
                    <a:pt x="995045" y="1121664"/>
                    <a:pt x="780415" y="1601343"/>
                    <a:pt x="845820" y="2085975"/>
                  </a:cubicBezTo>
                  <a:cubicBezTo>
                    <a:pt x="846582" y="2091436"/>
                    <a:pt x="844931" y="2096897"/>
                    <a:pt x="841248" y="2101088"/>
                  </a:cubicBezTo>
                  <a:cubicBezTo>
                    <a:pt x="837565" y="2105279"/>
                    <a:pt x="832358" y="2107565"/>
                    <a:pt x="826897" y="2107565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2230882" y="6688709"/>
              <a:ext cx="377190" cy="376682"/>
            </a:xfrm>
            <a:custGeom>
              <a:avLst/>
              <a:gdLst/>
              <a:ahLst/>
              <a:cxnLst/>
              <a:rect r="r" b="b" t="t" l="l"/>
              <a:pathLst>
                <a:path h="376682" w="377190">
                  <a:moveTo>
                    <a:pt x="377190" y="188341"/>
                  </a:moveTo>
                  <a:cubicBezTo>
                    <a:pt x="377190" y="292354"/>
                    <a:pt x="292735" y="376682"/>
                    <a:pt x="188595" y="376682"/>
                  </a:cubicBezTo>
                  <a:lnTo>
                    <a:pt x="188595" y="357632"/>
                  </a:lnTo>
                  <a:lnTo>
                    <a:pt x="188595" y="376682"/>
                  </a:lnTo>
                  <a:cubicBezTo>
                    <a:pt x="84455" y="376682"/>
                    <a:pt x="0" y="292354"/>
                    <a:pt x="0" y="188341"/>
                  </a:cubicBezTo>
                  <a:lnTo>
                    <a:pt x="19050" y="188341"/>
                  </a:lnTo>
                  <a:lnTo>
                    <a:pt x="0" y="188341"/>
                  </a:lnTo>
                  <a:cubicBezTo>
                    <a:pt x="0" y="84328"/>
                    <a:pt x="84455" y="0"/>
                    <a:pt x="188595" y="0"/>
                  </a:cubicBezTo>
                  <a:lnTo>
                    <a:pt x="188595" y="19050"/>
                  </a:lnTo>
                  <a:lnTo>
                    <a:pt x="188595" y="0"/>
                  </a:lnTo>
                  <a:cubicBezTo>
                    <a:pt x="292735" y="0"/>
                    <a:pt x="377190" y="84328"/>
                    <a:pt x="377190" y="188341"/>
                  </a:cubicBezTo>
                  <a:lnTo>
                    <a:pt x="358140" y="188341"/>
                  </a:lnTo>
                  <a:lnTo>
                    <a:pt x="377190" y="188341"/>
                  </a:lnTo>
                  <a:moveTo>
                    <a:pt x="339090" y="188341"/>
                  </a:moveTo>
                  <a:cubicBezTo>
                    <a:pt x="339090" y="105410"/>
                    <a:pt x="271653" y="38100"/>
                    <a:pt x="188595" y="38100"/>
                  </a:cubicBezTo>
                  <a:cubicBezTo>
                    <a:pt x="105537" y="38100"/>
                    <a:pt x="38100" y="105410"/>
                    <a:pt x="38100" y="188341"/>
                  </a:cubicBezTo>
                  <a:cubicBezTo>
                    <a:pt x="38100" y="271272"/>
                    <a:pt x="105537" y="338582"/>
                    <a:pt x="188595" y="338582"/>
                  </a:cubicBezTo>
                  <a:cubicBezTo>
                    <a:pt x="271653" y="338582"/>
                    <a:pt x="339090" y="271272"/>
                    <a:pt x="339090" y="188341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2152523" y="6316091"/>
              <a:ext cx="716534" cy="715518"/>
            </a:xfrm>
            <a:custGeom>
              <a:avLst/>
              <a:gdLst/>
              <a:ahLst/>
              <a:cxnLst/>
              <a:rect r="r" b="b" t="t" l="l"/>
              <a:pathLst>
                <a:path h="715518" w="716534">
                  <a:moveTo>
                    <a:pt x="716534" y="357759"/>
                  </a:moveTo>
                  <a:cubicBezTo>
                    <a:pt x="716534" y="555371"/>
                    <a:pt x="556133" y="715518"/>
                    <a:pt x="358267" y="715518"/>
                  </a:cubicBezTo>
                  <a:lnTo>
                    <a:pt x="358267" y="696468"/>
                  </a:lnTo>
                  <a:lnTo>
                    <a:pt x="358267" y="715518"/>
                  </a:lnTo>
                  <a:cubicBezTo>
                    <a:pt x="160401" y="715518"/>
                    <a:pt x="0" y="555371"/>
                    <a:pt x="0" y="357759"/>
                  </a:cubicBezTo>
                  <a:cubicBezTo>
                    <a:pt x="0" y="160147"/>
                    <a:pt x="160401" y="0"/>
                    <a:pt x="358267" y="0"/>
                  </a:cubicBezTo>
                  <a:lnTo>
                    <a:pt x="358267" y="19050"/>
                  </a:lnTo>
                  <a:lnTo>
                    <a:pt x="358267" y="0"/>
                  </a:lnTo>
                  <a:cubicBezTo>
                    <a:pt x="556133" y="0"/>
                    <a:pt x="716534" y="160147"/>
                    <a:pt x="716534" y="357759"/>
                  </a:cubicBezTo>
                  <a:moveTo>
                    <a:pt x="678434" y="357759"/>
                  </a:moveTo>
                  <a:lnTo>
                    <a:pt x="697484" y="357759"/>
                  </a:lnTo>
                  <a:lnTo>
                    <a:pt x="678434" y="357759"/>
                  </a:lnTo>
                  <a:cubicBezTo>
                    <a:pt x="678434" y="181229"/>
                    <a:pt x="535178" y="38100"/>
                    <a:pt x="358267" y="38100"/>
                  </a:cubicBezTo>
                  <a:cubicBezTo>
                    <a:pt x="181356" y="38100"/>
                    <a:pt x="38100" y="181229"/>
                    <a:pt x="38100" y="357759"/>
                  </a:cubicBezTo>
                  <a:lnTo>
                    <a:pt x="19050" y="357759"/>
                  </a:lnTo>
                  <a:lnTo>
                    <a:pt x="38100" y="357759"/>
                  </a:lnTo>
                  <a:cubicBezTo>
                    <a:pt x="38100" y="534289"/>
                    <a:pt x="181356" y="677418"/>
                    <a:pt x="358267" y="677418"/>
                  </a:cubicBezTo>
                  <a:cubicBezTo>
                    <a:pt x="535178" y="677418"/>
                    <a:pt x="678434" y="534289"/>
                    <a:pt x="678434" y="357759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2213483" y="5634736"/>
              <a:ext cx="1055624" cy="1054100"/>
            </a:xfrm>
            <a:custGeom>
              <a:avLst/>
              <a:gdLst/>
              <a:ahLst/>
              <a:cxnLst/>
              <a:rect r="r" b="b" t="t" l="l"/>
              <a:pathLst>
                <a:path h="1054100" w="1055624">
                  <a:moveTo>
                    <a:pt x="1055624" y="527050"/>
                  </a:moveTo>
                  <a:cubicBezTo>
                    <a:pt x="1055624" y="818134"/>
                    <a:pt x="819277" y="1054100"/>
                    <a:pt x="527812" y="1054100"/>
                  </a:cubicBezTo>
                  <a:lnTo>
                    <a:pt x="527812" y="1035050"/>
                  </a:lnTo>
                  <a:lnTo>
                    <a:pt x="527812" y="1054100"/>
                  </a:lnTo>
                  <a:cubicBezTo>
                    <a:pt x="236347" y="1054100"/>
                    <a:pt x="0" y="818134"/>
                    <a:pt x="0" y="527050"/>
                  </a:cubicBezTo>
                  <a:lnTo>
                    <a:pt x="19050" y="527050"/>
                  </a:lnTo>
                  <a:lnTo>
                    <a:pt x="0" y="527050"/>
                  </a:lnTo>
                  <a:cubicBezTo>
                    <a:pt x="0" y="235966"/>
                    <a:pt x="236347" y="0"/>
                    <a:pt x="527812" y="0"/>
                  </a:cubicBezTo>
                  <a:lnTo>
                    <a:pt x="527812" y="19050"/>
                  </a:lnTo>
                  <a:lnTo>
                    <a:pt x="527812" y="0"/>
                  </a:lnTo>
                  <a:cubicBezTo>
                    <a:pt x="819277" y="0"/>
                    <a:pt x="1055624" y="235966"/>
                    <a:pt x="1055624" y="527050"/>
                  </a:cubicBezTo>
                  <a:lnTo>
                    <a:pt x="1036574" y="527050"/>
                  </a:lnTo>
                  <a:lnTo>
                    <a:pt x="1055624" y="527050"/>
                  </a:lnTo>
                  <a:moveTo>
                    <a:pt x="1017524" y="527050"/>
                  </a:moveTo>
                  <a:cubicBezTo>
                    <a:pt x="1017524" y="257048"/>
                    <a:pt x="798322" y="38100"/>
                    <a:pt x="527812" y="38100"/>
                  </a:cubicBezTo>
                  <a:cubicBezTo>
                    <a:pt x="257302" y="38100"/>
                    <a:pt x="38100" y="257048"/>
                    <a:pt x="38100" y="527050"/>
                  </a:cubicBezTo>
                  <a:cubicBezTo>
                    <a:pt x="38100" y="797052"/>
                    <a:pt x="257302" y="1016000"/>
                    <a:pt x="527812" y="1016000"/>
                  </a:cubicBezTo>
                  <a:cubicBezTo>
                    <a:pt x="798322" y="1016000"/>
                    <a:pt x="1017524" y="797052"/>
                    <a:pt x="1017524" y="527050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408686" y="328041"/>
              <a:ext cx="7594473" cy="5228717"/>
            </a:xfrm>
            <a:custGeom>
              <a:avLst/>
              <a:gdLst/>
              <a:ahLst/>
              <a:cxnLst/>
              <a:rect r="r" b="b" t="t" l="l"/>
              <a:pathLst>
                <a:path h="5228717" w="7594473">
                  <a:moveTo>
                    <a:pt x="505841" y="3403854"/>
                  </a:moveTo>
                  <a:cubicBezTo>
                    <a:pt x="333502" y="3417443"/>
                    <a:pt x="161163" y="3377311"/>
                    <a:pt x="12065" y="3288792"/>
                  </a:cubicBezTo>
                  <a:cubicBezTo>
                    <a:pt x="3048" y="3283458"/>
                    <a:pt x="0" y="3271774"/>
                    <a:pt x="5461" y="3262630"/>
                  </a:cubicBezTo>
                  <a:cubicBezTo>
                    <a:pt x="10922" y="3253486"/>
                    <a:pt x="22479" y="3250565"/>
                    <a:pt x="31623" y="3256026"/>
                  </a:cubicBezTo>
                  <a:cubicBezTo>
                    <a:pt x="173990" y="3340481"/>
                    <a:pt x="338455" y="3378835"/>
                    <a:pt x="502920" y="3365881"/>
                  </a:cubicBezTo>
                  <a:cubicBezTo>
                    <a:pt x="513461" y="3364992"/>
                    <a:pt x="522605" y="3372866"/>
                    <a:pt x="523367" y="3383407"/>
                  </a:cubicBezTo>
                  <a:cubicBezTo>
                    <a:pt x="524129" y="3393948"/>
                    <a:pt x="516382" y="3403092"/>
                    <a:pt x="505841" y="3403854"/>
                  </a:cubicBezTo>
                  <a:close/>
                  <a:moveTo>
                    <a:pt x="930148" y="4634738"/>
                  </a:moveTo>
                  <a:lnTo>
                    <a:pt x="930148" y="4615688"/>
                  </a:lnTo>
                  <a:lnTo>
                    <a:pt x="937260" y="4633341"/>
                  </a:lnTo>
                  <a:cubicBezTo>
                    <a:pt x="867918" y="4661154"/>
                    <a:pt x="795401" y="4679696"/>
                    <a:pt x="721233" y="4688459"/>
                  </a:cubicBezTo>
                  <a:cubicBezTo>
                    <a:pt x="710819" y="4689729"/>
                    <a:pt x="701294" y="4682236"/>
                    <a:pt x="700024" y="4671822"/>
                  </a:cubicBezTo>
                  <a:cubicBezTo>
                    <a:pt x="698754" y="4661408"/>
                    <a:pt x="706247" y="4651883"/>
                    <a:pt x="716661" y="4650613"/>
                  </a:cubicBezTo>
                  <a:cubicBezTo>
                    <a:pt x="787400" y="4642231"/>
                    <a:pt x="856742" y="4624578"/>
                    <a:pt x="922909" y="4598035"/>
                  </a:cubicBezTo>
                  <a:cubicBezTo>
                    <a:pt x="925195" y="4597146"/>
                    <a:pt x="927608" y="4596638"/>
                    <a:pt x="930021" y="4596638"/>
                  </a:cubicBezTo>
                  <a:cubicBezTo>
                    <a:pt x="940562" y="4596638"/>
                    <a:pt x="949071" y="4605147"/>
                    <a:pt x="949071" y="4615688"/>
                  </a:cubicBezTo>
                  <a:cubicBezTo>
                    <a:pt x="949071" y="4626229"/>
                    <a:pt x="940562" y="4634738"/>
                    <a:pt x="930021" y="4634738"/>
                  </a:cubicBezTo>
                  <a:close/>
                  <a:moveTo>
                    <a:pt x="2733421" y="5217541"/>
                  </a:moveTo>
                  <a:cubicBezTo>
                    <a:pt x="2681732" y="5139436"/>
                    <a:pt x="2638425" y="5055870"/>
                    <a:pt x="2604389" y="4968367"/>
                  </a:cubicBezTo>
                  <a:cubicBezTo>
                    <a:pt x="2600579" y="4958588"/>
                    <a:pt x="2605405" y="4947539"/>
                    <a:pt x="2615184" y="4943729"/>
                  </a:cubicBezTo>
                  <a:cubicBezTo>
                    <a:pt x="2624963" y="4939919"/>
                    <a:pt x="2636012" y="4944745"/>
                    <a:pt x="2639822" y="4954524"/>
                  </a:cubicBezTo>
                  <a:cubicBezTo>
                    <a:pt x="2672969" y="5039487"/>
                    <a:pt x="2715006" y="5120513"/>
                    <a:pt x="2765171" y="5196459"/>
                  </a:cubicBezTo>
                  <a:cubicBezTo>
                    <a:pt x="2771013" y="5205222"/>
                    <a:pt x="2768600" y="5217033"/>
                    <a:pt x="2759837" y="5222875"/>
                  </a:cubicBezTo>
                  <a:cubicBezTo>
                    <a:pt x="2751074" y="5228717"/>
                    <a:pt x="2739263" y="5226304"/>
                    <a:pt x="2733421" y="5217541"/>
                  </a:cubicBezTo>
                  <a:close/>
                  <a:moveTo>
                    <a:pt x="5120894" y="4596257"/>
                  </a:moveTo>
                  <a:cubicBezTo>
                    <a:pt x="5113274" y="4688967"/>
                    <a:pt x="5096002" y="4780534"/>
                    <a:pt x="5069332" y="4869561"/>
                  </a:cubicBezTo>
                  <a:cubicBezTo>
                    <a:pt x="5066284" y="4879594"/>
                    <a:pt x="5055743" y="4885309"/>
                    <a:pt x="5045583" y="4882388"/>
                  </a:cubicBezTo>
                  <a:cubicBezTo>
                    <a:pt x="5035423" y="4879467"/>
                    <a:pt x="5029835" y="4868799"/>
                    <a:pt x="5032756" y="4858639"/>
                  </a:cubicBezTo>
                  <a:cubicBezTo>
                    <a:pt x="5058664" y="4772152"/>
                    <a:pt x="5075428" y="4683125"/>
                    <a:pt x="5082794" y="4593082"/>
                  </a:cubicBezTo>
                  <a:cubicBezTo>
                    <a:pt x="5083683" y="4582541"/>
                    <a:pt x="5092827" y="4574794"/>
                    <a:pt x="5103368" y="4575683"/>
                  </a:cubicBezTo>
                  <a:cubicBezTo>
                    <a:pt x="5113909" y="4576572"/>
                    <a:pt x="5121656" y="4585716"/>
                    <a:pt x="5120767" y="4596257"/>
                  </a:cubicBezTo>
                  <a:close/>
                  <a:moveTo>
                    <a:pt x="6120384" y="2912999"/>
                  </a:moveTo>
                  <a:cubicBezTo>
                    <a:pt x="6508877" y="3103626"/>
                    <a:pt x="6753860" y="3502025"/>
                    <a:pt x="6750431" y="3937127"/>
                  </a:cubicBezTo>
                  <a:cubicBezTo>
                    <a:pt x="6750303" y="3947668"/>
                    <a:pt x="6741795" y="3956050"/>
                    <a:pt x="6731253" y="3956050"/>
                  </a:cubicBezTo>
                  <a:cubicBezTo>
                    <a:pt x="6720713" y="3956050"/>
                    <a:pt x="6712331" y="3947414"/>
                    <a:pt x="6712331" y="3936873"/>
                  </a:cubicBezTo>
                  <a:cubicBezTo>
                    <a:pt x="6715633" y="3516249"/>
                    <a:pt x="6478778" y="3131312"/>
                    <a:pt x="6103620" y="2947162"/>
                  </a:cubicBezTo>
                  <a:cubicBezTo>
                    <a:pt x="6094222" y="2942590"/>
                    <a:pt x="6090285" y="2931160"/>
                    <a:pt x="6094857" y="2921635"/>
                  </a:cubicBezTo>
                  <a:cubicBezTo>
                    <a:pt x="6099428" y="2912110"/>
                    <a:pt x="6110859" y="2908300"/>
                    <a:pt x="6120384" y="2912872"/>
                  </a:cubicBezTo>
                  <a:close/>
                  <a:moveTo>
                    <a:pt x="7590409" y="1864995"/>
                  </a:moveTo>
                  <a:cubicBezTo>
                    <a:pt x="7527416" y="2013331"/>
                    <a:pt x="7431278" y="2145030"/>
                    <a:pt x="7309485" y="2249551"/>
                  </a:cubicBezTo>
                  <a:cubicBezTo>
                    <a:pt x="7301484" y="2256409"/>
                    <a:pt x="7289419" y="2255520"/>
                    <a:pt x="7282561" y="2247519"/>
                  </a:cubicBezTo>
                  <a:cubicBezTo>
                    <a:pt x="7275702" y="2239518"/>
                    <a:pt x="7276591" y="2227453"/>
                    <a:pt x="7284592" y="2220595"/>
                  </a:cubicBezTo>
                  <a:cubicBezTo>
                    <a:pt x="7401940" y="2119884"/>
                    <a:pt x="7494524" y="1993011"/>
                    <a:pt x="7555229" y="1850009"/>
                  </a:cubicBezTo>
                  <a:cubicBezTo>
                    <a:pt x="7559294" y="1840357"/>
                    <a:pt x="7570470" y="1835785"/>
                    <a:pt x="7580249" y="1839976"/>
                  </a:cubicBezTo>
                  <a:cubicBezTo>
                    <a:pt x="7590027" y="1844167"/>
                    <a:pt x="7594473" y="1855216"/>
                    <a:pt x="7590282" y="1864995"/>
                  </a:cubicBezTo>
                  <a:close/>
                  <a:moveTo>
                    <a:pt x="6929882" y="453263"/>
                  </a:moveTo>
                  <a:cubicBezTo>
                    <a:pt x="6940677" y="513334"/>
                    <a:pt x="6945630" y="574167"/>
                    <a:pt x="6944741" y="635254"/>
                  </a:cubicBezTo>
                  <a:cubicBezTo>
                    <a:pt x="6944614" y="645795"/>
                    <a:pt x="6935978" y="654177"/>
                    <a:pt x="6925438" y="654050"/>
                  </a:cubicBezTo>
                  <a:cubicBezTo>
                    <a:pt x="6914896" y="653923"/>
                    <a:pt x="6906514" y="645287"/>
                    <a:pt x="6906641" y="634746"/>
                  </a:cubicBezTo>
                  <a:cubicBezTo>
                    <a:pt x="6907530" y="576199"/>
                    <a:pt x="6902704" y="517652"/>
                    <a:pt x="6892417" y="460121"/>
                  </a:cubicBezTo>
                  <a:cubicBezTo>
                    <a:pt x="6890513" y="449707"/>
                    <a:pt x="6897497" y="439928"/>
                    <a:pt x="6907784" y="438023"/>
                  </a:cubicBezTo>
                  <a:cubicBezTo>
                    <a:pt x="6918071" y="436118"/>
                    <a:pt x="6927977" y="443103"/>
                    <a:pt x="6929882" y="453390"/>
                  </a:cubicBezTo>
                  <a:close/>
                  <a:moveTo>
                    <a:pt x="5132324" y="241046"/>
                  </a:moveTo>
                  <a:cubicBezTo>
                    <a:pt x="5169027" y="157099"/>
                    <a:pt x="5217541" y="78994"/>
                    <a:pt x="5276469" y="9017"/>
                  </a:cubicBezTo>
                  <a:cubicBezTo>
                    <a:pt x="5283200" y="1016"/>
                    <a:pt x="5295265" y="0"/>
                    <a:pt x="5303266" y="6731"/>
                  </a:cubicBezTo>
                  <a:cubicBezTo>
                    <a:pt x="5311267" y="13462"/>
                    <a:pt x="5312283" y="25527"/>
                    <a:pt x="5305552" y="33528"/>
                  </a:cubicBezTo>
                  <a:cubicBezTo>
                    <a:pt x="5248910" y="100711"/>
                    <a:pt x="5202301" y="175641"/>
                    <a:pt x="5167122" y="256286"/>
                  </a:cubicBezTo>
                  <a:cubicBezTo>
                    <a:pt x="5162931" y="265938"/>
                    <a:pt x="5151628" y="270383"/>
                    <a:pt x="5141976" y="266065"/>
                  </a:cubicBezTo>
                  <a:cubicBezTo>
                    <a:pt x="5132324" y="261747"/>
                    <a:pt x="5127879" y="250571"/>
                    <a:pt x="5132197" y="240919"/>
                  </a:cubicBezTo>
                  <a:close/>
                  <a:moveTo>
                    <a:pt x="3809619" y="353060"/>
                  </a:moveTo>
                  <a:cubicBezTo>
                    <a:pt x="3824605" y="283591"/>
                    <a:pt x="3848100" y="216154"/>
                    <a:pt x="3879596" y="152527"/>
                  </a:cubicBezTo>
                  <a:cubicBezTo>
                    <a:pt x="3884295" y="143129"/>
                    <a:pt x="3895725" y="139192"/>
                    <a:pt x="3905123" y="143891"/>
                  </a:cubicBezTo>
                  <a:cubicBezTo>
                    <a:pt x="3914521" y="148590"/>
                    <a:pt x="3918458" y="160020"/>
                    <a:pt x="3913759" y="169418"/>
                  </a:cubicBezTo>
                  <a:cubicBezTo>
                    <a:pt x="3883660" y="230251"/>
                    <a:pt x="3861181" y="294640"/>
                    <a:pt x="3846830" y="361061"/>
                  </a:cubicBezTo>
                  <a:cubicBezTo>
                    <a:pt x="3844671" y="371348"/>
                    <a:pt x="3834511" y="377825"/>
                    <a:pt x="3824224" y="375666"/>
                  </a:cubicBezTo>
                  <a:cubicBezTo>
                    <a:pt x="3813937" y="373507"/>
                    <a:pt x="3807460" y="363347"/>
                    <a:pt x="3809619" y="353060"/>
                  </a:cubicBezTo>
                  <a:close/>
                  <a:moveTo>
                    <a:pt x="2296414" y="423672"/>
                  </a:moveTo>
                  <a:lnTo>
                    <a:pt x="2277364" y="423672"/>
                  </a:lnTo>
                  <a:lnTo>
                    <a:pt x="2287016" y="407289"/>
                  </a:lnTo>
                  <a:cubicBezTo>
                    <a:pt x="2378202" y="461137"/>
                    <a:pt x="2462657" y="526034"/>
                    <a:pt x="2538349" y="600329"/>
                  </a:cubicBezTo>
                  <a:cubicBezTo>
                    <a:pt x="2545842" y="607695"/>
                    <a:pt x="2545969" y="619760"/>
                    <a:pt x="2538603" y="627253"/>
                  </a:cubicBezTo>
                  <a:cubicBezTo>
                    <a:pt x="2531237" y="634746"/>
                    <a:pt x="2519172" y="634873"/>
                    <a:pt x="2511679" y="627507"/>
                  </a:cubicBezTo>
                  <a:cubicBezTo>
                    <a:pt x="2438146" y="555244"/>
                    <a:pt x="2356231" y="492379"/>
                    <a:pt x="2267712" y="440055"/>
                  </a:cubicBezTo>
                  <a:cubicBezTo>
                    <a:pt x="2261870" y="436626"/>
                    <a:pt x="2258314" y="430403"/>
                    <a:pt x="2258314" y="423672"/>
                  </a:cubicBezTo>
                  <a:cubicBezTo>
                    <a:pt x="2258314" y="413131"/>
                    <a:pt x="2266823" y="404622"/>
                    <a:pt x="2277364" y="404622"/>
                  </a:cubicBezTo>
                  <a:cubicBezTo>
                    <a:pt x="2287905" y="404622"/>
                    <a:pt x="2296414" y="413131"/>
                    <a:pt x="2296414" y="423672"/>
                  </a:cubicBezTo>
                  <a:close/>
                  <a:moveTo>
                    <a:pt x="383032" y="1932432"/>
                  </a:moveTo>
                  <a:cubicBezTo>
                    <a:pt x="380746" y="1930146"/>
                    <a:pt x="379222" y="1927479"/>
                    <a:pt x="378206" y="1924431"/>
                  </a:cubicBezTo>
                  <a:cubicBezTo>
                    <a:pt x="358267" y="1858010"/>
                    <a:pt x="343662" y="1790065"/>
                    <a:pt x="334391" y="1721358"/>
                  </a:cubicBezTo>
                  <a:cubicBezTo>
                    <a:pt x="332994" y="1710944"/>
                    <a:pt x="340233" y="1701292"/>
                    <a:pt x="350774" y="1699895"/>
                  </a:cubicBezTo>
                  <a:cubicBezTo>
                    <a:pt x="361315" y="1698498"/>
                    <a:pt x="370840" y="1705737"/>
                    <a:pt x="372237" y="1716278"/>
                  </a:cubicBezTo>
                  <a:cubicBezTo>
                    <a:pt x="381254" y="1783080"/>
                    <a:pt x="395478" y="1848993"/>
                    <a:pt x="414782" y="1913509"/>
                  </a:cubicBezTo>
                  <a:lnTo>
                    <a:pt x="396494" y="1918970"/>
                  </a:lnTo>
                  <a:lnTo>
                    <a:pt x="409956" y="1905508"/>
                  </a:lnTo>
                  <a:cubicBezTo>
                    <a:pt x="417449" y="1913001"/>
                    <a:pt x="417449" y="1925066"/>
                    <a:pt x="409956" y="1932432"/>
                  </a:cubicBezTo>
                  <a:cubicBezTo>
                    <a:pt x="402463" y="1939798"/>
                    <a:pt x="390398" y="1939925"/>
                    <a:pt x="383032" y="1932432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9525"/>
              <a:ext cx="8267700" cy="61436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40"/>
                </a:lnSpc>
              </a:pPr>
              <a:r>
                <a:rPr lang="en-US" sz="27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What is a child – centred approach?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2842046" y="3916122"/>
            <a:ext cx="6200775" cy="4257675"/>
            <a:chOff x="0" y="0"/>
            <a:chExt cx="8267700" cy="56769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-44831" y="-21336"/>
              <a:ext cx="8375015" cy="5761355"/>
            </a:xfrm>
            <a:custGeom>
              <a:avLst/>
              <a:gdLst/>
              <a:ahLst/>
              <a:cxnLst/>
              <a:rect r="r" b="b" t="t" l="l"/>
              <a:pathLst>
                <a:path h="5761355" w="8375015">
                  <a:moveTo>
                    <a:pt x="806831" y="1915634"/>
                  </a:moveTo>
                  <a:cubicBezTo>
                    <a:pt x="740537" y="1460542"/>
                    <a:pt x="958342" y="1010033"/>
                    <a:pt x="1367917" y="755337"/>
                  </a:cubicBezTo>
                  <a:cubicBezTo>
                    <a:pt x="1777492" y="500640"/>
                    <a:pt x="2307082" y="486184"/>
                    <a:pt x="2731770" y="718431"/>
                  </a:cubicBezTo>
                  <a:cubicBezTo>
                    <a:pt x="2882265" y="453862"/>
                    <a:pt x="3157601" y="271096"/>
                    <a:pt x="3474593" y="225610"/>
                  </a:cubicBezTo>
                  <a:cubicBezTo>
                    <a:pt x="3791585" y="180125"/>
                    <a:pt x="4113022" y="277090"/>
                    <a:pt x="4341622" y="487241"/>
                  </a:cubicBezTo>
                  <a:cubicBezTo>
                    <a:pt x="4469765" y="247354"/>
                    <a:pt x="4721479" y="86097"/>
                    <a:pt x="5007356" y="60827"/>
                  </a:cubicBezTo>
                  <a:cubicBezTo>
                    <a:pt x="5293233" y="35558"/>
                    <a:pt x="5572887" y="149801"/>
                    <a:pt x="5747004" y="363008"/>
                  </a:cubicBezTo>
                  <a:cubicBezTo>
                    <a:pt x="5978652" y="108664"/>
                    <a:pt x="6347079" y="0"/>
                    <a:pt x="6692900" y="88095"/>
                  </a:cubicBezTo>
                  <a:cubicBezTo>
                    <a:pt x="7038720" y="174601"/>
                    <a:pt x="7299959" y="439052"/>
                    <a:pt x="7363459" y="767208"/>
                  </a:cubicBezTo>
                  <a:cubicBezTo>
                    <a:pt x="7647178" y="839374"/>
                    <a:pt x="7883525" y="1023080"/>
                    <a:pt x="8011414" y="1270607"/>
                  </a:cubicBezTo>
                  <a:cubicBezTo>
                    <a:pt x="8139303" y="1518133"/>
                    <a:pt x="8146161" y="1805387"/>
                    <a:pt x="8030337" y="2057968"/>
                  </a:cubicBezTo>
                  <a:cubicBezTo>
                    <a:pt x="8309737" y="2397289"/>
                    <a:pt x="8375015" y="2849443"/>
                    <a:pt x="8202041" y="3245768"/>
                  </a:cubicBezTo>
                  <a:cubicBezTo>
                    <a:pt x="8029067" y="3642093"/>
                    <a:pt x="7643494" y="3922883"/>
                    <a:pt x="7189469" y="3983413"/>
                  </a:cubicBezTo>
                  <a:cubicBezTo>
                    <a:pt x="7186294" y="4355290"/>
                    <a:pt x="6967728" y="4696610"/>
                    <a:pt x="6618096" y="4875615"/>
                  </a:cubicBezTo>
                  <a:cubicBezTo>
                    <a:pt x="6268465" y="5054619"/>
                    <a:pt x="5842253" y="5043571"/>
                    <a:pt x="5503926" y="4846701"/>
                  </a:cubicBezTo>
                  <a:cubicBezTo>
                    <a:pt x="5359781" y="5292156"/>
                    <a:pt x="4954015" y="5619840"/>
                    <a:pt x="4462018" y="5688246"/>
                  </a:cubicBezTo>
                  <a:cubicBezTo>
                    <a:pt x="3970019" y="5761355"/>
                    <a:pt x="3479926" y="5553669"/>
                    <a:pt x="3203448" y="5166746"/>
                  </a:cubicBezTo>
                  <a:cubicBezTo>
                    <a:pt x="2864612" y="5357504"/>
                    <a:pt x="2457958" y="5412393"/>
                    <a:pt x="2075306" y="5319188"/>
                  </a:cubicBezTo>
                  <a:cubicBezTo>
                    <a:pt x="1692655" y="5225984"/>
                    <a:pt x="1366265" y="4992443"/>
                    <a:pt x="1169670" y="4671340"/>
                  </a:cubicBezTo>
                  <a:cubicBezTo>
                    <a:pt x="823341" y="4709186"/>
                    <a:pt x="488569" y="4541700"/>
                    <a:pt x="331470" y="4252096"/>
                  </a:cubicBezTo>
                  <a:cubicBezTo>
                    <a:pt x="174371" y="3962492"/>
                    <a:pt x="228219" y="3612475"/>
                    <a:pt x="466471" y="3375526"/>
                  </a:cubicBezTo>
                  <a:cubicBezTo>
                    <a:pt x="157607" y="3205807"/>
                    <a:pt x="0" y="2869189"/>
                    <a:pt x="75819" y="2541033"/>
                  </a:cubicBezTo>
                  <a:cubicBezTo>
                    <a:pt x="151638" y="2212878"/>
                    <a:pt x="443738" y="1967702"/>
                    <a:pt x="799846" y="1933264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2249932" y="6250559"/>
              <a:ext cx="339090" cy="338582"/>
            </a:xfrm>
            <a:custGeom>
              <a:avLst/>
              <a:gdLst/>
              <a:ahLst/>
              <a:cxnLst/>
              <a:rect r="r" b="b" t="t" l="l"/>
              <a:pathLst>
                <a:path h="338582" w="339090">
                  <a:moveTo>
                    <a:pt x="339090" y="169291"/>
                  </a:moveTo>
                  <a:cubicBezTo>
                    <a:pt x="339090" y="262763"/>
                    <a:pt x="263144" y="338582"/>
                    <a:pt x="169545" y="338582"/>
                  </a:cubicBezTo>
                  <a:cubicBezTo>
                    <a:pt x="75946" y="338582"/>
                    <a:pt x="0" y="262763"/>
                    <a:pt x="0" y="169291"/>
                  </a:cubicBezTo>
                  <a:cubicBezTo>
                    <a:pt x="0" y="75819"/>
                    <a:pt x="75946" y="0"/>
                    <a:pt x="169545" y="0"/>
                  </a:cubicBezTo>
                  <a:cubicBezTo>
                    <a:pt x="263144" y="0"/>
                    <a:pt x="339090" y="75819"/>
                    <a:pt x="339090" y="169291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2171573" y="5877941"/>
              <a:ext cx="678434" cy="677418"/>
            </a:xfrm>
            <a:custGeom>
              <a:avLst/>
              <a:gdLst/>
              <a:ahLst/>
              <a:cxnLst/>
              <a:rect r="r" b="b" t="t" l="l"/>
              <a:pathLst>
                <a:path h="677418" w="678434">
                  <a:moveTo>
                    <a:pt x="678434" y="338709"/>
                  </a:moveTo>
                  <a:cubicBezTo>
                    <a:pt x="678434" y="525780"/>
                    <a:pt x="526542" y="677418"/>
                    <a:pt x="339217" y="677418"/>
                  </a:cubicBezTo>
                  <a:cubicBezTo>
                    <a:pt x="151892" y="677418"/>
                    <a:pt x="0" y="525780"/>
                    <a:pt x="0" y="338709"/>
                  </a:cubicBezTo>
                  <a:cubicBezTo>
                    <a:pt x="0" y="151638"/>
                    <a:pt x="151892" y="0"/>
                    <a:pt x="339217" y="0"/>
                  </a:cubicBezTo>
                  <a:cubicBezTo>
                    <a:pt x="526542" y="0"/>
                    <a:pt x="678434" y="151638"/>
                    <a:pt x="678434" y="338709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2232533" y="5232386"/>
              <a:ext cx="1017524" cy="980200"/>
            </a:xfrm>
            <a:custGeom>
              <a:avLst/>
              <a:gdLst/>
              <a:ahLst/>
              <a:cxnLst/>
              <a:rect r="r" b="b" t="t" l="l"/>
              <a:pathLst>
                <a:path h="980200" w="1017524">
                  <a:moveTo>
                    <a:pt x="1017524" y="472200"/>
                  </a:moveTo>
                  <a:cubicBezTo>
                    <a:pt x="1017524" y="752743"/>
                    <a:pt x="789686" y="980200"/>
                    <a:pt x="508762" y="980200"/>
                  </a:cubicBezTo>
                  <a:cubicBezTo>
                    <a:pt x="227838" y="980200"/>
                    <a:pt x="0" y="752743"/>
                    <a:pt x="0" y="472200"/>
                  </a:cubicBezTo>
                  <a:cubicBezTo>
                    <a:pt x="0" y="210503"/>
                    <a:pt x="227838" y="0"/>
                    <a:pt x="508762" y="0"/>
                  </a:cubicBezTo>
                  <a:cubicBezTo>
                    <a:pt x="789686" y="0"/>
                    <a:pt x="1017524" y="210503"/>
                    <a:pt x="1017524" y="472200"/>
                  </a:cubicBezTo>
                  <a:close/>
                </a:path>
              </a:pathLst>
            </a:custGeom>
            <a:solidFill>
              <a:srgbClr val="5FCBEF"/>
            </a:solid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430403" y="323219"/>
              <a:ext cx="7551166" cy="4799390"/>
            </a:xfrm>
            <a:custGeom>
              <a:avLst/>
              <a:gdLst/>
              <a:ahLst/>
              <a:cxnLst/>
              <a:rect r="r" b="b" t="t" l="l"/>
              <a:pathLst>
                <a:path h="4799390" w="7551166">
                  <a:moveTo>
                    <a:pt x="482600" y="3113010"/>
                  </a:moveTo>
                  <a:cubicBezTo>
                    <a:pt x="314198" y="3125350"/>
                    <a:pt x="145796" y="3089032"/>
                    <a:pt x="0" y="3008875"/>
                  </a:cubicBezTo>
                  <a:moveTo>
                    <a:pt x="908304" y="4252033"/>
                  </a:moveTo>
                  <a:cubicBezTo>
                    <a:pt x="840613" y="4277185"/>
                    <a:pt x="769620" y="4293993"/>
                    <a:pt x="697230" y="4301868"/>
                  </a:cubicBezTo>
                  <a:moveTo>
                    <a:pt x="2727579" y="4799390"/>
                  </a:moveTo>
                  <a:cubicBezTo>
                    <a:pt x="2676652" y="4728047"/>
                    <a:pt x="2633980" y="4651884"/>
                    <a:pt x="2600325" y="4572196"/>
                  </a:cubicBezTo>
                  <a:moveTo>
                    <a:pt x="5080127" y="4232640"/>
                  </a:moveTo>
                  <a:cubicBezTo>
                    <a:pt x="5072634" y="4317147"/>
                    <a:pt x="5055616" y="4400831"/>
                    <a:pt x="5029327" y="4481930"/>
                  </a:cubicBezTo>
                  <a:moveTo>
                    <a:pt x="6090158" y="2692003"/>
                  </a:moveTo>
                  <a:cubicBezTo>
                    <a:pt x="6472047" y="2865365"/>
                    <a:pt x="6712966" y="3227958"/>
                    <a:pt x="6709537" y="3623813"/>
                  </a:cubicBezTo>
                  <a:moveTo>
                    <a:pt x="7551166" y="1699544"/>
                  </a:moveTo>
                  <a:cubicBezTo>
                    <a:pt x="7489317" y="1834356"/>
                    <a:pt x="7394956" y="1954005"/>
                    <a:pt x="7275322" y="2048973"/>
                  </a:cubicBezTo>
                  <a:moveTo>
                    <a:pt x="6889369" y="403025"/>
                  </a:moveTo>
                  <a:cubicBezTo>
                    <a:pt x="6899910" y="457443"/>
                    <a:pt x="6904736" y="512684"/>
                    <a:pt x="6903974" y="568043"/>
                  </a:cubicBezTo>
                  <a:moveTo>
                    <a:pt x="5128006" y="210504"/>
                  </a:moveTo>
                  <a:cubicBezTo>
                    <a:pt x="5163947" y="134341"/>
                    <a:pt x="5211572" y="63468"/>
                    <a:pt x="5269357" y="0"/>
                  </a:cubicBezTo>
                  <a:moveTo>
                    <a:pt x="3806571" y="310760"/>
                  </a:moveTo>
                  <a:cubicBezTo>
                    <a:pt x="3821176" y="247879"/>
                    <a:pt x="3844163" y="186879"/>
                    <a:pt x="3875024" y="129288"/>
                  </a:cubicBezTo>
                  <a:moveTo>
                    <a:pt x="2255647" y="372466"/>
                  </a:moveTo>
                  <a:cubicBezTo>
                    <a:pt x="2345563" y="421595"/>
                    <a:pt x="2428621" y="480715"/>
                    <a:pt x="2503297" y="548532"/>
                  </a:cubicBezTo>
                  <a:moveTo>
                    <a:pt x="374904" y="1756313"/>
                  </a:moveTo>
                  <a:cubicBezTo>
                    <a:pt x="355346" y="1695665"/>
                    <a:pt x="340868" y="1633725"/>
                    <a:pt x="331724" y="1571079"/>
                  </a:cubicBezTo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-65151" y="-41656"/>
              <a:ext cx="8415401" cy="5801614"/>
            </a:xfrm>
            <a:custGeom>
              <a:avLst/>
              <a:gdLst/>
              <a:ahLst/>
              <a:cxnLst/>
              <a:rect r="r" b="b" t="t" l="l"/>
              <a:pathLst>
                <a:path h="5801614" w="8415401">
                  <a:moveTo>
                    <a:pt x="827151" y="1918324"/>
                  </a:moveTo>
                  <a:lnTo>
                    <a:pt x="827151" y="1935954"/>
                  </a:lnTo>
                  <a:lnTo>
                    <a:pt x="808228" y="1938305"/>
                  </a:lnTo>
                  <a:cubicBezTo>
                    <a:pt x="740918" y="1476631"/>
                    <a:pt x="961898" y="1019540"/>
                    <a:pt x="1377569" y="760965"/>
                  </a:cubicBezTo>
                  <a:cubicBezTo>
                    <a:pt x="1793240" y="502390"/>
                    <a:pt x="2330704" y="487816"/>
                    <a:pt x="2761742" y="723472"/>
                  </a:cubicBezTo>
                  <a:lnTo>
                    <a:pt x="2752090" y="738634"/>
                  </a:lnTo>
                  <a:lnTo>
                    <a:pt x="2733040" y="738634"/>
                  </a:lnTo>
                  <a:cubicBezTo>
                    <a:pt x="2733040" y="735813"/>
                    <a:pt x="2733802" y="732992"/>
                    <a:pt x="2735199" y="730406"/>
                  </a:cubicBezTo>
                  <a:cubicBezTo>
                    <a:pt x="2888488" y="460900"/>
                    <a:pt x="3169031" y="274726"/>
                    <a:pt x="3491992" y="228418"/>
                  </a:cubicBezTo>
                  <a:cubicBezTo>
                    <a:pt x="3815080" y="181992"/>
                    <a:pt x="4142486" y="280838"/>
                    <a:pt x="4375404" y="494985"/>
                  </a:cubicBezTo>
                  <a:cubicBezTo>
                    <a:pt x="4378960" y="498276"/>
                    <a:pt x="4380992" y="502742"/>
                    <a:pt x="4380992" y="507444"/>
                  </a:cubicBezTo>
                  <a:lnTo>
                    <a:pt x="4361942" y="507444"/>
                  </a:lnTo>
                  <a:lnTo>
                    <a:pt x="4345051" y="499687"/>
                  </a:lnTo>
                  <a:cubicBezTo>
                    <a:pt x="4476115" y="254393"/>
                    <a:pt x="4733544" y="89492"/>
                    <a:pt x="5026025" y="63635"/>
                  </a:cubicBezTo>
                  <a:lnTo>
                    <a:pt x="5027803" y="81148"/>
                  </a:lnTo>
                  <a:lnTo>
                    <a:pt x="5026025" y="63635"/>
                  </a:lnTo>
                  <a:cubicBezTo>
                    <a:pt x="5318506" y="37465"/>
                    <a:pt x="5604510" y="154606"/>
                    <a:pt x="5782564" y="372750"/>
                  </a:cubicBezTo>
                  <a:lnTo>
                    <a:pt x="5767324" y="383328"/>
                  </a:lnTo>
                  <a:lnTo>
                    <a:pt x="5767324" y="365698"/>
                  </a:lnTo>
                  <a:lnTo>
                    <a:pt x="5767324" y="383328"/>
                  </a:lnTo>
                  <a:lnTo>
                    <a:pt x="5752719" y="371927"/>
                  </a:lnTo>
                  <a:cubicBezTo>
                    <a:pt x="5989066" y="112412"/>
                    <a:pt x="6365113" y="0"/>
                    <a:pt x="6718173" y="91373"/>
                  </a:cubicBezTo>
                  <a:lnTo>
                    <a:pt x="6713220" y="108415"/>
                  </a:lnTo>
                  <a:lnTo>
                    <a:pt x="6718173" y="91373"/>
                  </a:lnTo>
                  <a:cubicBezTo>
                    <a:pt x="7071233" y="179641"/>
                    <a:pt x="7337679" y="449617"/>
                    <a:pt x="7402449" y="784354"/>
                  </a:cubicBezTo>
                  <a:lnTo>
                    <a:pt x="7383653" y="787410"/>
                  </a:lnTo>
                  <a:lnTo>
                    <a:pt x="7364603" y="787410"/>
                  </a:lnTo>
                  <a:cubicBezTo>
                    <a:pt x="7364603" y="781886"/>
                    <a:pt x="7367397" y="776715"/>
                    <a:pt x="7372096" y="773424"/>
                  </a:cubicBezTo>
                  <a:cubicBezTo>
                    <a:pt x="7376795" y="770133"/>
                    <a:pt x="7383018" y="768957"/>
                    <a:pt x="7388733" y="770485"/>
                  </a:cubicBezTo>
                  <a:cubicBezTo>
                    <a:pt x="7677785" y="844062"/>
                    <a:pt x="7918577" y="1031176"/>
                    <a:pt x="8048752" y="1283287"/>
                  </a:cubicBezTo>
                  <a:lnTo>
                    <a:pt x="8031607" y="1290927"/>
                  </a:lnTo>
                  <a:lnTo>
                    <a:pt x="8048752" y="1283287"/>
                  </a:lnTo>
                  <a:cubicBezTo>
                    <a:pt x="8178927" y="1535398"/>
                    <a:pt x="8186039" y="1827823"/>
                    <a:pt x="8068056" y="2085223"/>
                  </a:cubicBezTo>
                  <a:lnTo>
                    <a:pt x="8050529" y="2078288"/>
                  </a:lnTo>
                  <a:lnTo>
                    <a:pt x="8065643" y="2067592"/>
                  </a:lnTo>
                  <a:cubicBezTo>
                    <a:pt x="8349107" y="2411850"/>
                    <a:pt x="8415401" y="2870586"/>
                    <a:pt x="8239760" y="3272670"/>
                  </a:cubicBezTo>
                  <a:cubicBezTo>
                    <a:pt x="8064119" y="3674755"/>
                    <a:pt x="7673086" y="3959657"/>
                    <a:pt x="7212329" y="4021128"/>
                  </a:cubicBezTo>
                  <a:lnTo>
                    <a:pt x="7209663" y="4003733"/>
                  </a:lnTo>
                  <a:lnTo>
                    <a:pt x="7228713" y="4003850"/>
                  </a:lnTo>
                  <a:cubicBezTo>
                    <a:pt x="7225411" y="4382075"/>
                    <a:pt x="7003161" y="4729154"/>
                    <a:pt x="6647434" y="4911332"/>
                  </a:cubicBezTo>
                  <a:lnTo>
                    <a:pt x="6638163" y="4895935"/>
                  </a:lnTo>
                  <a:lnTo>
                    <a:pt x="6647434" y="4911332"/>
                  </a:lnTo>
                  <a:cubicBezTo>
                    <a:pt x="6291707" y="5093509"/>
                    <a:pt x="5858129" y="5082226"/>
                    <a:pt x="5513832" y="4881830"/>
                  </a:cubicBezTo>
                  <a:lnTo>
                    <a:pt x="5523992" y="4866904"/>
                  </a:lnTo>
                  <a:lnTo>
                    <a:pt x="5542280" y="4871957"/>
                  </a:lnTo>
                  <a:cubicBezTo>
                    <a:pt x="5396103" y="5323877"/>
                    <a:pt x="4984369" y="5656498"/>
                    <a:pt x="4485005" y="5726557"/>
                  </a:cubicBezTo>
                  <a:lnTo>
                    <a:pt x="4482211" y="5708566"/>
                  </a:lnTo>
                  <a:lnTo>
                    <a:pt x="4485005" y="5726557"/>
                  </a:lnTo>
                  <a:cubicBezTo>
                    <a:pt x="3985641" y="5801614"/>
                    <a:pt x="3488309" y="5589269"/>
                    <a:pt x="3207893" y="5196705"/>
                  </a:cubicBezTo>
                  <a:lnTo>
                    <a:pt x="3223768" y="5186949"/>
                  </a:lnTo>
                  <a:lnTo>
                    <a:pt x="3233674" y="5201994"/>
                  </a:lnTo>
                  <a:cubicBezTo>
                    <a:pt x="2890393" y="5395220"/>
                    <a:pt x="2478532" y="5450813"/>
                    <a:pt x="2090801" y="5356433"/>
                  </a:cubicBezTo>
                  <a:lnTo>
                    <a:pt x="2095627" y="5339391"/>
                  </a:lnTo>
                  <a:lnTo>
                    <a:pt x="2090801" y="5356433"/>
                  </a:lnTo>
                  <a:cubicBezTo>
                    <a:pt x="1703197" y="5261936"/>
                    <a:pt x="1372489" y="5025457"/>
                    <a:pt x="1173480" y="4700122"/>
                  </a:cubicBezTo>
                  <a:cubicBezTo>
                    <a:pt x="1170178" y="4694716"/>
                    <a:pt x="1170178" y="4688017"/>
                    <a:pt x="1173607" y="4682610"/>
                  </a:cubicBezTo>
                  <a:cubicBezTo>
                    <a:pt x="1177036" y="4677203"/>
                    <a:pt x="1183259" y="4673912"/>
                    <a:pt x="1190117" y="4673912"/>
                  </a:cubicBezTo>
                  <a:cubicBezTo>
                    <a:pt x="1200150" y="4673912"/>
                    <a:pt x="1208532" y="4681200"/>
                    <a:pt x="1209167" y="4690485"/>
                  </a:cubicBezTo>
                  <a:cubicBezTo>
                    <a:pt x="1209802" y="4699770"/>
                    <a:pt x="1202436" y="4707880"/>
                    <a:pt x="1192403" y="4709055"/>
                  </a:cubicBezTo>
                  <a:cubicBezTo>
                    <a:pt x="838073" y="4747724"/>
                    <a:pt x="495681" y="4576477"/>
                    <a:pt x="334899" y="4280291"/>
                  </a:cubicBezTo>
                  <a:lnTo>
                    <a:pt x="351917" y="4272416"/>
                  </a:lnTo>
                  <a:lnTo>
                    <a:pt x="334899" y="4280291"/>
                  </a:lnTo>
                  <a:cubicBezTo>
                    <a:pt x="174117" y="3984104"/>
                    <a:pt x="229362" y="3626095"/>
                    <a:pt x="472948" y="3383857"/>
                  </a:cubicBezTo>
                  <a:cubicBezTo>
                    <a:pt x="476631" y="3380214"/>
                    <a:pt x="481838" y="3378216"/>
                    <a:pt x="487172" y="3378216"/>
                  </a:cubicBezTo>
                  <a:cubicBezTo>
                    <a:pt x="492506" y="3378216"/>
                    <a:pt x="497713" y="3380449"/>
                    <a:pt x="501269" y="3384210"/>
                  </a:cubicBezTo>
                  <a:cubicBezTo>
                    <a:pt x="507492" y="3390674"/>
                    <a:pt x="507619" y="3400430"/>
                    <a:pt x="501523" y="3407129"/>
                  </a:cubicBezTo>
                  <a:cubicBezTo>
                    <a:pt x="495427" y="3413829"/>
                    <a:pt x="485267" y="3415474"/>
                    <a:pt x="477139" y="3411008"/>
                  </a:cubicBezTo>
                  <a:cubicBezTo>
                    <a:pt x="161163" y="3237293"/>
                    <a:pt x="0" y="2893035"/>
                    <a:pt x="77597" y="2557592"/>
                  </a:cubicBezTo>
                  <a:lnTo>
                    <a:pt x="96266" y="2561236"/>
                  </a:lnTo>
                  <a:lnTo>
                    <a:pt x="77597" y="2557592"/>
                  </a:lnTo>
                  <a:cubicBezTo>
                    <a:pt x="155194" y="2222150"/>
                    <a:pt x="453898" y="1971214"/>
                    <a:pt x="818261" y="1935954"/>
                  </a:cubicBezTo>
                  <a:lnTo>
                    <a:pt x="820293" y="1953467"/>
                  </a:lnTo>
                  <a:lnTo>
                    <a:pt x="802386" y="1947472"/>
                  </a:lnTo>
                  <a:lnTo>
                    <a:pt x="809371" y="1929842"/>
                  </a:lnTo>
                  <a:cubicBezTo>
                    <a:pt x="812165" y="1922908"/>
                    <a:pt x="819277" y="1918206"/>
                    <a:pt x="827278" y="1918206"/>
                  </a:cubicBezTo>
                  <a:moveTo>
                    <a:pt x="827278" y="1953467"/>
                  </a:moveTo>
                  <a:lnTo>
                    <a:pt x="827278" y="1935837"/>
                  </a:lnTo>
                  <a:lnTo>
                    <a:pt x="845185" y="1941831"/>
                  </a:lnTo>
                  <a:lnTo>
                    <a:pt x="838200" y="1959461"/>
                  </a:lnTo>
                  <a:cubicBezTo>
                    <a:pt x="835660" y="1965808"/>
                    <a:pt x="829564" y="1970274"/>
                    <a:pt x="822325" y="1970979"/>
                  </a:cubicBezTo>
                  <a:cubicBezTo>
                    <a:pt x="474599" y="2004594"/>
                    <a:pt x="189103" y="2244129"/>
                    <a:pt x="114935" y="2564879"/>
                  </a:cubicBezTo>
                  <a:cubicBezTo>
                    <a:pt x="40767" y="2885748"/>
                    <a:pt x="194945" y="3214726"/>
                    <a:pt x="496697" y="3380449"/>
                  </a:cubicBezTo>
                  <a:lnTo>
                    <a:pt x="486918" y="3395611"/>
                  </a:lnTo>
                  <a:lnTo>
                    <a:pt x="472567" y="3407247"/>
                  </a:lnTo>
                  <a:lnTo>
                    <a:pt x="486918" y="3395611"/>
                  </a:lnTo>
                  <a:lnTo>
                    <a:pt x="500888" y="3407599"/>
                  </a:lnTo>
                  <a:cubicBezTo>
                    <a:pt x="268097" y="3639024"/>
                    <a:pt x="215392" y="3981166"/>
                    <a:pt x="368935" y="4264188"/>
                  </a:cubicBezTo>
                  <a:cubicBezTo>
                    <a:pt x="522478" y="4547210"/>
                    <a:pt x="849630" y="4710700"/>
                    <a:pt x="1187958" y="4673795"/>
                  </a:cubicBezTo>
                  <a:lnTo>
                    <a:pt x="1190244" y="4691307"/>
                  </a:lnTo>
                  <a:lnTo>
                    <a:pt x="1190244" y="4708938"/>
                  </a:lnTo>
                  <a:lnTo>
                    <a:pt x="1190244" y="4691307"/>
                  </a:lnTo>
                  <a:lnTo>
                    <a:pt x="1206881" y="4682610"/>
                  </a:lnTo>
                  <a:cubicBezTo>
                    <a:pt x="1400937" y="4999717"/>
                    <a:pt x="1723136" y="5230201"/>
                    <a:pt x="2100707" y="5322113"/>
                  </a:cubicBezTo>
                  <a:cubicBezTo>
                    <a:pt x="2478278" y="5414142"/>
                    <a:pt x="2879598" y="5359959"/>
                    <a:pt x="3213989" y="5171670"/>
                  </a:cubicBezTo>
                  <a:cubicBezTo>
                    <a:pt x="3222752" y="5166733"/>
                    <a:pt x="3234182" y="5169084"/>
                    <a:pt x="3239770" y="5176958"/>
                  </a:cubicBezTo>
                  <a:cubicBezTo>
                    <a:pt x="3512185" y="5558239"/>
                    <a:pt x="3994912" y="5761355"/>
                    <a:pt x="4479544" y="5690818"/>
                  </a:cubicBezTo>
                  <a:cubicBezTo>
                    <a:pt x="4964176" y="5623471"/>
                    <a:pt x="5363972" y="5300604"/>
                    <a:pt x="5505958" y="4861615"/>
                  </a:cubicBezTo>
                  <a:cubicBezTo>
                    <a:pt x="5507609" y="4856325"/>
                    <a:pt x="5511927" y="4852094"/>
                    <a:pt x="5517515" y="4850214"/>
                  </a:cubicBezTo>
                  <a:cubicBezTo>
                    <a:pt x="5523103" y="4848333"/>
                    <a:pt x="5529326" y="4848920"/>
                    <a:pt x="5534406" y="4851741"/>
                  </a:cubicBezTo>
                  <a:cubicBezTo>
                    <a:pt x="5866892" y="5045320"/>
                    <a:pt x="6285738" y="5056133"/>
                    <a:pt x="6629273" y="4880185"/>
                  </a:cubicBezTo>
                  <a:cubicBezTo>
                    <a:pt x="6972808" y="4704236"/>
                    <a:pt x="7187692" y="4368794"/>
                    <a:pt x="7190867" y="4003262"/>
                  </a:cubicBezTo>
                  <a:cubicBezTo>
                    <a:pt x="7190994" y="3994565"/>
                    <a:pt x="7197852" y="3987160"/>
                    <a:pt x="7207250" y="3985985"/>
                  </a:cubicBezTo>
                  <a:cubicBezTo>
                    <a:pt x="7654544" y="3926277"/>
                    <a:pt x="8034274" y="3649719"/>
                    <a:pt x="8204835" y="3259154"/>
                  </a:cubicBezTo>
                  <a:lnTo>
                    <a:pt x="8222488" y="3265736"/>
                  </a:lnTo>
                  <a:lnTo>
                    <a:pt x="8204835" y="3259154"/>
                  </a:lnTo>
                  <a:cubicBezTo>
                    <a:pt x="8375396" y="2868705"/>
                    <a:pt x="8311007" y="2423015"/>
                    <a:pt x="8035671" y="2088631"/>
                  </a:cubicBezTo>
                  <a:cubicBezTo>
                    <a:pt x="8031480" y="2083577"/>
                    <a:pt x="8030591" y="2076877"/>
                    <a:pt x="8033258" y="2071001"/>
                  </a:cubicBezTo>
                  <a:cubicBezTo>
                    <a:pt x="8147050" y="1823004"/>
                    <a:pt x="8140192" y="1541039"/>
                    <a:pt x="8014716" y="1298096"/>
                  </a:cubicBezTo>
                  <a:cubicBezTo>
                    <a:pt x="7889240" y="1055153"/>
                    <a:pt x="7657338" y="874973"/>
                    <a:pt x="7378954" y="804100"/>
                  </a:cubicBezTo>
                  <a:lnTo>
                    <a:pt x="7384034" y="787058"/>
                  </a:lnTo>
                  <a:lnTo>
                    <a:pt x="7403084" y="787058"/>
                  </a:lnTo>
                  <a:cubicBezTo>
                    <a:pt x="7403084" y="796225"/>
                    <a:pt x="7395591" y="803865"/>
                    <a:pt x="7385685" y="804570"/>
                  </a:cubicBezTo>
                  <a:cubicBezTo>
                    <a:pt x="7375779" y="805275"/>
                    <a:pt x="7367016" y="799164"/>
                    <a:pt x="7365238" y="790113"/>
                  </a:cubicBezTo>
                  <a:cubicBezTo>
                    <a:pt x="7303008" y="468658"/>
                    <a:pt x="7047230" y="209612"/>
                    <a:pt x="6708521" y="124988"/>
                  </a:cubicBezTo>
                  <a:cubicBezTo>
                    <a:pt x="6369558" y="40640"/>
                    <a:pt x="6008751" y="145556"/>
                    <a:pt x="5781929" y="394611"/>
                  </a:cubicBezTo>
                  <a:cubicBezTo>
                    <a:pt x="5778246" y="398607"/>
                    <a:pt x="5773039" y="400840"/>
                    <a:pt x="5767324" y="400840"/>
                  </a:cubicBezTo>
                  <a:cubicBezTo>
                    <a:pt x="5761355" y="400840"/>
                    <a:pt x="5755767" y="398255"/>
                    <a:pt x="5752084" y="393788"/>
                  </a:cubicBezTo>
                  <a:cubicBezTo>
                    <a:pt x="5581904" y="185400"/>
                    <a:pt x="5308727" y="73860"/>
                    <a:pt x="5029454" y="98543"/>
                  </a:cubicBezTo>
                  <a:cubicBezTo>
                    <a:pt x="4750181" y="123225"/>
                    <a:pt x="4504309" y="280720"/>
                    <a:pt x="4378960" y="515201"/>
                  </a:cubicBezTo>
                  <a:cubicBezTo>
                    <a:pt x="4375023" y="522488"/>
                    <a:pt x="4366133" y="526367"/>
                    <a:pt x="4357497" y="524604"/>
                  </a:cubicBezTo>
                  <a:cubicBezTo>
                    <a:pt x="4348861" y="522841"/>
                    <a:pt x="4342765" y="515671"/>
                    <a:pt x="4342765" y="507444"/>
                  </a:cubicBezTo>
                  <a:lnTo>
                    <a:pt x="4361815" y="507444"/>
                  </a:lnTo>
                  <a:lnTo>
                    <a:pt x="4348353" y="519902"/>
                  </a:lnTo>
                  <a:cubicBezTo>
                    <a:pt x="4124071" y="313630"/>
                    <a:pt x="3808730" y="218545"/>
                    <a:pt x="3497707" y="263208"/>
                  </a:cubicBezTo>
                  <a:lnTo>
                    <a:pt x="3494786" y="245813"/>
                  </a:lnTo>
                  <a:lnTo>
                    <a:pt x="3497707" y="263208"/>
                  </a:lnTo>
                  <a:cubicBezTo>
                    <a:pt x="3186938" y="307871"/>
                    <a:pt x="2916682" y="487110"/>
                    <a:pt x="2768981" y="746861"/>
                  </a:cubicBezTo>
                  <a:lnTo>
                    <a:pt x="2752090" y="738634"/>
                  </a:lnTo>
                  <a:lnTo>
                    <a:pt x="2771140" y="738634"/>
                  </a:lnTo>
                  <a:cubicBezTo>
                    <a:pt x="2771140" y="744980"/>
                    <a:pt x="2767457" y="750857"/>
                    <a:pt x="2761488" y="753913"/>
                  </a:cubicBezTo>
                  <a:cubicBezTo>
                    <a:pt x="2755519" y="756969"/>
                    <a:pt x="2748280" y="756969"/>
                    <a:pt x="2742311" y="753795"/>
                  </a:cubicBezTo>
                  <a:cubicBezTo>
                    <a:pt x="2323846" y="525074"/>
                    <a:pt x="1802257" y="539178"/>
                    <a:pt x="1398651" y="790231"/>
                  </a:cubicBezTo>
                  <a:lnTo>
                    <a:pt x="1387983" y="775657"/>
                  </a:lnTo>
                  <a:lnTo>
                    <a:pt x="1398651" y="790231"/>
                  </a:lnTo>
                  <a:cubicBezTo>
                    <a:pt x="995045" y="1041167"/>
                    <a:pt x="780415" y="1485093"/>
                    <a:pt x="845820" y="1933604"/>
                  </a:cubicBezTo>
                  <a:cubicBezTo>
                    <a:pt x="846582" y="1938657"/>
                    <a:pt x="844931" y="1943711"/>
                    <a:pt x="841248" y="1947590"/>
                  </a:cubicBezTo>
                  <a:cubicBezTo>
                    <a:pt x="837565" y="1951469"/>
                    <a:pt x="832358" y="1953584"/>
                    <a:pt x="826897" y="1953584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2230882" y="6231509"/>
              <a:ext cx="377190" cy="376682"/>
            </a:xfrm>
            <a:custGeom>
              <a:avLst/>
              <a:gdLst/>
              <a:ahLst/>
              <a:cxnLst/>
              <a:rect r="r" b="b" t="t" l="l"/>
              <a:pathLst>
                <a:path h="376682" w="377190">
                  <a:moveTo>
                    <a:pt x="377190" y="188341"/>
                  </a:moveTo>
                  <a:cubicBezTo>
                    <a:pt x="377190" y="292354"/>
                    <a:pt x="292735" y="376682"/>
                    <a:pt x="188595" y="376682"/>
                  </a:cubicBezTo>
                  <a:lnTo>
                    <a:pt x="188595" y="357632"/>
                  </a:lnTo>
                  <a:lnTo>
                    <a:pt x="188595" y="376682"/>
                  </a:lnTo>
                  <a:cubicBezTo>
                    <a:pt x="84455" y="376682"/>
                    <a:pt x="0" y="292354"/>
                    <a:pt x="0" y="188341"/>
                  </a:cubicBezTo>
                  <a:lnTo>
                    <a:pt x="19050" y="188341"/>
                  </a:lnTo>
                  <a:lnTo>
                    <a:pt x="0" y="188341"/>
                  </a:lnTo>
                  <a:cubicBezTo>
                    <a:pt x="0" y="84328"/>
                    <a:pt x="84455" y="0"/>
                    <a:pt x="188595" y="0"/>
                  </a:cubicBezTo>
                  <a:lnTo>
                    <a:pt x="188595" y="19050"/>
                  </a:lnTo>
                  <a:lnTo>
                    <a:pt x="188595" y="0"/>
                  </a:lnTo>
                  <a:cubicBezTo>
                    <a:pt x="292735" y="0"/>
                    <a:pt x="377190" y="84328"/>
                    <a:pt x="377190" y="188341"/>
                  </a:cubicBezTo>
                  <a:lnTo>
                    <a:pt x="358140" y="188341"/>
                  </a:lnTo>
                  <a:lnTo>
                    <a:pt x="377190" y="188341"/>
                  </a:lnTo>
                  <a:moveTo>
                    <a:pt x="339090" y="188341"/>
                  </a:moveTo>
                  <a:cubicBezTo>
                    <a:pt x="339090" y="105410"/>
                    <a:pt x="271653" y="38100"/>
                    <a:pt x="188595" y="38100"/>
                  </a:cubicBezTo>
                  <a:cubicBezTo>
                    <a:pt x="105537" y="38100"/>
                    <a:pt x="38100" y="105410"/>
                    <a:pt x="38100" y="188341"/>
                  </a:cubicBezTo>
                  <a:cubicBezTo>
                    <a:pt x="38100" y="271272"/>
                    <a:pt x="105537" y="338582"/>
                    <a:pt x="188595" y="338582"/>
                  </a:cubicBezTo>
                  <a:cubicBezTo>
                    <a:pt x="271653" y="338582"/>
                    <a:pt x="339090" y="271272"/>
                    <a:pt x="339090" y="188341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2152523" y="5858891"/>
              <a:ext cx="716534" cy="715518"/>
            </a:xfrm>
            <a:custGeom>
              <a:avLst/>
              <a:gdLst/>
              <a:ahLst/>
              <a:cxnLst/>
              <a:rect r="r" b="b" t="t" l="l"/>
              <a:pathLst>
                <a:path h="715518" w="716534">
                  <a:moveTo>
                    <a:pt x="716534" y="357759"/>
                  </a:moveTo>
                  <a:cubicBezTo>
                    <a:pt x="716534" y="555371"/>
                    <a:pt x="556133" y="715518"/>
                    <a:pt x="358267" y="715518"/>
                  </a:cubicBezTo>
                  <a:lnTo>
                    <a:pt x="358267" y="696468"/>
                  </a:lnTo>
                  <a:lnTo>
                    <a:pt x="358267" y="715518"/>
                  </a:lnTo>
                  <a:cubicBezTo>
                    <a:pt x="160401" y="715518"/>
                    <a:pt x="0" y="555371"/>
                    <a:pt x="0" y="357759"/>
                  </a:cubicBezTo>
                  <a:cubicBezTo>
                    <a:pt x="0" y="160147"/>
                    <a:pt x="160401" y="0"/>
                    <a:pt x="358267" y="0"/>
                  </a:cubicBezTo>
                  <a:lnTo>
                    <a:pt x="358267" y="19050"/>
                  </a:lnTo>
                  <a:lnTo>
                    <a:pt x="358267" y="0"/>
                  </a:lnTo>
                  <a:cubicBezTo>
                    <a:pt x="556133" y="0"/>
                    <a:pt x="716534" y="160147"/>
                    <a:pt x="716534" y="357759"/>
                  </a:cubicBezTo>
                  <a:moveTo>
                    <a:pt x="678434" y="357759"/>
                  </a:moveTo>
                  <a:lnTo>
                    <a:pt x="697484" y="357759"/>
                  </a:lnTo>
                  <a:lnTo>
                    <a:pt x="678434" y="357759"/>
                  </a:lnTo>
                  <a:cubicBezTo>
                    <a:pt x="678434" y="181229"/>
                    <a:pt x="535178" y="38100"/>
                    <a:pt x="358267" y="38100"/>
                  </a:cubicBezTo>
                  <a:cubicBezTo>
                    <a:pt x="181356" y="38100"/>
                    <a:pt x="38100" y="181229"/>
                    <a:pt x="38100" y="357759"/>
                  </a:cubicBezTo>
                  <a:lnTo>
                    <a:pt x="19050" y="357759"/>
                  </a:lnTo>
                  <a:lnTo>
                    <a:pt x="38100" y="357759"/>
                  </a:lnTo>
                  <a:cubicBezTo>
                    <a:pt x="38100" y="534289"/>
                    <a:pt x="181356" y="677418"/>
                    <a:pt x="358267" y="677418"/>
                  </a:cubicBezTo>
                  <a:cubicBezTo>
                    <a:pt x="535178" y="677418"/>
                    <a:pt x="678434" y="534289"/>
                    <a:pt x="678434" y="357759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2213483" y="5214756"/>
              <a:ext cx="1055624" cy="1016880"/>
            </a:xfrm>
            <a:custGeom>
              <a:avLst/>
              <a:gdLst/>
              <a:ahLst/>
              <a:cxnLst/>
              <a:rect r="r" b="b" t="t" l="l"/>
              <a:pathLst>
                <a:path h="1016880" w="1055624">
                  <a:moveTo>
                    <a:pt x="1055624" y="489830"/>
                  </a:moveTo>
                  <a:cubicBezTo>
                    <a:pt x="1055624" y="780914"/>
                    <a:pt x="819277" y="1016880"/>
                    <a:pt x="527812" y="1016880"/>
                  </a:cubicBezTo>
                  <a:lnTo>
                    <a:pt x="527812" y="997830"/>
                  </a:lnTo>
                  <a:lnTo>
                    <a:pt x="527812" y="1016880"/>
                  </a:lnTo>
                  <a:cubicBezTo>
                    <a:pt x="236347" y="1016880"/>
                    <a:pt x="0" y="780914"/>
                    <a:pt x="0" y="489830"/>
                  </a:cubicBezTo>
                  <a:lnTo>
                    <a:pt x="19050" y="489830"/>
                  </a:lnTo>
                  <a:lnTo>
                    <a:pt x="0" y="489830"/>
                  </a:lnTo>
                  <a:cubicBezTo>
                    <a:pt x="0" y="218378"/>
                    <a:pt x="236347" y="0"/>
                    <a:pt x="527812" y="0"/>
                  </a:cubicBezTo>
                  <a:lnTo>
                    <a:pt x="527812" y="17630"/>
                  </a:lnTo>
                  <a:lnTo>
                    <a:pt x="527812" y="0"/>
                  </a:lnTo>
                  <a:cubicBezTo>
                    <a:pt x="819277" y="0"/>
                    <a:pt x="1055624" y="218378"/>
                    <a:pt x="1055624" y="489830"/>
                  </a:cubicBezTo>
                  <a:lnTo>
                    <a:pt x="1036574" y="489830"/>
                  </a:lnTo>
                  <a:lnTo>
                    <a:pt x="1055624" y="489830"/>
                  </a:lnTo>
                  <a:moveTo>
                    <a:pt x="1017524" y="489830"/>
                  </a:moveTo>
                  <a:cubicBezTo>
                    <a:pt x="1017524" y="237889"/>
                    <a:pt x="798322" y="35260"/>
                    <a:pt x="527812" y="35260"/>
                  </a:cubicBezTo>
                  <a:cubicBezTo>
                    <a:pt x="257302" y="35260"/>
                    <a:pt x="38100" y="237889"/>
                    <a:pt x="38100" y="489830"/>
                  </a:cubicBezTo>
                  <a:cubicBezTo>
                    <a:pt x="38100" y="759832"/>
                    <a:pt x="257302" y="978780"/>
                    <a:pt x="527812" y="978780"/>
                  </a:cubicBezTo>
                  <a:cubicBezTo>
                    <a:pt x="798322" y="978780"/>
                    <a:pt x="1017524" y="759832"/>
                    <a:pt x="1017524" y="489830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408686" y="303591"/>
              <a:ext cx="7594473" cy="4838999"/>
            </a:xfrm>
            <a:custGeom>
              <a:avLst/>
              <a:gdLst/>
              <a:ahLst/>
              <a:cxnLst/>
              <a:rect r="r" b="b" t="t" l="l"/>
              <a:pathLst>
                <a:path h="4838999" w="7594473">
                  <a:moveTo>
                    <a:pt x="505841" y="3150151"/>
                  </a:moveTo>
                  <a:cubicBezTo>
                    <a:pt x="333502" y="3162726"/>
                    <a:pt x="161163" y="3125586"/>
                    <a:pt x="12065" y="3043664"/>
                  </a:cubicBezTo>
                  <a:cubicBezTo>
                    <a:pt x="3048" y="3038728"/>
                    <a:pt x="0" y="3027915"/>
                    <a:pt x="5461" y="3019452"/>
                  </a:cubicBezTo>
                  <a:cubicBezTo>
                    <a:pt x="10922" y="3010990"/>
                    <a:pt x="22479" y="3008287"/>
                    <a:pt x="31623" y="3013341"/>
                  </a:cubicBezTo>
                  <a:cubicBezTo>
                    <a:pt x="173990" y="3091501"/>
                    <a:pt x="338455" y="3126996"/>
                    <a:pt x="502920" y="3115008"/>
                  </a:cubicBezTo>
                  <a:cubicBezTo>
                    <a:pt x="513461" y="3114185"/>
                    <a:pt x="522605" y="3121472"/>
                    <a:pt x="523367" y="3131228"/>
                  </a:cubicBezTo>
                  <a:cubicBezTo>
                    <a:pt x="524129" y="3140983"/>
                    <a:pt x="516382" y="3149445"/>
                    <a:pt x="505841" y="3150151"/>
                  </a:cubicBezTo>
                  <a:close/>
                  <a:moveTo>
                    <a:pt x="930148" y="4289291"/>
                  </a:moveTo>
                  <a:lnTo>
                    <a:pt x="930148" y="4271661"/>
                  </a:lnTo>
                  <a:lnTo>
                    <a:pt x="937260" y="4287999"/>
                  </a:lnTo>
                  <a:cubicBezTo>
                    <a:pt x="867918" y="4313739"/>
                    <a:pt x="795401" y="4330899"/>
                    <a:pt x="721233" y="4339009"/>
                  </a:cubicBezTo>
                  <a:cubicBezTo>
                    <a:pt x="710819" y="4340184"/>
                    <a:pt x="701294" y="4333249"/>
                    <a:pt x="700024" y="4323611"/>
                  </a:cubicBezTo>
                  <a:cubicBezTo>
                    <a:pt x="698754" y="4313974"/>
                    <a:pt x="706247" y="4305158"/>
                    <a:pt x="716661" y="4303983"/>
                  </a:cubicBezTo>
                  <a:cubicBezTo>
                    <a:pt x="787400" y="4296226"/>
                    <a:pt x="856742" y="4279889"/>
                    <a:pt x="922909" y="4255324"/>
                  </a:cubicBezTo>
                  <a:cubicBezTo>
                    <a:pt x="925195" y="4254501"/>
                    <a:pt x="927608" y="4254031"/>
                    <a:pt x="930021" y="4254031"/>
                  </a:cubicBezTo>
                  <a:cubicBezTo>
                    <a:pt x="940562" y="4254031"/>
                    <a:pt x="949071" y="4261906"/>
                    <a:pt x="949071" y="4271661"/>
                  </a:cubicBezTo>
                  <a:cubicBezTo>
                    <a:pt x="949071" y="4281417"/>
                    <a:pt x="940562" y="4289291"/>
                    <a:pt x="930021" y="4289291"/>
                  </a:cubicBezTo>
                  <a:close/>
                  <a:moveTo>
                    <a:pt x="2733421" y="4828656"/>
                  </a:moveTo>
                  <a:cubicBezTo>
                    <a:pt x="2681732" y="4756372"/>
                    <a:pt x="2638425" y="4679035"/>
                    <a:pt x="2604389" y="4598054"/>
                  </a:cubicBezTo>
                  <a:cubicBezTo>
                    <a:pt x="2600579" y="4589003"/>
                    <a:pt x="2605405" y="4578778"/>
                    <a:pt x="2615184" y="4575252"/>
                  </a:cubicBezTo>
                  <a:cubicBezTo>
                    <a:pt x="2624963" y="4571726"/>
                    <a:pt x="2636012" y="4576192"/>
                    <a:pt x="2639822" y="4585243"/>
                  </a:cubicBezTo>
                  <a:cubicBezTo>
                    <a:pt x="2672969" y="4663873"/>
                    <a:pt x="2715006" y="4738859"/>
                    <a:pt x="2765171" y="4809145"/>
                  </a:cubicBezTo>
                  <a:cubicBezTo>
                    <a:pt x="2771013" y="4817255"/>
                    <a:pt x="2768600" y="4828186"/>
                    <a:pt x="2759837" y="4833592"/>
                  </a:cubicBezTo>
                  <a:cubicBezTo>
                    <a:pt x="2751074" y="4838999"/>
                    <a:pt x="2739263" y="4836766"/>
                    <a:pt x="2733421" y="4828656"/>
                  </a:cubicBezTo>
                  <a:close/>
                  <a:moveTo>
                    <a:pt x="5120894" y="4253679"/>
                  </a:moveTo>
                  <a:cubicBezTo>
                    <a:pt x="5113274" y="4339478"/>
                    <a:pt x="5096002" y="4424221"/>
                    <a:pt x="5069332" y="4506612"/>
                  </a:cubicBezTo>
                  <a:cubicBezTo>
                    <a:pt x="5066284" y="4515897"/>
                    <a:pt x="5055743" y="4521186"/>
                    <a:pt x="5045583" y="4518483"/>
                  </a:cubicBezTo>
                  <a:cubicBezTo>
                    <a:pt x="5035423" y="4515780"/>
                    <a:pt x="5029835" y="4505907"/>
                    <a:pt x="5032756" y="4496504"/>
                  </a:cubicBezTo>
                  <a:cubicBezTo>
                    <a:pt x="5058664" y="4416464"/>
                    <a:pt x="5075428" y="4334072"/>
                    <a:pt x="5082794" y="4250740"/>
                  </a:cubicBezTo>
                  <a:cubicBezTo>
                    <a:pt x="5083683" y="4240985"/>
                    <a:pt x="5092827" y="4233815"/>
                    <a:pt x="5103368" y="4234638"/>
                  </a:cubicBezTo>
                  <a:cubicBezTo>
                    <a:pt x="5113909" y="4235461"/>
                    <a:pt x="5121656" y="4243923"/>
                    <a:pt x="5120767" y="4253679"/>
                  </a:cubicBezTo>
                  <a:close/>
                  <a:moveTo>
                    <a:pt x="6120384" y="2695881"/>
                  </a:moveTo>
                  <a:cubicBezTo>
                    <a:pt x="6508877" y="2872299"/>
                    <a:pt x="6753860" y="3241004"/>
                    <a:pt x="6750431" y="3643676"/>
                  </a:cubicBezTo>
                  <a:cubicBezTo>
                    <a:pt x="6750303" y="3653431"/>
                    <a:pt x="6741795" y="3661189"/>
                    <a:pt x="6731253" y="3661189"/>
                  </a:cubicBezTo>
                  <a:cubicBezTo>
                    <a:pt x="6720713" y="3661189"/>
                    <a:pt x="6712331" y="3653197"/>
                    <a:pt x="6712331" y="3643441"/>
                  </a:cubicBezTo>
                  <a:cubicBezTo>
                    <a:pt x="6715633" y="3254168"/>
                    <a:pt x="6478778" y="2897922"/>
                    <a:pt x="6103620" y="2727497"/>
                  </a:cubicBezTo>
                  <a:cubicBezTo>
                    <a:pt x="6094222" y="2723266"/>
                    <a:pt x="6090285" y="2712688"/>
                    <a:pt x="6094857" y="2703873"/>
                  </a:cubicBezTo>
                  <a:cubicBezTo>
                    <a:pt x="6099428" y="2695058"/>
                    <a:pt x="6110859" y="2691532"/>
                    <a:pt x="6120384" y="2695763"/>
                  </a:cubicBezTo>
                  <a:close/>
                  <a:moveTo>
                    <a:pt x="7590409" y="1725989"/>
                  </a:moveTo>
                  <a:cubicBezTo>
                    <a:pt x="7527416" y="1863269"/>
                    <a:pt x="7431278" y="1985152"/>
                    <a:pt x="7309485" y="2081882"/>
                  </a:cubicBezTo>
                  <a:cubicBezTo>
                    <a:pt x="7301484" y="2088229"/>
                    <a:pt x="7289419" y="2087406"/>
                    <a:pt x="7282561" y="2080002"/>
                  </a:cubicBezTo>
                  <a:cubicBezTo>
                    <a:pt x="7275702" y="2072597"/>
                    <a:pt x="7276591" y="2061432"/>
                    <a:pt x="7284592" y="2055084"/>
                  </a:cubicBezTo>
                  <a:cubicBezTo>
                    <a:pt x="7401940" y="1961880"/>
                    <a:pt x="7494524" y="1844463"/>
                    <a:pt x="7555229" y="1712120"/>
                  </a:cubicBezTo>
                  <a:cubicBezTo>
                    <a:pt x="7559294" y="1703187"/>
                    <a:pt x="7570470" y="1698956"/>
                    <a:pt x="7580249" y="1702835"/>
                  </a:cubicBezTo>
                  <a:cubicBezTo>
                    <a:pt x="7590027" y="1706713"/>
                    <a:pt x="7594473" y="1716939"/>
                    <a:pt x="7590282" y="1725989"/>
                  </a:cubicBezTo>
                  <a:close/>
                  <a:moveTo>
                    <a:pt x="6929882" y="419479"/>
                  </a:moveTo>
                  <a:cubicBezTo>
                    <a:pt x="6940677" y="475073"/>
                    <a:pt x="6945630" y="531372"/>
                    <a:pt x="6944741" y="587906"/>
                  </a:cubicBezTo>
                  <a:cubicBezTo>
                    <a:pt x="6944614" y="597661"/>
                    <a:pt x="6935978" y="605418"/>
                    <a:pt x="6925438" y="605301"/>
                  </a:cubicBezTo>
                  <a:cubicBezTo>
                    <a:pt x="6914896" y="605183"/>
                    <a:pt x="6906514" y="597191"/>
                    <a:pt x="6906641" y="587435"/>
                  </a:cubicBezTo>
                  <a:cubicBezTo>
                    <a:pt x="6907530" y="533252"/>
                    <a:pt x="6902704" y="479069"/>
                    <a:pt x="6892417" y="425826"/>
                  </a:cubicBezTo>
                  <a:cubicBezTo>
                    <a:pt x="6890513" y="416188"/>
                    <a:pt x="6897497" y="407138"/>
                    <a:pt x="6907784" y="405375"/>
                  </a:cubicBezTo>
                  <a:cubicBezTo>
                    <a:pt x="6918071" y="403612"/>
                    <a:pt x="6927977" y="410076"/>
                    <a:pt x="6929882" y="419597"/>
                  </a:cubicBezTo>
                  <a:close/>
                  <a:moveTo>
                    <a:pt x="5132324" y="223080"/>
                  </a:moveTo>
                  <a:cubicBezTo>
                    <a:pt x="5169027" y="145389"/>
                    <a:pt x="5217541" y="73106"/>
                    <a:pt x="5276469" y="8345"/>
                  </a:cubicBezTo>
                  <a:cubicBezTo>
                    <a:pt x="5283200" y="940"/>
                    <a:pt x="5295265" y="0"/>
                    <a:pt x="5303266" y="6229"/>
                  </a:cubicBezTo>
                  <a:cubicBezTo>
                    <a:pt x="5311267" y="12458"/>
                    <a:pt x="5312283" y="23624"/>
                    <a:pt x="5305552" y="31029"/>
                  </a:cubicBezTo>
                  <a:cubicBezTo>
                    <a:pt x="5248910" y="93204"/>
                    <a:pt x="5202301" y="162549"/>
                    <a:pt x="5167122" y="237184"/>
                  </a:cubicBezTo>
                  <a:cubicBezTo>
                    <a:pt x="5162931" y="246116"/>
                    <a:pt x="5151628" y="250230"/>
                    <a:pt x="5141976" y="246234"/>
                  </a:cubicBezTo>
                  <a:cubicBezTo>
                    <a:pt x="5132324" y="242238"/>
                    <a:pt x="5127879" y="231895"/>
                    <a:pt x="5132197" y="222962"/>
                  </a:cubicBezTo>
                  <a:close/>
                  <a:moveTo>
                    <a:pt x="3809619" y="326745"/>
                  </a:moveTo>
                  <a:cubicBezTo>
                    <a:pt x="3824605" y="262454"/>
                    <a:pt x="3848100" y="200043"/>
                    <a:pt x="3879596" y="141158"/>
                  </a:cubicBezTo>
                  <a:cubicBezTo>
                    <a:pt x="3884295" y="132461"/>
                    <a:pt x="3895725" y="128817"/>
                    <a:pt x="3905123" y="133166"/>
                  </a:cubicBezTo>
                  <a:cubicBezTo>
                    <a:pt x="3914521" y="137515"/>
                    <a:pt x="3918458" y="148093"/>
                    <a:pt x="3913759" y="156790"/>
                  </a:cubicBezTo>
                  <a:cubicBezTo>
                    <a:pt x="3883660" y="213089"/>
                    <a:pt x="3861181" y="272679"/>
                    <a:pt x="3846830" y="334149"/>
                  </a:cubicBezTo>
                  <a:cubicBezTo>
                    <a:pt x="3844671" y="343670"/>
                    <a:pt x="3834511" y="349664"/>
                    <a:pt x="3824224" y="347666"/>
                  </a:cubicBezTo>
                  <a:cubicBezTo>
                    <a:pt x="3813937" y="345668"/>
                    <a:pt x="3807460" y="336265"/>
                    <a:pt x="3809619" y="326745"/>
                  </a:cubicBezTo>
                  <a:close/>
                  <a:moveTo>
                    <a:pt x="2296414" y="392094"/>
                  </a:moveTo>
                  <a:lnTo>
                    <a:pt x="2277364" y="392094"/>
                  </a:lnTo>
                  <a:lnTo>
                    <a:pt x="2287016" y="376932"/>
                  </a:lnTo>
                  <a:cubicBezTo>
                    <a:pt x="2378202" y="426766"/>
                    <a:pt x="2462657" y="486826"/>
                    <a:pt x="2538349" y="555584"/>
                  </a:cubicBezTo>
                  <a:cubicBezTo>
                    <a:pt x="2545842" y="562401"/>
                    <a:pt x="2545969" y="573566"/>
                    <a:pt x="2538603" y="580501"/>
                  </a:cubicBezTo>
                  <a:cubicBezTo>
                    <a:pt x="2531237" y="587435"/>
                    <a:pt x="2519172" y="587553"/>
                    <a:pt x="2511679" y="580736"/>
                  </a:cubicBezTo>
                  <a:cubicBezTo>
                    <a:pt x="2438146" y="513859"/>
                    <a:pt x="2356231" y="455680"/>
                    <a:pt x="2267712" y="407256"/>
                  </a:cubicBezTo>
                  <a:cubicBezTo>
                    <a:pt x="2261870" y="404082"/>
                    <a:pt x="2258314" y="398323"/>
                    <a:pt x="2258314" y="392094"/>
                  </a:cubicBezTo>
                  <a:cubicBezTo>
                    <a:pt x="2258314" y="382338"/>
                    <a:pt x="2266823" y="374464"/>
                    <a:pt x="2277364" y="374464"/>
                  </a:cubicBezTo>
                  <a:cubicBezTo>
                    <a:pt x="2287905" y="374464"/>
                    <a:pt x="2296414" y="382338"/>
                    <a:pt x="2296414" y="392094"/>
                  </a:cubicBezTo>
                  <a:close/>
                  <a:moveTo>
                    <a:pt x="383032" y="1788400"/>
                  </a:moveTo>
                  <a:cubicBezTo>
                    <a:pt x="380746" y="1786284"/>
                    <a:pt x="379222" y="1783816"/>
                    <a:pt x="378206" y="1780995"/>
                  </a:cubicBezTo>
                  <a:cubicBezTo>
                    <a:pt x="358267" y="1719525"/>
                    <a:pt x="343662" y="1656644"/>
                    <a:pt x="334391" y="1593058"/>
                  </a:cubicBezTo>
                  <a:cubicBezTo>
                    <a:pt x="332994" y="1583420"/>
                    <a:pt x="340233" y="1574487"/>
                    <a:pt x="350774" y="1573195"/>
                  </a:cubicBezTo>
                  <a:cubicBezTo>
                    <a:pt x="361315" y="1571902"/>
                    <a:pt x="370840" y="1578601"/>
                    <a:pt x="372237" y="1588357"/>
                  </a:cubicBezTo>
                  <a:cubicBezTo>
                    <a:pt x="381254" y="1650179"/>
                    <a:pt x="395478" y="1711180"/>
                    <a:pt x="414782" y="1770887"/>
                  </a:cubicBezTo>
                  <a:lnTo>
                    <a:pt x="396494" y="1775941"/>
                  </a:lnTo>
                  <a:lnTo>
                    <a:pt x="409956" y="1763482"/>
                  </a:lnTo>
                  <a:cubicBezTo>
                    <a:pt x="417449" y="1770417"/>
                    <a:pt x="417449" y="1781583"/>
                    <a:pt x="409956" y="1788400"/>
                  </a:cubicBezTo>
                  <a:cubicBezTo>
                    <a:pt x="402463" y="1795217"/>
                    <a:pt x="390398" y="1795334"/>
                    <a:pt x="383032" y="1788400"/>
                  </a:cubicBezTo>
                  <a:close/>
                </a:path>
              </a:pathLst>
            </a:custGeom>
            <a:solidFill>
              <a:srgbClr val="4495B0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9525"/>
              <a:ext cx="8267700" cy="5686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40"/>
                </a:lnSpc>
              </a:pPr>
              <a:r>
                <a:rPr lang="en-US" sz="27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Beth yw ymagwedd plentyn ganolog?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560117" y="2407878"/>
            <a:ext cx="5648800" cy="6707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7265" indent="-488632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is it?</a:t>
            </a: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Teaching and learning with the child’s needs and wishes the most important element in the process.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977265" indent="-488632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Why is it important?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382410" y="657225"/>
            <a:ext cx="13523180" cy="733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Dull plentyn-ganolog / A child-centred approach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079083" y="2551272"/>
            <a:ext cx="5648802" cy="67070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141570" indent="-570785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Beth yw e?</a:t>
            </a:r>
          </a:p>
          <a:p>
            <a:pPr algn="l" marL="761047" indent="-380524" lvl="1">
              <a:lnSpc>
                <a:spcPts val="4320"/>
              </a:lnSpc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Dysgu ac addysgu gyda phwyslais ar anghenion a dymuniadau’r plentyn fel elfen bwysicaf y broses.</a:t>
            </a:r>
          </a:p>
          <a:p>
            <a:pPr algn="l" marL="761047" indent="-380524" lvl="1">
              <a:lnSpc>
                <a:spcPts val="4320"/>
              </a:lnSpc>
            </a:pPr>
          </a:p>
          <a:p>
            <a:pPr algn="l" marL="1141570" indent="-570785" lvl="1">
              <a:lnSpc>
                <a:spcPts val="6480"/>
              </a:lnSpc>
              <a:buFont typeface="Arial"/>
              <a:buChar char="•"/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 Pam ei fod mor bwysig?</a:t>
            </a:r>
          </a:p>
          <a:p>
            <a:pPr algn="l" marL="761047" indent="-380524" lvl="1">
              <a:lnSpc>
                <a:spcPts val="4320"/>
              </a:lnSpc>
            </a:pPr>
          </a:p>
          <a:p>
            <a:pPr algn="l" marL="761047" indent="-380524" lvl="1">
              <a:lnSpc>
                <a:spcPts val="4320"/>
              </a:lnSpc>
            </a:pPr>
          </a:p>
          <a:p>
            <a:pPr algn="l" marL="761047" indent="-380524" lvl="1">
              <a:lnSpc>
                <a:spcPts val="4320"/>
              </a:lnSpc>
            </a:pPr>
          </a:p>
          <a:p>
            <a:pPr algn="l" marL="761047" indent="-380524" lvl="1">
              <a:lnSpc>
                <a:spcPts val="4320"/>
              </a:lnSpc>
            </a:pPr>
          </a:p>
          <a:p>
            <a:pPr algn="l" marL="761047" indent="-380524" lvl="1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056239" y="2928795"/>
            <a:ext cx="7203061" cy="6716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Friedrich Froebel</a:t>
            </a:r>
          </a:p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John Dewey </a:t>
            </a:r>
          </a:p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Maria Montessori</a:t>
            </a:r>
          </a:p>
          <a:p>
            <a:pPr algn="l">
              <a:lnSpc>
                <a:spcPts val="3960"/>
              </a:lnSpc>
            </a:pPr>
            <a:r>
              <a:rPr lang="en-US" sz="3300">
                <a:solidFill>
                  <a:srgbClr val="2E83C3"/>
                </a:solidFill>
                <a:latin typeface="Trebuchet MS"/>
                <a:ea typeface="Trebuchet MS"/>
                <a:cs typeface="Trebuchet MS"/>
                <a:sym typeface="Trebuchet MS"/>
              </a:rPr>
              <a:t>Suggested structure (about 15 min):</a:t>
            </a:r>
          </a:p>
          <a:p>
            <a:pPr algn="l" marL="761523" indent="-380761" lvl="1">
              <a:lnSpc>
                <a:spcPts val="3960"/>
              </a:lnSpc>
              <a:buFont typeface="Arial"/>
              <a:buChar char="•"/>
            </a:pPr>
            <a:r>
              <a:rPr lang="en-US" sz="33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Broad overview of theorist</a:t>
            </a:r>
          </a:p>
          <a:p>
            <a:pPr algn="l" marL="761523" indent="-380761" lvl="1">
              <a:lnSpc>
                <a:spcPts val="3960"/>
              </a:lnSpc>
              <a:buFont typeface="Arial"/>
              <a:buChar char="•"/>
            </a:pPr>
            <a:r>
              <a:rPr lang="en-US" sz="33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Key ideas/contribution</a:t>
            </a:r>
          </a:p>
          <a:p>
            <a:pPr algn="l" marL="761523" indent="-380761" lvl="1">
              <a:lnSpc>
                <a:spcPts val="3960"/>
              </a:lnSpc>
              <a:buFont typeface="Arial"/>
              <a:buChar char="•"/>
            </a:pPr>
            <a:r>
              <a:rPr lang="en-US" sz="33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Importance of their contribution to educational practice</a:t>
            </a:r>
          </a:p>
          <a:p>
            <a:pPr algn="l" marL="761523" indent="-380761" lvl="1">
              <a:lnSpc>
                <a:spcPts val="3960"/>
              </a:lnSpc>
              <a:buFont typeface="Arial"/>
              <a:buChar char="•"/>
            </a:pPr>
            <a:r>
              <a:rPr lang="en-US" sz="33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Comparison with other educational theorists</a:t>
            </a:r>
          </a:p>
          <a:p>
            <a:pPr algn="l" marL="761523" indent="-380761" lvl="1">
              <a:lnSpc>
                <a:spcPts val="3960"/>
              </a:lnSpc>
            </a:pPr>
          </a:p>
          <a:p>
            <a:pPr algn="l" marL="761523" indent="-380761" lvl="1">
              <a:lnSpc>
                <a:spcPts val="3960"/>
              </a:lnSpc>
            </a:pPr>
          </a:p>
          <a:p>
            <a:pPr algn="l" marL="761523" indent="-380761" lvl="1">
              <a:lnSpc>
                <a:spcPts val="3960"/>
              </a:lnSpc>
            </a:pPr>
          </a:p>
          <a:p>
            <a:pPr algn="l" marL="761523" indent="-380761" lvl="1">
              <a:lnSpc>
                <a:spcPts val="396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382410" y="697147"/>
            <a:ext cx="13523180" cy="1457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59"/>
              </a:lnSpc>
            </a:pPr>
            <a:r>
              <a:rPr lang="en-US" sz="4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Ymchwil a Chyflwyniad Grwp</a:t>
            </a:r>
          </a:p>
          <a:p>
            <a:pPr algn="ctr">
              <a:lnSpc>
                <a:spcPts val="5759"/>
              </a:lnSpc>
            </a:pPr>
            <a:r>
              <a:rPr lang="en-US" sz="4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Group Research and Presentation Task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2928795"/>
            <a:ext cx="6491860" cy="6716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Friedrich Froebel</a:t>
            </a:r>
          </a:p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John Dewey </a:t>
            </a:r>
          </a:p>
          <a:p>
            <a:pPr algn="l">
              <a:lnSpc>
                <a:spcPts val="4320"/>
              </a:lnSpc>
            </a:pPr>
            <a:r>
              <a:rPr lang="en-US" sz="3600" b="true">
                <a:solidFill>
                  <a:srgbClr val="40404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Maria Montessori</a:t>
            </a:r>
          </a:p>
          <a:p>
            <a:pPr algn="l">
              <a:lnSpc>
                <a:spcPts val="3600"/>
              </a:lnSpc>
            </a:pPr>
            <a:r>
              <a:rPr lang="en-US" sz="3000">
                <a:solidFill>
                  <a:srgbClr val="2E83C3"/>
                </a:solidFill>
                <a:latin typeface="Trebuchet MS"/>
                <a:ea typeface="Trebuchet MS"/>
                <a:cs typeface="Trebuchet MS"/>
                <a:sym typeface="Trebuchet MS"/>
              </a:rPr>
              <a:t>Strwythur awgrymiedig (tua 15 mun):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Trosolwg eang o’r damcaniaethwr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Syniadau/cyfraniadau allweddol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Pwysigrwydd eu cyfraniad at ymarfer addysgol</a:t>
            </a:r>
          </a:p>
          <a:p>
            <a:pPr algn="l" marL="707230" indent="-353615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Cymhariaeth â damcaniaethwyr addysgol eraill</a:t>
            </a: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  <a:p>
            <a:pPr algn="l" marL="707230" indent="-353615" lvl="1">
              <a:lnSpc>
                <a:spcPts val="3600"/>
              </a:lnSpc>
            </a:pP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2626997"/>
            <a:ext cx="6782277" cy="66308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3499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Crëodd broses rhyngweithiol addysgol a alwodd ‘Kindergarten’ (Gardd y plant)</a:t>
            </a:r>
          </a:p>
          <a:p>
            <a:pPr algn="l" marL="651510" indent="-325755" lvl="1">
              <a:lnSpc>
                <a:spcPts val="3499"/>
              </a:lnSpc>
            </a:pPr>
          </a:p>
          <a:p>
            <a:pPr algn="l" marL="651510" indent="-325755" lvl="1">
              <a:lnSpc>
                <a:spcPts val="3499"/>
              </a:lnSpc>
              <a:buFont typeface="Arial"/>
              <a:buChar char="•"/>
            </a:pPr>
            <a:r>
              <a:rPr lang="en-US" sz="3600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Created an interactive educational process he called the Kindergarten </a:t>
            </a:r>
          </a:p>
          <a:p>
            <a:pPr algn="l" marL="651510" indent="-325755" lvl="1">
              <a:lnSpc>
                <a:spcPts val="3499"/>
              </a:lnSpc>
            </a:pPr>
            <a:r>
              <a:rPr lang="en-US" sz="3600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(tr. ‘Children’s Garden’)</a:t>
            </a:r>
          </a:p>
          <a:p>
            <a:pPr algn="l" marL="651510" indent="-325755" lvl="1">
              <a:lnSpc>
                <a:spcPts val="3499"/>
              </a:lnSpc>
            </a:pPr>
          </a:p>
          <a:p>
            <a:pPr algn="l" marL="651510" indent="-325755" lvl="1">
              <a:lnSpc>
                <a:spcPts val="3499"/>
              </a:lnSpc>
            </a:pPr>
          </a:p>
          <a:p>
            <a:pPr algn="l" marL="651510" indent="-325755" lvl="1">
              <a:lnSpc>
                <a:spcPts val="3499"/>
              </a:lnSpc>
            </a:pPr>
          </a:p>
          <a:p>
            <a:pPr algn="l" marL="651510" indent="-325755" lvl="1">
              <a:lnSpc>
                <a:spcPts val="3499"/>
              </a:lnSpc>
            </a:pPr>
          </a:p>
          <a:p>
            <a:pPr algn="l" marL="651510" indent="-325755" lvl="1">
              <a:lnSpc>
                <a:spcPts val="3499"/>
              </a:lnSpc>
            </a:pPr>
          </a:p>
          <a:p>
            <a:pPr algn="r" marL="217170" indent="-108585" lvl="1">
              <a:lnSpc>
                <a:spcPts val="1166"/>
              </a:lnSpc>
              <a:buFont typeface="Arial"/>
              <a:buChar char="•"/>
            </a:pPr>
            <a:r>
              <a:rPr lang="en-US" sz="1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                       http://www.pa.moragacia.over-blog.com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377440" y="448152"/>
            <a:ext cx="121615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Friedrich Froebel: 1782-1852</a:t>
            </a:r>
          </a:p>
        </p:txBody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1737264" y="2560322"/>
            <a:ext cx="4860130" cy="6048375"/>
            <a:chOff x="0" y="0"/>
            <a:chExt cx="6480174" cy="8064500"/>
          </a:xfrm>
        </p:grpSpPr>
        <p:sp>
          <p:nvSpPr>
            <p:cNvPr name="Freeform 5" id="5" descr="Friedrich Froebel"/>
            <p:cNvSpPr/>
            <p:nvPr/>
          </p:nvSpPr>
          <p:spPr>
            <a:xfrm flipH="false" flipV="false" rot="0">
              <a:off x="0" y="0"/>
              <a:ext cx="6480175" cy="8064500"/>
            </a:xfrm>
            <a:custGeom>
              <a:avLst/>
              <a:gdLst/>
              <a:ahLst/>
              <a:cxnLst/>
              <a:rect r="r" b="b" t="t" l="l"/>
              <a:pathLst>
                <a:path h="8064500" w="6480175">
                  <a:moveTo>
                    <a:pt x="0" y="0"/>
                  </a:moveTo>
                  <a:lnTo>
                    <a:pt x="6480175" y="0"/>
                  </a:lnTo>
                  <a:lnTo>
                    <a:pt x="6480175" y="8064500"/>
                  </a:lnTo>
                  <a:lnTo>
                    <a:pt x="0" y="80645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-38209"/>
              </a:stretch>
            </a:blipFill>
          </p:spPr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63240" y="1009650"/>
            <a:ext cx="12161520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  : Addysgwr Almaeneg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 German Educator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495675"/>
            <a:ext cx="7169512" cy="3276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Adnabu fod angen i blant gael amgylchedd addysgol addas ar gyfer ddatblygu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Darparu eu ‘byd bach’ eu hunain iddynt chwarae a dysgu gyda’u cyfoedion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144000" y="3495675"/>
            <a:ext cx="7450258" cy="3276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Recognised that children need an appropriate educational environment in which to develop</a:t>
            </a:r>
          </a:p>
          <a:p>
            <a:pPr algn="l" marL="651053" indent="-325526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Provided their own ‘small world’ (kindergarten) where they could play and learn with peers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Athroniaeth Froebel / Froebel’s philosophy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219450"/>
            <a:ext cx="7829430" cy="575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Hunan- weithgareddau rhydd</a:t>
            </a:r>
          </a:p>
          <a:p>
            <a:pPr algn="l">
              <a:lnSpc>
                <a:spcPts val="5040"/>
              </a:lnSpc>
            </a:pP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Creadigrwydd</a:t>
            </a:r>
          </a:p>
          <a:p>
            <a:pPr algn="l">
              <a:lnSpc>
                <a:spcPts val="5040"/>
              </a:lnSpc>
            </a:pP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Cyfranogiad cymdeithasol</a:t>
            </a:r>
          </a:p>
          <a:p>
            <a:pPr algn="l">
              <a:lnSpc>
                <a:spcPts val="5040"/>
              </a:lnSpc>
            </a:pP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Gweithgareddau symud (cymryd rhan yn lle gwrando ar gyfarwyddiadau)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160952" y="3435096"/>
            <a:ext cx="7547457" cy="51694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06780" indent="-453390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Free self-activity</a:t>
            </a:r>
          </a:p>
          <a:p>
            <a:pPr algn="l">
              <a:lnSpc>
                <a:spcPts val="4536"/>
              </a:lnSpc>
            </a:pPr>
          </a:p>
          <a:p>
            <a:pPr algn="l" marL="906780" indent="-453390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Creativity</a:t>
            </a:r>
          </a:p>
          <a:p>
            <a:pPr algn="l">
              <a:lnSpc>
                <a:spcPts val="4536"/>
              </a:lnSpc>
            </a:pPr>
          </a:p>
          <a:p>
            <a:pPr algn="l" marL="906780" indent="-453390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Social participation</a:t>
            </a:r>
          </a:p>
          <a:p>
            <a:pPr algn="l">
              <a:lnSpc>
                <a:spcPts val="4536"/>
              </a:lnSpc>
            </a:pPr>
          </a:p>
          <a:p>
            <a:pPr algn="l" marL="906780" indent="-453390" lvl="1">
              <a:lnSpc>
                <a:spcPts val="4536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Motor expression (active involvement instead of being instructed)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72371" y="1019175"/>
            <a:ext cx="15143259" cy="2286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Athroniaeth Froebel / Froebel’s philosophy</a:t>
            </a:r>
          </a:p>
          <a:p>
            <a:pPr algn="ctr">
              <a:lnSpc>
                <a:spcPts val="648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342112" y="3733800"/>
            <a:ext cx="6529864" cy="4819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4388" indent="-407194" lvl="1">
              <a:lnSpc>
                <a:spcPts val="5400"/>
              </a:lnSpc>
              <a:buFont typeface="Arial"/>
              <a:buChar char="•"/>
            </a:pPr>
            <a:r>
              <a:rPr lang="en-US" sz="45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cyn oed ysgol  yn bwysig i ddatblygu sgiliau a gwerthoedd</a:t>
            </a:r>
          </a:p>
          <a:p>
            <a:pPr algn="l" marL="814388" indent="-407194" lvl="1">
              <a:lnSpc>
                <a:spcPts val="5400"/>
              </a:lnSpc>
              <a:buFont typeface="Arial"/>
              <a:buChar char="•"/>
            </a:pPr>
            <a:r>
              <a:rPr lang="en-US" sz="45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Cyflwynodd </a:t>
            </a:r>
            <a:r>
              <a:rPr lang="en-US" sz="45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chwarae </a:t>
            </a:r>
            <a:r>
              <a:rPr lang="en-US" sz="45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fel dull o hybu datblygiad y sgiliau hyn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40683" y="3743325"/>
            <a:ext cx="6305205" cy="551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8" indent="-380049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Pre-school education important in order to develop qualities and skills</a:t>
            </a:r>
          </a:p>
          <a:p>
            <a:pPr algn="l" marL="1300168" indent="-433389" lvl="2">
              <a:lnSpc>
                <a:spcPts val="4680"/>
              </a:lnSpc>
              <a:buFont typeface="Arial"/>
              <a:buChar char="⚬"/>
            </a:pPr>
            <a:r>
              <a:rPr lang="en-US" sz="39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Introduced </a:t>
            </a:r>
            <a:r>
              <a:rPr lang="en-US" sz="39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play </a:t>
            </a:r>
            <a:r>
              <a:rPr lang="en-US" sz="39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as a means of engaging children in the development of these skills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05840" y="1009650"/>
            <a:ext cx="162763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Dehongliadau o chwarae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Interpretation of play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407105" y="3783109"/>
            <a:ext cx="7894320" cy="2733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Chwarae rhydd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Annog sgiliau dychymyg plant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Annog gweithgareddau corfforol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Gweithgareddau sydd yn cyffroi/sbarduno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81923" y="3751166"/>
            <a:ext cx="6472453" cy="2733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Free play</a:t>
            </a:r>
          </a:p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Encourages children’s imaginative skills</a:t>
            </a:r>
          </a:p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Encourages physicality</a:t>
            </a:r>
          </a:p>
          <a:p>
            <a:pPr algn="l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Stimulating activities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05840" y="978487"/>
            <a:ext cx="16276320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881567" y="2916306"/>
            <a:ext cx="6313170" cy="4905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‘Gifts &amp; Occupations’ – Dyluniodd Froebel ddeunyddiau a arweiniodd plant i ymchwilio, cymharu a phrofi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e.e. anrheg fel ciwb i  helpu plant ddeall cysyniadau maint, siap a dimensiwn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785199" y="3224212"/>
            <a:ext cx="7894320" cy="4362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474464" indent="-491488" lvl="2">
              <a:lnSpc>
                <a:spcPts val="4319"/>
              </a:lnSpc>
              <a:buFont typeface="Arial"/>
              <a:buChar char="⚬"/>
            </a:pPr>
            <a:r>
              <a:rPr lang="en-US" sz="35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Designed ‘Gifts &amp; Occupations’ – materials that led children to explore, compare and test</a:t>
            </a:r>
          </a:p>
          <a:p>
            <a:pPr algn="l">
              <a:lnSpc>
                <a:spcPts val="4319"/>
              </a:lnSpc>
            </a:pPr>
          </a:p>
          <a:p>
            <a:pPr algn="l" marL="1474464" indent="-491488" lvl="2">
              <a:lnSpc>
                <a:spcPts val="4319"/>
              </a:lnSpc>
              <a:buFont typeface="Arial"/>
              <a:buChar char="⚬"/>
            </a:pPr>
            <a:r>
              <a:rPr lang="en-US" sz="35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E.g a gift such as a cube helped children understand concepts of size, shape, dimension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5439923" y="543028"/>
            <a:ext cx="2479192" cy="1709116"/>
            <a:chOff x="0" y="0"/>
            <a:chExt cx="3305590" cy="2278822"/>
          </a:xfrm>
        </p:grpSpPr>
        <p:sp>
          <p:nvSpPr>
            <p:cNvPr name="Freeform 6" id="6" descr="C:\Users\s.ainsworth\AppData\Local\Microsoft\Windows\Temporary Internet Files\Content.IE5\237NACTQ\MC900070860[1].wmf"/>
            <p:cNvSpPr/>
            <p:nvPr/>
          </p:nvSpPr>
          <p:spPr>
            <a:xfrm flipH="false" flipV="false" rot="0">
              <a:off x="0" y="0"/>
              <a:ext cx="3305556" cy="2278761"/>
            </a:xfrm>
            <a:custGeom>
              <a:avLst/>
              <a:gdLst/>
              <a:ahLst/>
              <a:cxnLst/>
              <a:rect r="r" b="b" t="t" l="l"/>
              <a:pathLst>
                <a:path h="2278761" w="3305556">
                  <a:moveTo>
                    <a:pt x="0" y="0"/>
                  </a:moveTo>
                  <a:lnTo>
                    <a:pt x="3305556" y="0"/>
                  </a:lnTo>
                  <a:lnTo>
                    <a:pt x="3305556" y="2278761"/>
                  </a:lnTo>
                  <a:lnTo>
                    <a:pt x="0" y="22787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</p:grp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019175"/>
            <a:ext cx="16276320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335877" y="2539365"/>
            <a:ext cx="6217920" cy="6718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credu bod gan rieni rôl bwysig fel dylanwad addysgol cyson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Darparwyd lleoliad teuluol yn yr ysgol i hybu rhyngweithio cymdeithasol nad oedd yn heriol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077103" y="2539365"/>
            <a:ext cx="5875020" cy="6718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Valued role of parents as most consistent  educational influence</a:t>
            </a:r>
          </a:p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Provided a family setting within school environment to encourage non-threatening social interaction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3465195"/>
            <a:ext cx="12712122" cy="19088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 Education Centre Ontario, Canada   http://www.froebel.com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7299484" y="4893945"/>
            <a:ext cx="188595" cy="4800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/</a:t>
            </a: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520440" y="1009650"/>
            <a:ext cx="11247120" cy="1390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133725"/>
            <a:ext cx="7566660" cy="575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Ni ddylai plant gael eu mowldio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datblygu ar eu cyflymder eu hunain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Dylai addysgwyr adnabod lefel datblygiad bob plentyn a darparu gweithgareddau wedi eu gwahaniaethu ar eu cyfer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93477" y="3133725"/>
            <a:ext cx="6984584" cy="532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Children should not be moulded </a:t>
            </a:r>
          </a:p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Develop at their own pace </a:t>
            </a:r>
          </a:p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Educators should recognise each child’s level of development and provide differentiated activities</a:t>
            </a: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05840" y="853440"/>
            <a:ext cx="162763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6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Grŵp / Group 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89553" y="2476500"/>
            <a:ext cx="6403384" cy="6781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03970" indent="-451985" lvl="1">
              <a:lnSpc>
                <a:spcPts val="5994"/>
              </a:lnSpc>
              <a:buFont typeface="Arial"/>
              <a:buChar char="•"/>
            </a:pPr>
            <a:r>
              <a:rPr lang="en-US" sz="49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Rhestrwch 5 gweithgaredd ysgol sy’n dilyn athroniaeth </a:t>
            </a:r>
            <a:r>
              <a:rPr lang="en-US" sz="4995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</a:t>
            </a:r>
          </a:p>
          <a:p>
            <a:pPr algn="l" marL="903970" indent="-451985" lvl="1">
              <a:lnSpc>
                <a:spcPts val="5994"/>
              </a:lnSpc>
              <a:buFont typeface="Arial"/>
              <a:buChar char="•"/>
            </a:pPr>
            <a:r>
              <a:rPr lang="en-US" sz="49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Eglurwch sut maent yn enghreifftiau o feddylfryd Froebel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052476" y="2476500"/>
            <a:ext cx="7484249" cy="6781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2275570" indent="-568893" lvl="3">
              <a:lnSpc>
                <a:spcPts val="5994"/>
              </a:lnSpc>
              <a:buFont typeface="Arial"/>
              <a:buChar char="￭"/>
            </a:pPr>
            <a:r>
              <a:rPr lang="en-US" sz="49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List 5 school activities that would conform to </a:t>
            </a:r>
            <a:r>
              <a:rPr lang="en-US" sz="4995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Froebel</a:t>
            </a:r>
            <a:r>
              <a:rPr lang="en-US" sz="49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’s philosophy</a:t>
            </a:r>
          </a:p>
          <a:p>
            <a:pPr algn="l" marL="2275570" indent="-568893" lvl="3">
              <a:lnSpc>
                <a:spcPts val="5994"/>
              </a:lnSpc>
              <a:buFont typeface="Arial"/>
              <a:buChar char="￭"/>
            </a:pPr>
            <a:r>
              <a:rPr lang="en-US" sz="49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Explain how they are examples of Froebel’s approach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05840" y="448152"/>
            <a:ext cx="162763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John Dewey:1859-1952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664167" y="1914525"/>
            <a:ext cx="11196022" cy="7829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>
                <a:solidFill>
                  <a:srgbClr val="FF6600"/>
                </a:solidFill>
                <a:latin typeface="Trebuchet MS"/>
                <a:ea typeface="Trebuchet MS"/>
                <a:cs typeface="Trebuchet MS"/>
                <a:sym typeface="Trebuchet MS"/>
              </a:rPr>
              <a:t>Model Dewey o ddysgu</a:t>
            </a:r>
          </a:p>
          <a:p>
            <a:pPr algn="l">
              <a:lnSpc>
                <a:spcPts val="5040"/>
              </a:lnSpc>
            </a:pPr>
          </a:p>
          <a:p>
            <a:pPr algn="l" marL="1554480" indent="-518160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Bod yn ymwybodol o broblem</a:t>
            </a: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</a:p>
          <a:p>
            <a:pPr algn="l" marL="1554480" indent="-518160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Diffinio’r broblem </a:t>
            </a: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</a:p>
          <a:p>
            <a:pPr algn="l" marL="1554480" indent="-518160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Cynnig damcaniaeth i’w ddatrys</a:t>
            </a: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</a:p>
          <a:p>
            <a:pPr algn="l" marL="1554480" indent="-518160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Arfarnu’r canlyniadau o brofiad blaenorol</a:t>
            </a: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</a:p>
          <a:p>
            <a:pPr algn="l" marL="1554480" indent="-518160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Profi’r datrysiad mwyaf tebygol</a:t>
            </a:r>
          </a:p>
          <a:p>
            <a:pPr algn="l">
              <a:lnSpc>
                <a:spcPts val="1439"/>
              </a:lnSpc>
            </a:pPr>
          </a:p>
          <a:p>
            <a:pPr algn="l">
              <a:lnSpc>
                <a:spcPts val="1439"/>
              </a:lnSpc>
            </a:pPr>
          </a:p>
          <a:p>
            <a:pPr algn="l">
              <a:lnSpc>
                <a:spcPts val="1439"/>
              </a:lnSpc>
            </a:pPr>
          </a:p>
          <a:p>
            <a:pPr algn="r">
              <a:lnSpc>
                <a:spcPts val="2999"/>
              </a:lnSpc>
            </a:pPr>
            <a:r>
              <a:rPr lang="en-US" sz="249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http://www.dewey.pragmatism.org</a:t>
            </a:r>
          </a:p>
          <a:p>
            <a:pPr algn="r">
              <a:lnSpc>
                <a:spcPts val="5879"/>
              </a:lnSpc>
            </a:pPr>
          </a:p>
        </p:txBody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3114191" y="1743075"/>
            <a:ext cx="4145109" cy="6800850"/>
            <a:chOff x="0" y="0"/>
            <a:chExt cx="5526812" cy="9067800"/>
          </a:xfrm>
        </p:grpSpPr>
        <p:sp>
          <p:nvSpPr>
            <p:cNvPr name="Freeform 5" id="5" descr="John_Dewey"/>
            <p:cNvSpPr/>
            <p:nvPr/>
          </p:nvSpPr>
          <p:spPr>
            <a:xfrm flipH="false" flipV="false" rot="0">
              <a:off x="0" y="0"/>
              <a:ext cx="5526786" cy="9067800"/>
            </a:xfrm>
            <a:custGeom>
              <a:avLst/>
              <a:gdLst/>
              <a:ahLst/>
              <a:cxnLst/>
              <a:rect r="r" b="b" t="t" l="l"/>
              <a:pathLst>
                <a:path h="9067800" w="5526786">
                  <a:moveTo>
                    <a:pt x="0" y="0"/>
                  </a:moveTo>
                  <a:lnTo>
                    <a:pt x="5526786" y="0"/>
                  </a:lnTo>
                  <a:lnTo>
                    <a:pt x="5526786" y="9067800"/>
                  </a:lnTo>
                  <a:lnTo>
                    <a:pt x="0" y="9067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1614966"/>
            <a:ext cx="11162440" cy="8629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61"/>
              </a:lnSpc>
            </a:pPr>
            <a:r>
              <a:rPr lang="en-US" sz="3884">
                <a:solidFill>
                  <a:srgbClr val="FF6600"/>
                </a:solidFill>
                <a:latin typeface="Trebuchet MS"/>
                <a:ea typeface="Trebuchet MS"/>
                <a:cs typeface="Trebuchet MS"/>
                <a:sym typeface="Trebuchet MS"/>
              </a:rPr>
              <a:t>Dewey’s Model of Learning</a:t>
            </a:r>
          </a:p>
          <a:p>
            <a:pPr algn="l">
              <a:lnSpc>
                <a:spcPts val="4662"/>
              </a:lnSpc>
            </a:pPr>
          </a:p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Become aware of the problem </a:t>
            </a:r>
          </a:p>
          <a:p>
            <a:pPr algn="l">
              <a:lnSpc>
                <a:spcPts val="4661"/>
              </a:lnSpc>
            </a:pPr>
          </a:p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Define the problem. </a:t>
            </a:r>
          </a:p>
          <a:p>
            <a:pPr algn="l">
              <a:lnSpc>
                <a:spcPts val="4661"/>
              </a:lnSpc>
            </a:pPr>
          </a:p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Propose hypotheses to solve it</a:t>
            </a:r>
          </a:p>
          <a:p>
            <a:pPr algn="l">
              <a:lnSpc>
                <a:spcPts val="4661"/>
              </a:lnSpc>
            </a:pPr>
          </a:p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Evaluate the consequences of the hypotheses from one's past experience</a:t>
            </a:r>
          </a:p>
          <a:p>
            <a:pPr algn="l">
              <a:lnSpc>
                <a:spcPts val="4661"/>
              </a:lnSpc>
            </a:pPr>
          </a:p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Test the likeliest solution</a:t>
            </a:r>
          </a:p>
          <a:p>
            <a:pPr algn="l">
              <a:lnSpc>
                <a:spcPts val="1332"/>
              </a:lnSpc>
            </a:pPr>
          </a:p>
          <a:p>
            <a:pPr algn="r">
              <a:lnSpc>
                <a:spcPts val="2531"/>
              </a:lnSpc>
            </a:pPr>
          </a:p>
          <a:p>
            <a:pPr algn="r">
              <a:lnSpc>
                <a:spcPts val="2531"/>
              </a:lnSpc>
            </a:pPr>
            <a:r>
              <a:rPr lang="en-US" sz="210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http://www.dewey.pragmatism.org</a:t>
            </a:r>
          </a:p>
          <a:p>
            <a:pPr algn="r" marL="1746379" indent="-582126" lvl="2">
              <a:lnSpc>
                <a:spcPts val="586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377440" y="448152"/>
            <a:ext cx="121615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John Dewey:1859-1952</a:t>
            </a:r>
          </a:p>
        </p:txBody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3115925" y="2080737"/>
            <a:ext cx="4143375" cy="6800850"/>
            <a:chOff x="0" y="0"/>
            <a:chExt cx="5524500" cy="9067800"/>
          </a:xfrm>
        </p:grpSpPr>
        <p:sp>
          <p:nvSpPr>
            <p:cNvPr name="Freeform 5" id="5" descr="John_Dewey"/>
            <p:cNvSpPr/>
            <p:nvPr/>
          </p:nvSpPr>
          <p:spPr>
            <a:xfrm flipH="false" flipV="false" rot="0">
              <a:off x="0" y="0"/>
              <a:ext cx="5524500" cy="9067800"/>
            </a:xfrm>
            <a:custGeom>
              <a:avLst/>
              <a:gdLst/>
              <a:ahLst/>
              <a:cxnLst/>
              <a:rect r="r" b="b" t="t" l="l"/>
              <a:pathLst>
                <a:path h="9067800" w="5524500">
                  <a:moveTo>
                    <a:pt x="0" y="0"/>
                  </a:moveTo>
                  <a:lnTo>
                    <a:pt x="5524500" y="0"/>
                  </a:lnTo>
                  <a:lnTo>
                    <a:pt x="5524500" y="9067800"/>
                  </a:lnTo>
                  <a:lnTo>
                    <a:pt x="0" y="9067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-41" b="0"/>
              </a:stretch>
            </a:blipFill>
          </p:spPr>
        </p:sp>
      </p:grp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606040" y="264795"/>
            <a:ext cx="121615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Dewey:  Addysgwr blaengar</a:t>
            </a:r>
          </a:p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             A progressive educationalist</a:t>
            </a:r>
          </a:p>
          <a:p>
            <a:pPr algn="l">
              <a:lnSpc>
                <a:spcPts val="648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571500" y="2879609"/>
            <a:ext cx="8115300" cy="3533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 bodau dynol yn anifeiliaid cymdeithasol</a:t>
            </a:r>
          </a:p>
          <a:p>
            <a:pPr algn="l" marL="1288447" indent="-429482" lvl="2">
              <a:lnSpc>
                <a:spcPts val="3996"/>
              </a:lnSpc>
              <a:buFont typeface="Arial"/>
              <a:buChar char="⚬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Maent yn dysgu o weithgareddau ‘go iawn’ gyda phobl eraill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 athro blaengar eisiau darparu:</a:t>
            </a:r>
          </a:p>
          <a:p>
            <a:pPr algn="l" marL="602647" indent="-301323" lvl="1">
              <a:lnSpc>
                <a:spcPts val="3996"/>
              </a:lnSpc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profiadau a gweithgareddau sy’n troi o gwmpas bywyd go iawn y disgyblion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412864" y="2879609"/>
            <a:ext cx="7524168" cy="3533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18947" indent="-359474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Humans are social animals</a:t>
            </a:r>
          </a:p>
          <a:p>
            <a:pPr algn="l" marL="1288447" indent="-429482" lvl="2">
              <a:lnSpc>
                <a:spcPts val="3996"/>
              </a:lnSpc>
              <a:buFont typeface="Arial"/>
              <a:buChar char="⚬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They learn best from ‘real-life’ activities with other people</a:t>
            </a:r>
          </a:p>
          <a:p>
            <a:pPr algn="l" marL="602647" indent="-301323" lvl="1">
              <a:lnSpc>
                <a:spcPts val="3996"/>
              </a:lnSpc>
              <a:buFont typeface="Arial"/>
              <a:buChar char="•"/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 progressivist teacher desires to provide:</a:t>
            </a:r>
          </a:p>
          <a:p>
            <a:pPr algn="l" marL="602647" indent="-301323" lvl="1">
              <a:lnSpc>
                <a:spcPts val="3996"/>
              </a:lnSpc>
            </a:pPr>
            <a:r>
              <a:rPr lang="en-US" sz="333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experiences and activities that centre on the real life of the pupils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076145" y="6910388"/>
            <a:ext cx="4135711" cy="2983943"/>
            <a:chOff x="0" y="0"/>
            <a:chExt cx="6009258" cy="43357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009259" cy="4335780"/>
            </a:xfrm>
            <a:custGeom>
              <a:avLst/>
              <a:gdLst/>
              <a:ahLst/>
              <a:cxnLst/>
              <a:rect r="r" b="b" t="t" l="l"/>
              <a:pathLst>
                <a:path h="4335780" w="6009259">
                  <a:moveTo>
                    <a:pt x="0" y="0"/>
                  </a:moveTo>
                  <a:lnTo>
                    <a:pt x="6009259" y="0"/>
                  </a:lnTo>
                  <a:lnTo>
                    <a:pt x="6009259" y="4335780"/>
                  </a:lnTo>
                  <a:lnTo>
                    <a:pt x="0" y="43357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-6080" b="1"/>
              </a:stretch>
            </a:blipFill>
          </p:spPr>
        </p:sp>
      </p:grp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834640" y="25527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Dewey:  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Progressive Movement / Symudiad Blaengar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17642" y="3177921"/>
            <a:ext cx="7926358" cy="544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 u="sng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Syniad pedagogaidd </a:t>
            </a: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 ddechreuodd yn hwyr yn y19eg ganrif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b="true" sz="3600" u="sng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Blaengar</a:t>
            </a: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 Term a ddefnyddiwyd i wahaniaethu o’r cwricwlwm  traddodiadol clasurol oedd yn paratoi’r rhai o ddosbarth socio-economaidd uwch ar gyfer prifysgol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119180" y="3484156"/>
            <a:ext cx="7140120" cy="44245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3456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 </a:t>
            </a:r>
            <a:r>
              <a:rPr lang="en-US" b="true" sz="3600" u="sng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pedagogical movement </a:t>
            </a: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that began in the late nineteenth century </a:t>
            </a:r>
          </a:p>
          <a:p>
            <a:pPr algn="l" marL="651510" indent="-325755" lvl="1">
              <a:lnSpc>
                <a:spcPts val="3456"/>
              </a:lnSpc>
              <a:buFont typeface="Arial"/>
              <a:buChar char="•"/>
            </a:pPr>
            <a:r>
              <a:rPr lang="en-US" b="true" sz="3600" u="sng">
                <a:solidFill>
                  <a:srgbClr val="FF0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Progressive</a:t>
            </a:r>
          </a:p>
          <a:p>
            <a:pPr algn="l" marL="651510" indent="-325755" lvl="1">
              <a:lnSpc>
                <a:spcPts val="3456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was used to distinguish this education from the traditional curriculum of the 19th century of a classical preparation for university for those of a higher socio-economic status</a:t>
            </a:r>
          </a:p>
        </p:txBody>
      </p:sp>
    </p:spTree>
  </p:cSld>
  <p:clrMapOvr>
    <a:masterClrMapping/>
  </p:clrMapOvr>
</p:sld>
</file>

<file path=ppt/slides/slide2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312795"/>
            <a:ext cx="5972652" cy="5652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3456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Slogan blaengar nodweddiadol</a:t>
            </a:r>
          </a:p>
          <a:p>
            <a:pPr algn="l" marL="651510" indent="-325755" lvl="1">
              <a:lnSpc>
                <a:spcPts val="3456"/>
              </a:lnSpc>
            </a:pPr>
          </a:p>
          <a:p>
            <a:pPr algn="l" marL="1303020" indent="-651510" lvl="1">
              <a:lnSpc>
                <a:spcPts val="6912"/>
              </a:lnSpc>
              <a:buFont typeface="Arial"/>
              <a:buChar char="•"/>
            </a:pPr>
            <a:r>
              <a:rPr lang="en-US" b="true" sz="7200">
                <a:solidFill>
                  <a:srgbClr val="FFC0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Dysgu trwy Wneud!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1393805" y="3227070"/>
            <a:ext cx="5865495" cy="6064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 typical progressivist slogan is </a:t>
            </a:r>
          </a:p>
          <a:p>
            <a:pPr algn="ctr" marL="1194435" indent="-597217" lvl="1">
              <a:lnSpc>
                <a:spcPts val="7920"/>
              </a:lnSpc>
            </a:pPr>
            <a:r>
              <a:rPr lang="en-US" b="true" sz="6600">
                <a:solidFill>
                  <a:srgbClr val="FF6600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Learn by Doing!</a:t>
            </a:r>
          </a:p>
          <a:p>
            <a:pPr algn="ctr" marL="217170" indent="-108585" lvl="1">
              <a:lnSpc>
                <a:spcPts val="1439"/>
              </a:lnSpc>
            </a:pPr>
            <a:r>
              <a:rPr lang="en-US" sz="1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http://www.dewey.pragmatism.org</a:t>
            </a:r>
          </a:p>
          <a:p>
            <a:pPr algn="ctr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3456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 Mudiad Blaengar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Progressive Movement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6879431" y="7519855"/>
            <a:ext cx="4529138" cy="2271712"/>
            <a:chOff x="0" y="0"/>
            <a:chExt cx="6038850" cy="30289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038850" cy="3028950"/>
            </a:xfrm>
            <a:custGeom>
              <a:avLst/>
              <a:gdLst/>
              <a:ahLst/>
              <a:cxnLst/>
              <a:rect r="r" b="b" t="t" l="l"/>
              <a:pathLst>
                <a:path h="3028950" w="6038850">
                  <a:moveTo>
                    <a:pt x="0" y="0"/>
                  </a:moveTo>
                  <a:lnTo>
                    <a:pt x="6038850" y="0"/>
                  </a:lnTo>
                  <a:lnTo>
                    <a:pt x="6038850" y="3028950"/>
                  </a:lnTo>
                  <a:lnTo>
                    <a:pt x="0" y="3028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30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12735" y="3976962"/>
            <a:ext cx="7631265" cy="38694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391602" indent="-463868" lvl="2">
              <a:lnSpc>
                <a:spcPts val="3744"/>
              </a:lnSpc>
              <a:buFont typeface="Arial"/>
              <a:buChar char="⚬"/>
            </a:pPr>
            <a:r>
              <a:rPr lang="en-US" sz="39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Prosiectau ymarferol</a:t>
            </a:r>
          </a:p>
          <a:p>
            <a:pPr algn="l" marL="1391602" indent="-463868" lvl="2">
              <a:lnSpc>
                <a:spcPts val="3744"/>
              </a:lnSpc>
              <a:buFont typeface="Arial"/>
              <a:buChar char="⚬"/>
            </a:pPr>
            <a:r>
              <a:rPr lang="en-US" sz="39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Dysgu trwy brofiad</a:t>
            </a:r>
          </a:p>
          <a:p>
            <a:pPr algn="l" marL="705802" indent="-352901" lvl="1">
              <a:lnSpc>
                <a:spcPts val="4680"/>
              </a:lnSpc>
              <a:buFont typeface="Arial"/>
              <a:buChar char="•"/>
            </a:pPr>
            <a:r>
              <a:rPr lang="en-US" sz="39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Cwricwlwm integredig yn ffocysu ar unedau thematig</a:t>
            </a:r>
          </a:p>
          <a:p>
            <a:pPr algn="l" marL="705802" indent="-352901" lvl="1">
              <a:lnSpc>
                <a:spcPts val="4680"/>
              </a:lnSpc>
              <a:buFont typeface="Arial"/>
              <a:buChar char="•"/>
            </a:pPr>
            <a:r>
              <a:rPr lang="en-US" sz="39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Pwyslais cryf ar ddatrys problemau a meddwl yn feirniadol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309434" y="3738837"/>
            <a:ext cx="6949866" cy="42980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209675" indent="-403225" lvl="2">
              <a:lnSpc>
                <a:spcPts val="4212"/>
              </a:lnSpc>
              <a:buFont typeface="Arial"/>
              <a:buChar char="⚬"/>
            </a:pPr>
            <a:r>
              <a:rPr lang="en-US" sz="39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hands-on projects</a:t>
            </a:r>
          </a:p>
          <a:p>
            <a:pPr algn="l" marL="1209675" indent="-403225" lvl="2">
              <a:lnSpc>
                <a:spcPts val="4212"/>
              </a:lnSpc>
              <a:buFont typeface="Arial"/>
              <a:buChar char="⚬"/>
            </a:pPr>
            <a:r>
              <a:rPr lang="en-US" sz="39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experiential learning</a:t>
            </a:r>
          </a:p>
          <a:p>
            <a:pPr algn="l" marL="870585" indent="-435292" lvl="1">
              <a:lnSpc>
                <a:spcPts val="4212"/>
              </a:lnSpc>
              <a:buFont typeface="Arial"/>
              <a:buChar char="•"/>
            </a:pPr>
            <a:r>
              <a:rPr lang="en-US" sz="3900">
                <a:solidFill>
                  <a:srgbClr val="3B3B3B"/>
                </a:solidFill>
                <a:latin typeface="Trebuchet MS"/>
                <a:ea typeface="Trebuchet MS"/>
                <a:cs typeface="Trebuchet MS"/>
                <a:sym typeface="Trebuchet MS"/>
              </a:rPr>
              <a:t>Integrated curriculum focused on </a:t>
            </a:r>
          </a:p>
          <a:p>
            <a:pPr algn="l" marL="870585" indent="-435292" lvl="1">
              <a:lnSpc>
                <a:spcPts val="4212"/>
              </a:lnSpc>
            </a:pPr>
            <a:r>
              <a:rPr lang="en-US" sz="3900">
                <a:solidFill>
                  <a:srgbClr val="3B3B3B"/>
                </a:solidFill>
                <a:latin typeface="Trebuchet MS"/>
                <a:ea typeface="Trebuchet MS"/>
                <a:cs typeface="Trebuchet MS"/>
                <a:sym typeface="Trebuchet MS"/>
              </a:rPr>
              <a:t>thematic units </a:t>
            </a:r>
          </a:p>
          <a:p>
            <a:pPr algn="l" marL="870585" indent="-435292" lvl="1">
              <a:lnSpc>
                <a:spcPts val="4212"/>
              </a:lnSpc>
              <a:buFont typeface="Arial"/>
              <a:buChar char="•"/>
            </a:pPr>
            <a:r>
              <a:rPr lang="en-US" sz="39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Strong emphasis on </a:t>
            </a:r>
          </a:p>
          <a:p>
            <a:pPr algn="l" marL="870242" indent="-435121" lvl="1">
              <a:lnSpc>
                <a:spcPts val="4212"/>
              </a:lnSpc>
            </a:pPr>
            <a:r>
              <a:rPr lang="en-US" sz="39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problem solving and critical thinking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Rhinweddau Addysg Blaengar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Qualities of Progressive Education</a:t>
            </a:r>
          </a:p>
        </p:txBody>
      </p:sp>
    </p:spTree>
  </p:cSld>
  <p:clrMapOvr>
    <a:masterClrMapping/>
  </p:clrMapOvr>
</p:sld>
</file>

<file path=ppt/slides/slide31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662934"/>
            <a:ext cx="5925864" cy="55953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Gwaith grwp a datblygu sgiliau cymdeithasol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Deall yn hytrach na dysgu “ar gof”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2E83C3"/>
                </a:solidFill>
                <a:latin typeface="Trebuchet MS"/>
                <a:ea typeface="Trebuchet MS"/>
                <a:cs typeface="Trebuchet MS"/>
                <a:sym typeface="Trebuchet MS"/>
              </a:rPr>
              <a:t>Prosiectau dysgu ar y cyd a chydweithio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3B3B3B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ar gyfer cyfrifoldeb cymdeithasol a democratiaeth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498875" y="3356572"/>
            <a:ext cx="6760425" cy="62080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4687" indent="-462344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Group work and development of </a:t>
            </a:r>
          </a:p>
          <a:p>
            <a:pPr algn="l" marL="924687" indent="-462344" lvl="1">
              <a:lnSpc>
                <a:spcPts val="4082"/>
              </a:lnSpc>
            </a:pPr>
            <a:r>
              <a:rPr lang="en-US" sz="4200">
                <a:solidFill>
                  <a:srgbClr val="FF0000"/>
                </a:solidFill>
                <a:latin typeface="Trebuchet MS"/>
                <a:ea typeface="Trebuchet MS"/>
                <a:cs typeface="Trebuchet MS"/>
                <a:sym typeface="Trebuchet MS"/>
              </a:rPr>
              <a:t>social skills </a:t>
            </a:r>
          </a:p>
          <a:p>
            <a:pPr algn="l" marL="924687" indent="-462344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0F7698"/>
                </a:solidFill>
                <a:latin typeface="Trebuchet MS"/>
                <a:ea typeface="Trebuchet MS"/>
                <a:cs typeface="Trebuchet MS"/>
                <a:sym typeface="Trebuchet MS"/>
              </a:rPr>
              <a:t>Understanding as opposed to rote learning</a:t>
            </a:r>
          </a:p>
          <a:p>
            <a:pPr algn="l" marL="924687" indent="-462344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2E83C3"/>
                </a:solidFill>
                <a:latin typeface="Trebuchet MS"/>
                <a:ea typeface="Trebuchet MS"/>
                <a:cs typeface="Trebuchet MS"/>
                <a:sym typeface="Trebuchet MS"/>
              </a:rPr>
              <a:t>Collaborative and cooperative learning projects </a:t>
            </a:r>
          </a:p>
          <a:p>
            <a:pPr algn="l" marL="924687" indent="-462344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3B3B3B"/>
                </a:solidFill>
                <a:latin typeface="Trebuchet MS"/>
                <a:ea typeface="Trebuchet MS"/>
                <a:cs typeface="Trebuchet MS"/>
                <a:sym typeface="Trebuchet MS"/>
              </a:rPr>
              <a:t>Education for </a:t>
            </a:r>
          </a:p>
          <a:p>
            <a:pPr algn="l" marL="924382" indent="-462191" lvl="1">
              <a:lnSpc>
                <a:spcPts val="4082"/>
              </a:lnSpc>
            </a:pPr>
            <a:r>
              <a:rPr lang="en-US" sz="4200">
                <a:solidFill>
                  <a:srgbClr val="3B3B3B"/>
                </a:solidFill>
                <a:latin typeface="Trebuchet MS"/>
                <a:ea typeface="Trebuchet MS"/>
                <a:cs typeface="Trebuchet MS"/>
                <a:sym typeface="Trebuchet MS"/>
              </a:rPr>
              <a:t>social responsibility and democracy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Rhinweddau Addysg Blaengar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Qualities of Progressive Education</a:t>
            </a:r>
          </a:p>
        </p:txBody>
      </p:sp>
    </p:spTree>
  </p:cSld>
  <p:clrMapOvr>
    <a:masterClrMapping/>
  </p:clrMapOvr>
</p:sld>
</file>

<file path=ppt/slides/slide32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493456"/>
            <a:ext cx="7207816" cy="4905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Llai o bwyslais ar lyfrau testun o blaid</a:t>
            </a:r>
          </a:p>
          <a:p>
            <a:pPr algn="l" marL="1239339" indent="-413113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 adnoddau dysgu amrywiol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Pwyslais ar</a:t>
            </a:r>
          </a:p>
          <a:p>
            <a:pPr algn="l" marL="1239339" indent="-413113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Sgiliau dysgu gydol oes a chymdeithasol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Asesu drwy</a:t>
            </a:r>
          </a:p>
          <a:p>
            <a:pPr algn="l" marL="1239339" indent="-413113" lvl="2">
              <a:lnSpc>
                <a:spcPts val="4320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arfarniad o brosiectau a chynnyrch plentyn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467571" y="3541081"/>
            <a:ext cx="6656182" cy="4863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388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De-emphasis on textbooks in favour of </a:t>
            </a:r>
          </a:p>
          <a:p>
            <a:pPr algn="l" marL="1287000" indent="-429000" lvl="2">
              <a:lnSpc>
                <a:spcPts val="3888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varied learning resources </a:t>
            </a:r>
          </a:p>
          <a:p>
            <a:pPr algn="l" marL="651510" indent="-325755" lvl="1">
              <a:lnSpc>
                <a:spcPts val="388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Emphasis on </a:t>
            </a:r>
          </a:p>
          <a:p>
            <a:pPr algn="l" marL="651510" indent="-325755" lvl="1">
              <a:lnSpc>
                <a:spcPts val="388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life-long learning and social skills </a:t>
            </a:r>
          </a:p>
          <a:p>
            <a:pPr algn="l" marL="651510" indent="-325755" lvl="1">
              <a:lnSpc>
                <a:spcPts val="388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Assessment by </a:t>
            </a:r>
          </a:p>
          <a:p>
            <a:pPr algn="l" marL="1287000" indent="-429000" lvl="2">
              <a:lnSpc>
                <a:spcPts val="3888"/>
              </a:lnSpc>
              <a:buFont typeface="Arial"/>
              <a:buChar char="⚬"/>
            </a:pPr>
            <a:r>
              <a:rPr lang="en-US" sz="36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evaluation of child’s projects and productions</a:t>
            </a:r>
          </a:p>
          <a:p>
            <a:pPr algn="l" marL="1287000" indent="-429000" lvl="2">
              <a:lnSpc>
                <a:spcPts val="3456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Rhinweddau Addysg Blaengar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Qualities of Progressive Education</a:t>
            </a:r>
          </a:p>
        </p:txBody>
      </p:sp>
    </p:spTree>
  </p:cSld>
  <p:clrMapOvr>
    <a:masterClrMapping/>
  </p:clrMapOvr>
</p:sld>
</file>

<file path=ppt/slides/slide3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914153" y="1019175"/>
            <a:ext cx="12459693" cy="1285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4200" b="true">
                <a:solidFill>
                  <a:srgbClr val="111111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Dewey: “Education is not preparation for life;</a:t>
            </a:r>
            <a:r>
              <a:rPr lang="en-US" sz="4200">
                <a:solidFill>
                  <a:srgbClr val="111111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200" b="true">
                <a:solidFill>
                  <a:srgbClr val="111111"/>
                </a:solidFill>
                <a:latin typeface="Trebuchet MS Bold"/>
                <a:ea typeface="Trebuchet MS Bold"/>
                <a:cs typeface="Trebuchet MS Bold"/>
                <a:sym typeface="Trebuchet MS Bold"/>
              </a:rPr>
              <a:t>education is life itself.”</a:t>
            </a:r>
          </a:p>
        </p:txBody>
      </p:sp>
      <p:pic>
        <p:nvPicPr>
          <p:cNvPr name="Picture 3" id="3"/>
          <p:cNvPicPr>
            <a:picLocks noChangeAspect="true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 rot="0">
            <a:off x="3653314" y="3086100"/>
            <a:ext cx="10981372" cy="6172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61488" y="3327560"/>
            <a:ext cx="5972652" cy="5604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7265" indent="-488632" lvl="1">
              <a:lnSpc>
                <a:spcPts val="5184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Rhestrwch 5 gweithgaredd flaengar y medrwch eu gweld mewn ysgolion heddiw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136393" y="3327560"/>
            <a:ext cx="5865495" cy="59307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7265" indent="-488632" lvl="1">
              <a:lnSpc>
                <a:spcPts val="5184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List 5 examples of progressivist activities that you could find in a primary school today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520440" y="1019175"/>
            <a:ext cx="11247120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/ Task</a:t>
            </a:r>
          </a:p>
        </p:txBody>
      </p:sp>
    </p:spTree>
  </p:cSld>
  <p:clrMapOvr>
    <a:masterClrMapping/>
  </p:clrMapOvr>
</p:sld>
</file>

<file path=ppt/slides/slide3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377440" y="2334102"/>
            <a:ext cx="5875020" cy="66308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6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"Never help a child with a task at which he feels he can succeed." – Maria Montessori.</a:t>
            </a:r>
          </a:p>
          <a:p>
            <a:pPr algn="l">
              <a:lnSpc>
                <a:spcPts val="6480"/>
              </a:lnSpc>
            </a:pPr>
          </a:p>
          <a:p>
            <a:pPr algn="l">
              <a:lnSpc>
                <a:spcPts val="648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377440" y="448152"/>
            <a:ext cx="121615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Maria Montessori 1870-1952</a:t>
            </a:r>
          </a:p>
        </p:txBody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8586789" y="2174084"/>
            <a:ext cx="5741194" cy="6965156"/>
            <a:chOff x="0" y="0"/>
            <a:chExt cx="7654926" cy="9286874"/>
          </a:xfrm>
        </p:grpSpPr>
        <p:sp>
          <p:nvSpPr>
            <p:cNvPr name="Freeform 5" id="5" descr="http://www.biography.com/imported/images/Biography/Images/Profiles/M/Maria-Montessori-9412528-1-402.jpg"/>
            <p:cNvSpPr/>
            <p:nvPr/>
          </p:nvSpPr>
          <p:spPr>
            <a:xfrm flipH="false" flipV="false" rot="0">
              <a:off x="0" y="0"/>
              <a:ext cx="7654925" cy="9286875"/>
            </a:xfrm>
            <a:custGeom>
              <a:avLst/>
              <a:gdLst/>
              <a:ahLst/>
              <a:cxnLst/>
              <a:rect r="r" b="b" t="t" l="l"/>
              <a:pathLst>
                <a:path h="9286875" w="7654925">
                  <a:moveTo>
                    <a:pt x="0" y="0"/>
                  </a:moveTo>
                  <a:lnTo>
                    <a:pt x="7654925" y="0"/>
                  </a:lnTo>
                  <a:lnTo>
                    <a:pt x="7654925" y="9286875"/>
                  </a:lnTo>
                  <a:lnTo>
                    <a:pt x="0" y="9286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-21318" b="0"/>
              </a:stretch>
            </a:blipFill>
          </p:spPr>
        </p:sp>
      </p:grpSp>
    </p:spTree>
  </p:cSld>
  <p:clrMapOvr>
    <a:masterClrMapping/>
  </p:clrMapOvr>
</p:sld>
</file>

<file path=ppt/slides/slide36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56792" y="3601435"/>
            <a:ext cx="6209665" cy="5179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06780" indent="-453390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 meddyg benywaidd cyntaf yn yr Eidal.</a:t>
            </a:r>
          </a:p>
          <a:p>
            <a:pPr algn="l" marL="760095" indent="-380048" lvl="1">
              <a:lnSpc>
                <a:spcPts val="4082"/>
              </a:lnSpc>
            </a:pPr>
          </a:p>
          <a:p>
            <a:pPr algn="l" marL="760095" indent="-380048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Datblygodd ei dull ei hunan o addysg blynyddoedd cynnar</a:t>
            </a:r>
          </a:p>
          <a:p>
            <a:pPr algn="l" marL="760095" indent="-380048" lvl="1">
              <a:lnSpc>
                <a:spcPts val="4082"/>
              </a:lnSpc>
            </a:pPr>
          </a:p>
          <a:p>
            <a:pPr algn="l" marL="760095" indent="-380048" lvl="1">
              <a:lnSpc>
                <a:spcPts val="408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Teithiodd ar draws y byd yn arddangos ei thechnegau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740535" y="3564560"/>
            <a:ext cx="6518765" cy="62080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445895" indent="-481965" lvl="2">
              <a:lnSpc>
                <a:spcPts val="4082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First female doctor in Italy</a:t>
            </a:r>
          </a:p>
          <a:p>
            <a:pPr algn="l" marL="1445895" indent="-481965" lvl="2">
              <a:lnSpc>
                <a:spcPts val="4082"/>
              </a:lnSpc>
            </a:pPr>
          </a:p>
          <a:p>
            <a:pPr algn="l" marL="1445895" indent="-481965" lvl="2">
              <a:lnSpc>
                <a:spcPts val="4082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Developed her own approach to early years education</a:t>
            </a:r>
          </a:p>
          <a:p>
            <a:pPr algn="l" marL="1445895" indent="-481965" lvl="2">
              <a:lnSpc>
                <a:spcPts val="4082"/>
              </a:lnSpc>
            </a:pPr>
          </a:p>
          <a:p>
            <a:pPr algn="l" marL="1445895" indent="-481965" lvl="2">
              <a:lnSpc>
                <a:spcPts val="4082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Travelled around the world to demonstrate her techniques</a:t>
            </a:r>
          </a:p>
          <a:p>
            <a:pPr algn="l" marL="1445895" indent="-481965" lvl="2">
              <a:lnSpc>
                <a:spcPts val="4082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19175"/>
            <a:ext cx="12161520" cy="1381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854"/>
              </a:lnSpc>
            </a:pPr>
            <a:r>
              <a:rPr lang="en-US" sz="9045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</a:t>
            </a:r>
          </a:p>
        </p:txBody>
      </p:sp>
    </p:spTree>
  </p:cSld>
  <p:clrMapOvr>
    <a:masterClrMapping/>
  </p:clrMapOvr>
</p:sld>
</file>

<file path=ppt/slides/slide37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617595"/>
            <a:ext cx="5875020" cy="532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38772" indent="-419386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Annibynniaeth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Rhyddid o fewn terfynau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Parch ar gyfer datblygiad naturiol y plentyn</a:t>
            </a:r>
          </a:p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Seicolegol</a:t>
            </a:r>
          </a:p>
          <a:p>
            <a:pPr algn="l" marL="1388888" indent="-462963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Cymdeithasol</a:t>
            </a:r>
          </a:p>
          <a:p>
            <a:pPr algn="l" marL="1388414" indent="-462805" lvl="2">
              <a:lnSpc>
                <a:spcPts val="4662"/>
              </a:lnSpc>
              <a:buFont typeface="Arial"/>
              <a:buChar char="⚬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Corfforol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1384280" y="3301365"/>
            <a:ext cx="5875020" cy="5956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Independence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Freedom within limits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Respect for child’s natural development: </a:t>
            </a:r>
          </a:p>
          <a:p>
            <a:pPr algn="l" marL="1391602" indent="-463868" lvl="2">
              <a:lnSpc>
                <a:spcPts val="4680"/>
              </a:lnSpc>
              <a:buFont typeface="Arial"/>
              <a:buChar char="⚬"/>
            </a:pPr>
            <a:r>
              <a:rPr lang="en-US" sz="39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Psychological</a:t>
            </a:r>
          </a:p>
          <a:p>
            <a:pPr algn="l" marL="1445895" indent="-481965" lvl="2">
              <a:lnSpc>
                <a:spcPts val="5040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Social</a:t>
            </a:r>
          </a:p>
          <a:p>
            <a:pPr algn="l" marL="1445895" indent="-481965" lvl="2">
              <a:lnSpc>
                <a:spcPts val="5040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Physical</a:t>
            </a:r>
          </a:p>
          <a:p>
            <a:pPr algn="l" marL="1445895" indent="-481965" lvl="2">
              <a:lnSpc>
                <a:spcPts val="504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19175"/>
            <a:ext cx="12161520" cy="1838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6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Pwyslais ar: </a:t>
            </a:r>
          </a:p>
          <a:p>
            <a:pPr algn="ctr">
              <a:lnSpc>
                <a:spcPts val="7200"/>
              </a:lnSpc>
            </a:pPr>
            <a:r>
              <a:rPr lang="en-US" sz="60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Emphasis on:</a:t>
            </a:r>
          </a:p>
        </p:txBody>
      </p:sp>
    </p:spTree>
  </p:cSld>
  <p:clrMapOvr>
    <a:masterClrMapping/>
  </p:clrMapOvr>
</p:sld>
</file>

<file path=ppt/slides/slide38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358009" y="4306725"/>
            <a:ext cx="7470556" cy="40808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Dosbarthiadau  oedrannau cymysg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Plentyn yn dewis gweithgaredd o ystod o opsynau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Gwaith heb ymyrraeth am gyfnodau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Symudiad rhydd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505093" y="4380258"/>
            <a:ext cx="7754207" cy="3838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Mixed age classrooms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Child choice of activity from range of options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Uninterrupted blocks of work time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Freedom of movement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Elfennau allweddol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Key Montessori elements</a:t>
            </a:r>
          </a:p>
        </p:txBody>
      </p:sp>
    </p:spTree>
  </p:cSld>
  <p:clrMapOvr>
    <a:masterClrMapping/>
  </p:clrMapOvr>
</p:sld>
</file>

<file path=ppt/slides/slide39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22280" y="5042462"/>
            <a:ext cx="5875020" cy="17404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36"/>
              </a:lnSpc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Plant yn adeiladu  gwybodaeth  ac ystyr o’u profiadau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1384280" y="4607741"/>
            <a:ext cx="5875020" cy="2562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Children construct knowledge and meaning from their own experiences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2952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Elfen allweddol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Key Montessori element</a:t>
            </a:r>
          </a:p>
          <a:p>
            <a:pPr algn="ctr">
              <a:lnSpc>
                <a:spcPts val="5831"/>
              </a:lnSpc>
            </a:pPr>
          </a:p>
        </p:txBody>
      </p:sp>
    </p:spTree>
  </p:cSld>
  <p:clrMapOvr>
    <a:masterClrMapping/>
  </p:clrMapOvr>
</p:sld>
</file>

<file path=ppt/slides/slide40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4130150"/>
            <a:ext cx="6763227" cy="40808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hyrwyddo symud a gweithgarwch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Glendid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Yn gymesur i faint ac anghenion y plentyn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Cyfyngu deunydd i’r hyn a fydd yn cefnogi datblygiad y plentyn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043005" y="3877737"/>
            <a:ext cx="6918628" cy="45857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Facilitates movement and activity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Cleanliness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 proportion to the child’s size and needs</a:t>
            </a:r>
          </a:p>
          <a:p>
            <a:pPr algn="l" marL="760095" indent="-380048" lvl="1">
              <a:lnSpc>
                <a:spcPts val="4032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Limitation of materials so that only material that supports child’s development is included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248231" y="1009650"/>
            <a:ext cx="13791537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Yr amgylchedd dysgu 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learning environment</a:t>
            </a:r>
          </a:p>
        </p:txBody>
      </p:sp>
    </p:spTree>
  </p:cSld>
  <p:clrMapOvr>
    <a:masterClrMapping/>
  </p:clrMapOvr>
</p:sld>
</file>

<file path=ppt/slides/slide41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400425"/>
            <a:ext cx="7080536" cy="532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Wedi seilio ei gwaith ar ei harsylwadau o blant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Datblygodd fodel o ddatblygiad seicolegol ar gyfer plant a phobl ifanc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0-6 mlwydd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6-12 mlwydd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12-18 mlwydd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18-24 mlwydd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144000" y="2867025"/>
            <a:ext cx="8079248" cy="6391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Based her work on her observation of children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Developed model of psychological development for children and yourng people of ages 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0-6 years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6-12 years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12-18 years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18-24 years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377440" y="448152"/>
            <a:ext cx="12161520" cy="1632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60"/>
              </a:lnSpc>
            </a:pPr>
            <a:r>
              <a:rPr lang="en-US" sz="108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</a:t>
            </a:r>
          </a:p>
        </p:txBody>
      </p:sp>
    </p:spTree>
  </p:cSld>
  <p:clrMapOvr>
    <a:masterClrMapping/>
  </p:clrMapOvr>
</p:sld>
</file>

<file path=ppt/slides/slide42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287523"/>
            <a:ext cx="7041085" cy="5543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Wedi arsylwi ar 4 </a:t>
            </a: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‘lefel’mewn datblygiad: 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Lefel 1</a:t>
            </a:r>
          </a:p>
          <a:p>
            <a:pPr algn="l" marL="1307783" indent="-435928" lvl="2">
              <a:lnSpc>
                <a:spcPts val="5040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0-6 mlwydd oed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Meddyliau amsugnol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Sensitifrwydd arbennig i rai symbyliadau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Datblygu ymddygiad cymdeithasol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568823" y="3401823"/>
            <a:ext cx="6690477" cy="5324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Observed 4 distinct ‘planes’ in human development: 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Level1</a:t>
            </a:r>
          </a:p>
          <a:p>
            <a:pPr algn="ctr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0-6 years old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Absorbent minds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Special sensitivity to particular stimuli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Develops social behaviour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Arsylwadau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Montessori’s observations</a:t>
            </a:r>
          </a:p>
        </p:txBody>
      </p:sp>
    </p:spTree>
  </p:cSld>
  <p:clrMapOvr>
    <a:masterClrMapping/>
  </p:clrMapOvr>
</p:sld>
</file>

<file path=ppt/slides/slide43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058716"/>
            <a:ext cx="7424000" cy="575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Lefel 2</a:t>
            </a:r>
          </a:p>
          <a:p>
            <a:pPr algn="l" marL="760095" indent="-380048" lvl="1">
              <a:lnSpc>
                <a:spcPts val="5040"/>
              </a:lnSpc>
            </a:pPr>
          </a:p>
          <a:p>
            <a:pPr algn="l" marL="1307783" indent="-435928" lvl="2">
              <a:lnSpc>
                <a:spcPts val="5040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6-12 mlwydd oed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Greddf yr haid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Gweithio a chymdeithasu mewn grwpiau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Pwerau rhesymu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Synnwyr moesol</a:t>
            </a:r>
          </a:p>
          <a:p>
            <a:pPr algn="l" marL="760095" indent="-380048" lvl="1">
              <a:lnSpc>
                <a:spcPts val="504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9682414" y="3696891"/>
            <a:ext cx="7576886" cy="4476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Level 2</a:t>
            </a:r>
          </a:p>
          <a:p>
            <a:pPr algn="l" marL="760095" indent="-380048" lvl="1">
              <a:lnSpc>
                <a:spcPts val="5040"/>
              </a:lnSpc>
            </a:pP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6-12 years old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‘Herd’ instinct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Work and socialise in groups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Powers of reasoning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Moral sense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Arsylwadau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Montessori’s observations</a:t>
            </a:r>
          </a:p>
        </p:txBody>
      </p:sp>
    </p:spTree>
  </p:cSld>
  <p:clrMapOvr>
    <a:masterClrMapping/>
  </p:clrMapOvr>
</p:sld>
</file>

<file path=ppt/slides/slide44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2927509"/>
            <a:ext cx="6301264" cy="5753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Lefel: 3</a:t>
            </a:r>
          </a:p>
          <a:p>
            <a:pPr algn="l" marL="760095" indent="-380048" lvl="1">
              <a:lnSpc>
                <a:spcPts val="5040"/>
              </a:lnSpc>
            </a:pPr>
          </a:p>
          <a:p>
            <a:pPr algn="l" marL="1307783" indent="-435928" lvl="2">
              <a:lnSpc>
                <a:spcPts val="5040"/>
              </a:lnSpc>
              <a:buFont typeface="Arial"/>
              <a:buChar char="⚬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12-18 mlwydd oed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Glasoed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Llencyndod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Synnwyr o gyfiawnder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Urddas personol</a:t>
            </a:r>
          </a:p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Adeiladu eu hunain fel oedolion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746105" y="2765584"/>
            <a:ext cx="6513195" cy="5915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662"/>
              </a:lnSpc>
            </a:pP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Level: 3</a:t>
            </a:r>
          </a:p>
          <a:p>
            <a:pPr algn="l" marL="703088" indent="-351544" lvl="1">
              <a:lnSpc>
                <a:spcPts val="4662"/>
              </a:lnSpc>
            </a:pP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12-18 years old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Puberty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Adolesence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Sense of justice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Personal dignity</a:t>
            </a:r>
          </a:p>
          <a:p>
            <a:pPr algn="l" marL="703088" indent="-351544" lvl="1">
              <a:lnSpc>
                <a:spcPts val="4662"/>
              </a:lnSpc>
              <a:buFont typeface="Arial"/>
              <a:buChar char="•"/>
            </a:pPr>
            <a:r>
              <a:rPr lang="en-US" sz="388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Construction of ‘adult self”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Arsylwadau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Montessori’s Observations</a:t>
            </a:r>
          </a:p>
        </p:txBody>
      </p:sp>
    </p:spTree>
  </p:cSld>
  <p:clrMapOvr>
    <a:masterClrMapping/>
  </p:clrMapOvr>
</p:sld>
</file>

<file path=ppt/slides/slide45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423286" y="3724275"/>
            <a:ext cx="7720715" cy="5534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Lefel 4 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18-24 mlwydd oed</a:t>
            </a: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Wedi eu paratoi gan eu profiadau addysgol. </a:t>
            </a:r>
          </a:p>
          <a:p>
            <a:pPr algn="l" marL="651053" indent="-325526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‘</a:t>
            </a:r>
            <a:r>
              <a:rPr lang="en-US" sz="3600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Embrace the study of culture and the sciences to influence and lead civilisation’ Montessori (1950)</a:t>
            </a:r>
          </a:p>
          <a:p>
            <a:pPr algn="l" marL="651510" indent="-325755" lvl="1">
              <a:lnSpc>
                <a:spcPts val="432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092520" y="3355865"/>
            <a:ext cx="7166780" cy="4991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60095" indent="-380048" lvl="1">
              <a:lnSpc>
                <a:spcPts val="5040"/>
              </a:lnSpc>
              <a:buFont typeface="Arial"/>
              <a:buChar char="•"/>
            </a:pPr>
            <a:r>
              <a:rPr lang="en-US" sz="42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Level 4</a:t>
            </a:r>
          </a:p>
          <a:p>
            <a:pPr algn="l" marL="651510" indent="-325755" lvl="1">
              <a:lnSpc>
                <a:spcPts val="4320"/>
              </a:lnSpc>
            </a:pPr>
          </a:p>
          <a:p>
            <a:pPr algn="l" marL="651510" indent="-325755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18-24 years old</a:t>
            </a:r>
          </a:p>
          <a:p>
            <a:pPr algn="l" marL="651053" indent="-325526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Prepared by their experiences at lower levels of education to ‘embrace the study of culture and the sciences to influence and lead civilisation’ Montessori(1950)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Arsylwadau Montessori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Montessori’s observations</a:t>
            </a:r>
          </a:p>
        </p:txBody>
      </p:sp>
    </p:spTree>
  </p:cSld>
  <p:clrMapOvr>
    <a:masterClrMapping/>
  </p:clrMapOvr>
</p:sld>
</file>

<file path=ppt/slides/slide4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217297" y="1019175"/>
            <a:ext cx="11853405" cy="647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42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 dull Montessori / The Montessori method</a:t>
            </a:r>
          </a:p>
        </p:txBody>
      </p:sp>
      <p:pic>
        <p:nvPicPr>
          <p:cNvPr name="Picture 3" id="3"/>
          <p:cNvPicPr>
            <a:picLocks noChangeAspect="true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 rot="0">
            <a:off x="3653314" y="2057400"/>
            <a:ext cx="10981372" cy="61722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p="http://schemas.openxmlformats.org/presentationml/2006/main" xmlns:a="http://schemas.openxmlformats.org/drawingml/2006/main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67594" y="3327559"/>
            <a:ext cx="6217920" cy="5604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7265" indent="-488632" lvl="1">
              <a:lnSpc>
                <a:spcPts val="5184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Rhestrwch ac eglurwch 5 enghraifft o lle y gwelir dylanwad Montessori mewn ysgolion heddiw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854911" y="3327559"/>
            <a:ext cx="5865495" cy="59307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7265" indent="-488632" lvl="1">
              <a:lnSpc>
                <a:spcPts val="5184"/>
              </a:lnSpc>
              <a:buFont typeface="Arial"/>
              <a:buChar char="•"/>
            </a:pPr>
            <a:r>
              <a:rPr lang="en-US" sz="5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List and explain 5 examples of Montessori’s influence that can be found in  schools today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520440" y="1019175"/>
            <a:ext cx="11247120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/ Task</a:t>
            </a:r>
          </a:p>
        </p:txBody>
      </p:sp>
    </p:spTree>
  </p:cSld>
  <p:clrMapOvr>
    <a:masterClrMapping/>
  </p:clrMapOvr>
</p:sld>
</file>

<file path=ppt/slides/slide4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5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63240" y="1009650"/>
            <a:ext cx="121615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Llyfryddiaeth/ References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007995"/>
            <a:ext cx="16230600" cy="68393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7700" indent="-343850" lvl="1">
              <a:lnSpc>
                <a:spcPts val="4559"/>
              </a:lnSpc>
              <a:buFont typeface="Arial"/>
              <a:buChar char="•"/>
            </a:pP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Bartlett, S., Burton, D.M., &amp; Peim, N. (2012) </a:t>
            </a:r>
            <a:r>
              <a:rPr lang="en-US" sz="3799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Introduction to Education Studies, </a:t>
            </a: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(3ʳᵈ edition) London: Paul Chapman Publishers.</a:t>
            </a:r>
          </a:p>
          <a:p>
            <a:pPr algn="l" marL="687700" indent="-343850" lvl="1">
              <a:lnSpc>
                <a:spcPts val="4103"/>
              </a:lnSpc>
              <a:buFont typeface="Arial"/>
              <a:buChar char="•"/>
            </a:pP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Bruce, T. (2011) Early Childhood Education. Hodder:London</a:t>
            </a:r>
          </a:p>
          <a:p>
            <a:pPr algn="l" marL="687700" indent="-343850" lvl="1">
              <a:lnSpc>
                <a:spcPts val="4103"/>
              </a:lnSpc>
              <a:buFont typeface="Arial"/>
              <a:buChar char="•"/>
            </a:pP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Dewey, J</a:t>
            </a:r>
            <a:r>
              <a:rPr lang="en-US" sz="3799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. </a:t>
            </a: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(1959) </a:t>
            </a:r>
            <a:r>
              <a:rPr lang="en-US" sz="3799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Dewey on Education </a:t>
            </a: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New York: Teachers College Press. </a:t>
            </a:r>
          </a:p>
          <a:p>
            <a:pPr algn="l" marL="687700" indent="-343850" lvl="1">
              <a:lnSpc>
                <a:spcPts val="4103"/>
              </a:lnSpc>
              <a:buFont typeface="Arial"/>
              <a:buChar char="•"/>
            </a:pP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Hayes, W. (2006)</a:t>
            </a:r>
            <a:r>
              <a:rPr lang="en-US" sz="3799" i="true">
                <a:solidFill>
                  <a:srgbClr val="40404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The Progressive Education Movement: Is it Still a Factor in Today’s’ Schools?</a:t>
            </a: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New York: Rowman and Littlefield. </a:t>
            </a:r>
          </a:p>
          <a:p>
            <a:pPr algn="l" marL="918943" indent="-459472" lvl="1">
              <a:lnSpc>
                <a:spcPts val="4103"/>
              </a:lnSpc>
              <a:buFont typeface="Arial"/>
              <a:buChar char="•"/>
            </a:pP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Weston, P. (2008) available at </a:t>
            </a:r>
            <a:r>
              <a:rPr lang="en-US" sz="3799" u="sng">
                <a:solidFill>
                  <a:srgbClr val="3FCDE7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://froebelweb.org/"/>
              </a:rPr>
              <a:t>http://froebelweb.org/</a:t>
            </a:r>
            <a:r>
              <a:rPr lang="en-US" sz="3799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[ Accessed 29.01.2023].</a:t>
            </a:r>
          </a:p>
          <a:p>
            <a:pPr algn="l" marL="918943" indent="-459472" lvl="1">
              <a:lnSpc>
                <a:spcPts val="4103"/>
              </a:lnSpc>
            </a:pPr>
          </a:p>
          <a:p>
            <a:pPr algn="l" marL="918943" indent="-459472" lvl="1">
              <a:lnSpc>
                <a:spcPts val="4103"/>
              </a:lnSpc>
            </a:pPr>
          </a:p>
          <a:p>
            <a:pPr algn="l" marL="918943" indent="-459472" lvl="1">
              <a:lnSpc>
                <a:spcPts val="4103"/>
              </a:lnSpc>
            </a:pPr>
          </a:p>
          <a:p>
            <a:pPr algn="l" marL="918943" indent="-459472" lvl="1">
              <a:lnSpc>
                <a:spcPts val="4103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DAG1G7OEqzo</dc:identifier>
  <dcterms:modified xsi:type="dcterms:W3CDTF">2011-08-01T06:04:30Z</dcterms:modified>
  <cp:revision>1</cp:revision>
  <dc:title>Wythnos 2 Sesiwn 5</dc:title>
</cp:coreProperties>
</file>