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8"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E09340-8057-4565-A03F-B20FDB36AEF4}" v="56" dt="2026-06-07T18:32:24.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5255FB-D1FE-413E-B6C6-1E896254B2BC}" type="datetimeFigureOut">
              <a:t>07/06/2026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EAC5E8-5758-4019-B99B-912CB77539A1}" type="slidenum">
              <a:t>‹#›</a:t>
            </a:fld>
            <a:endParaRPr lang="en-GB"/>
          </a:p>
        </p:txBody>
      </p:sp>
    </p:spTree>
    <p:extLst>
      <p:ext uri="{BB962C8B-B14F-4D97-AF65-F5344CB8AC3E}">
        <p14:creationId xmlns:p14="http://schemas.microsoft.com/office/powerpoint/2010/main" val="1718822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 am focusing on staff training and Microsoft PowerPoint. Training is important in Riverdale because staff need to </a:t>
            </a:r>
            <a:r>
              <a:rPr lang="en-US" dirty="0" err="1">
                <a:ea typeface="Calibri"/>
                <a:cs typeface="Calibri"/>
              </a:rPr>
              <a:t>undertand</a:t>
            </a:r>
            <a:r>
              <a:rPr lang="en-US" dirty="0">
                <a:ea typeface="Calibri"/>
                <a:cs typeface="Calibri"/>
              </a:rPr>
              <a:t> procedures like safeguarding, medication and health and safety. The challenge is making sure all staff receive consistent training especially across different shifts. The tool I have chosen is Microsoft PowerPoint. </a:t>
            </a:r>
          </a:p>
          <a:p>
            <a:endParaRPr lang="en-US" dirty="0">
              <a:ea typeface="Calibri"/>
              <a:cs typeface="Calibri"/>
            </a:endParaRPr>
          </a:p>
          <a:p>
            <a:r>
              <a:rPr lang="en-US" dirty="0">
                <a:ea typeface="Calibri"/>
                <a:cs typeface="Calibri"/>
              </a:rPr>
              <a:t>Microsoft PowerPoint allows training to be delivered in a visual and structured way using slides, images and bullet points. For example, new staff at Riverdale could complete the induction training using  PowerPoint presentation making sure everyone receives the same information. This will make training more consistent and easier to understand. </a:t>
            </a:r>
          </a:p>
          <a:p>
            <a:endParaRPr lang="en-US" dirty="0">
              <a:ea typeface="Calibri"/>
              <a:cs typeface="Calibri"/>
            </a:endParaRPr>
          </a:p>
          <a:p>
            <a:r>
              <a:rPr lang="en-US" dirty="0">
                <a:ea typeface="Calibri"/>
                <a:cs typeface="Calibri"/>
              </a:rPr>
              <a:t>Bradley et al (2023) supports Microsoft PowerPoint as he says that visual digital tools can improve engagement and understanding in healthcare settings. </a:t>
            </a:r>
            <a:r>
              <a:rPr lang="en-US" dirty="0" err="1">
                <a:ea typeface="Calibri"/>
                <a:cs typeface="Calibri"/>
              </a:rPr>
              <a:t>Also</a:t>
            </a:r>
            <a:r>
              <a:rPr lang="en-US" dirty="0">
                <a:ea typeface="Calibri"/>
                <a:cs typeface="Calibri"/>
              </a:rPr>
              <a:t> Tan et al (2023) says that structured digital learning tools support consistency in staff training development. </a:t>
            </a:r>
          </a:p>
          <a:p>
            <a:endParaRPr lang="en-US" dirty="0">
              <a:ea typeface="Calibri"/>
              <a:cs typeface="Calibri"/>
            </a:endParaRPr>
          </a:p>
          <a:p>
            <a:r>
              <a:rPr lang="en-US" dirty="0">
                <a:ea typeface="Calibri"/>
                <a:cs typeface="Calibri"/>
              </a:rPr>
              <a:t>A limitation would be that PowerPoint can become passive if not delivered well however, it is an effective tool for delivering </a:t>
            </a:r>
            <a:r>
              <a:rPr lang="en-US" dirty="0" err="1">
                <a:ea typeface="Calibri"/>
                <a:cs typeface="Calibri"/>
              </a:rPr>
              <a:t>standardised</a:t>
            </a:r>
            <a:r>
              <a:rPr lang="en-US" dirty="0">
                <a:ea typeface="Calibri"/>
                <a:cs typeface="Calibri"/>
              </a:rPr>
              <a:t> training. </a:t>
            </a:r>
          </a:p>
        </p:txBody>
      </p:sp>
      <p:sp>
        <p:nvSpPr>
          <p:cNvPr id="4" name="Slide Number Placeholder 3"/>
          <p:cNvSpPr>
            <a:spLocks noGrp="1"/>
          </p:cNvSpPr>
          <p:nvPr>
            <p:ph type="sldNum" sz="quarter" idx="5"/>
          </p:nvPr>
        </p:nvSpPr>
        <p:spPr/>
        <p:txBody>
          <a:bodyPr/>
          <a:lstStyle/>
          <a:p>
            <a:fld id="{17006A36-C28C-41EF-845D-EBFC70FE4408}" type="slidenum">
              <a:t>2</a:t>
            </a:fld>
            <a:endParaRPr lang="en-GB"/>
          </a:p>
        </p:txBody>
      </p:sp>
    </p:spTree>
    <p:extLst>
      <p:ext uri="{BB962C8B-B14F-4D97-AF65-F5344CB8AC3E}">
        <p14:creationId xmlns:p14="http://schemas.microsoft.com/office/powerpoint/2010/main" val="1140549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F051CEE-09FE-EA16-68B9-1E2DE56556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E7BFC5-8372-F1C4-349A-A20B99672615}"/>
              </a:ext>
            </a:extLst>
          </p:cNvPr>
          <p:cNvSpPr>
            <a:spLocks noGrp="1"/>
          </p:cNvSpPr>
          <p:nvPr>
            <p:ph type="title"/>
          </p:nvPr>
        </p:nvSpPr>
        <p:spPr>
          <a:xfrm>
            <a:off x="283438" y="439364"/>
            <a:ext cx="7258621" cy="789988"/>
          </a:xfrm>
        </p:spPr>
        <p:txBody>
          <a:bodyPr vert="horz" lIns="91440" tIns="45720" rIns="91440" bIns="45720" rtlCol="0" anchor="b">
            <a:normAutofit fontScale="90000"/>
          </a:bodyPr>
          <a:lstStyle/>
          <a:p>
            <a:pPr>
              <a:lnSpc>
                <a:spcPct val="100000"/>
              </a:lnSpc>
            </a:pPr>
            <a:r>
              <a:rPr lang="en-US" sz="2800" b="1" u="sng" dirty="0"/>
              <a:t>Muhammad Naveed Asghar</a:t>
            </a:r>
            <a:br>
              <a:rPr lang="en-US" sz="2800" b="1" u="sng" dirty="0"/>
            </a:br>
            <a:r>
              <a:rPr lang="en-US" sz="2800" b="1" u="sng" dirty="0"/>
              <a:t>Staff Training: Microsoft </a:t>
            </a:r>
            <a:r>
              <a:rPr lang="en-US" sz="2800" b="1" u="sng" dirty="0" err="1"/>
              <a:t>Powerpoint</a:t>
            </a:r>
            <a:endParaRPr lang="en-US" sz="2800" b="1" u="sng" dirty="0"/>
          </a:p>
        </p:txBody>
      </p:sp>
      <p:sp>
        <p:nvSpPr>
          <p:cNvPr id="4" name="TextBox 3">
            <a:extLst>
              <a:ext uri="{FF2B5EF4-FFF2-40B4-BE49-F238E27FC236}">
                <a16:creationId xmlns:a16="http://schemas.microsoft.com/office/drawing/2014/main" id="{1B0C33C7-82AA-C25D-D92A-43BD90C0D051}"/>
              </a:ext>
            </a:extLst>
          </p:cNvPr>
          <p:cNvSpPr txBox="1"/>
          <p:nvPr/>
        </p:nvSpPr>
        <p:spPr>
          <a:xfrm>
            <a:off x="284859" y="1531121"/>
            <a:ext cx="5084748"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GB" sz="2000" b="1"/>
              <a:t>Workplace Task: Staff Training</a:t>
            </a:r>
            <a:endParaRPr lang="en-US"/>
          </a:p>
          <a:p>
            <a:pPr>
              <a:spcBef>
                <a:spcPct val="0"/>
              </a:spcBef>
            </a:pPr>
            <a:r>
              <a:rPr lang="en-GB" sz="2000" b="1"/>
              <a:t>What does this involve?</a:t>
            </a:r>
          </a:p>
          <a:p>
            <a:pPr marL="342900" indent="-342900">
              <a:buFont typeface="Arial"/>
              <a:buChar char="•"/>
            </a:pPr>
            <a:r>
              <a:rPr lang="en-GB" sz="2000"/>
              <a:t>Induction training</a:t>
            </a:r>
            <a:endParaRPr lang="en-GB" sz="2000" dirty="0"/>
          </a:p>
          <a:p>
            <a:pPr marL="342900" indent="-342900">
              <a:buFont typeface="Arial"/>
              <a:buChar char="•"/>
            </a:pPr>
            <a:r>
              <a:rPr lang="en-GB" sz="2000"/>
              <a:t>Health and safety</a:t>
            </a:r>
            <a:endParaRPr lang="en-GB" sz="2000" dirty="0"/>
          </a:p>
          <a:p>
            <a:pPr marL="342900" indent="-342900">
              <a:buFont typeface="Arial"/>
              <a:buChar char="•"/>
            </a:pPr>
            <a:r>
              <a:rPr lang="en-GB" sz="2000"/>
              <a:t>Medication procedures</a:t>
            </a:r>
            <a:endParaRPr lang="en-GB" sz="2000" dirty="0"/>
          </a:p>
          <a:p>
            <a:pPr marL="342900" indent="-342900">
              <a:buFont typeface="Arial"/>
              <a:buChar char="•"/>
            </a:pPr>
            <a:r>
              <a:rPr lang="en-GB" sz="2000"/>
              <a:t>Refresher sessions</a:t>
            </a:r>
            <a:endParaRPr lang="en-GB" sz="2000" dirty="0"/>
          </a:p>
          <a:p>
            <a:pPr marL="342900" indent="-342900">
              <a:buFont typeface="Arial"/>
              <a:buChar char="•"/>
            </a:pPr>
            <a:endParaRPr lang="en-GB" sz="2000" dirty="0"/>
          </a:p>
          <a:p>
            <a:r>
              <a:rPr lang="en-GB" sz="2000" b="1" dirty="0"/>
              <a:t>Why Microsoft </a:t>
            </a:r>
            <a:r>
              <a:rPr lang="en-GB" sz="2000" b="1" dirty="0" err="1"/>
              <a:t>Powerpoint</a:t>
            </a:r>
            <a:r>
              <a:rPr lang="en-GB" sz="2000" b="1" dirty="0"/>
              <a:t>? </a:t>
            </a:r>
          </a:p>
          <a:p>
            <a:pPr marL="342900" indent="-342900">
              <a:buFont typeface="Arial"/>
              <a:buChar char="•"/>
            </a:pPr>
            <a:r>
              <a:rPr lang="en-GB" sz="2000"/>
              <a:t>Visual learning</a:t>
            </a:r>
            <a:endParaRPr lang="en-GB" sz="2000" dirty="0"/>
          </a:p>
          <a:p>
            <a:pPr marL="342900" indent="-342900">
              <a:buFont typeface="Arial"/>
              <a:buChar char="•"/>
            </a:pPr>
            <a:r>
              <a:rPr lang="en-GB" sz="2000" dirty="0"/>
              <a:t>Easy to </a:t>
            </a:r>
            <a:r>
              <a:rPr lang="en-GB" sz="2000" dirty="0" err="1"/>
              <a:t>undertand</a:t>
            </a:r>
            <a:endParaRPr lang="en-GB" sz="2000" dirty="0"/>
          </a:p>
          <a:p>
            <a:pPr marL="342900" indent="-342900">
              <a:buFont typeface="Arial"/>
              <a:buChar char="•"/>
            </a:pPr>
            <a:r>
              <a:rPr lang="en-GB" sz="2000"/>
              <a:t>Supports images and diagrams</a:t>
            </a:r>
            <a:endParaRPr lang="en-GB" sz="2000" dirty="0"/>
          </a:p>
          <a:p>
            <a:pPr marL="342900" indent="-342900">
              <a:buFont typeface="Arial"/>
              <a:buChar char="•"/>
            </a:pPr>
            <a:r>
              <a:rPr lang="en-GB" sz="2000"/>
              <a:t>Easy to update</a:t>
            </a:r>
            <a:endParaRPr lang="en-GB" sz="2000" dirty="0"/>
          </a:p>
          <a:p>
            <a:pPr marL="342900" indent="-342900">
              <a:buFont typeface="Arial"/>
              <a:buChar char="•"/>
            </a:pPr>
            <a:endParaRPr lang="en-GB" sz="2000" u="sng" dirty="0"/>
          </a:p>
          <a:p>
            <a:r>
              <a:rPr lang="en-GB" sz="2000" b="1" dirty="0"/>
              <a:t>Riverdale example:</a:t>
            </a:r>
            <a:r>
              <a:rPr lang="en-GB" sz="2000" dirty="0"/>
              <a:t> New carers </a:t>
            </a:r>
            <a:r>
              <a:rPr lang="en-GB" sz="2000" dirty="0" err="1"/>
              <a:t>recieve</a:t>
            </a:r>
            <a:r>
              <a:rPr lang="en-GB" sz="2000" dirty="0"/>
              <a:t> the same induction training </a:t>
            </a:r>
            <a:r>
              <a:rPr lang="en-GB" sz="2000" dirty="0" err="1"/>
              <a:t>matierials</a:t>
            </a:r>
            <a:r>
              <a:rPr lang="en-GB" sz="2000" dirty="0"/>
              <a:t>. </a:t>
            </a:r>
          </a:p>
        </p:txBody>
      </p:sp>
      <p:sp>
        <p:nvSpPr>
          <p:cNvPr id="3" name="TextBox 2">
            <a:extLst>
              <a:ext uri="{FF2B5EF4-FFF2-40B4-BE49-F238E27FC236}">
                <a16:creationId xmlns:a16="http://schemas.microsoft.com/office/drawing/2014/main" id="{62DD88E0-1292-B536-D831-F838EC4DF6BD}"/>
              </a:ext>
            </a:extLst>
          </p:cNvPr>
          <p:cNvSpPr txBox="1"/>
          <p:nvPr/>
        </p:nvSpPr>
        <p:spPr>
          <a:xfrm>
            <a:off x="7030674" y="3252009"/>
            <a:ext cx="522818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chemeClr val="accent6"/>
                </a:solidFill>
              </a:rPr>
              <a:t>Advantages:</a:t>
            </a:r>
          </a:p>
          <a:p>
            <a:pPr marL="342900" indent="-342900">
              <a:buFont typeface="Arial"/>
              <a:buChar char="•"/>
            </a:pPr>
            <a:r>
              <a:rPr lang="en-GB" sz="2000">
                <a:solidFill>
                  <a:schemeClr val="accent6"/>
                </a:solidFill>
              </a:rPr>
              <a:t>Consistent training</a:t>
            </a:r>
          </a:p>
          <a:p>
            <a:pPr marL="342900" indent="-342900">
              <a:buFont typeface="Arial"/>
              <a:buChar char="•"/>
            </a:pPr>
            <a:r>
              <a:rPr lang="en-GB" sz="2000">
                <a:solidFill>
                  <a:schemeClr val="accent6"/>
                </a:solidFill>
              </a:rPr>
              <a:t>Engaging format</a:t>
            </a:r>
          </a:p>
          <a:p>
            <a:pPr marL="342900" indent="-342900">
              <a:buFont typeface="Arial"/>
              <a:buChar char="•"/>
            </a:pPr>
            <a:r>
              <a:rPr lang="en-GB" sz="2000">
                <a:solidFill>
                  <a:schemeClr val="accent6"/>
                </a:solidFill>
              </a:rPr>
              <a:t>easy updates </a:t>
            </a:r>
            <a:endParaRPr lang="en-GB" sz="2000" dirty="0">
              <a:solidFill>
                <a:schemeClr val="accent6"/>
              </a:solidFill>
            </a:endParaRPr>
          </a:p>
          <a:p>
            <a:pPr marL="342900" indent="-342900">
              <a:buFont typeface="Arial"/>
              <a:buChar char="•"/>
            </a:pPr>
            <a:endParaRPr lang="en-GB" sz="2000" b="1" dirty="0">
              <a:solidFill>
                <a:srgbClr val="C00000"/>
              </a:solidFill>
            </a:endParaRPr>
          </a:p>
          <a:p>
            <a:r>
              <a:rPr lang="en-GB" sz="2000" b="1" u="sng">
                <a:solidFill>
                  <a:srgbClr val="C00000"/>
                </a:solidFill>
              </a:rPr>
              <a:t>Limitations:</a:t>
            </a:r>
            <a:endParaRPr lang="en-GB" sz="2000" b="1" u="sng" dirty="0">
              <a:solidFill>
                <a:srgbClr val="C00000"/>
              </a:solidFill>
            </a:endParaRPr>
          </a:p>
          <a:p>
            <a:pPr marL="342900" indent="-342900">
              <a:buFont typeface="Arial"/>
              <a:buChar char="•"/>
            </a:pPr>
            <a:r>
              <a:rPr lang="en-GB" sz="2000">
                <a:solidFill>
                  <a:srgbClr val="C00000"/>
                </a:solidFill>
              </a:rPr>
              <a:t>Can be passive</a:t>
            </a:r>
          </a:p>
          <a:p>
            <a:pPr marL="342900" indent="-342900">
              <a:buFont typeface="Arial"/>
              <a:buChar char="•"/>
            </a:pPr>
            <a:r>
              <a:rPr lang="en-GB" sz="2000">
                <a:solidFill>
                  <a:srgbClr val="C00000"/>
                </a:solidFill>
              </a:rPr>
              <a:t>Depends on presentation quality</a:t>
            </a:r>
          </a:p>
          <a:p>
            <a:endParaRPr lang="en-GB" sz="2000" dirty="0"/>
          </a:p>
        </p:txBody>
      </p:sp>
      <p:sp>
        <p:nvSpPr>
          <p:cNvPr id="8" name="TextBox 7">
            <a:extLst>
              <a:ext uri="{FF2B5EF4-FFF2-40B4-BE49-F238E27FC236}">
                <a16:creationId xmlns:a16="http://schemas.microsoft.com/office/drawing/2014/main" id="{ABACD595-1CFA-FF20-B502-594976CBD6E8}"/>
              </a:ext>
            </a:extLst>
          </p:cNvPr>
          <p:cNvSpPr txBox="1"/>
          <p:nvPr/>
        </p:nvSpPr>
        <p:spPr>
          <a:xfrm>
            <a:off x="156673" y="6373737"/>
            <a:ext cx="31477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a:t>(Bradley et al., 2023)</a:t>
            </a:r>
          </a:p>
        </p:txBody>
      </p:sp>
      <p:sp>
        <p:nvSpPr>
          <p:cNvPr id="9" name="TextBox 8">
            <a:extLst>
              <a:ext uri="{FF2B5EF4-FFF2-40B4-BE49-F238E27FC236}">
                <a16:creationId xmlns:a16="http://schemas.microsoft.com/office/drawing/2014/main" id="{2BA24ED4-B1AE-EC24-FE1C-353B0E81D9F0}"/>
              </a:ext>
            </a:extLst>
          </p:cNvPr>
          <p:cNvSpPr txBox="1"/>
          <p:nvPr/>
        </p:nvSpPr>
        <p:spPr>
          <a:xfrm>
            <a:off x="7691214" y="6373736"/>
            <a:ext cx="31477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a:t>(Tan et </a:t>
            </a:r>
            <a:r>
              <a:rPr lang="en-GB" sz="1600" i="1" dirty="0"/>
              <a:t>al, 2023)</a:t>
            </a:r>
          </a:p>
        </p:txBody>
      </p:sp>
      <p:pic>
        <p:nvPicPr>
          <p:cNvPr id="10" name="Picture 9" descr="Microsoft PowerPoint 2019: Скачать бесплатно [Полная версия]">
            <a:extLst>
              <a:ext uri="{FF2B5EF4-FFF2-40B4-BE49-F238E27FC236}">
                <a16:creationId xmlns:a16="http://schemas.microsoft.com/office/drawing/2014/main" id="{F93B440B-5294-AE63-2FFF-7801C2ED6D7D}"/>
              </a:ext>
            </a:extLst>
          </p:cNvPr>
          <p:cNvPicPr>
            <a:picLocks noChangeAspect="1"/>
          </p:cNvPicPr>
          <p:nvPr/>
        </p:nvPicPr>
        <p:blipFill>
          <a:blip r:embed="rId3"/>
          <a:stretch>
            <a:fillRect/>
          </a:stretch>
        </p:blipFill>
        <p:spPr>
          <a:xfrm>
            <a:off x="7904860" y="124625"/>
            <a:ext cx="4101982" cy="2812991"/>
          </a:xfrm>
          <a:prstGeom prst="rect">
            <a:avLst/>
          </a:prstGeom>
        </p:spPr>
      </p:pic>
    </p:spTree>
    <p:extLst>
      <p:ext uri="{BB962C8B-B14F-4D97-AF65-F5344CB8AC3E}">
        <p14:creationId xmlns:p14="http://schemas.microsoft.com/office/powerpoint/2010/main" val="13891893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Muhammad Naveed Asghar Staff Training: Microsoft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67</cp:revision>
  <dcterms:created xsi:type="dcterms:W3CDTF">2026-06-07T18:10:30Z</dcterms:created>
  <dcterms:modified xsi:type="dcterms:W3CDTF">2026-06-07T18:41:00Z</dcterms:modified>
</cp:coreProperties>
</file>