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 id="2147483804" r:id="rId2"/>
  </p:sldMasterIdLst>
  <p:sldIdLst>
    <p:sldId id="256" r:id="rId3"/>
    <p:sldId id="262" r:id="rId4"/>
    <p:sldId id="257" r:id="rId5"/>
    <p:sldId id="264" r:id="rId6"/>
    <p:sldId id="265" r:id="rId7"/>
    <p:sldId id="266" r:id="rId8"/>
    <p:sldId id="259" r:id="rId9"/>
    <p:sldId id="293" r:id="rId10"/>
    <p:sldId id="294" r:id="rId11"/>
    <p:sldId id="267" r:id="rId12"/>
    <p:sldId id="282" r:id="rId13"/>
    <p:sldId id="273" r:id="rId14"/>
    <p:sldId id="274" r:id="rId15"/>
    <p:sldId id="275" r:id="rId16"/>
    <p:sldId id="268" r:id="rId17"/>
    <p:sldId id="279" r:id="rId18"/>
    <p:sldId id="280" r:id="rId19"/>
    <p:sldId id="281" r:id="rId20"/>
    <p:sldId id="292" r:id="rId21"/>
    <p:sldId id="295" r:id="rId22"/>
    <p:sldId id="269" r:id="rId23"/>
    <p:sldId id="276" r:id="rId24"/>
    <p:sldId id="270" r:id="rId25"/>
    <p:sldId id="289" r:id="rId26"/>
    <p:sldId id="290" r:id="rId27"/>
    <p:sldId id="296" r:id="rId28"/>
    <p:sldId id="297" r:id="rId29"/>
    <p:sldId id="298" r:id="rId30"/>
    <p:sldId id="299" r:id="rId31"/>
    <p:sldId id="300" r:id="rId32"/>
    <p:sldId id="301" r:id="rId33"/>
    <p:sldId id="302" r:id="rId34"/>
    <p:sldId id="271" r:id="rId35"/>
    <p:sldId id="291" r:id="rId36"/>
    <p:sldId id="261" r:id="rId37"/>
    <p:sldId id="260"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1" d="100"/>
          <a:sy n="51" d="100"/>
        </p:scale>
        <p:origin x="-1704" y="-133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charts/_rels/chart1.xml.rels><?xml version="1.0" encoding="UTF-8" standalone="yes"?>
<Relationships xmlns="http://schemas.openxmlformats.org/package/2006/relationships"><Relationship Id="rId2" Type="http://schemas.openxmlformats.org/officeDocument/2006/relationships/oleObject" Target="../embeddings/oleObject1.bin"/><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3.8750000000000007E-2"/>
          <c:y val="0.10139846602409922"/>
          <c:w val="0.72582923228346508"/>
          <c:h val="0.82562162979357268"/>
        </c:manualLayout>
      </c:layout>
      <c:barChart>
        <c:barDir val="col"/>
        <c:grouping val="clustered"/>
        <c:varyColors val="0"/>
        <c:ser>
          <c:idx val="0"/>
          <c:order val="0"/>
          <c:tx>
            <c:strRef>
              <c:f>Sheet1!$H$3</c:f>
              <c:strCache>
                <c:ptCount val="1"/>
                <c:pt idx="0">
                  <c:v>Ranked Difference</c:v>
                </c:pt>
              </c:strCache>
            </c:strRef>
          </c:tx>
          <c:invertIfNegative val="0"/>
          <c:cat>
            <c:strRef>
              <c:f>Sheet1!$G$4:$G$29</c:f>
              <c:strCache>
                <c:ptCount val="26"/>
                <c:pt idx="0">
                  <c:v>Right to access</c:v>
                </c:pt>
                <c:pt idx="1">
                  <c:v>Feelings </c:v>
                </c:pt>
                <c:pt idx="2">
                  <c:v>Dangers</c:v>
                </c:pt>
                <c:pt idx="3">
                  <c:v>Safety </c:v>
                </c:pt>
                <c:pt idx="4">
                  <c:v>Water</c:v>
                </c:pt>
                <c:pt idx="5">
                  <c:v>Tide</c:v>
                </c:pt>
                <c:pt idx="6">
                  <c:v>Coastal walk  </c:v>
                </c:pt>
                <c:pt idx="7">
                  <c:v>Litter/pollution</c:v>
                </c:pt>
                <c:pt idx="8">
                  <c:v>Self-how you feel</c:v>
                </c:pt>
                <c:pt idx="9">
                  <c:v>Physical access</c:v>
                </c:pt>
                <c:pt idx="10">
                  <c:v>Dogs/horses</c:v>
                </c:pt>
                <c:pt idx="11">
                  <c:v>Socialising</c:v>
                </c:pt>
                <c:pt idx="12">
                  <c:v>Time of Visit</c:v>
                </c:pt>
                <c:pt idx="13">
                  <c:v>Scenery</c:v>
                </c:pt>
                <c:pt idx="14">
                  <c:v>Fauna </c:v>
                </c:pt>
                <c:pt idx="15">
                  <c:v>Friends/family/carers</c:v>
                </c:pt>
                <c:pt idx="16">
                  <c:v>Signage </c:v>
                </c:pt>
                <c:pt idx="17">
                  <c:v>Visitor facilities </c:v>
                </c:pt>
                <c:pt idx="18">
                  <c:v>Observation of Activities</c:v>
                </c:pt>
                <c:pt idx="19">
                  <c:v>Weather </c:v>
                </c:pt>
                <c:pt idx="20">
                  <c:v>Transport </c:v>
                </c:pt>
                <c:pt idx="21">
                  <c:v>Flora</c:v>
                </c:pt>
                <c:pt idx="22">
                  <c:v>Sand patterns eg. ripples</c:v>
                </c:pt>
                <c:pt idx="23">
                  <c:v>Footprints</c:v>
                </c:pt>
                <c:pt idx="24">
                  <c:v>Buildings </c:v>
                </c:pt>
                <c:pt idx="25">
                  <c:v>Recreational activities</c:v>
                </c:pt>
              </c:strCache>
            </c:strRef>
          </c:cat>
          <c:val>
            <c:numRef>
              <c:f>Sheet1!$H$4:$H$29</c:f>
              <c:numCache>
                <c:formatCode>General</c:formatCode>
                <c:ptCount val="26"/>
                <c:pt idx="0">
                  <c:v>-17</c:v>
                </c:pt>
                <c:pt idx="1">
                  <c:v>-14.5</c:v>
                </c:pt>
                <c:pt idx="2">
                  <c:v>-14</c:v>
                </c:pt>
                <c:pt idx="3">
                  <c:v>-11</c:v>
                </c:pt>
                <c:pt idx="4">
                  <c:v>-10.5</c:v>
                </c:pt>
                <c:pt idx="5">
                  <c:v>-10.5</c:v>
                </c:pt>
                <c:pt idx="6">
                  <c:v>-9</c:v>
                </c:pt>
                <c:pt idx="7">
                  <c:v>-6.5</c:v>
                </c:pt>
                <c:pt idx="8">
                  <c:v>-5.5</c:v>
                </c:pt>
                <c:pt idx="9">
                  <c:v>-4</c:v>
                </c:pt>
                <c:pt idx="10">
                  <c:v>-2</c:v>
                </c:pt>
                <c:pt idx="11">
                  <c:v>0</c:v>
                </c:pt>
                <c:pt idx="12">
                  <c:v>0.5</c:v>
                </c:pt>
                <c:pt idx="13">
                  <c:v>1</c:v>
                </c:pt>
                <c:pt idx="14">
                  <c:v>2.5</c:v>
                </c:pt>
                <c:pt idx="15">
                  <c:v>3.5</c:v>
                </c:pt>
                <c:pt idx="16">
                  <c:v>3.5</c:v>
                </c:pt>
                <c:pt idx="17">
                  <c:v>4</c:v>
                </c:pt>
                <c:pt idx="18">
                  <c:v>6</c:v>
                </c:pt>
                <c:pt idx="19">
                  <c:v>6.5</c:v>
                </c:pt>
                <c:pt idx="20">
                  <c:v>6.5</c:v>
                </c:pt>
                <c:pt idx="21">
                  <c:v>7</c:v>
                </c:pt>
                <c:pt idx="22">
                  <c:v>10.5</c:v>
                </c:pt>
                <c:pt idx="23">
                  <c:v>15</c:v>
                </c:pt>
                <c:pt idx="24">
                  <c:v>17</c:v>
                </c:pt>
                <c:pt idx="25">
                  <c:v>21</c:v>
                </c:pt>
              </c:numCache>
            </c:numRef>
          </c:val>
        </c:ser>
        <c:dLbls>
          <c:showLegendKey val="0"/>
          <c:showVal val="0"/>
          <c:showCatName val="0"/>
          <c:showSerName val="0"/>
          <c:showPercent val="0"/>
          <c:showBubbleSize val="0"/>
        </c:dLbls>
        <c:gapWidth val="150"/>
        <c:axId val="210967040"/>
        <c:axId val="43749312"/>
      </c:barChart>
      <c:catAx>
        <c:axId val="210967040"/>
        <c:scaling>
          <c:orientation val="maxMin"/>
        </c:scaling>
        <c:delete val="0"/>
        <c:axPos val="b"/>
        <c:majorTickMark val="out"/>
        <c:minorTickMark val="none"/>
        <c:tickLblPos val="low"/>
        <c:crossAx val="43749312"/>
        <c:crosses val="autoZero"/>
        <c:auto val="1"/>
        <c:lblAlgn val="ctr"/>
        <c:lblOffset val="1"/>
        <c:noMultiLvlLbl val="0"/>
      </c:catAx>
      <c:valAx>
        <c:axId val="43749312"/>
        <c:scaling>
          <c:orientation val="minMax"/>
        </c:scaling>
        <c:delete val="0"/>
        <c:axPos val="r"/>
        <c:majorGridlines/>
        <c:numFmt formatCode="General" sourceLinked="1"/>
        <c:majorTickMark val="out"/>
        <c:minorTickMark val="none"/>
        <c:tickLblPos val="nextTo"/>
        <c:crossAx val="210967040"/>
        <c:crosses val="autoZero"/>
        <c:crossBetween val="between"/>
      </c:valAx>
    </c:plotArea>
    <c:legend>
      <c:legendPos val="r"/>
      <c:layout/>
      <c:overlay val="0"/>
    </c:legend>
    <c:plotVisOnly val="1"/>
    <c:dispBlanksAs val="gap"/>
    <c:showDLblsOverMax val="0"/>
  </c:chart>
  <c:externalData r:id="rId2">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20" name="Footer Placeholder 19"/>
          <p:cNvSpPr>
            <a:spLocks noGrp="1"/>
          </p:cNvSpPr>
          <p:nvPr>
            <p:ph type="ftr" sz="quarter" idx="11"/>
          </p:nvPr>
        </p:nvSpPr>
        <p:spPr/>
        <p:txBody>
          <a:bodyPr/>
          <a:lstStyle>
            <a:extLst/>
          </a:lstStyle>
          <a:p>
            <a:endParaRPr lang="en-US" dirty="0"/>
          </a:p>
        </p:txBody>
      </p:sp>
      <p:sp>
        <p:nvSpPr>
          <p:cNvPr id="10" name="Slide Number Placeholder 9"/>
          <p:cNvSpPr>
            <a:spLocks noGrp="1"/>
          </p:cNvSpPr>
          <p:nvPr>
            <p:ph type="sldNum" sz="quarter" idx="12"/>
          </p:nvPr>
        </p:nvSpPr>
        <p:spPr/>
        <p:txBody>
          <a:bodyPr/>
          <a:lstStyle>
            <a:extLst/>
          </a:lstStyle>
          <a:p>
            <a:fld id="{26A2A58D-BD62-4D18-A17C-72F136E2E990}" type="slidenum">
              <a:rPr lang="en-US" smtClean="0"/>
              <a:pPr/>
              <a:t>‹#›</a:t>
            </a:fld>
            <a:endParaRPr lang="en-US" dirty="0"/>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26A2A58D-BD62-4D18-A17C-72F136E2E990}" type="slidenum">
              <a:rPr lang="en-US" smtClean="0"/>
              <a:pPr/>
              <a:t>‹#›</a:t>
            </a:fld>
            <a:endParaRPr lang="en-US" dirty="0"/>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8" name="Footer Placeholder 7"/>
          <p:cNvSpPr>
            <a:spLocks noGrp="1"/>
          </p:cNvSpPr>
          <p:nvPr>
            <p:ph type="ftr" sz="quarter" idx="11"/>
          </p:nvPr>
        </p:nvSpPr>
        <p:spPr/>
        <p:txBody>
          <a:bodyPr/>
          <a:lstStyle>
            <a:extLst/>
          </a:lstStyle>
          <a:p>
            <a:endParaRPr lang="en-US" dirty="0"/>
          </a:p>
        </p:txBody>
      </p:sp>
      <p:sp>
        <p:nvSpPr>
          <p:cNvPr id="9" name="Slide Number Placeholder 8"/>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4" name="Footer Placeholder 3"/>
          <p:cNvSpPr>
            <a:spLocks noGrp="1"/>
          </p:cNvSpPr>
          <p:nvPr>
            <p:ph type="ftr" sz="quarter" idx="11"/>
          </p:nvPr>
        </p:nvSpPr>
        <p:spPr/>
        <p:txBody>
          <a:bodyPr/>
          <a:lstStyle>
            <a:extLst/>
          </a:lstStyle>
          <a:p>
            <a:endParaRPr lang="en-US" dirty="0"/>
          </a:p>
        </p:txBody>
      </p:sp>
      <p:sp>
        <p:nvSpPr>
          <p:cNvPr id="5" name="Slide Number Placeholder 4"/>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Date Placeholder 1"/>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3" name="Footer Placeholder 2"/>
          <p:cNvSpPr>
            <a:spLocks noGrp="1"/>
          </p:cNvSpPr>
          <p:nvPr>
            <p:ph type="ftr" sz="quarter" idx="11"/>
          </p:nvPr>
        </p:nvSpPr>
        <p:spPr/>
        <p:txBody>
          <a:bodyPr/>
          <a:lstStyle>
            <a:extLst/>
          </a:lstStyle>
          <a:p>
            <a:endParaRPr lang="en-US" dirty="0"/>
          </a:p>
        </p:txBody>
      </p:sp>
      <p:sp>
        <p:nvSpPr>
          <p:cNvPr id="4" name="Slide Number Placeholder 3"/>
          <p:cNvSpPr>
            <a:spLocks noGrp="1"/>
          </p:cNvSpPr>
          <p:nvPr>
            <p:ph type="sldNum" sz="quarter" idx="12"/>
          </p:nvPr>
        </p:nvSpPr>
        <p:spPr/>
        <p:txBody>
          <a:bodyPr/>
          <a:lstStyle>
            <a:extLst/>
          </a:lstStyle>
          <a:p>
            <a:fld id="{26A2A58D-BD62-4D18-A17C-72F136E2E990}" type="slidenum">
              <a:rPr lang="en-US" smtClean="0"/>
              <a:pPr/>
              <a:t>‹#›</a:t>
            </a:fld>
            <a:endParaRPr lang="en-US" dirty="0"/>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26A2A58D-BD62-4D18-A17C-72F136E2E990}" type="slidenum">
              <a:rPr lang="en-US" smtClean="0"/>
              <a:pPr/>
              <a:t>‹#›</a:t>
            </a:fld>
            <a:endParaRPr lang="en-US" dirty="0"/>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dirty="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dirty="0"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4BA0B7-013D-43DA-9004-8DDF8E44A3A9}" type="datetimeFigureOut">
              <a:rPr lang="en-US" smtClean="0"/>
              <a:pPr/>
              <a:t>1/7/2014</a:t>
            </a:fld>
            <a:endParaRPr lang="en-US" dirty="0"/>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26A2A58D-BD62-4D18-A17C-72F136E2E990}"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10ED20FE-7A9D-4886-866A-6E90A96802C2}"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7F50EE5-FED0-46C6-88C9-C1960FD1A85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17651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E712A91-097A-485C-9979-5F0C4A04BA91}"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9380CB0-E0AB-478C-BCF4-4A74196C219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94143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E738D2B-EB8D-4FDC-876F-7BD6D964EC1D}"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33D347F-42A3-47E6-8E83-58F7D1CB5B0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63899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2C743C31-64A1-4BD7-A6C2-BED85966D809}" type="datetimeFigureOut">
              <a:rPr lang="en-US">
                <a:solidFill>
                  <a:prstClr val="black">
                    <a:tint val="75000"/>
                  </a:prstClr>
                </a:solidFill>
              </a:rPr>
              <a:pPr>
                <a:defRPr/>
              </a:pPr>
              <a:t>1/7/2014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5AD24B5-47F7-4F11-AEF0-E17C5C8C6630}"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01844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8ECFDA84-A236-4B06-967A-42D2C7CAC051}" type="datetimeFigureOut">
              <a:rPr lang="en-US">
                <a:solidFill>
                  <a:prstClr val="black">
                    <a:tint val="75000"/>
                  </a:prstClr>
                </a:solidFill>
              </a:rPr>
              <a:pPr>
                <a:defRPr/>
              </a:pPr>
              <a:t>1/7/2014</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3DF13CC8-1A47-4321-8A87-33AFBB3341D4}"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107515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D4B85D68-1A75-46D6-A765-21621FD3531E}" type="datetimeFigureOut">
              <a:rPr lang="en-US">
                <a:solidFill>
                  <a:prstClr val="black">
                    <a:tint val="75000"/>
                  </a:prstClr>
                </a:solidFill>
              </a:rPr>
              <a:pPr>
                <a:defRPr/>
              </a:pPr>
              <a:t>1/7/2014</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ABD5750C-CF20-4C67-9426-0481F962EF5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585685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38A0E67-FABA-4A10-BABA-3B995CA0A849}" type="datetimeFigureOut">
              <a:rPr lang="en-US">
                <a:solidFill>
                  <a:prstClr val="black">
                    <a:tint val="75000"/>
                  </a:prstClr>
                </a:solidFill>
              </a:rPr>
              <a:pPr>
                <a:defRPr/>
              </a:pPr>
              <a:t>1/7/2014</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0DB3016-CDAA-4FB6-B426-5C9FA285573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4439479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EB7D990-499B-43EC-870A-F3BA58A23705}" type="datetimeFigureOut">
              <a:rPr lang="en-US">
                <a:solidFill>
                  <a:prstClr val="black">
                    <a:tint val="75000"/>
                  </a:prstClr>
                </a:solidFill>
              </a:rPr>
              <a:pPr>
                <a:defRPr/>
              </a:pPr>
              <a:t>1/7/2014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C3036CE8-8400-481D-8578-7213C25AEE6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511918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C0AA414B-B1B8-40E6-A3EB-72AB52356AEB}" type="datetimeFigureOut">
              <a:rPr lang="en-US">
                <a:solidFill>
                  <a:prstClr val="black">
                    <a:tint val="75000"/>
                  </a:prstClr>
                </a:solidFill>
              </a:rPr>
              <a:pPr>
                <a:defRPr/>
              </a:pPr>
              <a:t>1/7/2014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016A3CD-180B-4E6E-8ECE-EF62C06AB47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1533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6D71A2A-DF63-44A2-A197-B0A01DD9D230}"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CA954C9-12DC-4419-A533-882F41C07ED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06678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7F50DCE-9EF5-40F2-BFB5-B3266B66C384}"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2657104-36C2-471D-99E9-59E1A2C83DD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992733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94BA0B7-013D-43DA-9004-8DDF8E44A3A9}" type="datetimeFigureOut">
              <a:rPr lang="en-US" smtClean="0"/>
              <a:pPr/>
              <a:t>1/7/2014</a:t>
            </a:fld>
            <a:endParaRPr lang="en-US" dirty="0"/>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dirty="0"/>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26A2A58D-BD62-4D18-A17C-72F136E2E990}" type="slidenum">
              <a:rPr lang="en-US" smtClean="0"/>
              <a:pPr/>
              <a:t>‹#›</a:t>
            </a:fld>
            <a:endParaRPr lang="en-US" dirty="0"/>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9"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0BAD7C49-E6ED-4BCF-AE89-D09E98E1F41E}" type="datetimeFigureOut">
              <a:rPr lang="en-US">
                <a:solidFill>
                  <a:prstClr val="black">
                    <a:tint val="75000"/>
                  </a:prstClr>
                </a:solidFill>
              </a:rPr>
              <a:pPr>
                <a:defRPr/>
              </a:pPr>
              <a:t>1/7/2014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05478859-B556-4760-BF24-3EE47D5C52B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43549672"/>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13.xm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3.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 y="0"/>
            <a:ext cx="9144000" cy="6858000"/>
          </a:xfrm>
          <a:prstGeom prst="rect">
            <a:avLst/>
          </a:prstGeom>
          <a:noFill/>
          <a:ln w="9525">
            <a:noFill/>
            <a:miter lim="800000"/>
            <a:headEnd/>
            <a:tailEnd/>
          </a:ln>
          <a:effectLst/>
        </p:spPr>
      </p:pic>
      <p:sp>
        <p:nvSpPr>
          <p:cNvPr id="2" name="Title 1"/>
          <p:cNvSpPr>
            <a:spLocks noGrp="1"/>
          </p:cNvSpPr>
          <p:nvPr>
            <p:ph type="ctrTitle"/>
          </p:nvPr>
        </p:nvSpPr>
        <p:spPr>
          <a:xfrm>
            <a:off x="533401" y="5162539"/>
            <a:ext cx="8077200" cy="1673352"/>
          </a:xfrm>
        </p:spPr>
        <p:txBody>
          <a:bodyPr>
            <a:normAutofit fontScale="90000"/>
          </a:bodyPr>
          <a:lstStyle/>
          <a:p>
            <a:pPr algn="ctr"/>
            <a:r>
              <a:rPr lang="en-GB" dirty="0" smtClean="0"/>
              <a:t/>
            </a:r>
            <a:br>
              <a:rPr lang="en-GB" dirty="0" smtClean="0"/>
            </a:br>
            <a:r>
              <a:rPr lang="en-GB" dirty="0"/>
              <a:t/>
            </a:r>
            <a:br>
              <a:rPr lang="en-GB" dirty="0"/>
            </a:br>
            <a:r>
              <a:rPr lang="en-GB" dirty="0"/>
              <a:t/>
            </a:r>
            <a:br>
              <a:rPr lang="en-GB" dirty="0"/>
            </a:br>
            <a:r>
              <a:rPr lang="en-GB" dirty="0" smtClean="0">
                <a:solidFill>
                  <a:schemeClr val="bg1"/>
                </a:solidFill>
              </a:rPr>
              <a:t/>
            </a:r>
            <a:br>
              <a:rPr lang="en-GB" dirty="0" smtClean="0">
                <a:solidFill>
                  <a:schemeClr val="bg1"/>
                </a:solidFill>
              </a:rPr>
            </a:b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Beach Safety  needs to consider the limits of all demographic groups.  </a:t>
            </a:r>
            <a:br>
              <a:rPr lang="en-GB" dirty="0" smtClean="0">
                <a:solidFill>
                  <a:schemeClr val="bg1"/>
                </a:solidFill>
              </a:rPr>
            </a:br>
            <a:r>
              <a:rPr lang="en-GB" dirty="0">
                <a:solidFill>
                  <a:schemeClr val="bg1"/>
                </a:solidFill>
              </a:rPr>
              <a:t/>
            </a:r>
            <a:br>
              <a:rPr lang="en-GB" dirty="0">
                <a:solidFill>
                  <a:schemeClr val="bg1"/>
                </a:solidFill>
              </a:rPr>
            </a:br>
            <a:r>
              <a:rPr lang="en-GB" dirty="0" smtClean="0">
                <a:solidFill>
                  <a:schemeClr val="accent6">
                    <a:lumMod val="75000"/>
                  </a:schemeClr>
                </a:solidFill>
              </a:rPr>
              <a:t>The case of learning disabilities</a:t>
            </a:r>
            <a:br>
              <a:rPr lang="en-GB" dirty="0" smtClean="0">
                <a:solidFill>
                  <a:schemeClr val="accent6">
                    <a:lumMod val="75000"/>
                  </a:schemeClr>
                </a:solidFill>
              </a:rPr>
            </a:br>
            <a:r>
              <a:rPr lang="en-GB" dirty="0" smtClean="0">
                <a:solidFill>
                  <a:schemeClr val="accent6">
                    <a:lumMod val="75000"/>
                  </a:schemeClr>
                </a:solidFill>
              </a:rPr>
              <a:t/>
            </a:r>
            <a:br>
              <a:rPr lang="en-GB" dirty="0" smtClean="0">
                <a:solidFill>
                  <a:schemeClr val="accent6">
                    <a:lumMod val="75000"/>
                  </a:schemeClr>
                </a:solidFill>
              </a:rPr>
            </a:br>
            <a:r>
              <a:rPr lang="en-GB" dirty="0">
                <a:solidFill>
                  <a:schemeClr val="accent6">
                    <a:lumMod val="75000"/>
                  </a:schemeClr>
                </a:solidFill>
              </a:rPr>
              <a:t/>
            </a:r>
            <a:br>
              <a:rPr lang="en-GB" dirty="0">
                <a:solidFill>
                  <a:schemeClr val="accent6">
                    <a:lumMod val="75000"/>
                  </a:schemeClr>
                </a:solidFill>
              </a:rPr>
            </a:br>
            <a:r>
              <a:rPr lang="en-GB" dirty="0">
                <a:solidFill>
                  <a:schemeClr val="accent6">
                    <a:lumMod val="75000"/>
                  </a:schemeClr>
                </a:solidFill>
              </a:rPr>
              <a:t/>
            </a:r>
            <a:br>
              <a:rPr lang="en-GB" dirty="0">
                <a:solidFill>
                  <a:schemeClr val="accent6">
                    <a:lumMod val="75000"/>
                  </a:schemeClr>
                </a:solidFill>
              </a:rPr>
            </a:br>
            <a:r>
              <a:rPr lang="en-GB" dirty="0" smtClean="0">
                <a:solidFill>
                  <a:schemeClr val="accent4">
                    <a:lumMod val="60000"/>
                    <a:lumOff val="40000"/>
                  </a:schemeClr>
                </a:solidFill>
              </a:rPr>
              <a:t>A.T. Williams, </a:t>
            </a:r>
            <a:r>
              <a:rPr lang="en-GB" dirty="0" err="1" smtClean="0">
                <a:solidFill>
                  <a:schemeClr val="accent4">
                    <a:lumMod val="60000"/>
                    <a:lumOff val="40000"/>
                  </a:schemeClr>
                </a:solidFill>
              </a:rPr>
              <a:t>C.House</a:t>
            </a:r>
            <a:r>
              <a:rPr lang="en-GB" dirty="0" smtClean="0">
                <a:solidFill>
                  <a:schemeClr val="accent4">
                    <a:lumMod val="60000"/>
                    <a:lumOff val="40000"/>
                  </a:schemeClr>
                </a:solidFill>
              </a:rPr>
              <a:t> &amp; </a:t>
            </a:r>
            <a:r>
              <a:rPr lang="en-GB" dirty="0" err="1" smtClean="0">
                <a:solidFill>
                  <a:schemeClr val="accent4">
                    <a:lumMod val="60000"/>
                    <a:lumOff val="40000"/>
                  </a:schemeClr>
                </a:solidFill>
              </a:rPr>
              <a:t>J.Samways</a:t>
            </a:r>
            <a:r>
              <a:rPr lang="en-GB" dirty="0" smtClean="0"/>
              <a:t/>
            </a:r>
            <a:br>
              <a:rPr lang="en-GB" dirty="0" smtClean="0"/>
            </a:br>
            <a:r>
              <a:rPr lang="en-GB" dirty="0" smtClean="0"/>
              <a:t/>
            </a:r>
            <a:br>
              <a:rPr lang="en-GB" dirty="0" smtClean="0"/>
            </a:br>
            <a:endParaRPr lang="en-US"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Introduction</a:t>
            </a:r>
          </a:p>
          <a:p>
            <a:pPr lvl="1"/>
            <a:r>
              <a:rPr lang="en-GB" dirty="0" smtClean="0"/>
              <a:t>Statistics &amp; Law</a:t>
            </a:r>
          </a:p>
          <a:p>
            <a:pPr lvl="1"/>
            <a:r>
              <a:rPr lang="en-GB" dirty="0" smtClean="0"/>
              <a:t>Discrimination</a:t>
            </a:r>
          </a:p>
          <a:p>
            <a:r>
              <a:rPr lang="en-GB" dirty="0" smtClean="0"/>
              <a:t>Coastal Tourism</a:t>
            </a:r>
          </a:p>
          <a:p>
            <a:r>
              <a:rPr lang="en-GB" dirty="0" smtClean="0"/>
              <a:t>Research objectives</a:t>
            </a:r>
          </a:p>
          <a:p>
            <a:pPr lvl="1"/>
            <a:r>
              <a:rPr lang="en-GB" dirty="0" smtClean="0"/>
              <a:t>Location</a:t>
            </a:r>
          </a:p>
          <a:p>
            <a:r>
              <a:rPr lang="en-GB" dirty="0" smtClean="0"/>
              <a:t>Methodology</a:t>
            </a:r>
          </a:p>
          <a:p>
            <a:r>
              <a:rPr lang="en-GB" dirty="0" smtClean="0"/>
              <a:t>Summary of Results</a:t>
            </a:r>
          </a:p>
          <a:p>
            <a:r>
              <a:rPr lang="en-GB" dirty="0" smtClean="0"/>
              <a:t>Recommendations</a:t>
            </a:r>
          </a:p>
          <a:p>
            <a:r>
              <a:rPr lang="en-GB" dirty="0" smtClean="0"/>
              <a:t>Conclusions</a:t>
            </a:r>
          </a:p>
          <a:p>
            <a:r>
              <a:rPr lang="en-GB" dirty="0" smtClean="0"/>
              <a:t>Proposed model</a:t>
            </a:r>
          </a:p>
          <a:p>
            <a:pPr lvl="1"/>
            <a:endParaRPr lang="en-GB" dirty="0" smtClean="0"/>
          </a:p>
          <a:p>
            <a:pPr lvl="1"/>
            <a:endParaRPr lang="en-GB" dirty="0" smtClean="0"/>
          </a:p>
          <a:p>
            <a:pPr lvl="1"/>
            <a:endParaRPr lang="en-GB" dirty="0" smtClean="0"/>
          </a:p>
          <a:p>
            <a:pPr lvl="1"/>
            <a:endParaRPr lang="en-GB" dirty="0" smtClean="0"/>
          </a:p>
          <a:p>
            <a:pPr lvl="1"/>
            <a:endParaRPr lang="en-US" dirty="0"/>
          </a:p>
        </p:txBody>
      </p:sp>
      <p:pic>
        <p:nvPicPr>
          <p:cNvPr id="1026" name="Picture 2"/>
          <p:cNvPicPr>
            <a:picLocks noChangeAspect="1" noChangeArrowheads="1"/>
          </p:cNvPicPr>
          <p:nvPr/>
        </p:nvPicPr>
        <p:blipFill>
          <a:blip r:embed="rId2"/>
          <a:srcRect/>
          <a:stretch>
            <a:fillRect/>
          </a:stretch>
        </p:blipFill>
        <p:spPr bwMode="auto">
          <a:xfrm>
            <a:off x="5480286" y="0"/>
            <a:ext cx="3663714" cy="685800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Statistics &amp; Law</a:t>
            </a:r>
            <a:endParaRPr lang="en-US" dirty="0"/>
          </a:p>
        </p:txBody>
      </p:sp>
      <p:sp>
        <p:nvSpPr>
          <p:cNvPr id="3" name="Content Placeholder 2"/>
          <p:cNvSpPr>
            <a:spLocks noGrp="1"/>
          </p:cNvSpPr>
          <p:nvPr>
            <p:ph idx="1"/>
          </p:nvPr>
        </p:nvSpPr>
        <p:spPr>
          <a:xfrm>
            <a:off x="1142976" y="1500174"/>
            <a:ext cx="4572032" cy="5357826"/>
          </a:xfrm>
        </p:spPr>
        <p:txBody>
          <a:bodyPr>
            <a:normAutofit fontScale="55000" lnSpcReduction="20000"/>
          </a:bodyPr>
          <a:lstStyle/>
          <a:p>
            <a:r>
              <a:rPr lang="en-GB" dirty="0" smtClean="0"/>
              <a:t>Disability is increasing due to ageing populations, and increases in chronic health (WHO, 2011)</a:t>
            </a:r>
          </a:p>
          <a:p>
            <a:r>
              <a:rPr lang="en-GB" dirty="0" smtClean="0"/>
              <a:t>Definitions vary, but officially:</a:t>
            </a:r>
          </a:p>
          <a:p>
            <a:pPr lvl="1"/>
            <a:r>
              <a:rPr lang="en-GB" dirty="0" smtClean="0"/>
              <a:t>1 billion worldwide (World Bank, 2011)</a:t>
            </a:r>
          </a:p>
          <a:p>
            <a:pPr lvl="1"/>
            <a:r>
              <a:rPr lang="en-GB" dirty="0" smtClean="0"/>
              <a:t>16% of the EU population have disabilities</a:t>
            </a:r>
          </a:p>
          <a:p>
            <a:pPr lvl="1"/>
            <a:r>
              <a:rPr lang="en-GB" dirty="0" smtClean="0"/>
              <a:t>8.6 million in the UK (CSR Europe, 2006, 2013)</a:t>
            </a:r>
          </a:p>
          <a:p>
            <a:r>
              <a:rPr lang="en-GB" dirty="0" smtClean="0"/>
              <a:t>UN Convention on the Rights of Persons with disabilities (2008) (particularly mentions accessibility)</a:t>
            </a:r>
          </a:p>
          <a:p>
            <a:r>
              <a:rPr lang="en-GB" dirty="0" smtClean="0"/>
              <a:t>EU Disability Action Plan 2003-2010 (main streaming) (2003 European Year of People with Disabilities, 2007 European Year of Equal Opportunities)</a:t>
            </a:r>
          </a:p>
          <a:p>
            <a:r>
              <a:rPr lang="en-GB" dirty="0" smtClean="0"/>
              <a:t>European Disability Strategy, 2010-2020</a:t>
            </a:r>
          </a:p>
          <a:p>
            <a:r>
              <a:rPr lang="en-GB" dirty="0" smtClean="0"/>
              <a:t>UK The Disability Discrimination Act, 1995  (into force 2004)</a:t>
            </a:r>
          </a:p>
          <a:p>
            <a:r>
              <a:rPr lang="en-GB" dirty="0" smtClean="0"/>
              <a:t>There is a need to create an ‘enabling’ environment through governance (WHO, 2011)</a:t>
            </a:r>
          </a:p>
          <a:p>
            <a:pPr lvl="1"/>
            <a:endParaRPr lang="en-US" dirty="0"/>
          </a:p>
        </p:txBody>
      </p:sp>
      <p:pic>
        <p:nvPicPr>
          <p:cNvPr id="5" name="Picture 5" descr="C:\Documents and Settings\Miss V Morris\Desktop\Coastal images\Beach loud.jpg"/>
          <p:cNvPicPr>
            <a:picLocks noChangeAspect="1" noChangeArrowheads="1"/>
          </p:cNvPicPr>
          <p:nvPr/>
        </p:nvPicPr>
        <p:blipFill>
          <a:blip r:embed="rId2"/>
          <a:srcRect/>
          <a:stretch>
            <a:fillRect/>
          </a:stretch>
        </p:blipFill>
        <p:spPr bwMode="auto">
          <a:xfrm>
            <a:off x="5857884" y="1714488"/>
            <a:ext cx="3030703" cy="400052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500"/>
                                        <p:tgtEl>
                                          <p:spTgt spid="3">
                                            <p:txEl>
                                              <p:pRg st="8" end="8"/>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 there discrimination within disability?</a:t>
            </a:r>
            <a:br>
              <a:rPr lang="en-GB" dirty="0" smtClean="0"/>
            </a:br>
            <a:endParaRPr lang="en-US" dirty="0"/>
          </a:p>
        </p:txBody>
      </p:sp>
      <p:sp>
        <p:nvSpPr>
          <p:cNvPr id="3" name="Content Placeholder 2"/>
          <p:cNvSpPr>
            <a:spLocks noGrp="1"/>
          </p:cNvSpPr>
          <p:nvPr>
            <p:ph idx="1"/>
          </p:nvPr>
        </p:nvSpPr>
        <p:spPr>
          <a:xfrm>
            <a:off x="1435608" y="1447800"/>
            <a:ext cx="7498080" cy="5124472"/>
          </a:xfrm>
        </p:spPr>
        <p:txBody>
          <a:bodyPr>
            <a:normAutofit fontScale="77500" lnSpcReduction="20000"/>
          </a:bodyPr>
          <a:lstStyle/>
          <a:p>
            <a:r>
              <a:rPr lang="en-GB" dirty="0" smtClean="0"/>
              <a:t>Less than 12% of registered disabled in the UK are wheelchair users (Goodall, 2006)</a:t>
            </a:r>
          </a:p>
          <a:p>
            <a:r>
              <a:rPr lang="en-GB" dirty="0" smtClean="0"/>
              <a:t>2% of the total population have learning disabilities (Emerson &amp; Hatton, 2004)</a:t>
            </a:r>
          </a:p>
          <a:p>
            <a:r>
              <a:rPr lang="en-GB" dirty="0" smtClean="0"/>
              <a:t>“people with learning or intellectual disabilities are even less likely to be in work than those with physical disabilities” (EU, 2009:3)</a:t>
            </a:r>
          </a:p>
          <a:p>
            <a:r>
              <a:rPr lang="en-GB" dirty="0" smtClean="0"/>
              <a:t>The Disability Rights Commission (2004: 6-7) stipulates “considering the volume of people with learning disabilities . . . Very little thought has been put towards making the environment user friendly for these people” </a:t>
            </a:r>
          </a:p>
          <a:p>
            <a:r>
              <a:rPr lang="en-GB" dirty="0" smtClean="0"/>
              <a:t>Social vs medical model of disability</a:t>
            </a:r>
          </a:p>
          <a:p>
            <a:r>
              <a:rPr lang="en-GB" dirty="0" smtClean="0"/>
              <a:t>Physical and programme access (Tregaskis, 2004)</a:t>
            </a:r>
          </a:p>
          <a:p>
            <a:r>
              <a:rPr lang="en-GB" dirty="0" smtClean="0"/>
              <a:t>Good practice: Fieldfare Trust, Natural England</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tourism</a:t>
            </a:r>
            <a:endParaRPr lang="en-US" dirty="0"/>
          </a:p>
        </p:txBody>
      </p:sp>
      <p:sp>
        <p:nvSpPr>
          <p:cNvPr id="3" name="Content Placeholder 2"/>
          <p:cNvSpPr>
            <a:spLocks noGrp="1"/>
          </p:cNvSpPr>
          <p:nvPr>
            <p:ph idx="1"/>
          </p:nvPr>
        </p:nvSpPr>
        <p:spPr>
          <a:xfrm>
            <a:off x="1435608" y="1447800"/>
            <a:ext cx="7498080" cy="5124472"/>
          </a:xfrm>
        </p:spPr>
        <p:txBody>
          <a:bodyPr>
            <a:normAutofit fontScale="62500" lnSpcReduction="20000"/>
          </a:bodyPr>
          <a:lstStyle/>
          <a:p>
            <a:r>
              <a:rPr lang="en-GB" dirty="0" smtClean="0"/>
              <a:t>The DDA, (1995) outlines the need for all facilities and service providers to engage with disabled access.  Improvements must allow users, regardless of their inherent difficulties, to experience the same level of involvement as the rest of the population.</a:t>
            </a:r>
          </a:p>
          <a:p>
            <a:r>
              <a:rPr lang="en-GB" dirty="0" smtClean="0"/>
              <a:t>Coastal tourism: </a:t>
            </a:r>
          </a:p>
          <a:p>
            <a:pPr lvl="1"/>
            <a:r>
              <a:rPr lang="en-GB" dirty="0" smtClean="0"/>
              <a:t>ethics</a:t>
            </a:r>
          </a:p>
          <a:p>
            <a:pPr lvl="1"/>
            <a:r>
              <a:rPr lang="en-GB" dirty="0" smtClean="0"/>
              <a:t>Law</a:t>
            </a:r>
          </a:p>
          <a:p>
            <a:pPr lvl="1"/>
            <a:r>
              <a:rPr lang="en-GB" dirty="0" smtClean="0"/>
              <a:t>benefits, </a:t>
            </a:r>
          </a:p>
          <a:p>
            <a:pPr lvl="1"/>
            <a:r>
              <a:rPr lang="en-GB" dirty="0" smtClean="0"/>
              <a:t>economics and practicalities.</a:t>
            </a:r>
          </a:p>
          <a:p>
            <a:r>
              <a:rPr lang="en-GB" dirty="0" smtClean="0"/>
              <a:t>“Technology</a:t>
            </a:r>
            <a:r>
              <a:rPr lang="en-GB" dirty="0"/>
              <a:t>, goods and services that benefit people with disabilities, can and </a:t>
            </a:r>
            <a:r>
              <a:rPr lang="en-GB" dirty="0" smtClean="0"/>
              <a:t>will evolve </a:t>
            </a:r>
            <a:r>
              <a:rPr lang="en-GB" dirty="0"/>
              <a:t>into technology, goods and services that benefit the entire population, particularly in </a:t>
            </a:r>
            <a:r>
              <a:rPr lang="en-GB" dirty="0" smtClean="0"/>
              <a:t>an increasingly </a:t>
            </a:r>
            <a:r>
              <a:rPr lang="en-GB" dirty="0"/>
              <a:t>ageing society, such as the European</a:t>
            </a:r>
            <a:r>
              <a:rPr lang="en-GB" dirty="0" smtClean="0"/>
              <a:t>.”</a:t>
            </a:r>
            <a:endParaRPr lang="en-GB" dirty="0"/>
          </a:p>
          <a:p>
            <a:r>
              <a:rPr lang="en-GB" dirty="0" smtClean="0"/>
              <a:t>“Public procurement </a:t>
            </a:r>
            <a:r>
              <a:rPr lang="en-GB" dirty="0" err="1"/>
              <a:t>favors</a:t>
            </a:r>
            <a:r>
              <a:rPr lang="en-GB" dirty="0"/>
              <a:t> organizations that achieve better performance on the design for </a:t>
            </a:r>
            <a:r>
              <a:rPr lang="en-GB" dirty="0" smtClean="0"/>
              <a:t>all environments</a:t>
            </a:r>
            <a:r>
              <a:rPr lang="en-GB" dirty="0"/>
              <a:t>, goods and services or the employment of people with disabilities. There </a:t>
            </a:r>
            <a:r>
              <a:rPr lang="en-GB" dirty="0" smtClean="0"/>
              <a:t>is increasing </a:t>
            </a:r>
            <a:r>
              <a:rPr lang="en-GB" dirty="0"/>
              <a:t>legislation in this regard in public procurement</a:t>
            </a:r>
            <a:r>
              <a:rPr lang="en-GB" dirty="0" smtClean="0"/>
              <a:t>.” </a:t>
            </a:r>
          </a:p>
          <a:p>
            <a:pPr marL="82296" indent="0" algn="r">
              <a:buNone/>
            </a:pPr>
            <a:r>
              <a:rPr lang="en-GB" dirty="0" smtClean="0"/>
              <a:t>(CSR+D European Network, 2013: 3-4)</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ipe(down)">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wipe(down)">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wipe(down)">
                                      <p:cBhvr>
                                        <p:cTn id="3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Objectives</a:t>
            </a:r>
            <a:endParaRPr lang="en-US" dirty="0"/>
          </a:p>
        </p:txBody>
      </p:sp>
      <p:sp>
        <p:nvSpPr>
          <p:cNvPr id="3" name="Content Placeholder 2"/>
          <p:cNvSpPr>
            <a:spLocks noGrp="1"/>
          </p:cNvSpPr>
          <p:nvPr>
            <p:ph idx="1"/>
          </p:nvPr>
        </p:nvSpPr>
        <p:spPr>
          <a:xfrm>
            <a:off x="1435608" y="1447800"/>
            <a:ext cx="4350838" cy="4800600"/>
          </a:xfrm>
        </p:spPr>
        <p:txBody>
          <a:bodyPr>
            <a:normAutofit fontScale="70000" lnSpcReduction="20000"/>
          </a:bodyPr>
          <a:lstStyle/>
          <a:p>
            <a:r>
              <a:rPr lang="en-GB" dirty="0" smtClean="0"/>
              <a:t>To determine how people with learning disabilities identify with and relate to coastal landscapes</a:t>
            </a:r>
          </a:p>
          <a:p>
            <a:r>
              <a:rPr lang="en-GB" dirty="0" smtClean="0"/>
              <a:t>To assess the potential role of photovoice in the development of coastal disabled implementation </a:t>
            </a:r>
            <a:r>
              <a:rPr lang="en-GB" dirty="0" smtClean="0"/>
              <a:t>strategies</a:t>
            </a:r>
          </a:p>
          <a:p>
            <a:r>
              <a:rPr lang="en-GB" dirty="0" smtClean="0"/>
              <a:t>To compare the views of groups with learning disabilities with the general population</a:t>
            </a:r>
            <a:endParaRPr lang="en-GB" dirty="0" smtClean="0"/>
          </a:p>
          <a:p>
            <a:r>
              <a:rPr lang="en-GB" dirty="0" smtClean="0"/>
              <a:t>To propose a model for the implementation  of disabled strategies in the coastal zone</a:t>
            </a:r>
            <a:endParaRPr lang="en-US" dirty="0"/>
          </a:p>
        </p:txBody>
      </p:sp>
      <p:pic>
        <p:nvPicPr>
          <p:cNvPr id="2051" name="Picture 3"/>
          <p:cNvPicPr>
            <a:picLocks noChangeAspect="1" noChangeArrowheads="1"/>
          </p:cNvPicPr>
          <p:nvPr/>
        </p:nvPicPr>
        <p:blipFill>
          <a:blip r:embed="rId2" cstate="print"/>
          <a:srcRect/>
          <a:stretch>
            <a:fillRect/>
          </a:stretch>
        </p:blipFill>
        <p:spPr bwMode="auto">
          <a:xfrm>
            <a:off x="6286512" y="928670"/>
            <a:ext cx="2368638" cy="5576648"/>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sp>
        <p:nvSpPr>
          <p:cNvPr id="3" name="Content Placeholder 2"/>
          <p:cNvSpPr>
            <a:spLocks noGrp="1"/>
          </p:cNvSpPr>
          <p:nvPr>
            <p:ph idx="1"/>
          </p:nvPr>
        </p:nvSpPr>
        <p:spPr/>
        <p:txBody>
          <a:bodyPr/>
          <a:lstStyle/>
          <a:p>
            <a:pPr>
              <a:defRPr/>
            </a:pPr>
            <a:endParaRPr lang="en-US" dirty="0"/>
          </a:p>
        </p:txBody>
      </p:sp>
      <p:pic>
        <p:nvPicPr>
          <p:cNvPr id="15364" name="Picture 2" descr="C:\Documents and Settings\Miss V Morris\Desktop\Wales_Map_Europe.png"/>
          <p:cNvPicPr>
            <a:picLocks noChangeAspect="1" noChangeArrowheads="1"/>
          </p:cNvPicPr>
          <p:nvPr/>
        </p:nvPicPr>
        <p:blipFill>
          <a:blip r:embed="rId2"/>
          <a:srcRect/>
          <a:stretch>
            <a:fillRect/>
          </a:stretch>
        </p:blipFill>
        <p:spPr bwMode="auto">
          <a:xfrm>
            <a:off x="0" y="-88900"/>
            <a:ext cx="9264650" cy="6946900"/>
          </a:xfrm>
          <a:prstGeom prst="rect">
            <a:avLst/>
          </a:prstGeom>
          <a:noFill/>
          <a:ln w="9525">
            <a:noFill/>
            <a:miter lim="800000"/>
            <a:headEnd/>
            <a:tailEnd/>
          </a:ln>
        </p:spPr>
      </p:pic>
      <p:pic>
        <p:nvPicPr>
          <p:cNvPr id="15365" name="Picture 5" descr="C:\Documents and Settings\Miss V Morris\Desktop\Sat Wales.JPG"/>
          <p:cNvPicPr>
            <a:picLocks noChangeAspect="1" noChangeArrowheads="1"/>
          </p:cNvPicPr>
          <p:nvPr/>
        </p:nvPicPr>
        <p:blipFill>
          <a:blip r:embed="rId3"/>
          <a:srcRect/>
          <a:stretch>
            <a:fillRect/>
          </a:stretch>
        </p:blipFill>
        <p:spPr bwMode="auto">
          <a:xfrm>
            <a:off x="5500695" y="0"/>
            <a:ext cx="3643306" cy="5027000"/>
          </a:xfrm>
          <a:prstGeom prst="rect">
            <a:avLst/>
          </a:prstGeom>
          <a:noFill/>
          <a:ln w="9525">
            <a:noFill/>
            <a:miter lim="800000"/>
            <a:headEnd/>
            <a:tailEnd/>
          </a:ln>
        </p:spPr>
      </p:pic>
      <p:sp>
        <p:nvSpPr>
          <p:cNvPr id="6" name="Rectangle 5"/>
          <p:cNvSpPr/>
          <p:nvPr/>
        </p:nvSpPr>
        <p:spPr>
          <a:xfrm>
            <a:off x="6286512" y="1785926"/>
            <a:ext cx="571504" cy="357190"/>
          </a:xfrm>
          <a:prstGeom prst="rect">
            <a:avLst/>
          </a:prstGeom>
          <a:noFill/>
          <a:ln w="31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42" name="Group 2"/>
          <p:cNvGrpSpPr>
            <a:grpSpLocks/>
          </p:cNvGrpSpPr>
          <p:nvPr/>
        </p:nvGrpSpPr>
        <p:grpSpPr bwMode="auto">
          <a:xfrm>
            <a:off x="-1928813" y="0"/>
            <a:ext cx="11072813" cy="6643688"/>
            <a:chOff x="-152" y="4830"/>
            <a:chExt cx="11189" cy="9416"/>
          </a:xfrm>
        </p:grpSpPr>
        <p:sp>
          <p:nvSpPr>
            <p:cNvPr id="10243" name="Text Box 3"/>
            <p:cNvSpPr txBox="1">
              <a:spLocks noChangeArrowheads="1"/>
            </p:cNvSpPr>
            <p:nvPr/>
          </p:nvSpPr>
          <p:spPr bwMode="auto">
            <a:xfrm>
              <a:off x="7716" y="12762"/>
              <a:ext cx="3216" cy="1484"/>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2000">
                  <a:latin typeface="Calibri" pitchFamily="34" charset="0"/>
                </a:rPr>
                <a:t>Swansea Bay:</a:t>
              </a:r>
            </a:p>
            <a:p>
              <a:pPr eaLnBrk="1" hangingPunct="1">
                <a:spcAft>
                  <a:spcPts val="1000"/>
                </a:spcAft>
              </a:pPr>
              <a:r>
                <a:rPr lang="en-US" sz="2000">
                  <a:latin typeface="Calibri" pitchFamily="34" charset="0"/>
                </a:rPr>
                <a:t>Aerial image provided by Google Earth </a:t>
              </a:r>
              <a:endParaRPr lang="en-US"/>
            </a:p>
          </p:txBody>
        </p:sp>
        <p:pic>
          <p:nvPicPr>
            <p:cNvPr id="10244" name="Picture 4" descr="S5000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 y="4830"/>
              <a:ext cx="8820" cy="654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245" name="Text Box 5"/>
            <p:cNvSpPr txBox="1">
              <a:spLocks noChangeArrowheads="1"/>
            </p:cNvSpPr>
            <p:nvPr/>
          </p:nvSpPr>
          <p:spPr bwMode="auto">
            <a:xfrm>
              <a:off x="-152" y="10905"/>
              <a:ext cx="1695" cy="450"/>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1100">
                  <a:latin typeface="Calibri" pitchFamily="34" charset="0"/>
                </a:rPr>
                <a:t>(Author 2006) </a:t>
              </a:r>
              <a:endParaRPr lang="en-US"/>
            </a:p>
          </p:txBody>
        </p:sp>
        <p:pic>
          <p:nvPicPr>
            <p:cNvPr id="10246" name="Picture 6" descr="Swansea Bay"/>
            <p:cNvPicPr>
              <a:picLocks noChangeAspect="1" noChangeArrowheads="1"/>
            </p:cNvPicPr>
            <p:nvPr/>
          </p:nvPicPr>
          <p:blipFill>
            <a:blip r:embed="rId3">
              <a:extLst>
                <a:ext uri="{28A0092B-C50C-407E-A947-70E740481C1C}">
                  <a14:useLocalDpi xmlns:a14="http://schemas.microsoft.com/office/drawing/2010/main" val="0"/>
                </a:ext>
              </a:extLst>
            </a:blip>
            <a:srcRect l="8342" t="11929" r="11037" b="10558"/>
            <a:stretch>
              <a:fillRect/>
            </a:stretch>
          </p:blipFill>
          <p:spPr bwMode="auto">
            <a:xfrm>
              <a:off x="6417" y="9075"/>
              <a:ext cx="4620" cy="321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0247" name="Line 7"/>
            <p:cNvSpPr>
              <a:spLocks noChangeShapeType="1"/>
            </p:cNvSpPr>
            <p:nvPr/>
          </p:nvSpPr>
          <p:spPr bwMode="auto">
            <a:xfrm flipV="1">
              <a:off x="9882" y="12445"/>
              <a:ext cx="0" cy="31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48" name="Text Box 8"/>
            <p:cNvSpPr txBox="1">
              <a:spLocks noChangeArrowheads="1"/>
            </p:cNvSpPr>
            <p:nvPr/>
          </p:nvSpPr>
          <p:spPr bwMode="auto">
            <a:xfrm>
              <a:off x="1797" y="12692"/>
              <a:ext cx="4080" cy="936"/>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2000">
                  <a:latin typeface="Comic Sans MS" pitchFamily="66" charset="0"/>
                </a:rPr>
                <a:t>Grid reference for Swansea Bay/Beach:  643923</a:t>
              </a:r>
            </a:p>
            <a:p>
              <a:pPr eaLnBrk="1" hangingPunct="1"/>
              <a:endParaRPr lang="en-US"/>
            </a:p>
          </p:txBody>
        </p:sp>
      </p:grpSp>
    </p:spTree>
    <p:extLst>
      <p:ext uri="{BB962C8B-B14F-4D97-AF65-F5344CB8AC3E}">
        <p14:creationId xmlns:p14="http://schemas.microsoft.com/office/powerpoint/2010/main" val="36924849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266" name="Group 2"/>
          <p:cNvGrpSpPr>
            <a:grpSpLocks/>
          </p:cNvGrpSpPr>
          <p:nvPr/>
        </p:nvGrpSpPr>
        <p:grpSpPr bwMode="auto">
          <a:xfrm>
            <a:off x="0" y="350838"/>
            <a:ext cx="9144000" cy="6507162"/>
            <a:chOff x="1797" y="4470"/>
            <a:chExt cx="9000" cy="10247"/>
          </a:xfrm>
        </p:grpSpPr>
        <p:pic>
          <p:nvPicPr>
            <p:cNvPr id="11267" name="Picture 3" descr="248800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 y="4470"/>
              <a:ext cx="8616" cy="57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1268" name="Text Box 4"/>
            <p:cNvSpPr txBox="1">
              <a:spLocks noChangeArrowheads="1"/>
            </p:cNvSpPr>
            <p:nvPr/>
          </p:nvSpPr>
          <p:spPr bwMode="auto">
            <a:xfrm>
              <a:off x="7281" y="13197"/>
              <a:ext cx="3516" cy="1520"/>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2000" b="1">
                  <a:latin typeface="Calibri" pitchFamily="34" charset="0"/>
                </a:rPr>
                <a:t>Caswell Bay:</a:t>
              </a:r>
            </a:p>
            <a:p>
              <a:pPr eaLnBrk="1" hangingPunct="1">
                <a:spcAft>
                  <a:spcPts val="1000"/>
                </a:spcAft>
              </a:pPr>
              <a:r>
                <a:rPr lang="en-US" sz="2000" b="1">
                  <a:latin typeface="Calibri" pitchFamily="34" charset="0"/>
                </a:rPr>
                <a:t>Aerial image by Google Earth </a:t>
              </a:r>
              <a:endParaRPr lang="en-US" sz="2000" b="1"/>
            </a:p>
          </p:txBody>
        </p:sp>
        <p:sp>
          <p:nvSpPr>
            <p:cNvPr id="11269" name="Text Box 5"/>
            <p:cNvSpPr txBox="1">
              <a:spLocks noChangeArrowheads="1"/>
            </p:cNvSpPr>
            <p:nvPr/>
          </p:nvSpPr>
          <p:spPr bwMode="auto">
            <a:xfrm>
              <a:off x="1917" y="9594"/>
              <a:ext cx="1821" cy="540"/>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1100">
                  <a:latin typeface="Calibri" pitchFamily="34" charset="0"/>
                </a:rPr>
                <a:t>(Author 2006)</a:t>
              </a:r>
              <a:endParaRPr lang="en-US"/>
            </a:p>
          </p:txBody>
        </p:sp>
        <p:pic>
          <p:nvPicPr>
            <p:cNvPr id="11270" name="Picture 6" descr="Caswell Bay"/>
            <p:cNvPicPr>
              <a:picLocks noChangeAspect="1" noChangeArrowheads="1"/>
            </p:cNvPicPr>
            <p:nvPr/>
          </p:nvPicPr>
          <p:blipFill>
            <a:blip r:embed="rId3">
              <a:extLst>
                <a:ext uri="{28A0092B-C50C-407E-A947-70E740481C1C}">
                  <a14:useLocalDpi xmlns:a14="http://schemas.microsoft.com/office/drawing/2010/main" val="0"/>
                </a:ext>
              </a:extLst>
            </a:blip>
            <a:srcRect l="12512" t="3009" r="16609" b="10558"/>
            <a:stretch>
              <a:fillRect/>
            </a:stretch>
          </p:blipFill>
          <p:spPr bwMode="auto">
            <a:xfrm>
              <a:off x="6445" y="8480"/>
              <a:ext cx="4352" cy="42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1271" name="Line 7"/>
            <p:cNvSpPr>
              <a:spLocks noChangeShapeType="1"/>
            </p:cNvSpPr>
            <p:nvPr/>
          </p:nvSpPr>
          <p:spPr bwMode="auto">
            <a:xfrm flipV="1">
              <a:off x="9808" y="12872"/>
              <a:ext cx="0" cy="33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2" name="Text Box 8"/>
            <p:cNvSpPr txBox="1">
              <a:spLocks noChangeArrowheads="1"/>
            </p:cNvSpPr>
            <p:nvPr/>
          </p:nvSpPr>
          <p:spPr bwMode="auto">
            <a:xfrm>
              <a:off x="1797" y="12717"/>
              <a:ext cx="4080" cy="1438"/>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US" sz="2000">
                  <a:latin typeface="Comic Sans MS" pitchFamily="66" charset="0"/>
                </a:rPr>
                <a:t>Grid reference for </a:t>
              </a:r>
            </a:p>
            <a:p>
              <a:pPr eaLnBrk="1" hangingPunct="1">
                <a:spcAft>
                  <a:spcPts val="1000"/>
                </a:spcAft>
              </a:pPr>
              <a:r>
                <a:rPr lang="en-US" sz="2000">
                  <a:latin typeface="Comic Sans MS" pitchFamily="66" charset="0"/>
                </a:rPr>
                <a:t>Caswell Bay/Beach:  594876</a:t>
              </a:r>
            </a:p>
          </p:txBody>
        </p:sp>
      </p:grpSp>
    </p:spTree>
    <p:extLst>
      <p:ext uri="{BB962C8B-B14F-4D97-AF65-F5344CB8AC3E}">
        <p14:creationId xmlns:p14="http://schemas.microsoft.com/office/powerpoint/2010/main" val="17664933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US" dirty="0"/>
          </a:p>
        </p:txBody>
      </p:sp>
      <p:sp>
        <p:nvSpPr>
          <p:cNvPr id="3" name="Content Placeholder 2"/>
          <p:cNvSpPr>
            <a:spLocks noGrp="1"/>
          </p:cNvSpPr>
          <p:nvPr>
            <p:ph idx="1"/>
          </p:nvPr>
        </p:nvSpPr>
        <p:spPr/>
        <p:txBody>
          <a:bodyPr>
            <a:normAutofit fontScale="70000" lnSpcReduction="20000"/>
          </a:bodyPr>
          <a:lstStyle/>
          <a:p>
            <a:r>
              <a:rPr lang="en-GB" dirty="0"/>
              <a:t>I am enough of an artist to draw freely upon my imagination. Imagination is more important than knowledge. Knowledge is limited. Imagination encircles the World</a:t>
            </a:r>
            <a:r>
              <a:rPr lang="en-GB" dirty="0" smtClean="0"/>
              <a:t>. (Albert Einstein)</a:t>
            </a:r>
          </a:p>
          <a:p>
            <a:r>
              <a:rPr lang="en-GB" dirty="0" smtClean="0"/>
              <a:t>Innovation for coastal tourism research</a:t>
            </a:r>
          </a:p>
          <a:p>
            <a:r>
              <a:rPr lang="en-GB" dirty="0" smtClean="0"/>
              <a:t>Visitor Employed Photography (Dakin, 2003, Williams &amp; Lavalle, 1983)</a:t>
            </a:r>
          </a:p>
          <a:p>
            <a:r>
              <a:rPr lang="en-GB" dirty="0" smtClean="0"/>
              <a:t>Participatory</a:t>
            </a:r>
          </a:p>
          <a:p>
            <a:r>
              <a:rPr lang="en-GB" dirty="0" smtClean="0"/>
              <a:t>Photovoice</a:t>
            </a:r>
          </a:p>
          <a:p>
            <a:pPr lvl="1"/>
            <a:r>
              <a:rPr lang="en-GB" dirty="0" smtClean="0"/>
              <a:t>“is a powerful tool . . . The process challenges the established politics of representation by shifting control over the means for documenting lives from the powerful to the powerless. . . The observer to the observed.” (Booth &amp; Booth, 2003: 434</a:t>
            </a:r>
            <a:r>
              <a:rPr lang="en-GB" dirty="0" smtClean="0"/>
              <a:t>)</a:t>
            </a:r>
          </a:p>
          <a:p>
            <a:pPr lvl="1"/>
            <a:endParaRPr lang="en-GB" dirty="0" smtClean="0"/>
          </a:p>
          <a:p>
            <a:r>
              <a:rPr lang="en-GB" dirty="0" smtClean="0"/>
              <a:t>What is the contribution for coastal tourism research?</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a:xfrm>
            <a:off x="914400" y="1328406"/>
            <a:ext cx="8229600" cy="5510527"/>
          </a:xfrm>
        </p:spPr>
        <p:txBody>
          <a:bodyPr>
            <a:normAutofit/>
          </a:bodyPr>
          <a:lstStyle/>
          <a:p>
            <a:r>
              <a:rPr lang="en-GB" sz="2200" b="1" dirty="0" err="1" smtClean="0">
                <a:latin typeface="Calibri" panose="020F0502020204030204" pitchFamily="34" charset="0"/>
              </a:rPr>
              <a:t>Photovoice</a:t>
            </a:r>
            <a:r>
              <a:rPr lang="en-GB" sz="2200" dirty="0" smtClean="0">
                <a:latin typeface="Calibri" panose="020F0502020204030204" pitchFamily="34" charset="0"/>
              </a:rPr>
              <a:t> formally known as </a:t>
            </a:r>
            <a:r>
              <a:rPr lang="en-GB" sz="2200" b="1" dirty="0" smtClean="0">
                <a:latin typeface="Calibri" panose="020F0502020204030204" pitchFamily="34" charset="0"/>
              </a:rPr>
              <a:t>Photo-novella</a:t>
            </a:r>
            <a:r>
              <a:rPr lang="en-GB" sz="2200" dirty="0" smtClean="0">
                <a:latin typeface="Calibri" panose="020F0502020204030204" pitchFamily="34" charset="0"/>
              </a:rPr>
              <a:t> (Booth and Booth 2003) is referred to by </a:t>
            </a:r>
            <a:r>
              <a:rPr lang="en-GB" sz="2200" dirty="0" err="1" smtClean="0">
                <a:latin typeface="Calibri" panose="020F0502020204030204" pitchFamily="34" charset="0"/>
              </a:rPr>
              <a:t>Hurworth</a:t>
            </a:r>
            <a:r>
              <a:rPr lang="en-GB" sz="2200" dirty="0" smtClean="0">
                <a:latin typeface="Calibri" panose="020F0502020204030204" pitchFamily="34" charset="0"/>
              </a:rPr>
              <a:t> </a:t>
            </a:r>
            <a:r>
              <a:rPr lang="en-GB" sz="2200" i="1" dirty="0" smtClean="0">
                <a:latin typeface="Calibri" panose="020F0502020204030204" pitchFamily="34" charset="0"/>
              </a:rPr>
              <a:t>et. al.</a:t>
            </a:r>
            <a:r>
              <a:rPr lang="en-GB" sz="2200" dirty="0" smtClean="0">
                <a:latin typeface="Calibri" panose="020F0502020204030204" pitchFamily="34" charset="0"/>
              </a:rPr>
              <a:t> as a form of story telling. </a:t>
            </a:r>
          </a:p>
          <a:p>
            <a:r>
              <a:rPr lang="en-GB" sz="2200" dirty="0" smtClean="0">
                <a:latin typeface="Calibri" panose="020F0502020204030204" pitchFamily="34" charset="0"/>
              </a:rPr>
              <a:t>The concepts origins bear strong links to the work of Wang (2005) and Wang and Burris (1994). </a:t>
            </a:r>
          </a:p>
          <a:p>
            <a:r>
              <a:rPr lang="en-GB" sz="2200" dirty="0" smtClean="0">
                <a:latin typeface="Calibri" panose="020F0502020204030204" pitchFamily="34" charset="0"/>
              </a:rPr>
              <a:t>It has been developed as a </a:t>
            </a:r>
            <a:r>
              <a:rPr lang="en-GB" sz="2200" b="1" dirty="0" smtClean="0">
                <a:latin typeface="Calibri" panose="020F0502020204030204" pitchFamily="34" charset="0"/>
              </a:rPr>
              <a:t>method of empowerment for members of society who are normally not considered </a:t>
            </a:r>
            <a:r>
              <a:rPr lang="en-GB" sz="2200" dirty="0" smtClean="0">
                <a:latin typeface="Calibri" panose="020F0502020204030204" pitchFamily="34" charset="0"/>
              </a:rPr>
              <a:t>when participatory research is being carried out (Wang 2005).</a:t>
            </a:r>
          </a:p>
          <a:p>
            <a:r>
              <a:rPr lang="en-GB" sz="2200" dirty="0" smtClean="0">
                <a:latin typeface="Calibri" panose="020F0502020204030204" pitchFamily="34" charset="0"/>
              </a:rPr>
              <a:t> Opposed to photo elicitation where photographs are provided by the investigator; </a:t>
            </a:r>
            <a:r>
              <a:rPr lang="en-GB" sz="2200" dirty="0" err="1" smtClean="0">
                <a:latin typeface="Calibri" panose="020F0502020204030204" pitchFamily="34" charset="0"/>
              </a:rPr>
              <a:t>photovoice</a:t>
            </a:r>
            <a:r>
              <a:rPr lang="en-GB" sz="2200" dirty="0" smtClean="0">
                <a:latin typeface="Calibri" panose="020F0502020204030204" pitchFamily="34" charset="0"/>
              </a:rPr>
              <a:t> enables participants to take their own photographs, on a particular subject, either in their own time (</a:t>
            </a:r>
            <a:r>
              <a:rPr lang="en-GB" sz="2200" dirty="0" err="1" smtClean="0">
                <a:latin typeface="Calibri" panose="020F0502020204030204" pitchFamily="34" charset="0"/>
              </a:rPr>
              <a:t>Germain</a:t>
            </a:r>
            <a:r>
              <a:rPr lang="en-GB" sz="2200" dirty="0" smtClean="0">
                <a:latin typeface="Calibri" panose="020F0502020204030204" pitchFamily="34" charset="0"/>
              </a:rPr>
              <a:t> 2004; Booth and Booth 2003) or during fieldtrips.</a:t>
            </a:r>
          </a:p>
          <a:p>
            <a:r>
              <a:rPr lang="en-GB" sz="2200" dirty="0" smtClean="0">
                <a:latin typeface="Calibri" panose="020F0502020204030204" pitchFamily="34" charset="0"/>
              </a:rPr>
              <a:t> The photos produced are then used in semi structured interviews which allow participants </a:t>
            </a:r>
            <a:r>
              <a:rPr lang="en-GB" sz="2200" b="1" dirty="0" smtClean="0">
                <a:latin typeface="Calibri" panose="020F0502020204030204" pitchFamily="34" charset="0"/>
              </a:rPr>
              <a:t>to re-live and discuss issues</a:t>
            </a:r>
            <a:r>
              <a:rPr lang="en-GB" sz="2200" dirty="0" smtClean="0">
                <a:latin typeface="Calibri" panose="020F0502020204030204" pitchFamily="34" charset="0"/>
              </a:rPr>
              <a:t> which they perceive to be of particular importance. </a:t>
            </a:r>
            <a:endParaRPr lang="en-US" sz="2200" dirty="0" smtClean="0">
              <a:latin typeface="Calibri" panose="020F0502020204030204" pitchFamily="34" charset="0"/>
            </a:endParaRPr>
          </a:p>
          <a:p>
            <a:endParaRPr lang="en-US" dirty="0" smtClean="0"/>
          </a:p>
        </p:txBody>
      </p:sp>
      <p:sp>
        <p:nvSpPr>
          <p:cNvPr id="3" name="Title 1"/>
          <p:cNvSpPr>
            <a:spLocks noGrp="1"/>
          </p:cNvSpPr>
          <p:nvPr>
            <p:ph type="title"/>
          </p:nvPr>
        </p:nvSpPr>
        <p:spPr>
          <a:xfrm>
            <a:off x="1435608" y="274638"/>
            <a:ext cx="7498080" cy="1143000"/>
          </a:xfrm>
        </p:spPr>
        <p:txBody>
          <a:bodyPr/>
          <a:lstStyle/>
          <a:p>
            <a:r>
              <a:rPr lang="en-US" dirty="0" err="1" smtClean="0"/>
              <a:t>Photovoice</a:t>
            </a:r>
            <a:endParaRPr lang="en-US" dirty="0"/>
          </a:p>
        </p:txBody>
      </p:sp>
    </p:spTree>
    <p:extLst>
      <p:ext uri="{BB962C8B-B14F-4D97-AF65-F5344CB8AC3E}">
        <p14:creationId xmlns:p14="http://schemas.microsoft.com/office/powerpoint/2010/main" val="21317901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p:cNvSpPr>
            <a:spLocks noChangeArrowheads="1"/>
          </p:cNvSpPr>
          <p:nvPr/>
        </p:nvSpPr>
        <p:spPr bwMode="auto">
          <a:xfrm>
            <a:off x="1012979" y="37322"/>
            <a:ext cx="8131021"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eaLnBrk="0" hangingPunct="0">
              <a:tabLst>
                <a:tab pos="457200" algn="l"/>
              </a:tabLst>
            </a:pPr>
            <a:r>
              <a:rPr lang="en-GB" b="1" dirty="0">
                <a:latin typeface="Calibri" panose="020F0502020204030204" pitchFamily="34" charset="0"/>
                <a:ea typeface="Times New Roman" pitchFamily="18" charset="0"/>
                <a:cs typeface="Arial" charset="0"/>
              </a:rPr>
              <a:t>Dear X, </a:t>
            </a:r>
          </a:p>
          <a:p>
            <a:pPr eaLnBrk="0" hangingPunct="0">
              <a:tabLst>
                <a:tab pos="457200" algn="l"/>
              </a:tabLst>
            </a:pPr>
            <a:r>
              <a:rPr lang="en-GB" dirty="0">
                <a:latin typeface="Calibri" panose="020F0502020204030204" pitchFamily="34" charset="0"/>
                <a:ea typeface="Times New Roman" pitchFamily="18" charset="0"/>
                <a:cs typeface="Arial" charset="0"/>
              </a:rPr>
              <a:t>thank you for giving your time to this piece of research. </a:t>
            </a:r>
            <a:endParaRPr lang="en-US" dirty="0">
              <a:latin typeface="Calibri" panose="020F0502020204030204" pitchFamily="34" charset="0"/>
              <a:ea typeface="Times New Roman" pitchFamily="18" charset="0"/>
              <a:cs typeface="Arial" charset="0"/>
            </a:endParaRPr>
          </a:p>
          <a:p>
            <a:pPr eaLnBrk="0" hangingPunct="0">
              <a:tabLst>
                <a:tab pos="457200" algn="l"/>
              </a:tabLst>
            </a:pPr>
            <a:r>
              <a:rPr lang="en-GB" dirty="0">
                <a:latin typeface="Calibri" panose="020F0502020204030204" pitchFamily="34" charset="0"/>
                <a:ea typeface="Times New Roman" pitchFamily="18" charset="0"/>
                <a:cs typeface="Arial" charset="0"/>
              </a:rPr>
              <a:t>This second letter contains information which is important for you to know and understand. There will be three sections.</a:t>
            </a: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What we will be doing.</a:t>
            </a: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Who else will be involved?</a:t>
            </a: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What this means for you.  </a:t>
            </a:r>
          </a:p>
          <a:p>
            <a:pPr eaLnBrk="0" hangingPunct="0">
              <a:buFontTx/>
              <a:buChar char="•"/>
              <a:tabLst>
                <a:tab pos="457200" algn="l"/>
              </a:tabLst>
            </a:pPr>
            <a:endParaRPr lang="en-GB" dirty="0">
              <a:latin typeface="Calibri" panose="020F0502020204030204" pitchFamily="34" charset="0"/>
              <a:ea typeface="Times New Roman" pitchFamily="18" charset="0"/>
              <a:cs typeface="Arial" charset="0"/>
            </a:endParaRPr>
          </a:p>
          <a:p>
            <a:pPr eaLnBrk="0" hangingPunct="0">
              <a:buFontTx/>
              <a:buChar char="•"/>
              <a:tabLst>
                <a:tab pos="457200" algn="l"/>
              </a:tabLst>
            </a:pPr>
            <a:endParaRPr lang="en-GB" dirty="0">
              <a:solidFill>
                <a:schemeClr val="bg1"/>
              </a:solidFill>
              <a:latin typeface="Comic Sans MS" pitchFamily="66" charset="0"/>
              <a:ea typeface="Times New Roman" pitchFamily="18" charset="0"/>
              <a:cs typeface="Arial" charset="0"/>
            </a:endParaRPr>
          </a:p>
        </p:txBody>
      </p:sp>
      <p:sp>
        <p:nvSpPr>
          <p:cNvPr id="6147" name="Rectangle 2"/>
          <p:cNvSpPr>
            <a:spLocks noChangeArrowheads="1"/>
          </p:cNvSpPr>
          <p:nvPr/>
        </p:nvSpPr>
        <p:spPr bwMode="auto">
          <a:xfrm>
            <a:off x="1043608" y="2505075"/>
            <a:ext cx="8100392"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eaLnBrk="0" hangingPunct="0">
              <a:tabLst>
                <a:tab pos="457200" algn="l"/>
              </a:tabLst>
            </a:pPr>
            <a:r>
              <a:rPr lang="en-GB" b="1" dirty="0">
                <a:latin typeface="Calibri" panose="020F0502020204030204" pitchFamily="34" charset="0"/>
                <a:ea typeface="Times New Roman" pitchFamily="18" charset="0"/>
                <a:cs typeface="Arial" charset="0"/>
              </a:rPr>
              <a:t>1. What we will be doing</a:t>
            </a:r>
            <a:endParaRPr lang="en-US" dirty="0">
              <a:latin typeface="Calibri" panose="020F0502020204030204" pitchFamily="34" charset="0"/>
              <a:ea typeface="Times New Roman" pitchFamily="18" charset="0"/>
              <a:cs typeface="Arial" charset="0"/>
            </a:endParaRPr>
          </a:p>
          <a:p>
            <a:pPr eaLnBrk="0" hangingPunct="0">
              <a:tabLst>
                <a:tab pos="457200" algn="l"/>
              </a:tabLst>
            </a:pPr>
            <a:r>
              <a:rPr lang="en-GB" dirty="0">
                <a:latin typeface="Calibri" panose="020F0502020204030204" pitchFamily="34" charset="0"/>
                <a:ea typeface="Times New Roman" pitchFamily="18" charset="0"/>
                <a:cs typeface="Arial" charset="0"/>
              </a:rPr>
              <a:t>This research will involve you taking part in a series of activities. Some activities will be the same. others different. All activities will involve you expressing your opinions/thoughts on what it is like to visit different types of beaches.</a:t>
            </a:r>
            <a:endParaRPr lang="en-US" dirty="0">
              <a:latin typeface="Calibri" panose="020F0502020204030204" pitchFamily="34" charset="0"/>
              <a:ea typeface="Times New Roman" pitchFamily="18" charset="0"/>
              <a:cs typeface="Arial" charset="0"/>
            </a:endParaRPr>
          </a:p>
          <a:p>
            <a:pPr eaLnBrk="0" hangingPunct="0">
              <a:tabLst>
                <a:tab pos="457200" algn="l"/>
              </a:tabLst>
            </a:pPr>
            <a:r>
              <a:rPr lang="en-GB" dirty="0">
                <a:latin typeface="Calibri" panose="020F0502020204030204" pitchFamily="34" charset="0"/>
                <a:ea typeface="Times New Roman" pitchFamily="18" charset="0"/>
                <a:cs typeface="Arial" charset="0"/>
              </a:rPr>
              <a:t>The activities will be explained to you in more detail at later stage. But, some of the main ideas are.</a:t>
            </a:r>
          </a:p>
          <a:p>
            <a:pPr eaLnBrk="0" hangingPunct="0">
              <a:tabLst>
                <a:tab pos="457200" algn="l"/>
              </a:tabLst>
            </a:pP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We will have one/two meeting to discuss your ideas &amp; thoughts about coastal (beach) areas.</a:t>
            </a: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We will go to three different beaches in the Swansea area. We will use disposable cameras to record what we like and what we do not like about each site.</a:t>
            </a:r>
            <a:endParaRPr lang="en-US"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dirty="0">
                <a:latin typeface="Calibri" panose="020F0502020204030204" pitchFamily="34" charset="0"/>
                <a:ea typeface="Times New Roman" pitchFamily="18" charset="0"/>
                <a:cs typeface="Arial" charset="0"/>
              </a:rPr>
              <a:t>We will take time to discuss the photographs taken as a group and as individuals.</a:t>
            </a:r>
          </a:p>
          <a:p>
            <a:pPr eaLnBrk="0" hangingPunct="0">
              <a:buFontTx/>
              <a:buChar char="•"/>
              <a:tabLst>
                <a:tab pos="457200" algn="l"/>
              </a:tabLst>
            </a:pPr>
            <a:endParaRPr lang="en-US" dirty="0">
              <a:latin typeface="Calibri" panose="020F0502020204030204" pitchFamily="34" charset="0"/>
              <a:ea typeface="Times New Roman" pitchFamily="18" charset="0"/>
              <a:cs typeface="Arial" charset="0"/>
            </a:endParaRPr>
          </a:p>
          <a:p>
            <a:pPr eaLnBrk="0" hangingPunct="0">
              <a:tabLst>
                <a:tab pos="457200" algn="l"/>
              </a:tabLst>
            </a:pPr>
            <a:r>
              <a:rPr lang="en-GB" dirty="0">
                <a:latin typeface="Calibri" panose="020F0502020204030204" pitchFamily="34" charset="0"/>
                <a:ea typeface="Times New Roman" pitchFamily="18" charset="0"/>
                <a:cs typeface="Arial" charset="0"/>
              </a:rPr>
              <a:t>Your ideas are very valuable so if you have any thoughts or concerns then please make sure you talk about them with me or in the group</a:t>
            </a:r>
            <a:r>
              <a:rPr lang="en-US" dirty="0">
                <a:latin typeface="Calibri" panose="020F0502020204030204" pitchFamily="34" charset="0"/>
                <a:ea typeface="Times New Roman" pitchFamily="18" charset="0"/>
                <a:cs typeface="Arial" charset="0"/>
              </a:rPr>
              <a:t> </a:t>
            </a:r>
          </a:p>
        </p:txBody>
      </p:sp>
      <p:pic>
        <p:nvPicPr>
          <p:cNvPr id="614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285875"/>
            <a:ext cx="130492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3213" y="1205302"/>
            <a:ext cx="1295400" cy="133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62263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ontent Placeholder 2"/>
          <p:cNvSpPr>
            <a:spLocks noGrp="1"/>
          </p:cNvSpPr>
          <p:nvPr>
            <p:ph idx="1"/>
          </p:nvPr>
        </p:nvSpPr>
        <p:spPr>
          <a:xfrm>
            <a:off x="899592" y="332656"/>
            <a:ext cx="5101158" cy="5688632"/>
          </a:xfrm>
        </p:spPr>
        <p:txBody>
          <a:bodyPr>
            <a:normAutofit fontScale="92500" lnSpcReduction="10000"/>
          </a:bodyPr>
          <a:lstStyle/>
          <a:p>
            <a:r>
              <a:rPr lang="en-GB" b="1" dirty="0" smtClean="0">
                <a:latin typeface="Calibri" panose="020F0502020204030204" pitchFamily="34" charset="0"/>
              </a:rPr>
              <a:t>2. Who else will be involved?</a:t>
            </a:r>
            <a:endParaRPr lang="en-US" dirty="0" smtClean="0">
              <a:latin typeface="Calibri" panose="020F0502020204030204" pitchFamily="34" charset="0"/>
            </a:endParaRPr>
          </a:p>
          <a:p>
            <a:pPr>
              <a:buFont typeface="Arial" charset="0"/>
              <a:buNone/>
            </a:pPr>
            <a:endParaRPr lang="en-US" dirty="0" smtClean="0">
              <a:latin typeface="Calibri" panose="020F0502020204030204" pitchFamily="34" charset="0"/>
            </a:endParaRPr>
          </a:p>
          <a:p>
            <a:r>
              <a:rPr lang="en-GB" dirty="0" smtClean="0">
                <a:latin typeface="Calibri" panose="020F0502020204030204" pitchFamily="34" charset="0"/>
              </a:rPr>
              <a:t>There are a few people taking part in this piece of research. Some of them are like you a others will be involved in organising the activities. Please talk to Jack if you would like to know more about the other people working in this study.</a:t>
            </a:r>
            <a:endParaRPr lang="en-US" dirty="0" smtClean="0">
              <a:latin typeface="Calibri" panose="020F0502020204030204" pitchFamily="34" charset="0"/>
            </a:endParaRPr>
          </a:p>
          <a:p>
            <a:endParaRPr lang="en-US" dirty="0" smtClean="0">
              <a:latin typeface="Calibri" panose="020F0502020204030204" pitchFamily="34" charset="0"/>
            </a:endParaRPr>
          </a:p>
        </p:txBody>
      </p:sp>
      <p:pic>
        <p:nvPicPr>
          <p:cNvPr id="7171"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5152" y="1772816"/>
            <a:ext cx="2857500"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74896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ChangeArrowheads="1"/>
          </p:cNvSpPr>
          <p:nvPr/>
        </p:nvSpPr>
        <p:spPr bwMode="auto">
          <a:xfrm>
            <a:off x="1043608" y="367"/>
            <a:ext cx="8100392" cy="6555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eaLnBrk="0" hangingPunct="0">
              <a:tabLst>
                <a:tab pos="457200" algn="l"/>
              </a:tabLst>
            </a:pPr>
            <a:r>
              <a:rPr lang="en-GB" sz="2000" b="1" dirty="0">
                <a:latin typeface="Calibri" panose="020F0502020204030204" pitchFamily="34" charset="0"/>
                <a:ea typeface="Times New Roman" pitchFamily="18" charset="0"/>
                <a:cs typeface="Arial" charset="0"/>
              </a:rPr>
              <a:t>3. What this means for you</a:t>
            </a:r>
          </a:p>
          <a:p>
            <a:pPr eaLnBrk="0" hangingPunct="0">
              <a:tabLst>
                <a:tab pos="457200" algn="l"/>
              </a:tabLst>
            </a:pPr>
            <a:endParaRPr lang="en-US" sz="2000" dirty="0">
              <a:latin typeface="Calibri" panose="020F0502020204030204" pitchFamily="34" charset="0"/>
              <a:ea typeface="Times New Roman" pitchFamily="18" charset="0"/>
              <a:cs typeface="Arial" charset="0"/>
            </a:endParaRPr>
          </a:p>
          <a:p>
            <a:pPr eaLnBrk="0" hangingPunct="0">
              <a:tabLst>
                <a:tab pos="457200" algn="l"/>
              </a:tabLst>
            </a:pPr>
            <a:r>
              <a:rPr lang="en-GB" sz="2000" dirty="0">
                <a:latin typeface="Calibri" panose="020F0502020204030204" pitchFamily="34" charset="0"/>
                <a:ea typeface="Times New Roman" pitchFamily="18" charset="0"/>
                <a:cs typeface="Arial" charset="0"/>
              </a:rPr>
              <a:t>It is important that you understand the following points before deciding to take part in this research.</a:t>
            </a:r>
          </a:p>
          <a:p>
            <a:pPr eaLnBrk="0" hangingPunct="0">
              <a:tabLst>
                <a:tab pos="457200" algn="l"/>
              </a:tabLst>
            </a:pPr>
            <a:endParaRPr lang="en-US" sz="2000"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sz="2000" dirty="0">
                <a:latin typeface="Calibri" panose="020F0502020204030204" pitchFamily="34" charset="0"/>
                <a:ea typeface="Times New Roman" pitchFamily="18" charset="0"/>
                <a:cs typeface="Arial" charset="0"/>
              </a:rPr>
              <a:t>There is </a:t>
            </a:r>
            <a:r>
              <a:rPr lang="en-GB" sz="2000" b="1" dirty="0">
                <a:latin typeface="Calibri" panose="020F0502020204030204" pitchFamily="34" charset="0"/>
                <a:ea typeface="Times New Roman" pitchFamily="18" charset="0"/>
                <a:cs typeface="Arial" charset="0"/>
              </a:rPr>
              <a:t>no contract </a:t>
            </a:r>
            <a:r>
              <a:rPr lang="en-GB" sz="2000" dirty="0">
                <a:latin typeface="Calibri" panose="020F0502020204030204" pitchFamily="34" charset="0"/>
                <a:ea typeface="Times New Roman" pitchFamily="18" charset="0"/>
                <a:cs typeface="Arial" charset="0"/>
              </a:rPr>
              <a:t>involved in this study, if at anytime you decide that you do not want to be part of the study then you do not have to come back again.</a:t>
            </a:r>
          </a:p>
          <a:p>
            <a:pPr eaLnBrk="0" hangingPunct="0">
              <a:buFontTx/>
              <a:buChar char="•"/>
              <a:tabLst>
                <a:tab pos="457200" algn="l"/>
              </a:tabLst>
            </a:pPr>
            <a:endParaRPr lang="en-US" sz="2000"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sz="2000" dirty="0">
                <a:latin typeface="Calibri" panose="020F0502020204030204" pitchFamily="34" charset="0"/>
                <a:ea typeface="Times New Roman" pitchFamily="18" charset="0"/>
                <a:cs typeface="Arial" charset="0"/>
              </a:rPr>
              <a:t>The photographs taken in this study will be the property of both you and the university. Any </a:t>
            </a:r>
            <a:r>
              <a:rPr lang="en-GB" sz="2000" b="1" dirty="0">
                <a:latin typeface="Calibri" panose="020F0502020204030204" pitchFamily="34" charset="0"/>
                <a:ea typeface="Times New Roman" pitchFamily="18" charset="0"/>
                <a:cs typeface="Arial" charset="0"/>
              </a:rPr>
              <a:t>photographs</a:t>
            </a:r>
            <a:r>
              <a:rPr lang="en-GB" sz="2000" dirty="0">
                <a:latin typeface="Calibri" panose="020F0502020204030204" pitchFamily="34" charset="0"/>
                <a:ea typeface="Times New Roman" pitchFamily="18" charset="0"/>
                <a:cs typeface="Arial" charset="0"/>
              </a:rPr>
              <a:t> that </a:t>
            </a:r>
            <a:r>
              <a:rPr lang="en-GB" sz="2000" b="1" dirty="0">
                <a:latin typeface="Calibri" panose="020F0502020204030204" pitchFamily="34" charset="0"/>
                <a:ea typeface="Times New Roman" pitchFamily="18" charset="0"/>
                <a:cs typeface="Arial" charset="0"/>
              </a:rPr>
              <a:t>you do not like can be thrown away</a:t>
            </a:r>
            <a:r>
              <a:rPr lang="en-GB" sz="2000" dirty="0">
                <a:latin typeface="Calibri" panose="020F0502020204030204" pitchFamily="34" charset="0"/>
                <a:ea typeface="Times New Roman" pitchFamily="18" charset="0"/>
                <a:cs typeface="Arial" charset="0"/>
              </a:rPr>
              <a:t>. Photographs of yourself and others will not be included in this work or published in any other work without your consent. </a:t>
            </a:r>
          </a:p>
          <a:p>
            <a:pPr eaLnBrk="0" hangingPunct="0">
              <a:buFontTx/>
              <a:buChar char="•"/>
              <a:tabLst>
                <a:tab pos="457200" algn="l"/>
              </a:tabLst>
            </a:pPr>
            <a:endParaRPr lang="en-US" sz="2000"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sz="2000" dirty="0">
                <a:latin typeface="Calibri" panose="020F0502020204030204" pitchFamily="34" charset="0"/>
                <a:ea typeface="Times New Roman" pitchFamily="18" charset="0"/>
                <a:cs typeface="Arial" charset="0"/>
              </a:rPr>
              <a:t>Your </a:t>
            </a:r>
            <a:r>
              <a:rPr lang="en-GB" sz="2000" b="1" dirty="0">
                <a:latin typeface="Calibri" panose="020F0502020204030204" pitchFamily="34" charset="0"/>
                <a:ea typeface="Times New Roman" pitchFamily="18" charset="0"/>
                <a:cs typeface="Arial" charset="0"/>
              </a:rPr>
              <a:t>personal details </a:t>
            </a:r>
            <a:r>
              <a:rPr lang="en-GB" sz="2000" dirty="0">
                <a:latin typeface="Calibri" panose="020F0502020204030204" pitchFamily="34" charset="0"/>
                <a:ea typeface="Times New Roman" pitchFamily="18" charset="0"/>
                <a:cs typeface="Arial" charset="0"/>
              </a:rPr>
              <a:t>will </a:t>
            </a:r>
            <a:r>
              <a:rPr lang="en-GB" sz="2000" b="1" dirty="0">
                <a:latin typeface="Calibri" panose="020F0502020204030204" pitchFamily="34" charset="0"/>
                <a:ea typeface="Times New Roman" pitchFamily="18" charset="0"/>
                <a:cs typeface="Arial" charset="0"/>
              </a:rPr>
              <a:t>not be included </a:t>
            </a:r>
            <a:r>
              <a:rPr lang="en-GB" sz="2000" dirty="0">
                <a:latin typeface="Calibri" panose="020F0502020204030204" pitchFamily="34" charset="0"/>
                <a:ea typeface="Times New Roman" pitchFamily="18" charset="0"/>
                <a:cs typeface="Arial" charset="0"/>
              </a:rPr>
              <a:t>in the final </a:t>
            </a:r>
          </a:p>
          <a:p>
            <a:pPr eaLnBrk="0" hangingPunct="0">
              <a:tabLst>
                <a:tab pos="457200" algn="l"/>
              </a:tabLst>
            </a:pPr>
            <a:r>
              <a:rPr lang="en-GB" sz="2000" dirty="0">
                <a:latin typeface="Calibri" panose="020F0502020204030204" pitchFamily="34" charset="0"/>
                <a:ea typeface="Times New Roman" pitchFamily="18" charset="0"/>
                <a:cs typeface="Arial" charset="0"/>
              </a:rPr>
              <a:t>  piece of work or any other material.</a:t>
            </a:r>
          </a:p>
          <a:p>
            <a:pPr eaLnBrk="0" hangingPunct="0">
              <a:buFontTx/>
              <a:buChar char="•"/>
              <a:tabLst>
                <a:tab pos="457200" algn="l"/>
              </a:tabLst>
            </a:pPr>
            <a:endParaRPr lang="en-US" sz="2000" dirty="0">
              <a:latin typeface="Calibri" panose="020F0502020204030204" pitchFamily="34" charset="0"/>
              <a:ea typeface="Times New Roman" pitchFamily="18" charset="0"/>
              <a:cs typeface="Arial" charset="0"/>
            </a:endParaRPr>
          </a:p>
          <a:p>
            <a:pPr eaLnBrk="0" hangingPunct="0">
              <a:buFontTx/>
              <a:buChar char="•"/>
              <a:tabLst>
                <a:tab pos="457200" algn="l"/>
              </a:tabLst>
            </a:pPr>
            <a:endParaRPr lang="en-US" sz="2000" dirty="0">
              <a:latin typeface="Calibri" panose="020F0502020204030204" pitchFamily="34" charset="0"/>
              <a:ea typeface="Times New Roman" pitchFamily="18" charset="0"/>
              <a:cs typeface="Arial" charset="0"/>
            </a:endParaRPr>
          </a:p>
          <a:p>
            <a:pPr eaLnBrk="0" hangingPunct="0">
              <a:buFontTx/>
              <a:buChar char="•"/>
              <a:tabLst>
                <a:tab pos="457200" algn="l"/>
              </a:tabLst>
            </a:pPr>
            <a:r>
              <a:rPr lang="en-GB" sz="2000" dirty="0">
                <a:latin typeface="Calibri" panose="020F0502020204030204" pitchFamily="34" charset="0"/>
                <a:ea typeface="Times New Roman" pitchFamily="18" charset="0"/>
                <a:cs typeface="Arial" charset="0"/>
              </a:rPr>
              <a:t>If you or your family/guardians have any questions or </a:t>
            </a:r>
          </a:p>
          <a:p>
            <a:pPr eaLnBrk="0" hangingPunct="0">
              <a:tabLst>
                <a:tab pos="457200" algn="l"/>
              </a:tabLst>
            </a:pPr>
            <a:r>
              <a:rPr lang="en-GB" sz="2000" dirty="0">
                <a:latin typeface="Calibri" panose="020F0502020204030204" pitchFamily="34" charset="0"/>
                <a:ea typeface="Times New Roman" pitchFamily="18" charset="0"/>
                <a:cs typeface="Arial" charset="0"/>
              </a:rPr>
              <a:t>  ideas please feel free to contact us on the details  </a:t>
            </a:r>
          </a:p>
          <a:p>
            <a:pPr eaLnBrk="0" hangingPunct="0">
              <a:tabLst>
                <a:tab pos="457200" algn="l"/>
              </a:tabLst>
            </a:pPr>
            <a:r>
              <a:rPr lang="en-GB" sz="2000" dirty="0">
                <a:latin typeface="Calibri" panose="020F0502020204030204" pitchFamily="34" charset="0"/>
                <a:ea typeface="Times New Roman" pitchFamily="18" charset="0"/>
                <a:cs typeface="Arial" charset="0"/>
              </a:rPr>
              <a:t>  given below.</a:t>
            </a:r>
          </a:p>
        </p:txBody>
      </p:sp>
      <p:pic>
        <p:nvPicPr>
          <p:cNvPr id="819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5188" y="4000500"/>
            <a:ext cx="1666875"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79591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Methodological Process</a:t>
            </a:r>
            <a:endParaRPr lang="en-US" dirty="0"/>
          </a:p>
        </p:txBody>
      </p:sp>
      <p:sp>
        <p:nvSpPr>
          <p:cNvPr id="3" name="Content Placeholder 2"/>
          <p:cNvSpPr>
            <a:spLocks noGrp="1"/>
          </p:cNvSpPr>
          <p:nvPr>
            <p:ph idx="1"/>
          </p:nvPr>
        </p:nvSpPr>
        <p:spPr>
          <a:xfrm>
            <a:off x="1435608" y="1447800"/>
            <a:ext cx="3493582" cy="4800600"/>
          </a:xfrm>
        </p:spPr>
        <p:txBody>
          <a:bodyPr>
            <a:normAutofit fontScale="77500" lnSpcReduction="20000"/>
          </a:bodyPr>
          <a:lstStyle/>
          <a:p>
            <a:r>
              <a:rPr lang="en-GB" dirty="0" smtClean="0"/>
              <a:t>Pre-fieldwork</a:t>
            </a:r>
          </a:p>
          <a:p>
            <a:pPr lvl="1"/>
            <a:r>
              <a:rPr lang="en-GB" dirty="0" smtClean="0"/>
              <a:t>Research assistants</a:t>
            </a:r>
          </a:p>
          <a:p>
            <a:pPr lvl="1"/>
            <a:r>
              <a:rPr lang="en-GB" dirty="0" smtClean="0"/>
              <a:t>Gatekeepers</a:t>
            </a:r>
          </a:p>
          <a:p>
            <a:pPr lvl="1"/>
            <a:r>
              <a:rPr lang="en-GB" dirty="0" smtClean="0"/>
              <a:t>Ethics</a:t>
            </a:r>
          </a:p>
          <a:p>
            <a:pPr lvl="1"/>
            <a:r>
              <a:rPr lang="en-GB" dirty="0" smtClean="0"/>
              <a:t>Pre-emptive surveys / talking mats</a:t>
            </a:r>
          </a:p>
          <a:p>
            <a:r>
              <a:rPr lang="en-GB" dirty="0" smtClean="0"/>
              <a:t>Fieldwork</a:t>
            </a:r>
          </a:p>
          <a:p>
            <a:r>
              <a:rPr lang="en-GB" dirty="0" smtClean="0"/>
              <a:t>Results</a:t>
            </a:r>
          </a:p>
          <a:p>
            <a:pPr lvl="1"/>
            <a:r>
              <a:rPr lang="en-GB" dirty="0" smtClean="0"/>
              <a:t>Interviews</a:t>
            </a:r>
          </a:p>
          <a:p>
            <a:pPr lvl="1"/>
            <a:r>
              <a:rPr lang="en-GB" dirty="0" smtClean="0"/>
              <a:t>Image ownership</a:t>
            </a:r>
          </a:p>
          <a:p>
            <a:pPr lvl="1"/>
            <a:r>
              <a:rPr lang="en-GB" dirty="0" smtClean="0"/>
              <a:t>Reflexive approach to interpretation</a:t>
            </a:r>
          </a:p>
          <a:p>
            <a:pPr lvl="1"/>
            <a:r>
              <a:rPr lang="en-GB" dirty="0" smtClean="0"/>
              <a:t>Links to narratives</a:t>
            </a:r>
          </a:p>
          <a:p>
            <a:pPr lvl="1"/>
            <a:r>
              <a:rPr lang="en-GB" dirty="0" smtClean="0"/>
              <a:t>Time</a:t>
            </a:r>
            <a:endParaRPr lang="en-US" dirty="0"/>
          </a:p>
        </p:txBody>
      </p:sp>
      <p:pic>
        <p:nvPicPr>
          <p:cNvPr id="4098" name="Picture 2"/>
          <p:cNvPicPr>
            <a:picLocks noChangeAspect="1" noChangeArrowheads="1"/>
          </p:cNvPicPr>
          <p:nvPr/>
        </p:nvPicPr>
        <p:blipFill>
          <a:blip r:embed="rId2"/>
          <a:srcRect/>
          <a:stretch>
            <a:fillRect/>
          </a:stretch>
        </p:blipFill>
        <p:spPr bwMode="auto">
          <a:xfrm>
            <a:off x="5072066" y="1458680"/>
            <a:ext cx="3774427" cy="5113567"/>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arn(inVertic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arn(inVertical)">
                                      <p:cBhvr>
                                        <p:cTn id="29" dur="500"/>
                                        <p:tgtEl>
                                          <p:spTgt spid="3">
                                            <p:txEl>
                                              <p:pRg st="6" end="6"/>
                                            </p:txEl>
                                          </p:spTgt>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arn(inVertical)">
                                      <p:cBhvr>
                                        <p:cTn id="35" dur="500"/>
                                        <p:tgtEl>
                                          <p:spTgt spid="3">
                                            <p:txEl>
                                              <p:pRg st="8" end="8"/>
                                            </p:txEl>
                                          </p:spTgt>
                                        </p:tgtEl>
                                      </p:cBhvr>
                                    </p:animEffect>
                                  </p:childTnLst>
                                </p:cTn>
                              </p:par>
                              <p:par>
                                <p:cTn id="36" presetID="16" presetClass="entr" presetSubtype="21"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arn(inVertical)">
                                      <p:cBhvr>
                                        <p:cTn id="38" dur="500"/>
                                        <p:tgtEl>
                                          <p:spTgt spid="3">
                                            <p:txEl>
                                              <p:pRg st="9" end="9"/>
                                            </p:txEl>
                                          </p:spTgt>
                                        </p:tgtEl>
                                      </p:cBhvr>
                                    </p:animEffect>
                                  </p:childTnLst>
                                </p:cTn>
                              </p:par>
                              <p:par>
                                <p:cTn id="39" presetID="16" presetClass="entr" presetSubtype="21"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arn(inVertical)">
                                      <p:cBhvr>
                                        <p:cTn id="41" dur="500"/>
                                        <p:tgtEl>
                                          <p:spTgt spid="3">
                                            <p:txEl>
                                              <p:pRg st="10" end="10"/>
                                            </p:txEl>
                                          </p:spTgt>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barn(inVertical)">
                                      <p:cBhvr>
                                        <p:cTn id="4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 descr="P1010008"/>
          <p:cNvPicPr>
            <a:picLocks noChangeAspect="1" noChangeArrowheads="1"/>
          </p:cNvPicPr>
          <p:nvPr/>
        </p:nvPicPr>
        <p:blipFill>
          <a:blip r:embed="rId2">
            <a:extLst>
              <a:ext uri="{28A0092B-C50C-407E-A947-70E740481C1C}">
                <a14:useLocalDpi xmlns:a14="http://schemas.microsoft.com/office/drawing/2010/main" val="0"/>
              </a:ext>
            </a:extLst>
          </a:blip>
          <a:srcRect l="3705" t="4169" r="5542" b="2049"/>
          <a:stretch>
            <a:fillRect/>
          </a:stretch>
        </p:blipFill>
        <p:spPr bwMode="auto">
          <a:xfrm>
            <a:off x="0" y="-153988"/>
            <a:ext cx="9144000" cy="10583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150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1000125"/>
            <a:ext cx="5214937"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3063" y="3786188"/>
            <a:ext cx="3690937" cy="269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84791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 calcmode="lin" valueType="num">
                                      <p:cBhvr additive="base">
                                        <p:cTn id="7" dur="500" fill="hold"/>
                                        <p:tgtEl>
                                          <p:spTgt spid="21507"/>
                                        </p:tgtEl>
                                        <p:attrNameLst>
                                          <p:attrName>ppt_x</p:attrName>
                                        </p:attrNameLst>
                                      </p:cBhvr>
                                      <p:tavLst>
                                        <p:tav tm="0">
                                          <p:val>
                                            <p:strVal val="#ppt_x"/>
                                          </p:val>
                                        </p:tav>
                                        <p:tav tm="100000">
                                          <p:val>
                                            <p:strVal val="#ppt_x"/>
                                          </p:val>
                                        </p:tav>
                                      </p:tavLst>
                                    </p:anim>
                                    <p:anim calcmode="lin" valueType="num">
                                      <p:cBhvr additive="base">
                                        <p:cTn id="8" dur="500" fill="hold"/>
                                        <p:tgtEl>
                                          <p:spTgt spid="2150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1508"/>
                                        </p:tgtEl>
                                        <p:attrNameLst>
                                          <p:attrName>style.visibility</p:attrName>
                                        </p:attrNameLst>
                                      </p:cBhvr>
                                      <p:to>
                                        <p:strVal val="visible"/>
                                      </p:to>
                                    </p:set>
                                    <p:anim calcmode="lin" valueType="num">
                                      <p:cBhvr additive="base">
                                        <p:cTn id="13" dur="500" fill="hold"/>
                                        <p:tgtEl>
                                          <p:spTgt spid="21508"/>
                                        </p:tgtEl>
                                        <p:attrNameLst>
                                          <p:attrName>ppt_x</p:attrName>
                                        </p:attrNameLst>
                                      </p:cBhvr>
                                      <p:tavLst>
                                        <p:tav tm="0">
                                          <p:val>
                                            <p:strVal val="#ppt_x"/>
                                          </p:val>
                                        </p:tav>
                                        <p:tav tm="100000">
                                          <p:val>
                                            <p:strVal val="#ppt_x"/>
                                          </p:val>
                                        </p:tav>
                                      </p:tavLst>
                                    </p:anim>
                                    <p:anim calcmode="lin" valueType="num">
                                      <p:cBhvr additive="base">
                                        <p:cTn id="14" dur="500" fill="hold"/>
                                        <p:tgtEl>
                                          <p:spTgt spid="2150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p:spPr>
      </p:pic>
      <p:pic>
        <p:nvPicPr>
          <p:cNvPr id="2355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5750"/>
            <a:ext cx="4572000" cy="364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2063" y="2500313"/>
            <a:ext cx="3857625"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84266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anim calcmode="lin" valueType="num">
                                      <p:cBhvr additive="base">
                                        <p:cTn id="7" dur="500" fill="hold"/>
                                        <p:tgtEl>
                                          <p:spTgt spid="23555"/>
                                        </p:tgtEl>
                                        <p:attrNameLst>
                                          <p:attrName>ppt_x</p:attrName>
                                        </p:attrNameLst>
                                      </p:cBhvr>
                                      <p:tavLst>
                                        <p:tav tm="0">
                                          <p:val>
                                            <p:strVal val="#ppt_x"/>
                                          </p:val>
                                        </p:tav>
                                        <p:tav tm="100000">
                                          <p:val>
                                            <p:strVal val="#ppt_x"/>
                                          </p:val>
                                        </p:tav>
                                      </p:tavLst>
                                    </p:anim>
                                    <p:anim calcmode="lin" valueType="num">
                                      <p:cBhvr additive="base">
                                        <p:cTn id="8" dur="500" fill="hold"/>
                                        <p:tgtEl>
                                          <p:spTgt spid="2355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6"/>
                                        </p:tgtEl>
                                        <p:attrNameLst>
                                          <p:attrName>style.visibility</p:attrName>
                                        </p:attrNameLst>
                                      </p:cBhvr>
                                      <p:to>
                                        <p:strVal val="visible"/>
                                      </p:to>
                                    </p:set>
                                    <p:anim calcmode="lin" valueType="num">
                                      <p:cBhvr additive="base">
                                        <p:cTn id="13" dur="500" fill="hold"/>
                                        <p:tgtEl>
                                          <p:spTgt spid="23556"/>
                                        </p:tgtEl>
                                        <p:attrNameLst>
                                          <p:attrName>ppt_x</p:attrName>
                                        </p:attrNameLst>
                                      </p:cBhvr>
                                      <p:tavLst>
                                        <p:tav tm="0">
                                          <p:val>
                                            <p:strVal val="#ppt_x"/>
                                          </p:val>
                                        </p:tav>
                                        <p:tav tm="100000">
                                          <p:val>
                                            <p:strVal val="#ppt_x"/>
                                          </p:val>
                                        </p:tav>
                                      </p:tavLst>
                                    </p:anim>
                                    <p:anim calcmode="lin" valueType="num">
                                      <p:cBhvr additive="base">
                                        <p:cTn id="14"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5"/>
                                        </p:tgtEl>
                                        <p:attrNameLst>
                                          <p:attrName>style.visibility</p:attrName>
                                        </p:attrNameLst>
                                      </p:cBhvr>
                                      <p:to>
                                        <p:strVal val="visible"/>
                                      </p:to>
                                    </p:set>
                                    <p:anim calcmode="lin" valueType="num">
                                      <p:cBhvr additive="base">
                                        <p:cTn id="19" dur="500" fill="hold"/>
                                        <p:tgtEl>
                                          <p:spTgt spid="23555"/>
                                        </p:tgtEl>
                                        <p:attrNameLst>
                                          <p:attrName>ppt_x</p:attrName>
                                        </p:attrNameLst>
                                      </p:cBhvr>
                                      <p:tavLst>
                                        <p:tav tm="0">
                                          <p:val>
                                            <p:strVal val="#ppt_x"/>
                                          </p:val>
                                        </p:tav>
                                        <p:tav tm="100000">
                                          <p:val>
                                            <p:strVal val="#ppt_x"/>
                                          </p:val>
                                        </p:tav>
                                      </p:tavLst>
                                    </p:anim>
                                    <p:anim calcmode="lin" valueType="num">
                                      <p:cBhvr additive="base">
                                        <p:cTn id="20" dur="500" fill="hold"/>
                                        <p:tgtEl>
                                          <p:spTgt spid="2355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6"/>
                                        </p:tgtEl>
                                        <p:attrNameLst>
                                          <p:attrName>style.visibility</p:attrName>
                                        </p:attrNameLst>
                                      </p:cBhvr>
                                      <p:to>
                                        <p:strVal val="visible"/>
                                      </p:to>
                                    </p:set>
                                    <p:anim calcmode="lin" valueType="num">
                                      <p:cBhvr additive="base">
                                        <p:cTn id="25" dur="500" fill="hold"/>
                                        <p:tgtEl>
                                          <p:spTgt spid="23556"/>
                                        </p:tgtEl>
                                        <p:attrNameLst>
                                          <p:attrName>ppt_x</p:attrName>
                                        </p:attrNameLst>
                                      </p:cBhvr>
                                      <p:tavLst>
                                        <p:tav tm="0">
                                          <p:val>
                                            <p:strVal val="#ppt_x"/>
                                          </p:val>
                                        </p:tav>
                                        <p:tav tm="100000">
                                          <p:val>
                                            <p:strVal val="#ppt_x"/>
                                          </p:val>
                                        </p:tav>
                                      </p:tavLst>
                                    </p:anim>
                                    <p:anim calcmode="lin" valueType="num">
                                      <p:cBhvr additive="base">
                                        <p:cTn id="26"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a:noFill/>
        </p:spPr>
      </p:pic>
      <p:pic>
        <p:nvPicPr>
          <p:cNvPr id="2457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2063" y="2928938"/>
            <a:ext cx="4071937" cy="365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57313"/>
            <a:ext cx="4800600" cy="301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19193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anim calcmode="lin" valueType="num">
                                      <p:cBhvr additive="base">
                                        <p:cTn id="7" dur="500" fill="hold"/>
                                        <p:tgtEl>
                                          <p:spTgt spid="24580"/>
                                        </p:tgtEl>
                                        <p:attrNameLst>
                                          <p:attrName>ppt_x</p:attrName>
                                        </p:attrNameLst>
                                      </p:cBhvr>
                                      <p:tavLst>
                                        <p:tav tm="0">
                                          <p:val>
                                            <p:strVal val="#ppt_x"/>
                                          </p:val>
                                        </p:tav>
                                        <p:tav tm="100000">
                                          <p:val>
                                            <p:strVal val="#ppt_x"/>
                                          </p:val>
                                        </p:tav>
                                      </p:tavLst>
                                    </p:anim>
                                    <p:anim calcmode="lin" valueType="num">
                                      <p:cBhvr additive="base">
                                        <p:cTn id="8" dur="500" fill="hold"/>
                                        <p:tgtEl>
                                          <p:spTgt spid="2458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4579"/>
                                        </p:tgtEl>
                                        <p:attrNameLst>
                                          <p:attrName>style.visibility</p:attrName>
                                        </p:attrNameLst>
                                      </p:cBhvr>
                                      <p:to>
                                        <p:strVal val="visible"/>
                                      </p:to>
                                    </p:set>
                                    <p:anim calcmode="lin" valueType="num">
                                      <p:cBhvr additive="base">
                                        <p:cTn id="13" dur="500" fill="hold"/>
                                        <p:tgtEl>
                                          <p:spTgt spid="24579"/>
                                        </p:tgtEl>
                                        <p:attrNameLst>
                                          <p:attrName>ppt_x</p:attrName>
                                        </p:attrNameLst>
                                      </p:cBhvr>
                                      <p:tavLst>
                                        <p:tav tm="0">
                                          <p:val>
                                            <p:strVal val="#ppt_x"/>
                                          </p:val>
                                        </p:tav>
                                        <p:tav tm="100000">
                                          <p:val>
                                            <p:strVal val="#ppt_x"/>
                                          </p:val>
                                        </p:tav>
                                      </p:tavLst>
                                    </p:anim>
                                    <p:anim calcmode="lin" valueType="num">
                                      <p:cBhvr additive="base">
                                        <p:cTn id="14" dur="500" fill="hold"/>
                                        <p:tgtEl>
                                          <p:spTgt spid="245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928" y="188639"/>
            <a:ext cx="5054585" cy="6669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14448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a:t>
            </a:r>
            <a:endParaRPr lang="en-GB" dirty="0"/>
          </a:p>
        </p:txBody>
      </p:sp>
      <p:sp>
        <p:nvSpPr>
          <p:cNvPr id="3" name="Content Placeholder 2"/>
          <p:cNvSpPr>
            <a:spLocks noGrp="1"/>
          </p:cNvSpPr>
          <p:nvPr>
            <p:ph idx="1"/>
          </p:nvPr>
        </p:nvSpPr>
        <p:spPr/>
        <p:txBody>
          <a:bodyPr>
            <a:normAutofit fontScale="47500" lnSpcReduction="20000"/>
          </a:bodyPr>
          <a:lstStyle/>
          <a:p>
            <a:r>
              <a:rPr lang="en-GB" dirty="0"/>
              <a:t>FROM </a:t>
            </a:r>
            <a:r>
              <a:rPr lang="en-GB" dirty="0" smtClean="0"/>
              <a:t>ONE IMAGE  </a:t>
            </a:r>
            <a:r>
              <a:rPr lang="en-GB" dirty="0"/>
              <a:t>OF CASWELL(DO/DO NOT LIKE) THE FOLLOWING POINTS OF INTEREST (KEY FEATURES) WERE RAISED DURING </a:t>
            </a:r>
            <a:r>
              <a:rPr lang="en-GB" dirty="0" smtClean="0"/>
              <a:t>INTERVIEW:</a:t>
            </a:r>
            <a:endParaRPr lang="en-GB" dirty="0"/>
          </a:p>
          <a:p>
            <a:r>
              <a:rPr lang="en-GB" dirty="0"/>
              <a:t> Facilities at coastal sites was important for James.</a:t>
            </a:r>
          </a:p>
          <a:p>
            <a:r>
              <a:rPr lang="en-GB" dirty="0"/>
              <a:t> Designated car parks at a beach site allows groups or individuals such as James, who would be unable or unwilling to travel </a:t>
            </a:r>
            <a:r>
              <a:rPr lang="en-GB" dirty="0" err="1"/>
              <a:t>alone;the</a:t>
            </a:r>
            <a:r>
              <a:rPr lang="en-GB" dirty="0"/>
              <a:t> ability to reach a site of interest with the aid of care workers or gatekeepers.</a:t>
            </a:r>
          </a:p>
          <a:p>
            <a:endParaRPr lang="en-GB" dirty="0"/>
          </a:p>
          <a:p>
            <a:r>
              <a:rPr lang="en-GB" dirty="0"/>
              <a:t>James failed to recognise many of the inherent dangers present in a semi-uncontrolled landscape such as Caswell Bay.</a:t>
            </a:r>
          </a:p>
          <a:p>
            <a:endParaRPr lang="en-GB" dirty="0"/>
          </a:p>
          <a:p>
            <a:r>
              <a:rPr lang="en-GB" dirty="0"/>
              <a:t>While James highlights signposts as an important feature at a coastal site; i.e. he himself fails to correctly interpret the signage.</a:t>
            </a:r>
          </a:p>
          <a:p>
            <a:endParaRPr lang="en-GB" dirty="0"/>
          </a:p>
          <a:p>
            <a:r>
              <a:rPr lang="en-GB" dirty="0"/>
              <a:t>Pollution is of interest for James; he would like an opportunity to help conserve a landscape/environment as this if given the chance. However, he confuses natural environmental features, i.e. seaweed with pollution. </a:t>
            </a:r>
          </a:p>
          <a:p>
            <a:endParaRPr lang="en-GB" dirty="0"/>
          </a:p>
          <a:p>
            <a:r>
              <a:rPr lang="en-GB" dirty="0"/>
              <a:t>James is willing to vocalise opinions with local MP demonstrating some appreciation of Rights. </a:t>
            </a:r>
          </a:p>
          <a:p>
            <a:endParaRPr lang="en-GB" dirty="0"/>
          </a:p>
        </p:txBody>
      </p:sp>
    </p:spTree>
    <p:extLst>
      <p:ext uri="{BB962C8B-B14F-4D97-AF65-F5344CB8AC3E}">
        <p14:creationId xmlns:p14="http://schemas.microsoft.com/office/powerpoint/2010/main" val="720908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Results</a:t>
            </a:r>
            <a:endParaRPr lang="en-US" dirty="0"/>
          </a:p>
        </p:txBody>
      </p:sp>
      <p:sp>
        <p:nvSpPr>
          <p:cNvPr id="3" name="Content Placeholder 2"/>
          <p:cNvSpPr>
            <a:spLocks noGrp="1"/>
          </p:cNvSpPr>
          <p:nvPr>
            <p:ph idx="1"/>
          </p:nvPr>
        </p:nvSpPr>
        <p:spPr/>
        <p:txBody>
          <a:bodyPr>
            <a:normAutofit/>
          </a:bodyPr>
          <a:lstStyle/>
          <a:p>
            <a:r>
              <a:rPr lang="en-GB" dirty="0" smtClean="0"/>
              <a:t>Visual landscape features</a:t>
            </a:r>
          </a:p>
          <a:p>
            <a:pPr lvl="1"/>
            <a:r>
              <a:rPr lang="en-GB" dirty="0" smtClean="0"/>
              <a:t>Buildings, scenery, aesthetics</a:t>
            </a:r>
          </a:p>
          <a:p>
            <a:r>
              <a:rPr lang="en-GB" dirty="0" smtClean="0"/>
              <a:t>Interactive Landscape features</a:t>
            </a:r>
          </a:p>
          <a:p>
            <a:pPr lvl="1"/>
            <a:r>
              <a:rPr lang="en-GB" dirty="0" smtClean="0"/>
              <a:t>Signage, litter, pollution</a:t>
            </a:r>
          </a:p>
          <a:p>
            <a:r>
              <a:rPr lang="en-GB" dirty="0" smtClean="0"/>
              <a:t>Social and sensory features</a:t>
            </a:r>
          </a:p>
          <a:p>
            <a:pPr lvl="1"/>
            <a:r>
              <a:rPr lang="en-GB" dirty="0" smtClean="0"/>
              <a:t>Feelings, transport</a:t>
            </a:r>
          </a:p>
          <a:p>
            <a:r>
              <a:rPr lang="en-GB" dirty="0" smtClean="0"/>
              <a:t>Subjective Perceptions</a:t>
            </a:r>
          </a:p>
          <a:p>
            <a:pPr lvl="1"/>
            <a:r>
              <a:rPr lang="en-GB" dirty="0" smtClean="0"/>
              <a:t>Right to access, safety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circle(in)">
                                      <p:cBhvr>
                                        <p:cTn id="23" dur="2000"/>
                                        <p:tgtEl>
                                          <p:spTgt spid="3">
                                            <p:txEl>
                                              <p:pRg st="4" end="4"/>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circle(in)">
                                      <p:cBhvr>
                                        <p:cTn id="26" dur="2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circle(in)">
                                      <p:cBhvr>
                                        <p:cTn id="34"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519"/>
          <p:cNvGrpSpPr>
            <a:grpSpLocks/>
          </p:cNvGrpSpPr>
          <p:nvPr/>
        </p:nvGrpSpPr>
        <p:grpSpPr bwMode="auto">
          <a:xfrm>
            <a:off x="0" y="0"/>
            <a:ext cx="9501188" cy="6858000"/>
            <a:chOff x="1020" y="402"/>
            <a:chExt cx="7861" cy="9348"/>
          </a:xfrm>
        </p:grpSpPr>
        <p:sp>
          <p:nvSpPr>
            <p:cNvPr id="9219" name="Rectangle 543"/>
            <p:cNvSpPr>
              <a:spLocks noChangeArrowheads="1"/>
            </p:cNvSpPr>
            <p:nvPr/>
          </p:nvSpPr>
          <p:spPr bwMode="auto">
            <a:xfrm>
              <a:off x="1020" y="402"/>
              <a:ext cx="7575" cy="927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latin typeface="Calibri" pitchFamily="34" charset="0"/>
              </a:endParaRPr>
            </a:p>
          </p:txBody>
        </p:sp>
        <p:grpSp>
          <p:nvGrpSpPr>
            <p:cNvPr id="9220" name="Group 544"/>
            <p:cNvGrpSpPr>
              <a:grpSpLocks/>
            </p:cNvGrpSpPr>
            <p:nvPr/>
          </p:nvGrpSpPr>
          <p:grpSpPr bwMode="auto">
            <a:xfrm>
              <a:off x="5682" y="550"/>
              <a:ext cx="3000" cy="4719"/>
              <a:chOff x="2757" y="8334"/>
              <a:chExt cx="2880" cy="5040"/>
            </a:xfrm>
          </p:grpSpPr>
          <p:pic>
            <p:nvPicPr>
              <p:cNvPr id="9233" name="Picture 545" descr="24820006"/>
              <p:cNvPicPr>
                <a:picLocks noChangeAspect="1" noChangeArrowheads="1"/>
              </p:cNvPicPr>
              <p:nvPr/>
            </p:nvPicPr>
            <p:blipFill>
              <a:blip r:embed="rId2">
                <a:extLst>
                  <a:ext uri="{28A0092B-C50C-407E-A947-70E740481C1C}">
                    <a14:useLocalDpi xmlns:a14="http://schemas.microsoft.com/office/drawing/2010/main" val="0"/>
                  </a:ext>
                </a:extLst>
              </a:blip>
              <a:srcRect l="36214" r="15045"/>
              <a:stretch>
                <a:fillRect/>
              </a:stretch>
            </p:blipFill>
            <p:spPr bwMode="auto">
              <a:xfrm>
                <a:off x="2757" y="8334"/>
                <a:ext cx="2653" cy="5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34" name="Text Box 546"/>
              <p:cNvSpPr txBox="1">
                <a:spLocks noChangeArrowheads="1"/>
              </p:cNvSpPr>
              <p:nvPr/>
            </p:nvSpPr>
            <p:spPr bwMode="auto">
              <a:xfrm>
                <a:off x="4677" y="12902"/>
                <a:ext cx="960" cy="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grpSp>
        <p:grpSp>
          <p:nvGrpSpPr>
            <p:cNvPr id="9221" name="Group 547"/>
            <p:cNvGrpSpPr>
              <a:grpSpLocks/>
            </p:cNvGrpSpPr>
            <p:nvPr/>
          </p:nvGrpSpPr>
          <p:grpSpPr bwMode="auto">
            <a:xfrm>
              <a:off x="5682" y="5488"/>
              <a:ext cx="3199" cy="4262"/>
              <a:chOff x="8037" y="8154"/>
              <a:chExt cx="2880" cy="5260"/>
            </a:xfrm>
          </p:grpSpPr>
          <p:pic>
            <p:nvPicPr>
              <p:cNvPr id="9231" name="Picture 548" descr="24820007"/>
              <p:cNvPicPr>
                <a:picLocks noChangeAspect="1" noChangeArrowheads="1"/>
              </p:cNvPicPr>
              <p:nvPr/>
            </p:nvPicPr>
            <p:blipFill>
              <a:blip r:embed="rId3">
                <a:extLst>
                  <a:ext uri="{28A0092B-C50C-407E-A947-70E740481C1C}">
                    <a14:useLocalDpi xmlns:a14="http://schemas.microsoft.com/office/drawing/2010/main" val="0"/>
                  </a:ext>
                </a:extLst>
              </a:blip>
              <a:srcRect t="35240" r="55904" b="10289"/>
              <a:stretch>
                <a:fillRect/>
              </a:stretch>
            </p:blipFill>
            <p:spPr bwMode="auto">
              <a:xfrm>
                <a:off x="8037" y="8154"/>
                <a:ext cx="2520" cy="504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32" name="Text Box 549"/>
              <p:cNvSpPr txBox="1">
                <a:spLocks noChangeArrowheads="1"/>
              </p:cNvSpPr>
              <p:nvPr/>
            </p:nvSpPr>
            <p:spPr bwMode="auto">
              <a:xfrm>
                <a:off x="9837" y="12834"/>
                <a:ext cx="1080" cy="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grpSp>
        <p:grpSp>
          <p:nvGrpSpPr>
            <p:cNvPr id="9222" name="Group 550"/>
            <p:cNvGrpSpPr>
              <a:grpSpLocks/>
            </p:cNvGrpSpPr>
            <p:nvPr/>
          </p:nvGrpSpPr>
          <p:grpSpPr bwMode="auto">
            <a:xfrm>
              <a:off x="1152" y="3609"/>
              <a:ext cx="4275" cy="2847"/>
              <a:chOff x="957" y="6637"/>
              <a:chExt cx="4275" cy="2847"/>
            </a:xfrm>
          </p:grpSpPr>
          <p:pic>
            <p:nvPicPr>
              <p:cNvPr id="9229" name="Picture 551" descr="24820017"/>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l="40858" t="54327" r="30367" b="16000"/>
              <a:stretch>
                <a:fillRect/>
              </a:stretch>
            </p:blipFill>
            <p:spPr bwMode="auto">
              <a:xfrm>
                <a:off x="957" y="6637"/>
                <a:ext cx="4275"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30" name="Text Box 552"/>
              <p:cNvSpPr txBox="1">
                <a:spLocks noChangeArrowheads="1"/>
              </p:cNvSpPr>
              <p:nvPr/>
            </p:nvSpPr>
            <p:spPr bwMode="auto">
              <a:xfrm>
                <a:off x="4687" y="9264"/>
                <a:ext cx="540"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grpSp>
        <p:grpSp>
          <p:nvGrpSpPr>
            <p:cNvPr id="9223" name="Group 553"/>
            <p:cNvGrpSpPr>
              <a:grpSpLocks/>
            </p:cNvGrpSpPr>
            <p:nvPr/>
          </p:nvGrpSpPr>
          <p:grpSpPr bwMode="auto">
            <a:xfrm>
              <a:off x="1152" y="550"/>
              <a:ext cx="4275" cy="2834"/>
              <a:chOff x="957" y="594"/>
              <a:chExt cx="4275" cy="2834"/>
            </a:xfrm>
          </p:grpSpPr>
          <p:pic>
            <p:nvPicPr>
              <p:cNvPr id="9227" name="Picture 554" descr="24860003"/>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7" y="594"/>
                <a:ext cx="4275"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28" name="Text Box 555"/>
              <p:cNvSpPr txBox="1">
                <a:spLocks noChangeArrowheads="1"/>
              </p:cNvSpPr>
              <p:nvPr/>
            </p:nvSpPr>
            <p:spPr bwMode="auto">
              <a:xfrm>
                <a:off x="4577" y="3204"/>
                <a:ext cx="590" cy="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grpSp>
        <p:grpSp>
          <p:nvGrpSpPr>
            <p:cNvPr id="9224" name="Group 556"/>
            <p:cNvGrpSpPr>
              <a:grpSpLocks/>
            </p:cNvGrpSpPr>
            <p:nvPr/>
          </p:nvGrpSpPr>
          <p:grpSpPr bwMode="auto">
            <a:xfrm>
              <a:off x="1152" y="6726"/>
              <a:ext cx="4275" cy="2840"/>
              <a:chOff x="957" y="954"/>
              <a:chExt cx="4275" cy="2840"/>
            </a:xfrm>
          </p:grpSpPr>
          <p:pic>
            <p:nvPicPr>
              <p:cNvPr id="9225" name="Picture 557" descr="24860014"/>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7" y="954"/>
                <a:ext cx="4275"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26" name="Text Box 558"/>
              <p:cNvSpPr txBox="1">
                <a:spLocks noChangeArrowheads="1"/>
              </p:cNvSpPr>
              <p:nvPr/>
            </p:nvSpPr>
            <p:spPr bwMode="auto">
              <a:xfrm>
                <a:off x="4607" y="3574"/>
                <a:ext cx="600"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p>
            </p:txBody>
          </p:sp>
        </p:grpSp>
      </p:grpSp>
    </p:spTree>
    <p:extLst>
      <p:ext uri="{BB962C8B-B14F-4D97-AF65-F5344CB8AC3E}">
        <p14:creationId xmlns:p14="http://schemas.microsoft.com/office/powerpoint/2010/main" val="11524898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continued</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Perspectives varied between research assistants</a:t>
            </a:r>
            <a:endParaRPr lang="en-US" dirty="0" smtClean="0"/>
          </a:p>
          <a:p>
            <a:r>
              <a:rPr lang="en-GB" dirty="0" smtClean="0"/>
              <a:t>Ideas regarding access issues were more abstract than those of gatekeeper</a:t>
            </a:r>
          </a:p>
          <a:p>
            <a:r>
              <a:rPr lang="en-GB" dirty="0" smtClean="0"/>
              <a:t>Misinterpretation: </a:t>
            </a:r>
          </a:p>
          <a:p>
            <a:pPr lvl="1"/>
            <a:r>
              <a:rPr lang="en-GB" dirty="0" smtClean="0"/>
              <a:t>Signage (difficult to relate their action to other beach users)</a:t>
            </a:r>
          </a:p>
          <a:p>
            <a:pPr lvl="1"/>
            <a:r>
              <a:rPr lang="en-GB" dirty="0" smtClean="0"/>
              <a:t>Beach function and natural processes</a:t>
            </a:r>
          </a:p>
          <a:p>
            <a:pPr lvl="1"/>
            <a:r>
              <a:rPr lang="en-GB" dirty="0" smtClean="0"/>
              <a:t>Danger and safety</a:t>
            </a:r>
          </a:p>
          <a:p>
            <a:r>
              <a:rPr lang="en-GB" dirty="0" smtClean="0"/>
              <a:t>Important:</a:t>
            </a:r>
          </a:p>
          <a:p>
            <a:pPr lvl="1"/>
            <a:r>
              <a:rPr lang="en-GB" dirty="0" smtClean="0"/>
              <a:t>Car parks, toilets, handrails, benches perceived more important than commercial activities</a:t>
            </a:r>
          </a:p>
          <a:p>
            <a:r>
              <a:rPr lang="en-GB" dirty="0" smtClean="0"/>
              <a:t>Participants could express their emotional attachment to the seaside</a:t>
            </a:r>
          </a:p>
          <a:p>
            <a:endParaRPr lang="en-GB"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5525432"/>
              </p:ext>
            </p:extLst>
          </p:nvPr>
        </p:nvGraphicFramePr>
        <p:xfrm>
          <a:off x="2051720" y="6"/>
          <a:ext cx="5976663" cy="6838523"/>
        </p:xfrm>
        <a:graphic>
          <a:graphicData uri="http://schemas.openxmlformats.org/drawingml/2006/table">
            <a:tbl>
              <a:tblPr firstRow="1" firstCol="1" lastRow="1" lastCol="1" bandRow="1" bandCol="1">
                <a:tableStyleId>{5C22544A-7EE6-4342-B048-85BDC9FD1C3A}</a:tableStyleId>
              </a:tblPr>
              <a:tblGrid>
                <a:gridCol w="1420116"/>
                <a:gridCol w="592984"/>
                <a:gridCol w="547909"/>
                <a:gridCol w="547909"/>
                <a:gridCol w="547909"/>
                <a:gridCol w="547909"/>
                <a:gridCol w="368786"/>
                <a:gridCol w="314345"/>
                <a:gridCol w="667326"/>
                <a:gridCol w="421470"/>
              </a:tblGrid>
              <a:tr h="165117">
                <a:tc rowSpan="3">
                  <a:txBody>
                    <a:bodyPr/>
                    <a:lstStyle/>
                    <a:p>
                      <a:pPr algn="ctr">
                        <a:spcAft>
                          <a:spcPts val="0"/>
                        </a:spcAft>
                      </a:pPr>
                      <a:r>
                        <a:rPr lang="en-GB" sz="800">
                          <a:effectLst/>
                        </a:rPr>
                        <a:t>Learning Difficulties (LD) cohort: access issues</a:t>
                      </a:r>
                      <a:endParaRPr lang="en-GB" sz="800">
                        <a:effectLst/>
                        <a:latin typeface="Times New Roman"/>
                        <a:ea typeface="Times New Roman"/>
                      </a:endParaRPr>
                    </a:p>
                  </a:txBody>
                  <a:tcPr marL="48077" marR="48077" marT="0" marB="0" anchor="ctr"/>
                </a:tc>
                <a:tc gridSpan="5">
                  <a:txBody>
                    <a:bodyPr/>
                    <a:lstStyle/>
                    <a:p>
                      <a:pPr algn="ctr">
                        <a:spcAft>
                          <a:spcPts val="0"/>
                        </a:spcAft>
                      </a:pPr>
                      <a:r>
                        <a:rPr lang="en-GB" sz="800">
                          <a:effectLst/>
                        </a:rPr>
                        <a:t>LD Individuals</a:t>
                      </a:r>
                      <a:endParaRPr lang="en-GB" sz="800">
                        <a:effectLst/>
                        <a:latin typeface="Times New Roman"/>
                        <a:ea typeface="Times New Roman"/>
                      </a:endParaRPr>
                    </a:p>
                  </a:txBody>
                  <a:tcPr marL="48077" marR="48077"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3">
                  <a:txBody>
                    <a:bodyPr/>
                    <a:lstStyle/>
                    <a:p>
                      <a:pPr>
                        <a:spcAft>
                          <a:spcPts val="0"/>
                        </a:spcAft>
                      </a:pPr>
                      <a:r>
                        <a:rPr lang="en-GB" sz="600">
                          <a:effectLst/>
                        </a:rPr>
                        <a:t>Sub total rank</a:t>
                      </a:r>
                      <a:endParaRPr lang="en-GB" sz="800">
                        <a:effectLst/>
                        <a:latin typeface="Times New Roman"/>
                        <a:ea typeface="Times New Roman"/>
                      </a:endParaRPr>
                    </a:p>
                  </a:txBody>
                  <a:tcPr marL="48077" marR="48077" marT="0" marB="0" anchor="ctr"/>
                </a:tc>
                <a:tc rowSpan="3">
                  <a:txBody>
                    <a:bodyPr/>
                    <a:lstStyle/>
                    <a:p>
                      <a:pPr>
                        <a:spcAft>
                          <a:spcPts val="0"/>
                        </a:spcAft>
                      </a:pPr>
                      <a:r>
                        <a:rPr lang="en-GB" sz="600">
                          <a:effectLst/>
                        </a:rPr>
                        <a:t>GKBen </a:t>
                      </a:r>
                      <a:endParaRPr lang="en-GB" sz="800">
                        <a:effectLst/>
                        <a:latin typeface="Times New Roman"/>
                        <a:ea typeface="Times New Roman"/>
                      </a:endParaRPr>
                    </a:p>
                  </a:txBody>
                  <a:tcPr marL="48077" marR="48077" marT="0" marB="0" anchor="ctr"/>
                </a:tc>
                <a:tc rowSpan="3">
                  <a:txBody>
                    <a:bodyPr/>
                    <a:lstStyle/>
                    <a:p>
                      <a:pPr algn="ctr">
                        <a:spcAft>
                          <a:spcPts val="0"/>
                        </a:spcAft>
                      </a:pPr>
                      <a:r>
                        <a:rPr lang="en-GB" sz="600">
                          <a:effectLst/>
                        </a:rPr>
                        <a:t>GP</a:t>
                      </a:r>
                      <a:endParaRPr lang="en-GB" sz="800">
                        <a:effectLst/>
                      </a:endParaRPr>
                    </a:p>
                    <a:p>
                      <a:pPr algn="ctr">
                        <a:spcAft>
                          <a:spcPts val="0"/>
                        </a:spcAft>
                      </a:pPr>
                      <a:r>
                        <a:rPr lang="en-GB" sz="600">
                          <a:effectLst/>
                        </a:rPr>
                        <a:t>Mean</a:t>
                      </a:r>
                      <a:endParaRPr lang="en-GB" sz="800">
                        <a:effectLst/>
                      </a:endParaRPr>
                    </a:p>
                    <a:p>
                      <a:pPr algn="ctr">
                        <a:spcAft>
                          <a:spcPts val="0"/>
                        </a:spcAft>
                      </a:pPr>
                      <a:r>
                        <a:rPr lang="en-GB" sz="600">
                          <a:effectLst/>
                        </a:rPr>
                        <a:t>Likert</a:t>
                      </a:r>
                      <a:endParaRPr lang="en-GB" sz="800">
                        <a:effectLst/>
                      </a:endParaRPr>
                    </a:p>
                    <a:p>
                      <a:pPr algn="ctr">
                        <a:spcAft>
                          <a:spcPts val="0"/>
                        </a:spcAft>
                      </a:pPr>
                      <a:r>
                        <a:rPr lang="en-GB" sz="600">
                          <a:effectLst/>
                        </a:rPr>
                        <a:t>(7)</a:t>
                      </a:r>
                      <a:endParaRPr lang="en-GB" sz="800">
                        <a:effectLst/>
                        <a:latin typeface="Times New Roman"/>
                        <a:ea typeface="Times New Roman"/>
                      </a:endParaRPr>
                    </a:p>
                  </a:txBody>
                  <a:tcPr marL="48077" marR="48077" marT="0" marB="0"/>
                </a:tc>
                <a:tc rowSpan="3">
                  <a:txBody>
                    <a:bodyPr/>
                    <a:lstStyle/>
                    <a:p>
                      <a:pPr algn="ctr">
                        <a:spcAft>
                          <a:spcPts val="0"/>
                        </a:spcAft>
                      </a:pPr>
                      <a:r>
                        <a:rPr lang="en-GB" sz="600">
                          <a:effectLst/>
                        </a:rPr>
                        <a:t>GP </a:t>
                      </a:r>
                      <a:endParaRPr lang="en-GB" sz="800">
                        <a:effectLst/>
                      </a:endParaRPr>
                    </a:p>
                    <a:p>
                      <a:pPr algn="ctr">
                        <a:spcAft>
                          <a:spcPts val="0"/>
                        </a:spcAft>
                      </a:pPr>
                      <a:r>
                        <a:rPr lang="en-GB" sz="600">
                          <a:effectLst/>
                        </a:rPr>
                        <a:t>Rank</a:t>
                      </a:r>
                      <a:endParaRPr lang="en-GB" sz="800">
                        <a:effectLst/>
                        <a:latin typeface="Times New Roman"/>
                        <a:ea typeface="Times New Roman"/>
                      </a:endParaRPr>
                    </a:p>
                  </a:txBody>
                  <a:tcPr marL="48077" marR="48077" marT="0" marB="0"/>
                </a:tc>
              </a:tr>
              <a:tr h="165117">
                <a:tc vMerge="1">
                  <a:txBody>
                    <a:bodyPr/>
                    <a:lstStyle/>
                    <a:p>
                      <a:endParaRPr lang="en-GB"/>
                    </a:p>
                  </a:txBody>
                  <a:tcPr/>
                </a:tc>
                <a:tc>
                  <a:txBody>
                    <a:bodyPr/>
                    <a:lstStyle/>
                    <a:p>
                      <a:pPr algn="ctr">
                        <a:spcAft>
                          <a:spcPts val="0"/>
                        </a:spcAft>
                      </a:pPr>
                      <a:r>
                        <a:rPr lang="en-GB" sz="800">
                          <a:effectLst/>
                        </a:rPr>
                        <a:t>David</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Claire</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Pauline</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James</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Matt</a:t>
                      </a:r>
                      <a:endParaRPr lang="en-GB" sz="800">
                        <a:effectLst/>
                        <a:latin typeface="Times New Roman"/>
                        <a:ea typeface="Times New Roman"/>
                      </a:endParaRPr>
                    </a:p>
                  </a:txBody>
                  <a:tcPr marL="48077" marR="48077" marT="0" marB="0" anchor="ct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r>
              <a:tr h="202569">
                <a:tc vMerge="1">
                  <a:txBody>
                    <a:bodyPr/>
                    <a:lstStyle/>
                    <a:p>
                      <a:endParaRPr lang="en-GB"/>
                    </a:p>
                  </a:txBody>
                  <a:tcPr/>
                </a:tc>
                <a:tc gridSpan="5">
                  <a:txBody>
                    <a:bodyPr/>
                    <a:lstStyle/>
                    <a:p>
                      <a:pPr algn="ctr">
                        <a:spcAft>
                          <a:spcPts val="0"/>
                        </a:spcAft>
                      </a:pPr>
                      <a:r>
                        <a:rPr lang="en-GB" sz="800">
                          <a:effectLst/>
                        </a:rPr>
                        <a:t>(names changed for confidentiality)</a:t>
                      </a:r>
                      <a:endParaRPr lang="en-GB" sz="800">
                        <a:effectLst/>
                        <a:latin typeface="Times New Roman"/>
                        <a:ea typeface="Times New Roman"/>
                      </a:endParaRPr>
                    </a:p>
                  </a:txBody>
                  <a:tcPr marL="48077" marR="48077"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r>
              <a:tr h="173630">
                <a:tc gridSpan="8">
                  <a:txBody>
                    <a:bodyPr/>
                    <a:lstStyle/>
                    <a:p>
                      <a:pPr algn="ctr">
                        <a:spcAft>
                          <a:spcPts val="0"/>
                        </a:spcAft>
                      </a:pPr>
                      <a:r>
                        <a:rPr lang="en-GB" sz="800">
                          <a:effectLst/>
                        </a:rPr>
                        <a:t>Visual Landscape Features</a:t>
                      </a:r>
                      <a:endParaRPr lang="en-GB" sz="800">
                        <a:effectLst/>
                        <a:latin typeface="Times New Roman"/>
                        <a:ea typeface="Times New Roman"/>
                      </a:endParaRPr>
                    </a:p>
                  </a:txBody>
                  <a:tcPr marL="48077" marR="48077"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spcAft>
                          <a:spcPts val="0"/>
                        </a:spcAft>
                      </a:pPr>
                      <a:r>
                        <a:rPr lang="en-GB" sz="8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 </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Scenery/aesthetics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8</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7</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17</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37</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6.58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Buildings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3.33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22</a:t>
                      </a:r>
                      <a:endParaRPr lang="en-GB" sz="800">
                        <a:effectLst/>
                        <a:latin typeface="Times New Roman"/>
                        <a:ea typeface="Times New Roman"/>
                      </a:endParaRPr>
                    </a:p>
                  </a:txBody>
                  <a:tcPr marL="48077" marR="48077" marT="0" marB="0"/>
                </a:tc>
              </a:tr>
              <a:tr h="177851">
                <a:tc>
                  <a:txBody>
                    <a:bodyPr/>
                    <a:lstStyle/>
                    <a:p>
                      <a:pPr>
                        <a:spcAft>
                          <a:spcPts val="0"/>
                        </a:spcAft>
                      </a:pPr>
                      <a:r>
                        <a:rPr lang="en-GB" sz="700">
                          <a:effectLst/>
                        </a:rPr>
                        <a:t>Weather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4.33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17</a:t>
                      </a:r>
                      <a:endParaRPr lang="en-GB" sz="800">
                        <a:effectLst/>
                        <a:latin typeface="Times New Roman"/>
                        <a:ea typeface="Times New Roman"/>
                      </a:endParaRPr>
                    </a:p>
                  </a:txBody>
                  <a:tcPr marL="48077" marR="48077" marT="0" marB="0"/>
                </a:tc>
              </a:tr>
              <a:tr h="173630">
                <a:tc gridSpan="8">
                  <a:txBody>
                    <a:bodyPr/>
                    <a:lstStyle/>
                    <a:p>
                      <a:pPr algn="ctr">
                        <a:spcAft>
                          <a:spcPts val="0"/>
                        </a:spcAft>
                      </a:pPr>
                      <a:r>
                        <a:rPr lang="en-GB" sz="800">
                          <a:effectLst/>
                        </a:rPr>
                        <a:t>Interactive Landscape Features</a:t>
                      </a:r>
                      <a:endParaRPr lang="en-GB" sz="800">
                        <a:effectLst/>
                        <a:latin typeface="Times New Roman"/>
                        <a:ea typeface="Times New Roman"/>
                      </a:endParaRPr>
                    </a:p>
                  </a:txBody>
                  <a:tcPr marL="48077" marR="48077"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Visitor facilities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7</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19</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5.39</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7</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Flora</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5.15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11</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Fauna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5.20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10</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Litter/pollution</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6.84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Footprints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3.48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21</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Physical access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5.60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Signage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4.36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16</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Sand patterns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7</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2.71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25</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Water</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7</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6.02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Coastal walk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5.39</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8</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Dogs/horses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4.40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15</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Tide</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4.57</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13</a:t>
                      </a:r>
                      <a:endParaRPr lang="en-GB" sz="800">
                        <a:effectLst/>
                        <a:latin typeface="Times New Roman"/>
                        <a:ea typeface="Times New Roman"/>
                      </a:endParaRPr>
                    </a:p>
                  </a:txBody>
                  <a:tcPr marL="48077" marR="48077" marT="0" marB="0"/>
                </a:tc>
              </a:tr>
              <a:tr h="173630">
                <a:tc gridSpan="8">
                  <a:txBody>
                    <a:bodyPr/>
                    <a:lstStyle/>
                    <a:p>
                      <a:pPr algn="ctr">
                        <a:spcAft>
                          <a:spcPts val="0"/>
                        </a:spcAft>
                      </a:pPr>
                      <a:r>
                        <a:rPr lang="en-GB" sz="800">
                          <a:effectLst/>
                        </a:rPr>
                        <a:t>Social and Sensory Landscape Features</a:t>
                      </a:r>
                      <a:endParaRPr lang="en-GB" sz="800">
                        <a:effectLst/>
                        <a:latin typeface="Times New Roman"/>
                        <a:ea typeface="Times New Roman"/>
                      </a:endParaRPr>
                    </a:p>
                  </a:txBody>
                  <a:tcPr marL="48077" marR="48077"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Recreational activities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3.30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23</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Friends/family/carers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10</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4.55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14</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Transport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3.68</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19</a:t>
                      </a:r>
                      <a:endParaRPr lang="en-GB" sz="800">
                        <a:effectLst/>
                        <a:latin typeface="Times New Roman"/>
                        <a:ea typeface="Times New Roman"/>
                      </a:endParaRPr>
                    </a:p>
                  </a:txBody>
                  <a:tcPr marL="48077" marR="48077" marT="0" marB="0"/>
                </a:tc>
              </a:tr>
              <a:tr h="288955">
                <a:tc>
                  <a:txBody>
                    <a:bodyPr/>
                    <a:lstStyle/>
                    <a:p>
                      <a:pPr>
                        <a:spcAft>
                          <a:spcPts val="0"/>
                        </a:spcAft>
                      </a:pPr>
                      <a:r>
                        <a:rPr lang="en-GB" sz="700">
                          <a:effectLst/>
                        </a:rPr>
                        <a:t>Observation of Activities</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nchor="ctr"/>
                </a:tc>
                <a:tc>
                  <a:txBody>
                    <a:bodyPr/>
                    <a:lstStyle/>
                    <a:p>
                      <a:pPr algn="ctr">
                        <a:spcAft>
                          <a:spcPts val="0"/>
                        </a:spcAft>
                      </a:pPr>
                      <a:r>
                        <a:rPr lang="en-GB" sz="700">
                          <a:effectLst/>
                        </a:rPr>
                        <a:t>2.55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26</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Socialising</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3.54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20</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Feelings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5.36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9</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Self</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4.13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18</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Time of Visit</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2.77</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24</a:t>
                      </a:r>
                      <a:endParaRPr lang="en-GB" sz="800">
                        <a:effectLst/>
                        <a:latin typeface="Times New Roman"/>
                        <a:ea typeface="Times New Roman"/>
                      </a:endParaRPr>
                    </a:p>
                  </a:txBody>
                  <a:tcPr marL="48077" marR="48077" marT="0" marB="0"/>
                </a:tc>
              </a:tr>
              <a:tr h="173630">
                <a:tc gridSpan="8">
                  <a:txBody>
                    <a:bodyPr/>
                    <a:lstStyle/>
                    <a:p>
                      <a:pPr algn="ctr">
                        <a:spcAft>
                          <a:spcPts val="0"/>
                        </a:spcAft>
                      </a:pPr>
                      <a:r>
                        <a:rPr lang="en-GB" sz="800">
                          <a:effectLst/>
                        </a:rPr>
                        <a:t>Subjective Perceptions</a:t>
                      </a:r>
                      <a:endParaRPr lang="en-GB" sz="800">
                        <a:effectLst/>
                        <a:latin typeface="Times New Roman"/>
                        <a:ea typeface="Times New Roman"/>
                      </a:endParaRPr>
                    </a:p>
                  </a:txBody>
                  <a:tcPr marL="48077" marR="48077"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Safety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5.56</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Right to access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5</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6.44</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3</a:t>
                      </a:r>
                      <a:endParaRPr lang="en-GB" sz="800">
                        <a:effectLst/>
                        <a:latin typeface="Times New Roman"/>
                        <a:ea typeface="Times New Roman"/>
                      </a:endParaRPr>
                    </a:p>
                  </a:txBody>
                  <a:tcPr marL="48077" marR="48077" marT="0" marB="0"/>
                </a:tc>
              </a:tr>
              <a:tr h="144691">
                <a:tc>
                  <a:txBody>
                    <a:bodyPr/>
                    <a:lstStyle/>
                    <a:p>
                      <a:pPr>
                        <a:spcAft>
                          <a:spcPts val="0"/>
                        </a:spcAft>
                      </a:pPr>
                      <a:r>
                        <a:rPr lang="en-GB" sz="700">
                          <a:effectLst/>
                        </a:rPr>
                        <a:t>Dangers</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2</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4.93</a:t>
                      </a:r>
                      <a:endParaRPr lang="en-GB" sz="800">
                        <a:effectLst/>
                        <a:latin typeface="Times New Roman"/>
                        <a:ea typeface="Times New Roman"/>
                      </a:endParaRPr>
                    </a:p>
                  </a:txBody>
                  <a:tcPr marL="48077" marR="48077" marT="0" marB="0"/>
                </a:tc>
                <a:tc>
                  <a:txBody>
                    <a:bodyPr/>
                    <a:lstStyle/>
                    <a:p>
                      <a:pPr algn="ctr">
                        <a:spcAft>
                          <a:spcPts val="0"/>
                        </a:spcAft>
                      </a:pPr>
                      <a:r>
                        <a:rPr lang="en-GB" sz="700">
                          <a:effectLst/>
                        </a:rPr>
                        <a:t>12</a:t>
                      </a:r>
                      <a:endParaRPr lang="en-GB" sz="800">
                        <a:effectLst/>
                        <a:latin typeface="Times New Roman"/>
                        <a:ea typeface="Times New Roman"/>
                      </a:endParaRPr>
                    </a:p>
                  </a:txBody>
                  <a:tcPr marL="48077" marR="48077" marT="0" marB="0"/>
                </a:tc>
              </a:tr>
              <a:tr h="165117">
                <a:tc>
                  <a:txBody>
                    <a:bodyPr/>
                    <a:lstStyle/>
                    <a:p>
                      <a:pPr>
                        <a:spcAft>
                          <a:spcPts val="0"/>
                        </a:spcAft>
                      </a:pPr>
                      <a:r>
                        <a:rPr lang="en-GB" sz="800">
                          <a:effectLst/>
                        </a:rPr>
                        <a:t>Issues total</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45</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56</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77</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65</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27</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270</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16</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 </a:t>
                      </a:r>
                      <a:endParaRPr lang="en-GB" sz="800">
                        <a:effectLst/>
                        <a:latin typeface="Times New Roman"/>
                        <a:ea typeface="Times New Roman"/>
                      </a:endParaRPr>
                    </a:p>
                  </a:txBody>
                  <a:tcPr marL="48077" marR="48077" marT="0" marB="0"/>
                </a:tc>
              </a:tr>
              <a:tr h="330234">
                <a:tc>
                  <a:txBody>
                    <a:bodyPr/>
                    <a:lstStyle/>
                    <a:p>
                      <a:pPr algn="ctr">
                        <a:spcAft>
                          <a:spcPts val="0"/>
                        </a:spcAft>
                      </a:pPr>
                      <a:r>
                        <a:rPr lang="en-GB" sz="800">
                          <a:effectLst/>
                        </a:rPr>
                        <a:t>Number of photos</a:t>
                      </a:r>
                    </a:p>
                    <a:p>
                      <a:pPr algn="ctr">
                        <a:spcAft>
                          <a:spcPts val="0"/>
                        </a:spcAft>
                      </a:pPr>
                      <a:r>
                        <a:rPr lang="en-GB" sz="800">
                          <a:effectLst/>
                        </a:rPr>
                        <a:t>analysed</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10</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18</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26</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20</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10</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84</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11</a:t>
                      </a:r>
                      <a:endParaRPr lang="en-GB" sz="800">
                        <a:effectLst/>
                        <a:latin typeface="Times New Roman"/>
                        <a:ea typeface="Times New Roman"/>
                      </a:endParaRPr>
                    </a:p>
                  </a:txBody>
                  <a:tcPr marL="48077" marR="48077" marT="0" marB="0" anchor="ctr"/>
                </a:tc>
                <a:tc>
                  <a:txBody>
                    <a:bodyPr/>
                    <a:lstStyle/>
                    <a:p>
                      <a:pPr algn="ctr">
                        <a:spcAft>
                          <a:spcPts val="0"/>
                        </a:spcAft>
                      </a:pPr>
                      <a:r>
                        <a:rPr lang="en-GB" sz="800">
                          <a:effectLst/>
                        </a:rPr>
                        <a:t> </a:t>
                      </a:r>
                      <a:endParaRPr lang="en-GB" sz="800">
                        <a:effectLst/>
                        <a:latin typeface="Times New Roman"/>
                        <a:ea typeface="Times New Roman"/>
                      </a:endParaRPr>
                    </a:p>
                  </a:txBody>
                  <a:tcPr marL="48077" marR="48077" marT="0" marB="0"/>
                </a:tc>
                <a:tc>
                  <a:txBody>
                    <a:bodyPr/>
                    <a:lstStyle/>
                    <a:p>
                      <a:pPr algn="ctr">
                        <a:spcAft>
                          <a:spcPts val="0"/>
                        </a:spcAft>
                      </a:pPr>
                      <a:r>
                        <a:rPr lang="en-GB" sz="800">
                          <a:effectLst/>
                        </a:rPr>
                        <a:t> </a:t>
                      </a:r>
                    </a:p>
                    <a:p>
                      <a:pPr algn="ctr">
                        <a:spcAft>
                          <a:spcPts val="0"/>
                        </a:spcAft>
                      </a:pPr>
                      <a:r>
                        <a:rPr lang="en-GB" sz="800">
                          <a:effectLst/>
                        </a:rPr>
                        <a:t> </a:t>
                      </a:r>
                      <a:endParaRPr lang="en-GB" sz="800">
                        <a:effectLst/>
                        <a:latin typeface="Times New Roman"/>
                        <a:ea typeface="Times New Roman"/>
                      </a:endParaRPr>
                    </a:p>
                  </a:txBody>
                  <a:tcPr marL="48077" marR="48077" marT="0" marB="0"/>
                </a:tc>
              </a:tr>
              <a:tr h="1176459">
                <a:tc gridSpan="8">
                  <a:txBody>
                    <a:bodyPr/>
                    <a:lstStyle/>
                    <a:p>
                      <a:pPr algn="just">
                        <a:spcAft>
                          <a:spcPts val="0"/>
                        </a:spcAft>
                      </a:pPr>
                      <a:r>
                        <a:rPr lang="en-GB" sz="600">
                          <a:effectLst/>
                        </a:rPr>
                        <a:t> </a:t>
                      </a:r>
                      <a:endParaRPr lang="en-GB" sz="800">
                        <a:effectLst/>
                      </a:endParaRPr>
                    </a:p>
                    <a:p>
                      <a:pPr algn="just">
                        <a:spcAft>
                          <a:spcPts val="0"/>
                        </a:spcAft>
                      </a:pPr>
                      <a:r>
                        <a:rPr lang="en-GB" sz="600">
                          <a:effectLst/>
                        </a:rPr>
                        <a:t>NB Due to the reflexive technique employed the issues total and number of photographs analysed do not correlate.  Furthermore, Table 1 does not attempt to highlight value of an ‘access issue’ depending on how many photographs are related to each subject; as in reality it is plausible to infer that those topics which fail to raise much interest such as ‘danger’ and ‘safety’ are just as important, if not more so, than those which raised considerable reactions from participants. </a:t>
                      </a:r>
                      <a:endParaRPr lang="en-GB" sz="800">
                        <a:effectLst/>
                      </a:endParaRPr>
                    </a:p>
                    <a:p>
                      <a:pPr>
                        <a:spcAft>
                          <a:spcPts val="0"/>
                        </a:spcAft>
                      </a:pPr>
                      <a:r>
                        <a:rPr lang="en-GB" sz="700">
                          <a:effectLst/>
                        </a:rPr>
                        <a:t> </a:t>
                      </a:r>
                      <a:endParaRPr lang="en-GB" sz="800">
                        <a:effectLst/>
                      </a:endParaRPr>
                    </a:p>
                    <a:p>
                      <a:pPr>
                        <a:spcAft>
                          <a:spcPts val="0"/>
                        </a:spcAft>
                      </a:pPr>
                      <a:r>
                        <a:rPr lang="en-GB" sz="700">
                          <a:effectLst/>
                        </a:rPr>
                        <a:t> </a:t>
                      </a:r>
                      <a:endParaRPr lang="en-GB" sz="800">
                        <a:effectLst/>
                      </a:endParaRPr>
                    </a:p>
                    <a:p>
                      <a:pPr>
                        <a:spcAft>
                          <a:spcPts val="0"/>
                        </a:spcAft>
                      </a:pPr>
                      <a:r>
                        <a:rPr lang="en-GB" sz="700">
                          <a:effectLst/>
                        </a:rPr>
                        <a:t> </a:t>
                      </a:r>
                      <a:endParaRPr lang="en-GB" sz="800">
                        <a:effectLst/>
                        <a:latin typeface="Times New Roman"/>
                        <a:ea typeface="Times New Roman"/>
                      </a:endParaRPr>
                    </a:p>
                  </a:txBody>
                  <a:tcPr marL="48077" marR="48077"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spcAft>
                          <a:spcPts val="0"/>
                        </a:spcAft>
                      </a:pPr>
                      <a:r>
                        <a:rPr lang="en-GB" sz="700">
                          <a:effectLst/>
                        </a:rPr>
                        <a:t> </a:t>
                      </a:r>
                      <a:endParaRPr lang="en-GB" sz="800">
                        <a:effectLst/>
                        <a:latin typeface="Times New Roman"/>
                        <a:ea typeface="Times New Roman"/>
                      </a:endParaRPr>
                    </a:p>
                  </a:txBody>
                  <a:tcPr marL="48077" marR="48077" marT="0" marB="0"/>
                </a:tc>
                <a:tc>
                  <a:txBody>
                    <a:bodyPr/>
                    <a:lstStyle/>
                    <a:p>
                      <a:pPr>
                        <a:spcAft>
                          <a:spcPts val="0"/>
                        </a:spcAft>
                      </a:pPr>
                      <a:r>
                        <a:rPr lang="en-GB" sz="700" dirty="0">
                          <a:effectLst/>
                        </a:rPr>
                        <a:t> </a:t>
                      </a:r>
                      <a:endParaRPr lang="en-GB" sz="800" dirty="0">
                        <a:effectLst/>
                        <a:latin typeface="Times New Roman"/>
                        <a:ea typeface="Times New Roman"/>
                      </a:endParaRPr>
                    </a:p>
                  </a:txBody>
                  <a:tcPr marL="48077" marR="48077" marT="0" marB="0"/>
                </a:tc>
              </a:tr>
            </a:tbl>
          </a:graphicData>
        </a:graphic>
      </p:graphicFrame>
    </p:spTree>
    <p:extLst>
      <p:ext uri="{BB962C8B-B14F-4D97-AF65-F5344CB8AC3E}">
        <p14:creationId xmlns:p14="http://schemas.microsoft.com/office/powerpoint/2010/main" val="20531424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ranked difference of LD and GP results</a:t>
            </a:r>
          </a:p>
        </p:txBody>
      </p:sp>
      <p:graphicFrame>
        <p:nvGraphicFramePr>
          <p:cNvPr id="4" name="Content Placeholder 3"/>
          <p:cNvGraphicFramePr>
            <a:graphicFrameLocks noGrp="1"/>
          </p:cNvGraphicFramePr>
          <p:nvPr>
            <p:ph idx="1"/>
          </p:nvPr>
        </p:nvGraphicFramePr>
        <p:xfrm>
          <a:off x="1435100" y="1447800"/>
          <a:ext cx="749935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306281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57" y="4762"/>
            <a:ext cx="9137649" cy="685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0798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fontAlgn="base">
              <a:spcBef>
                <a:spcPct val="0"/>
              </a:spcBef>
              <a:spcAft>
                <a:spcPct val="0"/>
              </a:spcAft>
            </a:pPr>
            <a:endParaRPr lang="en-US" smtClean="0">
              <a:solidFill>
                <a:prstClr val="black"/>
              </a:solidFill>
              <a:latin typeface="Arial" charset="0"/>
            </a:endParaRPr>
          </a:p>
        </p:txBody>
      </p:sp>
      <p:grpSp>
        <p:nvGrpSpPr>
          <p:cNvPr id="24579" name="Group 1"/>
          <p:cNvGrpSpPr>
            <a:grpSpLocks/>
          </p:cNvGrpSpPr>
          <p:nvPr/>
        </p:nvGrpSpPr>
        <p:grpSpPr bwMode="auto">
          <a:xfrm>
            <a:off x="0" y="0"/>
            <a:ext cx="3427413" cy="3024188"/>
            <a:chOff x="957" y="1854"/>
            <a:chExt cx="4440" cy="2880"/>
          </a:xfrm>
        </p:grpSpPr>
        <p:pic>
          <p:nvPicPr>
            <p:cNvPr id="24581" name="Picture 2" descr="24820014"/>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l="10814"/>
            <a:stretch>
              <a:fillRect/>
            </a:stretch>
          </p:blipFill>
          <p:spPr bwMode="auto">
            <a:xfrm>
              <a:off x="957" y="1854"/>
              <a:ext cx="4275"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4582" name="Text Box 3"/>
            <p:cNvSpPr txBox="1">
              <a:spLocks noChangeArrowheads="1"/>
            </p:cNvSpPr>
            <p:nvPr/>
          </p:nvSpPr>
          <p:spPr bwMode="auto">
            <a:xfrm>
              <a:off x="4437" y="4374"/>
              <a:ext cx="96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AGC21</a:t>
              </a:r>
              <a:endParaRPr lang="en-US" smtClean="0">
                <a:solidFill>
                  <a:prstClr val="black"/>
                </a:solidFill>
              </a:endParaRPr>
            </a:p>
          </p:txBody>
        </p:sp>
      </p:grpSp>
      <p:sp>
        <p:nvSpPr>
          <p:cNvPr id="24580" name="Rectangle 4"/>
          <p:cNvSpPr>
            <a:spLocks noChangeArrowheads="1"/>
          </p:cNvSpPr>
          <p:nvPr/>
        </p:nvSpPr>
        <p:spPr bwMode="auto">
          <a:xfrm>
            <a:off x="0" y="0"/>
            <a:ext cx="9144000" cy="674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fontAlgn="base">
              <a:spcBef>
                <a:spcPct val="0"/>
              </a:spcBef>
              <a:spcAft>
                <a:spcPct val="0"/>
              </a:spcAft>
            </a:pPr>
            <a:r>
              <a:rPr lang="en-GB" sz="1200" i="1" dirty="0" smtClean="0">
                <a:solidFill>
                  <a:prstClr val="black"/>
                </a:solidFill>
                <a:latin typeface="Arial" charset="0"/>
                <a:cs typeface="Times New Roman" pitchFamily="18" charset="0"/>
              </a:rPr>
              <a:t> 				</a:t>
            </a:r>
            <a:r>
              <a:rPr lang="en-GB" b="1" i="1" dirty="0" smtClean="0">
                <a:solidFill>
                  <a:prstClr val="white"/>
                </a:solidFill>
                <a:latin typeface="Comic Sans MS" pitchFamily="66" charset="0"/>
                <a:cs typeface="Times New Roman" pitchFamily="18" charset="0"/>
              </a:rPr>
              <a:t>Participant insight </a:t>
            </a:r>
            <a:endParaRPr lang="en-US" b="1" dirty="0" smtClean="0">
              <a:solidFill>
                <a:prstClr val="white"/>
              </a:solidFill>
              <a:latin typeface="Comic Sans MS" pitchFamily="66" charset="0"/>
            </a:endParaRPr>
          </a:p>
          <a:p>
            <a:pPr eaLnBrk="0" fontAlgn="base" hangingPunct="0">
              <a:spcBef>
                <a:spcPct val="0"/>
              </a:spcBef>
              <a:spcAft>
                <a:spcPct val="0"/>
              </a:spcAft>
            </a:pPr>
            <a:r>
              <a:rPr lang="en-GB" dirty="0" smtClean="0">
                <a:solidFill>
                  <a:prstClr val="white"/>
                </a:solidFill>
                <a:latin typeface="Comic Sans MS" pitchFamily="66" charset="0"/>
                <a:cs typeface="Times New Roman" pitchFamily="18" charset="0"/>
              </a:rPr>
              <a:t>				The premise of social and sensory landscape 				features were attributed to those ‘</a:t>
            </a:r>
            <a:r>
              <a:rPr lang="en-GB" i="1" dirty="0" smtClean="0">
                <a:solidFill>
                  <a:prstClr val="white"/>
                </a:solidFill>
                <a:latin typeface="Comic Sans MS" pitchFamily="66" charset="0"/>
                <a:cs typeface="Times New Roman" pitchFamily="18" charset="0"/>
              </a:rPr>
              <a:t>access issues</a:t>
            </a:r>
            <a:r>
              <a:rPr lang="en-GB" dirty="0" smtClean="0">
                <a:solidFill>
                  <a:prstClr val="white"/>
                </a:solidFill>
                <a:latin typeface="Comic Sans MS" pitchFamily="66" charset="0"/>
                <a:cs typeface="Times New Roman" pitchFamily="18" charset="0"/>
              </a:rPr>
              <a:t>’ 				which reflected the researcher assistants own 				feelings regarding beach visits, in addition to how 				they related themselves in juxtaposition to other 				beach users. Again in total 70 subjects were 				raised and discussed by the participants. </a:t>
            </a:r>
            <a:endParaRPr lang="en-US" dirty="0" smtClean="0">
              <a:solidFill>
                <a:prstClr val="white"/>
              </a:solidFill>
              <a:latin typeface="Comic Sans MS" pitchFamily="66" charset="0"/>
            </a:endParaRPr>
          </a:p>
          <a:p>
            <a:pPr eaLnBrk="0" fontAlgn="base" hangingPunct="0">
              <a:spcBef>
                <a:spcPct val="0"/>
              </a:spcBef>
              <a:spcAft>
                <a:spcPct val="0"/>
              </a:spcAft>
            </a:pPr>
            <a:r>
              <a:rPr lang="en-GB" i="1" dirty="0" smtClean="0">
                <a:solidFill>
                  <a:prstClr val="white"/>
                </a:solidFill>
                <a:latin typeface="Comic Sans MS" pitchFamily="66" charset="0"/>
                <a:cs typeface="Times New Roman" pitchFamily="18" charset="0"/>
              </a:rPr>
              <a:t> 				</a:t>
            </a:r>
          </a:p>
          <a:p>
            <a:pPr eaLnBrk="0" fontAlgn="base" hangingPunct="0">
              <a:spcBef>
                <a:spcPct val="0"/>
              </a:spcBef>
              <a:spcAft>
                <a:spcPct val="0"/>
              </a:spcAft>
            </a:pPr>
            <a:r>
              <a:rPr lang="en-GB" i="1" dirty="0" smtClean="0">
                <a:solidFill>
                  <a:prstClr val="white"/>
                </a:solidFill>
                <a:latin typeface="Comic Sans MS" pitchFamily="66" charset="0"/>
                <a:cs typeface="Times New Roman" pitchFamily="18" charset="0"/>
              </a:rPr>
              <a:t>				</a:t>
            </a:r>
            <a:r>
              <a:rPr lang="en-GB" b="1" i="1" dirty="0" smtClean="0">
                <a:solidFill>
                  <a:prstClr val="white"/>
                </a:solidFill>
                <a:latin typeface="Comic Sans MS" pitchFamily="66" charset="0"/>
                <a:cs typeface="Times New Roman" pitchFamily="18" charset="0"/>
              </a:rPr>
              <a:t>Social landscape</a:t>
            </a:r>
          </a:p>
          <a:p>
            <a:pPr eaLnBrk="0" fontAlgn="base" hangingPunct="0">
              <a:spcBef>
                <a:spcPct val="0"/>
              </a:spcBef>
              <a:spcAft>
                <a:spcPct val="0"/>
              </a:spcAft>
            </a:pPr>
            <a:r>
              <a:rPr lang="en-GB" dirty="0" smtClean="0">
                <a:solidFill>
                  <a:prstClr val="white"/>
                </a:solidFill>
                <a:latin typeface="Comic Sans MS" pitchFamily="66" charset="0"/>
                <a:cs typeface="Times New Roman" pitchFamily="18" charset="0"/>
              </a:rPr>
              <a:t>				</a:t>
            </a:r>
            <a:r>
              <a:rPr lang="en-GB" b="1" dirty="0" smtClean="0">
                <a:solidFill>
                  <a:prstClr val="white"/>
                </a:solidFill>
                <a:latin typeface="Comic Sans MS" pitchFamily="66" charset="0"/>
                <a:cs typeface="Times New Roman" pitchFamily="18" charset="0"/>
              </a:rPr>
              <a:t>Participant’s thoughts/feelings </a:t>
            </a:r>
            <a:r>
              <a:rPr lang="en-GB" dirty="0" smtClean="0">
                <a:solidFill>
                  <a:prstClr val="white"/>
                </a:solidFill>
                <a:latin typeface="Comic Sans MS" pitchFamily="66" charset="0"/>
                <a:cs typeface="Times New Roman" pitchFamily="18" charset="0"/>
              </a:rPr>
              <a:t>regarding their own interaction with the physical, ecological and built environment </a:t>
            </a:r>
            <a:r>
              <a:rPr lang="en-GB" b="1" dirty="0" smtClean="0">
                <a:solidFill>
                  <a:prstClr val="white"/>
                </a:solidFill>
                <a:latin typeface="Comic Sans MS" pitchFamily="66" charset="0"/>
                <a:cs typeface="Times New Roman" pitchFamily="18" charset="0"/>
              </a:rPr>
              <a:t>were discussed. </a:t>
            </a:r>
          </a:p>
          <a:p>
            <a:pPr eaLnBrk="0" fontAlgn="base" hangingPunct="0">
              <a:spcBef>
                <a:spcPct val="0"/>
              </a:spcBef>
              <a:spcAft>
                <a:spcPct val="0"/>
              </a:spcAft>
            </a:pPr>
            <a:endParaRPr lang="en-GB" dirty="0" smtClean="0">
              <a:solidFill>
                <a:prstClr val="white"/>
              </a:solidFill>
              <a:latin typeface="Comic Sans MS" pitchFamily="66" charset="0"/>
              <a:cs typeface="Times New Roman" pitchFamily="18" charset="0"/>
            </a:endParaRPr>
          </a:p>
          <a:p>
            <a:pPr eaLnBrk="0" fontAlgn="base" hangingPunct="0">
              <a:spcBef>
                <a:spcPct val="0"/>
              </a:spcBef>
              <a:spcAft>
                <a:spcPct val="0"/>
              </a:spcAft>
            </a:pPr>
            <a:r>
              <a:rPr lang="en-GB" dirty="0" smtClean="0">
                <a:solidFill>
                  <a:prstClr val="white"/>
                </a:solidFill>
                <a:latin typeface="Comic Sans MS" pitchFamily="66" charset="0"/>
                <a:cs typeface="Times New Roman" pitchFamily="18" charset="0"/>
              </a:rPr>
              <a:t>The above term refers to the participant’s interaction with other beach users, friends &amp; family during site visits + auxiliary issues, e.g. transport and recreation. </a:t>
            </a:r>
          </a:p>
          <a:p>
            <a:pPr eaLnBrk="0" fontAlgn="base" hangingPunct="0">
              <a:spcBef>
                <a:spcPct val="0"/>
              </a:spcBef>
              <a:spcAft>
                <a:spcPct val="0"/>
              </a:spcAft>
            </a:pPr>
            <a:endParaRPr lang="en-GB" dirty="0" smtClean="0">
              <a:solidFill>
                <a:prstClr val="white"/>
              </a:solidFill>
              <a:latin typeface="Comic Sans MS" pitchFamily="66" charset="0"/>
              <a:cs typeface="Times New Roman" pitchFamily="18" charset="0"/>
            </a:endParaRPr>
          </a:p>
          <a:p>
            <a:pPr eaLnBrk="0" fontAlgn="base" hangingPunct="0">
              <a:spcBef>
                <a:spcPct val="0"/>
              </a:spcBef>
              <a:spcAft>
                <a:spcPct val="0"/>
              </a:spcAft>
            </a:pPr>
            <a:r>
              <a:rPr lang="en-GB" dirty="0" smtClean="0">
                <a:solidFill>
                  <a:prstClr val="white"/>
                </a:solidFill>
                <a:latin typeface="Comic Sans MS" pitchFamily="66" charset="0"/>
                <a:cs typeface="Times New Roman" pitchFamily="18" charset="0"/>
              </a:rPr>
              <a:t>The importance of conducting analysis and research into social beach use is highlighted by </a:t>
            </a:r>
            <a:r>
              <a:rPr lang="en-GB" dirty="0" err="1" smtClean="0">
                <a:solidFill>
                  <a:prstClr val="white"/>
                </a:solidFill>
                <a:latin typeface="Comic Sans MS" pitchFamily="66" charset="0"/>
                <a:cs typeface="Times New Roman" pitchFamily="18" charset="0"/>
              </a:rPr>
              <a:t>Tregaskis</a:t>
            </a:r>
            <a:r>
              <a:rPr lang="en-GB" dirty="0" smtClean="0">
                <a:solidFill>
                  <a:prstClr val="white"/>
                </a:solidFill>
                <a:latin typeface="Comic Sans MS" pitchFamily="66" charset="0"/>
                <a:cs typeface="Times New Roman" pitchFamily="18" charset="0"/>
              </a:rPr>
              <a:t> (2004) - on the nature of disabled access to the countryside - stating that </a:t>
            </a:r>
            <a:r>
              <a:rPr lang="en-GB" b="1" dirty="0" smtClean="0">
                <a:solidFill>
                  <a:prstClr val="white"/>
                </a:solidFill>
                <a:latin typeface="Comic Sans MS" pitchFamily="66" charset="0"/>
                <a:cs typeface="Times New Roman" pitchFamily="18" charset="0"/>
              </a:rPr>
              <a:t>LD people often visit areas of interest with friends </a:t>
            </a:r>
            <a:r>
              <a:rPr lang="en-GB" dirty="0" smtClean="0">
                <a:solidFill>
                  <a:prstClr val="white"/>
                </a:solidFill>
                <a:latin typeface="Comic Sans MS" pitchFamily="66" charset="0"/>
                <a:cs typeface="Times New Roman" pitchFamily="18" charset="0"/>
              </a:rPr>
              <a:t>and family; therefore incorporating the needs of </a:t>
            </a:r>
            <a:r>
              <a:rPr lang="en-GB" b="1" dirty="0" smtClean="0">
                <a:solidFill>
                  <a:prstClr val="white"/>
                </a:solidFill>
                <a:latin typeface="Comic Sans MS" pitchFamily="66" charset="0"/>
                <a:cs typeface="Times New Roman" pitchFamily="18" charset="0"/>
              </a:rPr>
              <a:t>a collective group</a:t>
            </a:r>
            <a:r>
              <a:rPr lang="en-GB" dirty="0" smtClean="0">
                <a:solidFill>
                  <a:prstClr val="white"/>
                </a:solidFill>
                <a:latin typeface="Comic Sans MS" pitchFamily="66" charset="0"/>
                <a:cs typeface="Times New Roman" pitchFamily="18" charset="0"/>
              </a:rPr>
              <a:t>, as opposed to providing </a:t>
            </a:r>
            <a:r>
              <a:rPr lang="en-GB" b="1" dirty="0" smtClean="0">
                <a:solidFill>
                  <a:prstClr val="white"/>
                </a:solidFill>
                <a:latin typeface="Comic Sans MS" pitchFamily="66" charset="0"/>
                <a:cs typeface="Times New Roman" pitchFamily="18" charset="0"/>
              </a:rPr>
              <a:t>separate provisions </a:t>
            </a:r>
            <a:r>
              <a:rPr lang="en-GB" dirty="0" smtClean="0">
                <a:solidFill>
                  <a:prstClr val="white"/>
                </a:solidFill>
                <a:latin typeface="Comic Sans MS" pitchFamily="66" charset="0"/>
                <a:cs typeface="Times New Roman" pitchFamily="18" charset="0"/>
              </a:rPr>
              <a:t>for disabled people</a:t>
            </a:r>
          </a:p>
          <a:p>
            <a:pPr eaLnBrk="0" fontAlgn="base" hangingPunct="0">
              <a:spcBef>
                <a:spcPct val="0"/>
              </a:spcBef>
              <a:spcAft>
                <a:spcPct val="0"/>
              </a:spcAft>
            </a:pPr>
            <a:endParaRPr lang="en-GB" dirty="0" smtClean="0">
              <a:solidFill>
                <a:prstClr val="white"/>
              </a:solidFill>
              <a:latin typeface="Comic Sans MS" pitchFamily="66" charset="0"/>
              <a:cs typeface="Times New Roman" pitchFamily="18" charset="0"/>
            </a:endParaRPr>
          </a:p>
          <a:p>
            <a:pPr eaLnBrk="0" fontAlgn="base" hangingPunct="0">
              <a:spcBef>
                <a:spcPct val="0"/>
              </a:spcBef>
              <a:spcAft>
                <a:spcPct val="0"/>
              </a:spcAft>
            </a:pPr>
            <a:r>
              <a:rPr lang="en-GB" dirty="0" smtClean="0">
                <a:solidFill>
                  <a:prstClr val="white"/>
                </a:solidFill>
                <a:latin typeface="Comic Sans MS" pitchFamily="66" charset="0"/>
                <a:cs typeface="Times New Roman" pitchFamily="18" charset="0"/>
              </a:rPr>
              <a:t>This is a </a:t>
            </a:r>
            <a:r>
              <a:rPr lang="en-GB" b="1" dirty="0" smtClean="0">
                <a:solidFill>
                  <a:prstClr val="white"/>
                </a:solidFill>
                <a:latin typeface="Comic Sans MS" pitchFamily="66" charset="0"/>
                <a:cs typeface="Times New Roman" pitchFamily="18" charset="0"/>
              </a:rPr>
              <a:t>fundamental requirement </a:t>
            </a:r>
            <a:r>
              <a:rPr lang="en-GB" dirty="0" smtClean="0">
                <a:solidFill>
                  <a:prstClr val="white"/>
                </a:solidFill>
                <a:latin typeface="Comic Sans MS" pitchFamily="66" charset="0"/>
                <a:cs typeface="Times New Roman" pitchFamily="18" charset="0"/>
              </a:rPr>
              <a:t>and first step, in improving inclusive (social model) access; by those in a </a:t>
            </a:r>
            <a:r>
              <a:rPr lang="en-GB" b="1" dirty="0" smtClean="0">
                <a:solidFill>
                  <a:prstClr val="white"/>
                </a:solidFill>
                <a:latin typeface="Comic Sans MS" pitchFamily="66" charset="0"/>
                <a:cs typeface="Times New Roman" pitchFamily="18" charset="0"/>
              </a:rPr>
              <a:t>managerial positions</a:t>
            </a:r>
            <a:r>
              <a:rPr lang="en-GB" dirty="0" smtClean="0">
                <a:solidFill>
                  <a:prstClr val="white"/>
                </a:solidFill>
                <a:latin typeface="Comic Sans MS" pitchFamily="66" charset="0"/>
                <a:cs typeface="Times New Roman" pitchFamily="18" charset="0"/>
              </a:rPr>
              <a:t>.</a:t>
            </a:r>
            <a:r>
              <a:rPr lang="en-US" dirty="0" smtClean="0">
                <a:solidFill>
                  <a:prstClr val="white"/>
                </a:solidFill>
                <a:latin typeface="Comic Sans MS" pitchFamily="66" charset="0"/>
              </a:rPr>
              <a:t> </a:t>
            </a:r>
          </a:p>
        </p:txBody>
      </p:sp>
    </p:spTree>
    <p:extLst>
      <p:ext uri="{BB962C8B-B14F-4D97-AF65-F5344CB8AC3E}">
        <p14:creationId xmlns:p14="http://schemas.microsoft.com/office/powerpoint/2010/main" val="34285604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2" name="Group 1"/>
          <p:cNvGrpSpPr>
            <a:grpSpLocks/>
          </p:cNvGrpSpPr>
          <p:nvPr/>
        </p:nvGrpSpPr>
        <p:grpSpPr bwMode="auto">
          <a:xfrm>
            <a:off x="0" y="357188"/>
            <a:ext cx="9144000" cy="9045575"/>
            <a:chOff x="787" y="381"/>
            <a:chExt cx="10730" cy="14245"/>
          </a:xfrm>
        </p:grpSpPr>
        <p:sp>
          <p:nvSpPr>
            <p:cNvPr id="25603" name="Text Box 2"/>
            <p:cNvSpPr txBox="1">
              <a:spLocks noChangeArrowheads="1"/>
            </p:cNvSpPr>
            <p:nvPr/>
          </p:nvSpPr>
          <p:spPr bwMode="auto">
            <a:xfrm>
              <a:off x="4811" y="381"/>
              <a:ext cx="6706" cy="10238"/>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eaLnBrk="1" fontAlgn="base" hangingPunct="1">
                <a:spcBef>
                  <a:spcPct val="0"/>
                </a:spcBef>
                <a:spcAft>
                  <a:spcPts val="1000"/>
                </a:spcAft>
              </a:pPr>
              <a:r>
                <a:rPr lang="en-US" smtClean="0">
                  <a:solidFill>
                    <a:prstClr val="black"/>
                  </a:solidFill>
                  <a:latin typeface="Comic Sans MS" pitchFamily="66" charset="0"/>
                </a:rPr>
                <a:t>Many participants found difficulty to get the exact meaning from signposts With the exception of Matt (SCDL1) who correctly identified that </a:t>
              </a:r>
              <a:r>
                <a:rPr lang="en-US" b="1" smtClean="0">
                  <a:solidFill>
                    <a:prstClr val="black"/>
                  </a:solidFill>
                  <a:latin typeface="Comic Sans MS" pitchFamily="66" charset="0"/>
                </a:rPr>
                <a:t>winter water sports </a:t>
              </a:r>
              <a:r>
                <a:rPr lang="en-US" smtClean="0">
                  <a:solidFill>
                    <a:prstClr val="black"/>
                  </a:solidFill>
                  <a:latin typeface="Comic Sans MS" pitchFamily="66" charset="0"/>
                </a:rPr>
                <a:t>might be </a:t>
              </a:r>
              <a:r>
                <a:rPr lang="en-US" b="1" smtClean="0">
                  <a:solidFill>
                    <a:prstClr val="black"/>
                  </a:solidFill>
                  <a:latin typeface="Comic Sans MS" pitchFamily="66" charset="0"/>
                </a:rPr>
                <a:t>dangerous</a:t>
              </a:r>
              <a:r>
                <a:rPr lang="en-US" smtClean="0">
                  <a:solidFill>
                    <a:prstClr val="black"/>
                  </a:solidFill>
                  <a:latin typeface="Comic Sans MS" pitchFamily="66" charset="0"/>
                </a:rPr>
                <a:t> due to </a:t>
              </a:r>
              <a:r>
                <a:rPr lang="en-US" b="1" smtClean="0">
                  <a:solidFill>
                    <a:prstClr val="black"/>
                  </a:solidFill>
                  <a:latin typeface="Comic Sans MS" pitchFamily="66" charset="0"/>
                </a:rPr>
                <a:t>cold weather/water</a:t>
              </a:r>
              <a:r>
                <a:rPr lang="en-US" smtClean="0">
                  <a:solidFill>
                    <a:prstClr val="black"/>
                  </a:solidFill>
                  <a:latin typeface="Comic Sans MS" pitchFamily="66" charset="0"/>
                </a:rPr>
                <a:t>; the others, who attempted to interpret beach safety guidelines, were often </a:t>
              </a:r>
              <a:r>
                <a:rPr lang="en-US" b="1" smtClean="0">
                  <a:solidFill>
                    <a:prstClr val="black"/>
                  </a:solidFill>
                  <a:latin typeface="Comic Sans MS" pitchFamily="66" charset="0"/>
                </a:rPr>
                <a:t>lost as to the exact meaning of the presented information. </a:t>
              </a:r>
            </a:p>
            <a:p>
              <a:pPr algn="just" eaLnBrk="1" fontAlgn="base" hangingPunct="1">
                <a:spcBef>
                  <a:spcPct val="0"/>
                </a:spcBef>
                <a:spcAft>
                  <a:spcPts val="1000"/>
                </a:spcAft>
              </a:pPr>
              <a:r>
                <a:rPr lang="en-US" smtClean="0">
                  <a:solidFill>
                    <a:prstClr val="black"/>
                  </a:solidFill>
                  <a:latin typeface="Comic Sans MS" pitchFamily="66" charset="0"/>
                </a:rPr>
                <a:t>The problems associated with reading signposts are highlighted through a Disability Rights Commission strategy on improving information interpretation and presentation for LD people. The DRC (2004) state that apart from illiteracy (highlighted by Ben) people with mild-moderate </a:t>
              </a:r>
              <a:r>
                <a:rPr lang="en-US" b="1" smtClean="0">
                  <a:solidFill>
                    <a:prstClr val="black"/>
                  </a:solidFill>
                  <a:latin typeface="Comic Sans MS" pitchFamily="66" charset="0"/>
                </a:rPr>
                <a:t>LD often have additional sight and hearing problems</a:t>
              </a:r>
              <a:r>
                <a:rPr lang="en-US" sz="1100" b="1" smtClean="0">
                  <a:solidFill>
                    <a:prstClr val="black"/>
                  </a:solidFill>
                  <a:latin typeface="Calibri" pitchFamily="34" charset="0"/>
                </a:rPr>
                <a:t>. </a:t>
              </a:r>
            </a:p>
            <a:p>
              <a:pPr algn="just" eaLnBrk="1" fontAlgn="base" hangingPunct="1">
                <a:spcBef>
                  <a:spcPct val="0"/>
                </a:spcBef>
                <a:spcAft>
                  <a:spcPts val="1000"/>
                </a:spcAft>
              </a:pPr>
              <a:r>
                <a:rPr lang="en-US" smtClean="0">
                  <a:solidFill>
                    <a:prstClr val="black"/>
                  </a:solidFill>
                  <a:latin typeface="Comic Sans MS" pitchFamily="66" charset="0"/>
                </a:rPr>
                <a:t>Pauline’s comment regarding the presence of litter and or pollution at Caswell Bay was reflected in a plethora of other ideas and thoughts generated by the others. In most cases (similar to the problems with signage) </a:t>
              </a:r>
              <a:r>
                <a:rPr lang="en-US" b="1" smtClean="0">
                  <a:solidFill>
                    <a:prstClr val="black"/>
                  </a:solidFill>
                  <a:latin typeface="Comic Sans MS" pitchFamily="66" charset="0"/>
                </a:rPr>
                <a:t>participants became confused between what constituted natural beach material and human created pollution/problems</a:t>
              </a:r>
              <a:r>
                <a:rPr lang="en-US" smtClean="0">
                  <a:solidFill>
                    <a:prstClr val="black"/>
                  </a:solidFill>
                  <a:latin typeface="Comic Sans MS" pitchFamily="66" charset="0"/>
                </a:rPr>
                <a:t>.</a:t>
              </a:r>
            </a:p>
            <a:p>
              <a:pPr algn="just" eaLnBrk="1" fontAlgn="base" hangingPunct="1">
                <a:spcBef>
                  <a:spcPct val="0"/>
                </a:spcBef>
                <a:spcAft>
                  <a:spcPts val="1000"/>
                </a:spcAft>
              </a:pPr>
              <a:endParaRPr lang="en-US" sz="1100" smtClean="0">
                <a:solidFill>
                  <a:prstClr val="black"/>
                </a:solidFill>
                <a:latin typeface="Times New Roman" pitchFamily="18" charset="0"/>
              </a:endParaRPr>
            </a:p>
            <a:p>
              <a:pPr algn="just" eaLnBrk="1" fontAlgn="base" hangingPunct="1">
                <a:spcBef>
                  <a:spcPct val="0"/>
                </a:spcBef>
                <a:spcAft>
                  <a:spcPts val="1000"/>
                </a:spcAft>
              </a:pPr>
              <a:endParaRPr lang="en-US" sz="1100" smtClean="0">
                <a:solidFill>
                  <a:prstClr val="black"/>
                </a:solidFill>
                <a:latin typeface="Times New Roman" pitchFamily="18" charset="0"/>
              </a:endParaRPr>
            </a:p>
            <a:p>
              <a:pPr algn="just" eaLnBrk="1" fontAlgn="base" hangingPunct="1">
                <a:spcBef>
                  <a:spcPct val="0"/>
                </a:spcBef>
                <a:spcAft>
                  <a:spcPts val="1000"/>
                </a:spcAft>
              </a:pPr>
              <a:endParaRPr lang="en-US" sz="1100" smtClean="0">
                <a:solidFill>
                  <a:prstClr val="black"/>
                </a:solidFill>
                <a:latin typeface="Times New Roman" pitchFamily="18" charset="0"/>
              </a:endParaRPr>
            </a:p>
            <a:p>
              <a:pPr eaLnBrk="1" fontAlgn="base" hangingPunct="1">
                <a:spcBef>
                  <a:spcPct val="0"/>
                </a:spcBef>
                <a:spcAft>
                  <a:spcPct val="0"/>
                </a:spcAft>
              </a:pPr>
              <a:endParaRPr lang="en-US" smtClean="0">
                <a:solidFill>
                  <a:prstClr val="black"/>
                </a:solidFill>
              </a:endParaRPr>
            </a:p>
          </p:txBody>
        </p:sp>
        <p:grpSp>
          <p:nvGrpSpPr>
            <p:cNvPr id="25604" name="Group 3"/>
            <p:cNvGrpSpPr>
              <a:grpSpLocks/>
            </p:cNvGrpSpPr>
            <p:nvPr/>
          </p:nvGrpSpPr>
          <p:grpSpPr bwMode="auto">
            <a:xfrm>
              <a:off x="957" y="594"/>
              <a:ext cx="4310" cy="2886"/>
              <a:chOff x="1077" y="594"/>
              <a:chExt cx="4310" cy="2886"/>
            </a:xfrm>
          </p:grpSpPr>
          <p:pic>
            <p:nvPicPr>
              <p:cNvPr id="25611" name="Picture 4" descr="24850004"/>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7" y="594"/>
                <a:ext cx="3602"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5612" name="Text Box 5"/>
              <p:cNvSpPr txBox="1">
                <a:spLocks noChangeArrowheads="1"/>
              </p:cNvSpPr>
              <p:nvPr/>
            </p:nvSpPr>
            <p:spPr bwMode="auto">
              <a:xfrm>
                <a:off x="4787" y="3214"/>
                <a:ext cx="600" cy="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MCL1</a:t>
                </a:r>
                <a:endParaRPr lang="en-US" smtClean="0">
                  <a:solidFill>
                    <a:prstClr val="black"/>
                  </a:solidFill>
                </a:endParaRPr>
              </a:p>
            </p:txBody>
          </p:sp>
        </p:grpSp>
        <p:grpSp>
          <p:nvGrpSpPr>
            <p:cNvPr id="25605" name="Group 6"/>
            <p:cNvGrpSpPr>
              <a:grpSpLocks/>
            </p:cNvGrpSpPr>
            <p:nvPr/>
          </p:nvGrpSpPr>
          <p:grpSpPr bwMode="auto">
            <a:xfrm>
              <a:off x="899" y="4094"/>
              <a:ext cx="4328" cy="4987"/>
              <a:chOff x="899" y="4497"/>
              <a:chExt cx="4328" cy="4987"/>
            </a:xfrm>
          </p:grpSpPr>
          <p:pic>
            <p:nvPicPr>
              <p:cNvPr id="25609" name="Picture 7" descr="24820017"/>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l="40858" t="54327" r="30367" b="16000"/>
              <a:stretch>
                <a:fillRect/>
              </a:stretch>
            </p:blipFill>
            <p:spPr bwMode="auto">
              <a:xfrm>
                <a:off x="899" y="4497"/>
                <a:ext cx="3660"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5610" name="Text Box 8"/>
              <p:cNvSpPr txBox="1">
                <a:spLocks noChangeArrowheads="1"/>
              </p:cNvSpPr>
              <p:nvPr/>
            </p:nvSpPr>
            <p:spPr bwMode="auto">
              <a:xfrm>
                <a:off x="4687" y="9264"/>
                <a:ext cx="540"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00"/>
                    </a:solidFill>
                    <a:latin typeface="Calibri" pitchFamily="34" charset="0"/>
                  </a:rPr>
                  <a:t>AGC6</a:t>
                </a:r>
                <a:endParaRPr lang="en-US" smtClean="0">
                  <a:solidFill>
                    <a:prstClr val="black"/>
                  </a:solidFill>
                </a:endParaRPr>
              </a:p>
            </p:txBody>
          </p:sp>
        </p:grpSp>
        <p:grpSp>
          <p:nvGrpSpPr>
            <p:cNvPr id="25606" name="Group 9"/>
            <p:cNvGrpSpPr>
              <a:grpSpLocks/>
            </p:cNvGrpSpPr>
            <p:nvPr/>
          </p:nvGrpSpPr>
          <p:grpSpPr bwMode="auto">
            <a:xfrm>
              <a:off x="787" y="7357"/>
              <a:ext cx="4500" cy="7269"/>
              <a:chOff x="787" y="7357"/>
              <a:chExt cx="4500" cy="7269"/>
            </a:xfrm>
          </p:grpSpPr>
          <p:pic>
            <p:nvPicPr>
              <p:cNvPr id="25607" name="Picture 10" descr="24830007"/>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 y="7357"/>
                <a:ext cx="3856"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5608" name="Text Box 11"/>
              <p:cNvSpPr txBox="1">
                <a:spLocks noChangeArrowheads="1"/>
              </p:cNvSpPr>
              <p:nvPr/>
            </p:nvSpPr>
            <p:spPr bwMode="auto">
              <a:xfrm>
                <a:off x="4607" y="14394"/>
                <a:ext cx="680" cy="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SCDL1</a:t>
                </a:r>
                <a:endParaRPr lang="en-US" smtClean="0">
                  <a:solidFill>
                    <a:prstClr val="black"/>
                  </a:solidFill>
                </a:endParaRPr>
              </a:p>
            </p:txBody>
          </p:sp>
        </p:grpSp>
      </p:grpSp>
    </p:spTree>
    <p:extLst>
      <p:ext uri="{BB962C8B-B14F-4D97-AF65-F5344CB8AC3E}">
        <p14:creationId xmlns:p14="http://schemas.microsoft.com/office/powerpoint/2010/main" val="1135790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
          <p:cNvSpPr>
            <a:spLocks noChangeArrowheads="1"/>
          </p:cNvSpPr>
          <p:nvPr/>
        </p:nvSpPr>
        <p:spPr bwMode="auto">
          <a:xfrm>
            <a:off x="0" y="0"/>
            <a:ext cx="9144000" cy="674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fontAlgn="base">
              <a:spcBef>
                <a:spcPct val="0"/>
              </a:spcBef>
              <a:spcAft>
                <a:spcPct val="0"/>
              </a:spcAft>
              <a:tabLst>
                <a:tab pos="495300" algn="l"/>
              </a:tabLst>
            </a:pPr>
            <a:r>
              <a:rPr lang="en-GB" smtClean="0">
                <a:solidFill>
                  <a:prstClr val="white"/>
                </a:solidFill>
                <a:latin typeface="Comic Sans MS" pitchFamily="66" charset="0"/>
                <a:cs typeface="Times New Roman" pitchFamily="18" charset="0"/>
              </a:rPr>
              <a:t>Thus from image CDL24A (Caswell/Don’t Like/photo) the following points of interest (key features) were raised:</a:t>
            </a:r>
          </a:p>
          <a:p>
            <a:pPr fontAlgn="base">
              <a:spcBef>
                <a:spcPct val="0"/>
              </a:spcBef>
              <a:spcAft>
                <a:spcPct val="0"/>
              </a:spcAft>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The presence of f</a:t>
            </a:r>
            <a:r>
              <a:rPr lang="en-GB" b="1" smtClean="0">
                <a:solidFill>
                  <a:prstClr val="white"/>
                </a:solidFill>
                <a:latin typeface="Comic Sans MS" pitchFamily="66" charset="0"/>
                <a:cs typeface="Times New Roman" pitchFamily="18" charset="0"/>
              </a:rPr>
              <a:t>acilities</a:t>
            </a:r>
            <a:r>
              <a:rPr lang="en-GB" smtClean="0">
                <a:solidFill>
                  <a:prstClr val="white"/>
                </a:solidFill>
                <a:latin typeface="Comic Sans MS" pitchFamily="66" charset="0"/>
                <a:cs typeface="Times New Roman" pitchFamily="18" charset="0"/>
              </a:rPr>
              <a:t> at coastal sites was </a:t>
            </a:r>
            <a:r>
              <a:rPr lang="en-GB" b="1" smtClean="0">
                <a:solidFill>
                  <a:prstClr val="white"/>
                </a:solidFill>
                <a:latin typeface="Comic Sans MS" pitchFamily="66" charset="0"/>
                <a:cs typeface="Times New Roman" pitchFamily="18" charset="0"/>
              </a:rPr>
              <a:t>important f</a:t>
            </a:r>
            <a:r>
              <a:rPr lang="en-GB" smtClean="0">
                <a:solidFill>
                  <a:prstClr val="white"/>
                </a:solidFill>
                <a:latin typeface="Comic Sans MS" pitchFamily="66" charset="0"/>
                <a:cs typeface="Times New Roman" pitchFamily="18" charset="0"/>
              </a:rPr>
              <a:t>or James.</a:t>
            </a:r>
          </a:p>
          <a:p>
            <a:pPr eaLnBrk="0" fontAlgn="base" hangingPunct="0">
              <a:spcBef>
                <a:spcPct val="0"/>
              </a:spcBef>
              <a:spcAft>
                <a:spcPct val="0"/>
              </a:spcAft>
              <a:buFontTx/>
              <a:buChar char="•"/>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The provision of </a:t>
            </a:r>
            <a:r>
              <a:rPr lang="en-GB" b="1" smtClean="0">
                <a:solidFill>
                  <a:prstClr val="white"/>
                </a:solidFill>
                <a:latin typeface="Comic Sans MS" pitchFamily="66" charset="0"/>
                <a:cs typeface="Times New Roman" pitchFamily="18" charset="0"/>
              </a:rPr>
              <a:t>designated car parks </a:t>
            </a:r>
            <a:r>
              <a:rPr lang="en-GB" smtClean="0">
                <a:solidFill>
                  <a:prstClr val="white"/>
                </a:solidFill>
                <a:latin typeface="Comic Sans MS" pitchFamily="66" charset="0"/>
                <a:cs typeface="Times New Roman" pitchFamily="18" charset="0"/>
              </a:rPr>
              <a:t>at a beach site allows groups or individuals, such as James, who would be unable or unwilling to travel alone; the ability to </a:t>
            </a:r>
            <a:r>
              <a:rPr lang="en-GB" b="1" smtClean="0">
                <a:solidFill>
                  <a:prstClr val="white"/>
                </a:solidFill>
                <a:latin typeface="Comic Sans MS" pitchFamily="66" charset="0"/>
                <a:cs typeface="Times New Roman" pitchFamily="18" charset="0"/>
              </a:rPr>
              <a:t>reach a site of interest w</a:t>
            </a:r>
            <a:r>
              <a:rPr lang="en-GB" smtClean="0">
                <a:solidFill>
                  <a:prstClr val="white"/>
                </a:solidFill>
                <a:latin typeface="Comic Sans MS" pitchFamily="66" charset="0"/>
                <a:cs typeface="Times New Roman" pitchFamily="18" charset="0"/>
              </a:rPr>
              <a:t>ith the aid of care workers or gatekeepers.</a:t>
            </a:r>
          </a:p>
          <a:p>
            <a:pPr eaLnBrk="0" fontAlgn="base" hangingPunct="0">
              <a:spcBef>
                <a:spcPct val="0"/>
              </a:spcBef>
              <a:spcAft>
                <a:spcPct val="0"/>
              </a:spcAft>
              <a:buFontTx/>
              <a:buChar char="•"/>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James </a:t>
            </a:r>
            <a:r>
              <a:rPr lang="en-GB" b="1" smtClean="0">
                <a:solidFill>
                  <a:prstClr val="white"/>
                </a:solidFill>
                <a:latin typeface="Comic Sans MS" pitchFamily="66" charset="0"/>
                <a:cs typeface="Times New Roman" pitchFamily="18" charset="0"/>
              </a:rPr>
              <a:t>failed t</a:t>
            </a:r>
            <a:r>
              <a:rPr lang="en-GB" smtClean="0">
                <a:solidFill>
                  <a:prstClr val="white"/>
                </a:solidFill>
                <a:latin typeface="Comic Sans MS" pitchFamily="66" charset="0"/>
                <a:cs typeface="Times New Roman" pitchFamily="18" charset="0"/>
              </a:rPr>
              <a:t>o recognise many of the </a:t>
            </a:r>
            <a:r>
              <a:rPr lang="en-GB" b="1" smtClean="0">
                <a:solidFill>
                  <a:prstClr val="white"/>
                </a:solidFill>
                <a:latin typeface="Comic Sans MS" pitchFamily="66" charset="0"/>
                <a:cs typeface="Times New Roman" pitchFamily="18" charset="0"/>
              </a:rPr>
              <a:t>inherent dangers </a:t>
            </a:r>
            <a:r>
              <a:rPr lang="en-GB" smtClean="0">
                <a:solidFill>
                  <a:prstClr val="white"/>
                </a:solidFill>
                <a:latin typeface="Comic Sans MS" pitchFamily="66" charset="0"/>
                <a:cs typeface="Times New Roman" pitchFamily="18" charset="0"/>
              </a:rPr>
              <a:t>present in a semi-uncontrolled landscape, such as, Caswell Bay.</a:t>
            </a:r>
          </a:p>
          <a:p>
            <a:pPr eaLnBrk="0" fontAlgn="base" hangingPunct="0">
              <a:spcBef>
                <a:spcPct val="0"/>
              </a:spcBef>
              <a:spcAft>
                <a:spcPct val="0"/>
              </a:spcAft>
              <a:buFontTx/>
              <a:buChar char="•"/>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While James </a:t>
            </a:r>
            <a:r>
              <a:rPr lang="en-GB" b="1" smtClean="0">
                <a:solidFill>
                  <a:prstClr val="white"/>
                </a:solidFill>
                <a:latin typeface="Comic Sans MS" pitchFamily="66" charset="0"/>
                <a:cs typeface="Times New Roman" pitchFamily="18" charset="0"/>
              </a:rPr>
              <a:t>highlights signposts </a:t>
            </a:r>
            <a:r>
              <a:rPr lang="en-GB" smtClean="0">
                <a:solidFill>
                  <a:prstClr val="white"/>
                </a:solidFill>
                <a:latin typeface="Comic Sans MS" pitchFamily="66" charset="0"/>
                <a:cs typeface="Times New Roman" pitchFamily="18" charset="0"/>
              </a:rPr>
              <a:t>as an important feature at a coastal site; instructing people on how to treat such environments, </a:t>
            </a:r>
            <a:r>
              <a:rPr lang="en-GB" b="1" smtClean="0">
                <a:solidFill>
                  <a:prstClr val="white"/>
                </a:solidFill>
                <a:latin typeface="Comic Sans MS" pitchFamily="66" charset="0"/>
                <a:cs typeface="Times New Roman" pitchFamily="18" charset="0"/>
              </a:rPr>
              <a:t>he himself fails to correctly interpret the signage.</a:t>
            </a:r>
          </a:p>
          <a:p>
            <a:pPr eaLnBrk="0" fontAlgn="base" hangingPunct="0">
              <a:spcBef>
                <a:spcPct val="0"/>
              </a:spcBef>
              <a:spcAft>
                <a:spcPct val="0"/>
              </a:spcAft>
              <a:buFontTx/>
              <a:buChar char="•"/>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Pollution is a subject of interest for James; he would be open to the opportunity to help conserve a landscape &amp;environment such as this if given the chance. However, he </a:t>
            </a:r>
            <a:r>
              <a:rPr lang="en-GB" b="1" smtClean="0">
                <a:solidFill>
                  <a:prstClr val="white"/>
                </a:solidFill>
                <a:latin typeface="Comic Sans MS" pitchFamily="66" charset="0"/>
                <a:cs typeface="Times New Roman" pitchFamily="18" charset="0"/>
              </a:rPr>
              <a:t>confuses natural environmental features, e.g. seaweed with pollution</a:t>
            </a:r>
            <a:r>
              <a:rPr lang="en-GB" smtClean="0">
                <a:solidFill>
                  <a:prstClr val="white"/>
                </a:solidFill>
                <a:latin typeface="Comic Sans MS" pitchFamily="66" charset="0"/>
                <a:cs typeface="Times New Roman" pitchFamily="18" charset="0"/>
              </a:rPr>
              <a:t>. </a:t>
            </a:r>
          </a:p>
          <a:p>
            <a:pPr eaLnBrk="0" fontAlgn="base" hangingPunct="0">
              <a:spcBef>
                <a:spcPct val="0"/>
              </a:spcBef>
              <a:spcAft>
                <a:spcPct val="0"/>
              </a:spcAft>
              <a:buFontTx/>
              <a:buChar char="•"/>
              <a:tabLst>
                <a:tab pos="495300" algn="l"/>
              </a:tabLst>
            </a:pPr>
            <a:endParaRPr lang="en-US" smtClean="0">
              <a:solidFill>
                <a:prstClr val="white"/>
              </a:solidFill>
              <a:latin typeface="Comic Sans MS" pitchFamily="66" charset="0"/>
            </a:endParaRPr>
          </a:p>
          <a:p>
            <a:pPr eaLnBrk="0" fontAlgn="base" hangingPunct="0">
              <a:spcBef>
                <a:spcPct val="0"/>
              </a:spcBef>
              <a:spcAft>
                <a:spcPct val="0"/>
              </a:spcAft>
              <a:buFontTx/>
              <a:buChar char="•"/>
              <a:tabLst>
                <a:tab pos="495300" algn="l"/>
              </a:tabLst>
            </a:pPr>
            <a:r>
              <a:rPr lang="en-GB" smtClean="0">
                <a:solidFill>
                  <a:prstClr val="white"/>
                </a:solidFill>
                <a:latin typeface="Comic Sans MS" pitchFamily="66" charset="0"/>
                <a:cs typeface="Times New Roman" pitchFamily="18" charset="0"/>
              </a:rPr>
              <a:t>James is willing to vocalise his opinions with his local MP which demonstrates some appreciation of </a:t>
            </a:r>
            <a:r>
              <a:rPr lang="en-GB" b="1" smtClean="0">
                <a:solidFill>
                  <a:prstClr val="white"/>
                </a:solidFill>
                <a:latin typeface="Comic Sans MS" pitchFamily="66" charset="0"/>
                <a:cs typeface="Times New Roman" pitchFamily="18" charset="0"/>
              </a:rPr>
              <a:t>Rights. </a:t>
            </a:r>
            <a:endParaRPr lang="en-US" b="1" smtClean="0">
              <a:solidFill>
                <a:prstClr val="white"/>
              </a:solidFill>
              <a:latin typeface="Comic Sans MS" pitchFamily="66" charset="0"/>
            </a:endParaRPr>
          </a:p>
          <a:p>
            <a:pPr eaLnBrk="0" fontAlgn="base" hangingPunct="0">
              <a:spcBef>
                <a:spcPct val="0"/>
              </a:spcBef>
              <a:spcAft>
                <a:spcPct val="0"/>
              </a:spcAft>
              <a:tabLst>
                <a:tab pos="495300" algn="l"/>
              </a:tabLst>
            </a:pPr>
            <a:endParaRPr lang="en-US" smtClean="0">
              <a:solidFill>
                <a:prstClr val="black"/>
              </a:solidFill>
            </a:endParaRPr>
          </a:p>
        </p:txBody>
      </p:sp>
    </p:spTree>
    <p:extLst>
      <p:ext uri="{BB962C8B-B14F-4D97-AF65-F5344CB8AC3E}">
        <p14:creationId xmlns:p14="http://schemas.microsoft.com/office/powerpoint/2010/main" val="2804458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50" name="Group 2"/>
          <p:cNvGrpSpPr>
            <a:grpSpLocks/>
          </p:cNvGrpSpPr>
          <p:nvPr/>
        </p:nvGrpSpPr>
        <p:grpSpPr bwMode="auto">
          <a:xfrm>
            <a:off x="571500" y="0"/>
            <a:ext cx="8323263" cy="9032875"/>
            <a:chOff x="910" y="674"/>
            <a:chExt cx="10562" cy="13550"/>
          </a:xfrm>
        </p:grpSpPr>
        <p:sp>
          <p:nvSpPr>
            <p:cNvPr id="27654" name="Text Box 3"/>
            <p:cNvSpPr txBox="1">
              <a:spLocks noChangeArrowheads="1"/>
            </p:cNvSpPr>
            <p:nvPr/>
          </p:nvSpPr>
          <p:spPr bwMode="auto">
            <a:xfrm>
              <a:off x="5352" y="674"/>
              <a:ext cx="6120" cy="10288"/>
            </a:xfrm>
            <a:prstGeom prst="rect">
              <a:avLst/>
            </a:prstGeom>
            <a:solidFill>
              <a:srgbClr val="FFFFFF"/>
            </a:solidFill>
            <a:ln w="9525">
              <a:solidFill>
                <a:srgbClr val="000000"/>
              </a:solidFill>
              <a:miter lim="800000"/>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eaLnBrk="1" fontAlgn="base" hangingPunct="1">
                <a:spcBef>
                  <a:spcPct val="0"/>
                </a:spcBef>
                <a:spcAft>
                  <a:spcPts val="1000"/>
                </a:spcAft>
              </a:pPr>
              <a:r>
                <a:rPr lang="en-US" b="1" dirty="0" smtClean="0">
                  <a:solidFill>
                    <a:prstClr val="black"/>
                  </a:solidFill>
                  <a:latin typeface="Comic Sans MS" pitchFamily="66" charset="0"/>
                </a:rPr>
                <a:t>Sand patterns and footprints </a:t>
              </a:r>
              <a:r>
                <a:rPr lang="en-US" dirty="0" smtClean="0">
                  <a:solidFill>
                    <a:prstClr val="black"/>
                  </a:solidFill>
                  <a:latin typeface="Comic Sans MS" pitchFamily="66" charset="0"/>
                </a:rPr>
                <a:t>(PCL12) were identified by a majority if not all of the participants, although in some circumstances the two were confused (KCDL1): </a:t>
              </a:r>
            </a:p>
            <a:p>
              <a:pPr algn="just" eaLnBrk="1" fontAlgn="base" hangingPunct="1">
                <a:spcBef>
                  <a:spcPct val="0"/>
                </a:spcBef>
                <a:spcAft>
                  <a:spcPts val="1000"/>
                </a:spcAft>
              </a:pPr>
              <a:r>
                <a:rPr lang="en-US" dirty="0" smtClean="0">
                  <a:solidFill>
                    <a:prstClr val="black"/>
                  </a:solidFill>
                  <a:latin typeface="Comic Sans MS" pitchFamily="66" charset="0"/>
                </a:rPr>
                <a:t>The </a:t>
              </a:r>
              <a:r>
                <a:rPr lang="en-US" b="1" dirty="0" smtClean="0">
                  <a:solidFill>
                    <a:prstClr val="black"/>
                  </a:solidFill>
                  <a:latin typeface="Comic Sans MS" pitchFamily="66" charset="0"/>
                </a:rPr>
                <a:t>incidences of footprints</a:t>
              </a:r>
              <a:r>
                <a:rPr lang="en-US" dirty="0" smtClean="0">
                  <a:solidFill>
                    <a:prstClr val="black"/>
                  </a:solidFill>
                  <a:latin typeface="Comic Sans MS" pitchFamily="66" charset="0"/>
                </a:rPr>
                <a:t>, whether human, bird, dog or horse, </a:t>
              </a:r>
              <a:r>
                <a:rPr lang="en-US" i="1" dirty="0" smtClean="0">
                  <a:solidFill>
                    <a:prstClr val="black"/>
                  </a:solidFill>
                  <a:latin typeface="Comic Sans MS" pitchFamily="66" charset="0"/>
                </a:rPr>
                <a:t>allowed participants the opportunity to debate rights of access to the beach. </a:t>
              </a:r>
            </a:p>
            <a:p>
              <a:pPr algn="just" eaLnBrk="1" fontAlgn="base" hangingPunct="1">
                <a:spcBef>
                  <a:spcPct val="0"/>
                </a:spcBef>
                <a:spcAft>
                  <a:spcPts val="1000"/>
                </a:spcAft>
              </a:pPr>
              <a:r>
                <a:rPr lang="en-US" dirty="0" smtClean="0">
                  <a:solidFill>
                    <a:prstClr val="black"/>
                  </a:solidFill>
                  <a:latin typeface="Comic Sans MS" pitchFamily="66" charset="0"/>
                </a:rPr>
                <a:t>This enabled the investigator </a:t>
              </a:r>
              <a:r>
                <a:rPr lang="en-US" b="1" dirty="0" smtClean="0">
                  <a:solidFill>
                    <a:prstClr val="black"/>
                  </a:solidFill>
                  <a:latin typeface="Comic Sans MS" pitchFamily="66" charset="0"/>
                </a:rPr>
                <a:t>to gauge LD’s knowledge of natural beach function</a:t>
              </a:r>
              <a:r>
                <a:rPr lang="en-US" dirty="0" smtClean="0">
                  <a:solidFill>
                    <a:prstClr val="black"/>
                  </a:solidFill>
                  <a:latin typeface="Comic Sans MS" pitchFamily="66" charset="0"/>
                </a:rPr>
                <a:t>. By asking a series of questions relating to how patterns were formed, where found and if the participant liked/disliked them.</a:t>
              </a:r>
            </a:p>
            <a:p>
              <a:pPr algn="just" eaLnBrk="1" fontAlgn="base" hangingPunct="1">
                <a:spcBef>
                  <a:spcPct val="0"/>
                </a:spcBef>
                <a:spcAft>
                  <a:spcPts val="1000"/>
                </a:spcAft>
              </a:pPr>
              <a:r>
                <a:rPr lang="en-US" dirty="0" smtClean="0">
                  <a:solidFill>
                    <a:prstClr val="black"/>
                  </a:solidFill>
                  <a:latin typeface="Comic Sans MS" pitchFamily="66" charset="0"/>
                </a:rPr>
                <a:t>It was possible to extrapolate; that while the majority liked such features, </a:t>
              </a:r>
              <a:r>
                <a:rPr lang="en-US" b="1" dirty="0" smtClean="0">
                  <a:solidFill>
                    <a:prstClr val="black"/>
                  </a:solidFill>
                  <a:latin typeface="Comic Sans MS" pitchFamily="66" charset="0"/>
                </a:rPr>
                <a:t>very few were able to identify how ripple affects were related to tides, wave action and rock formations,</a:t>
              </a:r>
              <a:r>
                <a:rPr lang="en-US" dirty="0" smtClean="0">
                  <a:solidFill>
                    <a:prstClr val="black"/>
                  </a:solidFill>
                  <a:latin typeface="Comic Sans MS" pitchFamily="66" charset="0"/>
                </a:rPr>
                <a:t> present. In addition to failing to understand the above process’s Claire commented that she had never seen people make sand or rocks… she “</a:t>
              </a:r>
              <a:r>
                <a:rPr lang="en-US" i="1" dirty="0" smtClean="0">
                  <a:solidFill>
                    <a:prstClr val="black"/>
                  </a:solidFill>
                  <a:latin typeface="Comic Sans MS" pitchFamily="66" charset="0"/>
                </a:rPr>
                <a:t>would love to watch</a:t>
              </a:r>
              <a:r>
                <a:rPr lang="en-US" dirty="0" smtClean="0">
                  <a:solidFill>
                    <a:prstClr val="black"/>
                  </a:solidFill>
                  <a:latin typeface="Comic Sans MS" pitchFamily="66" charset="0"/>
                </a:rPr>
                <a:t>”. </a:t>
              </a:r>
            </a:p>
            <a:p>
              <a:pPr algn="just" eaLnBrk="1" fontAlgn="base" hangingPunct="1">
                <a:spcBef>
                  <a:spcPct val="0"/>
                </a:spcBef>
                <a:spcAft>
                  <a:spcPts val="1000"/>
                </a:spcAft>
              </a:pPr>
              <a:endParaRPr lang="en-US" sz="1100" dirty="0" smtClean="0">
                <a:solidFill>
                  <a:prstClr val="black"/>
                </a:solidFill>
                <a:latin typeface="Calibri" pitchFamily="34" charset="0"/>
              </a:endParaRPr>
            </a:p>
          </p:txBody>
        </p:sp>
        <p:grpSp>
          <p:nvGrpSpPr>
            <p:cNvPr id="27655" name="Group 4"/>
            <p:cNvGrpSpPr>
              <a:grpSpLocks/>
            </p:cNvGrpSpPr>
            <p:nvPr/>
          </p:nvGrpSpPr>
          <p:grpSpPr bwMode="auto">
            <a:xfrm>
              <a:off x="957" y="774"/>
              <a:ext cx="4275" cy="2834"/>
              <a:chOff x="957" y="594"/>
              <a:chExt cx="4275" cy="2834"/>
            </a:xfrm>
          </p:grpSpPr>
          <p:pic>
            <p:nvPicPr>
              <p:cNvPr id="27660" name="Picture 5" descr="24860003"/>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 y="594"/>
                <a:ext cx="4275"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7661" name="Text Box 6"/>
              <p:cNvSpPr txBox="1">
                <a:spLocks noChangeArrowheads="1"/>
              </p:cNvSpPr>
              <p:nvPr/>
            </p:nvSpPr>
            <p:spPr bwMode="auto">
              <a:xfrm>
                <a:off x="4577" y="3204"/>
                <a:ext cx="590" cy="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PCL12</a:t>
                </a:r>
                <a:endParaRPr lang="en-US" smtClean="0">
                  <a:solidFill>
                    <a:prstClr val="black"/>
                  </a:solidFill>
                </a:endParaRPr>
              </a:p>
            </p:txBody>
          </p:sp>
        </p:grpSp>
        <p:grpSp>
          <p:nvGrpSpPr>
            <p:cNvPr id="27656" name="Group 7"/>
            <p:cNvGrpSpPr>
              <a:grpSpLocks/>
            </p:cNvGrpSpPr>
            <p:nvPr/>
          </p:nvGrpSpPr>
          <p:grpSpPr bwMode="auto">
            <a:xfrm>
              <a:off x="910" y="3936"/>
              <a:ext cx="4297" cy="6737"/>
              <a:chOff x="1030" y="3396"/>
              <a:chExt cx="4297" cy="6737"/>
            </a:xfrm>
          </p:grpSpPr>
          <p:pic>
            <p:nvPicPr>
              <p:cNvPr id="27658" name="Picture 8" descr="24860007"/>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 y="3396"/>
                <a:ext cx="4275" cy="28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7659" name="Text Box 9"/>
              <p:cNvSpPr txBox="1">
                <a:spLocks noChangeArrowheads="1"/>
              </p:cNvSpPr>
              <p:nvPr/>
            </p:nvSpPr>
            <p:spPr bwMode="auto">
              <a:xfrm>
                <a:off x="4727" y="9954"/>
                <a:ext cx="600" cy="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PCL16</a:t>
                </a:r>
                <a:endParaRPr lang="en-US" smtClean="0">
                  <a:solidFill>
                    <a:prstClr val="black"/>
                  </a:solidFill>
                </a:endParaRPr>
              </a:p>
            </p:txBody>
          </p:sp>
        </p:grpSp>
        <p:sp>
          <p:nvSpPr>
            <p:cNvPr id="27657" name="Text Box 12"/>
            <p:cNvSpPr txBox="1">
              <a:spLocks noChangeArrowheads="1"/>
            </p:cNvSpPr>
            <p:nvPr/>
          </p:nvSpPr>
          <p:spPr bwMode="auto">
            <a:xfrm>
              <a:off x="4627" y="14037"/>
              <a:ext cx="480" cy="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ACL1</a:t>
              </a:r>
              <a:endParaRPr lang="en-US" smtClean="0">
                <a:solidFill>
                  <a:prstClr val="black"/>
                </a:solidFill>
              </a:endParaRPr>
            </a:p>
          </p:txBody>
        </p:sp>
      </p:grpSp>
      <p:grpSp>
        <p:nvGrpSpPr>
          <p:cNvPr id="27651" name="Group 13"/>
          <p:cNvGrpSpPr>
            <a:grpSpLocks/>
          </p:cNvGrpSpPr>
          <p:nvPr/>
        </p:nvGrpSpPr>
        <p:grpSpPr bwMode="auto">
          <a:xfrm>
            <a:off x="428625" y="4500563"/>
            <a:ext cx="6743700" cy="2914650"/>
            <a:chOff x="-4668" y="3348"/>
            <a:chExt cx="9945" cy="3712"/>
          </a:xfrm>
        </p:grpSpPr>
        <p:pic>
          <p:nvPicPr>
            <p:cNvPr id="27652" name="Picture 14" descr="24870013"/>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8" y="3348"/>
              <a:ext cx="5162" cy="283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7653" name="Text Box 15"/>
            <p:cNvSpPr txBox="1">
              <a:spLocks noChangeArrowheads="1"/>
            </p:cNvSpPr>
            <p:nvPr/>
          </p:nvSpPr>
          <p:spPr bwMode="auto">
            <a:xfrm>
              <a:off x="4557" y="6840"/>
              <a:ext cx="720"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ts val="1000"/>
                </a:spcAft>
              </a:pPr>
              <a:r>
                <a:rPr lang="en-US" sz="900" b="1" smtClean="0">
                  <a:solidFill>
                    <a:srgbClr val="FFFFFF"/>
                  </a:solidFill>
                  <a:latin typeface="Calibri" pitchFamily="34" charset="0"/>
                </a:rPr>
                <a:t>KCDL1</a:t>
              </a:r>
              <a:endParaRPr lang="en-US" smtClean="0">
                <a:solidFill>
                  <a:prstClr val="black"/>
                </a:solidFill>
              </a:endParaRPr>
            </a:p>
          </p:txBody>
        </p:sp>
      </p:grpSp>
    </p:spTree>
    <p:extLst>
      <p:ext uri="{BB962C8B-B14F-4D97-AF65-F5344CB8AC3E}">
        <p14:creationId xmlns:p14="http://schemas.microsoft.com/office/powerpoint/2010/main" val="18744459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p:cNvSpPr>
            <a:spLocks noChangeArrowheads="1"/>
          </p:cNvSpPr>
          <p:nvPr/>
        </p:nvSpPr>
        <p:spPr bwMode="auto">
          <a:xfrm>
            <a:off x="4071938" y="0"/>
            <a:ext cx="4857750" cy="650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fontAlgn="base">
              <a:spcBef>
                <a:spcPct val="0"/>
              </a:spcBef>
              <a:spcAft>
                <a:spcPts val="1000"/>
              </a:spcAft>
            </a:pPr>
            <a:r>
              <a:rPr lang="en-US" sz="2000" smtClean="0">
                <a:solidFill>
                  <a:prstClr val="white"/>
                </a:solidFill>
                <a:latin typeface="Comic Sans MS" pitchFamily="66" charset="0"/>
              </a:rPr>
              <a:t>Of the total number of photos analysed only four </a:t>
            </a:r>
            <a:r>
              <a:rPr lang="en-US" sz="2000" b="1" smtClean="0">
                <a:solidFill>
                  <a:prstClr val="white"/>
                </a:solidFill>
                <a:latin typeface="Comic Sans MS" pitchFamily="66" charset="0"/>
              </a:rPr>
              <a:t>appertained to the participants understandin</a:t>
            </a:r>
            <a:r>
              <a:rPr lang="en-US" sz="2000" smtClean="0">
                <a:solidFill>
                  <a:prstClr val="white"/>
                </a:solidFill>
                <a:latin typeface="Comic Sans MS" pitchFamily="66" charset="0"/>
              </a:rPr>
              <a:t>g of tidal movement. </a:t>
            </a:r>
          </a:p>
          <a:p>
            <a:pPr algn="just" fontAlgn="base">
              <a:spcBef>
                <a:spcPct val="0"/>
              </a:spcBef>
              <a:spcAft>
                <a:spcPts val="1000"/>
              </a:spcAft>
            </a:pPr>
            <a:r>
              <a:rPr lang="en-US" sz="2000" smtClean="0">
                <a:solidFill>
                  <a:prstClr val="white"/>
                </a:solidFill>
                <a:latin typeface="Comic Sans MS" pitchFamily="66" charset="0"/>
              </a:rPr>
              <a:t>In most situations the research the LDs relating to this coastal zone feature was related to their expression of enjoyment through watching other beach users partake in recreational water sports (Cf</a:t>
            </a:r>
            <a:r>
              <a:rPr lang="en-US" sz="2000" i="1" smtClean="0">
                <a:solidFill>
                  <a:prstClr val="white"/>
                </a:solidFill>
                <a:latin typeface="Comic Sans MS" pitchFamily="66" charset="0"/>
              </a:rPr>
              <a:t>. Social and sensory landscape features</a:t>
            </a:r>
            <a:r>
              <a:rPr lang="en-US" sz="2000" smtClean="0">
                <a:solidFill>
                  <a:prstClr val="white"/>
                </a:solidFill>
                <a:latin typeface="Comic Sans MS" pitchFamily="66" charset="0"/>
              </a:rPr>
              <a:t>) </a:t>
            </a:r>
          </a:p>
          <a:p>
            <a:pPr algn="just" fontAlgn="base">
              <a:spcBef>
                <a:spcPct val="0"/>
              </a:spcBef>
              <a:spcAft>
                <a:spcPts val="1000"/>
              </a:spcAft>
            </a:pPr>
            <a:r>
              <a:rPr lang="en-US" sz="2000" smtClean="0">
                <a:solidFill>
                  <a:prstClr val="white"/>
                </a:solidFill>
                <a:latin typeface="Comic Sans MS" pitchFamily="66" charset="0"/>
              </a:rPr>
              <a:t>However, when questioned further it became apparent </a:t>
            </a:r>
            <a:r>
              <a:rPr lang="en-US" sz="2000" b="1" smtClean="0">
                <a:solidFill>
                  <a:prstClr val="white"/>
                </a:solidFill>
                <a:latin typeface="Comic Sans MS" pitchFamily="66" charset="0"/>
              </a:rPr>
              <a:t>that very few of the group members knew how a tidal cycle works, how often it occurs </a:t>
            </a:r>
            <a:r>
              <a:rPr lang="en-US" sz="2000" smtClean="0">
                <a:solidFill>
                  <a:prstClr val="white"/>
                </a:solidFill>
                <a:latin typeface="Comic Sans MS" pitchFamily="66" charset="0"/>
              </a:rPr>
              <a:t>e.g. high and low tide or where to find information.</a:t>
            </a:r>
            <a:r>
              <a:rPr lang="en-GB" sz="2000" smtClean="0">
                <a:solidFill>
                  <a:prstClr val="white"/>
                </a:solidFill>
                <a:latin typeface="Arial" charset="0"/>
              </a:rPr>
              <a:t> </a:t>
            </a:r>
            <a:r>
              <a:rPr lang="en-GB" sz="2000" smtClean="0">
                <a:solidFill>
                  <a:prstClr val="white"/>
                </a:solidFill>
                <a:latin typeface="Comic Sans MS" pitchFamily="66" charset="0"/>
              </a:rPr>
              <a:t>that would enable them to make an informed decision depending on which tidal state they would prefer to visit a beach</a:t>
            </a:r>
            <a:r>
              <a:rPr lang="en-GB" sz="2000" smtClean="0">
                <a:solidFill>
                  <a:prstClr val="black"/>
                </a:solidFill>
                <a:latin typeface="Comic Sans MS" pitchFamily="66" charset="0"/>
              </a:rPr>
              <a:t>.</a:t>
            </a:r>
            <a:endParaRPr lang="en-US" sz="2000" smtClean="0">
              <a:solidFill>
                <a:prstClr val="black"/>
              </a:solidFill>
              <a:latin typeface="Comic Sans MS" pitchFamily="66" charset="0"/>
            </a:endParaRPr>
          </a:p>
        </p:txBody>
      </p:sp>
      <p:pic>
        <p:nvPicPr>
          <p:cNvPr id="28675" name="Picture 2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25" y="500063"/>
            <a:ext cx="2714625" cy="187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1563" y="2643188"/>
            <a:ext cx="26289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125" y="4857750"/>
            <a:ext cx="2667000"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96589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ChangeArrowheads="1"/>
          </p:cNvSpPr>
          <p:nvPr/>
        </p:nvSpPr>
        <p:spPr bwMode="auto">
          <a:xfrm>
            <a:off x="0" y="0"/>
            <a:ext cx="91440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eaLnBrk="0" fontAlgn="base" hangingPunct="0">
              <a:spcBef>
                <a:spcPct val="0"/>
              </a:spcBef>
              <a:spcAft>
                <a:spcPct val="0"/>
              </a:spcAft>
            </a:pPr>
            <a:r>
              <a:rPr lang="en-GB" sz="2000" smtClean="0">
                <a:solidFill>
                  <a:prstClr val="white"/>
                </a:solidFill>
                <a:latin typeface="Comic Sans MS" pitchFamily="66" charset="0"/>
                <a:cs typeface="Times New Roman" pitchFamily="18" charset="0"/>
              </a:rPr>
              <a:t>Several  participants recognised the existence of </a:t>
            </a:r>
            <a:r>
              <a:rPr lang="en-GB" sz="2000" b="1" smtClean="0">
                <a:solidFill>
                  <a:prstClr val="white"/>
                </a:solidFill>
                <a:latin typeface="Comic Sans MS" pitchFamily="66" charset="0"/>
                <a:cs typeface="Times New Roman" pitchFamily="18" charset="0"/>
              </a:rPr>
              <a:t>the hand rail/fence </a:t>
            </a:r>
            <a:r>
              <a:rPr lang="en-GB" sz="2000" smtClean="0">
                <a:solidFill>
                  <a:prstClr val="white"/>
                </a:solidFill>
                <a:latin typeface="Comic Sans MS" pitchFamily="66" charset="0"/>
                <a:cs typeface="Times New Roman" pitchFamily="18" charset="0"/>
              </a:rPr>
              <a:t>which protects the path from the cliff edge. </a:t>
            </a:r>
          </a:p>
          <a:p>
            <a:pPr eaLnBrk="0" fontAlgn="base" hangingPunct="0">
              <a:spcBef>
                <a:spcPct val="0"/>
              </a:spcBef>
              <a:spcAft>
                <a:spcPct val="0"/>
              </a:spcAft>
            </a:pPr>
            <a:endParaRPr lang="en-GB" sz="2000" smtClean="0">
              <a:solidFill>
                <a:prstClr val="white"/>
              </a:solidFill>
              <a:latin typeface="Comic Sans MS" pitchFamily="66" charset="0"/>
              <a:cs typeface="Times New Roman" pitchFamily="18" charset="0"/>
            </a:endParaRPr>
          </a:p>
          <a:p>
            <a:pPr eaLnBrk="0" fontAlgn="base" hangingPunct="0">
              <a:spcBef>
                <a:spcPct val="0"/>
              </a:spcBef>
              <a:spcAft>
                <a:spcPct val="0"/>
              </a:spcAft>
            </a:pPr>
            <a:r>
              <a:rPr lang="en-GB" sz="2000" smtClean="0">
                <a:solidFill>
                  <a:prstClr val="white"/>
                </a:solidFill>
                <a:latin typeface="Comic Sans MS" pitchFamily="66" charset="0"/>
                <a:cs typeface="Times New Roman" pitchFamily="18" charset="0"/>
              </a:rPr>
              <a:t>When questioned if they would have enjoyed using the coastal walk; responses were again mixed, several commented they would consider using the path to gain entrée to other coastal sites in close proximity to Caswell Bay, </a:t>
            </a:r>
            <a:r>
              <a:rPr lang="en-GB" sz="2000" b="1" smtClean="0">
                <a:solidFill>
                  <a:prstClr val="white"/>
                </a:solidFill>
                <a:latin typeface="Comic Sans MS" pitchFamily="66" charset="0"/>
                <a:cs typeface="Times New Roman" pitchFamily="18" charset="0"/>
              </a:rPr>
              <a:t>provided regular rest points </a:t>
            </a:r>
            <a:r>
              <a:rPr lang="en-GB" sz="2000" smtClean="0">
                <a:solidFill>
                  <a:prstClr val="white"/>
                </a:solidFill>
                <a:latin typeface="Comic Sans MS" pitchFamily="66" charset="0"/>
                <a:cs typeface="Times New Roman" pitchFamily="18" charset="0"/>
              </a:rPr>
              <a:t>were incorporated into the route.</a:t>
            </a:r>
          </a:p>
          <a:p>
            <a:pPr eaLnBrk="0" fontAlgn="base" hangingPunct="0">
              <a:spcBef>
                <a:spcPct val="0"/>
              </a:spcBef>
              <a:spcAft>
                <a:spcPct val="0"/>
              </a:spcAft>
            </a:pPr>
            <a:r>
              <a:rPr lang="en-GB" sz="2000" smtClean="0">
                <a:solidFill>
                  <a:prstClr val="white"/>
                </a:solidFill>
                <a:latin typeface="Comic Sans MS" pitchFamily="66" charset="0"/>
                <a:cs typeface="Times New Roman" pitchFamily="18" charset="0"/>
              </a:rPr>
              <a:t> </a:t>
            </a:r>
          </a:p>
          <a:p>
            <a:pPr eaLnBrk="0" fontAlgn="base" hangingPunct="0">
              <a:spcBef>
                <a:spcPct val="0"/>
              </a:spcBef>
              <a:spcAft>
                <a:spcPct val="0"/>
              </a:spcAft>
            </a:pPr>
            <a:r>
              <a:rPr lang="en-GB" sz="2000" smtClean="0">
                <a:solidFill>
                  <a:prstClr val="white"/>
                </a:solidFill>
                <a:latin typeface="Comic Sans MS" pitchFamily="66" charset="0"/>
                <a:cs typeface="Times New Roman" pitchFamily="18" charset="0"/>
              </a:rPr>
              <a:t>Others  stipulated </a:t>
            </a:r>
            <a:r>
              <a:rPr lang="en-GB" sz="2000" b="1" smtClean="0">
                <a:solidFill>
                  <a:prstClr val="white"/>
                </a:solidFill>
                <a:latin typeface="Comic Sans MS" pitchFamily="66" charset="0"/>
                <a:cs typeface="Times New Roman" pitchFamily="18" charset="0"/>
              </a:rPr>
              <a:t>mobility problems</a:t>
            </a:r>
            <a:r>
              <a:rPr lang="en-GB" sz="2000" smtClean="0">
                <a:solidFill>
                  <a:prstClr val="white"/>
                </a:solidFill>
                <a:latin typeface="Comic Sans MS" pitchFamily="66" charset="0"/>
                <a:cs typeface="Times New Roman" pitchFamily="18" charset="0"/>
              </a:rPr>
              <a:t>, stated that given the choice and without regular support from a hand rail </a:t>
            </a:r>
            <a:r>
              <a:rPr lang="en-GB" sz="2000" b="1" smtClean="0">
                <a:solidFill>
                  <a:prstClr val="white"/>
                </a:solidFill>
                <a:latin typeface="Comic Sans MS" pitchFamily="66" charset="0"/>
                <a:cs typeface="Times New Roman" pitchFamily="18" charset="0"/>
              </a:rPr>
              <a:t>they would be reluctant </a:t>
            </a:r>
            <a:r>
              <a:rPr lang="en-GB" sz="2000" smtClean="0">
                <a:solidFill>
                  <a:prstClr val="white"/>
                </a:solidFill>
                <a:latin typeface="Comic Sans MS" pitchFamily="66" charset="0"/>
                <a:cs typeface="Times New Roman" pitchFamily="18" charset="0"/>
              </a:rPr>
              <a:t>to use this resource. </a:t>
            </a:r>
          </a:p>
          <a:p>
            <a:pPr eaLnBrk="0" fontAlgn="base" hangingPunct="0">
              <a:spcBef>
                <a:spcPct val="0"/>
              </a:spcBef>
              <a:spcAft>
                <a:spcPct val="0"/>
              </a:spcAft>
            </a:pPr>
            <a:endParaRPr lang="en-GB" sz="2000" smtClean="0">
              <a:solidFill>
                <a:prstClr val="white"/>
              </a:solidFill>
              <a:latin typeface="Comic Sans MS" pitchFamily="66" charset="0"/>
              <a:cs typeface="Times New Roman" pitchFamily="18" charset="0"/>
            </a:endParaRPr>
          </a:p>
          <a:p>
            <a:pPr eaLnBrk="0" fontAlgn="base" hangingPunct="0">
              <a:spcBef>
                <a:spcPct val="0"/>
              </a:spcBef>
              <a:spcAft>
                <a:spcPct val="0"/>
              </a:spcAft>
            </a:pPr>
            <a:r>
              <a:rPr lang="en-GB" sz="2000" smtClean="0">
                <a:solidFill>
                  <a:prstClr val="white"/>
                </a:solidFill>
                <a:latin typeface="Comic Sans MS" pitchFamily="66" charset="0"/>
                <a:cs typeface="Times New Roman" pitchFamily="18" charset="0"/>
              </a:rPr>
              <a:t>In addition to discussing the use of the coastal path one LD person highlighted her preference (KCDL2) for staying at </a:t>
            </a:r>
            <a:r>
              <a:rPr lang="en-GB" sz="2000" b="1" smtClean="0">
                <a:solidFill>
                  <a:prstClr val="white"/>
                </a:solidFill>
                <a:latin typeface="Comic Sans MS" pitchFamily="66" charset="0"/>
                <a:cs typeface="Times New Roman" pitchFamily="18" charset="0"/>
              </a:rPr>
              <a:t>the beach access </a:t>
            </a:r>
            <a:r>
              <a:rPr lang="en-GB" sz="2000" smtClean="0">
                <a:solidFill>
                  <a:prstClr val="white"/>
                </a:solidFill>
                <a:latin typeface="Comic Sans MS" pitchFamily="66" charset="0"/>
                <a:cs typeface="Times New Roman" pitchFamily="18" charset="0"/>
              </a:rPr>
              <a:t>point, as this is where </a:t>
            </a:r>
            <a:r>
              <a:rPr lang="en-GB" sz="2000" b="1" smtClean="0">
                <a:solidFill>
                  <a:prstClr val="white"/>
                </a:solidFill>
                <a:latin typeface="Comic Sans MS" pitchFamily="66" charset="0"/>
                <a:cs typeface="Times New Roman" pitchFamily="18" charset="0"/>
              </a:rPr>
              <a:t>she was most comfortable</a:t>
            </a:r>
            <a:r>
              <a:rPr lang="en-GB" sz="2000" smtClean="0">
                <a:solidFill>
                  <a:prstClr val="white"/>
                </a:solidFill>
                <a:latin typeface="Comic Sans MS" pitchFamily="66" charset="0"/>
                <a:cs typeface="Times New Roman" pitchFamily="18" charset="0"/>
              </a:rPr>
              <a:t>. </a:t>
            </a:r>
            <a:endParaRPr lang="en-GB" sz="2000" smtClean="0">
              <a:solidFill>
                <a:prstClr val="white"/>
              </a:solidFill>
              <a:latin typeface="Comic Sans MS" pitchFamily="66" charset="0"/>
            </a:endParaRPr>
          </a:p>
        </p:txBody>
      </p:sp>
      <p:pic>
        <p:nvPicPr>
          <p:cNvPr id="29699" name="Picture 2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4572000"/>
            <a:ext cx="3429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75116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Inclusive coastal tourism management</a:t>
            </a:r>
          </a:p>
          <a:p>
            <a:r>
              <a:rPr lang="en-GB" dirty="0" smtClean="0"/>
              <a:t>Reconsider discrimination within disability</a:t>
            </a:r>
          </a:p>
          <a:p>
            <a:r>
              <a:rPr lang="en-GB" dirty="0" smtClean="0"/>
              <a:t>Support for gatekeepers</a:t>
            </a:r>
          </a:p>
          <a:p>
            <a:r>
              <a:rPr lang="en-GB" dirty="0" smtClean="0"/>
              <a:t>Differentiated approach: individual need</a:t>
            </a:r>
          </a:p>
          <a:p>
            <a:r>
              <a:rPr lang="en-GB" dirty="0" smtClean="0"/>
              <a:t>Further refinement and dissemination of  innovative methodologies</a:t>
            </a:r>
          </a:p>
          <a:p>
            <a:r>
              <a:rPr lang="en-GB" dirty="0" smtClean="0"/>
              <a:t>Need for research into understandable access information in coastal tourism resorts</a:t>
            </a:r>
          </a:p>
          <a:p>
            <a:pPr lvl="1"/>
            <a:r>
              <a:rPr lang="en-GB" dirty="0" smtClean="0"/>
              <a:t>Pre-visit information</a:t>
            </a:r>
          </a:p>
          <a:p>
            <a:pPr lvl="1"/>
            <a:r>
              <a:rPr lang="en-GB" dirty="0" smtClean="0"/>
              <a:t>Transport</a:t>
            </a:r>
          </a:p>
          <a:p>
            <a:pPr lvl="1"/>
            <a:r>
              <a:rPr lang="en-GB" dirty="0" smtClean="0"/>
              <a:t>On site access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circle(in)">
                                      <p:cBhvr>
                                        <p:cTn id="35" dur="2000"/>
                                        <p:tgtEl>
                                          <p:spTgt spid="3">
                                            <p:txEl>
                                              <p:pRg st="6" end="6"/>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circle(in)">
                                      <p:cBhvr>
                                        <p:cTn id="38" dur="2000"/>
                                        <p:tgtEl>
                                          <p:spTgt spid="3">
                                            <p:txEl>
                                              <p:pRg st="7" end="7"/>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circle(in)">
                                      <p:cBhvr>
                                        <p:cTn id="41"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62030" y="476672"/>
            <a:ext cx="3878594" cy="6192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21222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US" dirty="0"/>
          </a:p>
        </p:txBody>
      </p:sp>
      <p:sp>
        <p:nvSpPr>
          <p:cNvPr id="3" name="Content Placeholder 2"/>
          <p:cNvSpPr>
            <a:spLocks noGrp="1"/>
          </p:cNvSpPr>
          <p:nvPr>
            <p:ph idx="1"/>
          </p:nvPr>
        </p:nvSpPr>
        <p:spPr>
          <a:xfrm>
            <a:off x="1000100" y="1214422"/>
            <a:ext cx="7933588" cy="5643578"/>
          </a:xfrm>
        </p:spPr>
        <p:txBody>
          <a:bodyPr>
            <a:normAutofit fontScale="70000" lnSpcReduction="20000"/>
          </a:bodyPr>
          <a:lstStyle/>
          <a:p>
            <a:r>
              <a:rPr lang="en-GB" dirty="0" smtClean="0"/>
              <a:t>“On the dry sand sat, in little groups, the older people, reading, sewing, sleeping, talking to one another, while on the wet sand the children, building their castles and digging their canals were far too absorbed and content to exchange more than spasmodic shouts to one another. The free play of so many radiant bare limbs against the sparkling foreground-water and the bluer water of the distance gave to the whole scene a marvellous heathen glamour, that seemed to take it out of Time altogether, and lift it into some ideal region of everlasting holiday, where the burden of human toil and the weight of human responsibility no more lay heavy upon the heart. (...) the </a:t>
            </a:r>
            <a:r>
              <a:rPr lang="en-GB" i="1" dirty="0" smtClean="0"/>
              <a:t>wet</a:t>
            </a:r>
            <a:r>
              <a:rPr lang="en-GB" dirty="0" smtClean="0"/>
              <a:t> sands of Weymouth were imprinted by the "printless" feet, light, immortal, bare, of what might easily have been the </a:t>
            </a:r>
            <a:r>
              <a:rPr lang="en-GB" b="1" dirty="0" smtClean="0"/>
              <a:t>purer spirit of an eternal classical childhood, happy and free, in some divine limbo of unassailable play-time.”</a:t>
            </a:r>
            <a:r>
              <a:rPr lang="en-GB" dirty="0" smtClean="0"/>
              <a:t/>
            </a:r>
            <a:br>
              <a:rPr lang="en-GB" dirty="0" smtClean="0"/>
            </a:br>
            <a:endParaRPr lang="en-US" dirty="0" smtClean="0"/>
          </a:p>
          <a:p>
            <a:r>
              <a:rPr lang="en-GB" dirty="0" smtClean="0"/>
              <a:t>John Cowper Powys (1934) Weymouth Sands</a:t>
            </a:r>
          </a:p>
          <a:p>
            <a:endParaRPr lang="en-US" dirty="0" smtClean="0"/>
          </a:p>
          <a:p>
            <a:endParaRPr lang="en-US"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Documents and Settings\Miss V Morris\Desktop\Coastal images\Brighton 1936.jpg"/>
          <p:cNvPicPr>
            <a:picLocks noChangeAspect="1" noChangeArrowheads="1"/>
          </p:cNvPicPr>
          <p:nvPr/>
        </p:nvPicPr>
        <p:blipFill>
          <a:blip r:embed="rId2"/>
          <a:srcRect/>
          <a:stretch>
            <a:fillRect/>
          </a:stretch>
        </p:blipFill>
        <p:spPr bwMode="auto">
          <a:xfrm>
            <a:off x="0" y="0"/>
            <a:ext cx="9144000" cy="6865938"/>
          </a:xfrm>
          <a:prstGeom prst="rect">
            <a:avLst/>
          </a:prstGeom>
          <a:noFill/>
          <a:ln w="9525">
            <a:noFill/>
            <a:miter lim="800000"/>
            <a:headEnd/>
            <a:tailEnd/>
          </a:ln>
        </p:spPr>
      </p:pic>
      <p:sp>
        <p:nvSpPr>
          <p:cNvPr id="31747" name="TextBox 2"/>
          <p:cNvSpPr txBox="1">
            <a:spLocks noChangeArrowheads="1"/>
          </p:cNvSpPr>
          <p:nvPr/>
        </p:nvSpPr>
        <p:spPr bwMode="auto">
          <a:xfrm>
            <a:off x="-4259" y="-7938"/>
            <a:ext cx="9148259" cy="461665"/>
          </a:xfrm>
          <a:prstGeom prst="rect">
            <a:avLst/>
          </a:prstGeom>
          <a:noFill/>
          <a:ln w="9525">
            <a:noFill/>
            <a:miter lim="800000"/>
            <a:headEnd/>
            <a:tailEnd/>
          </a:ln>
        </p:spPr>
        <p:txBody>
          <a:bodyPr wrap="square">
            <a:spAutoFit/>
          </a:bodyPr>
          <a:lstStyle/>
          <a:p>
            <a:r>
              <a:rPr lang="en-GB" sz="2400" dirty="0"/>
              <a:t>Once we accept our limits, we go beyond them. (Albert Einstein)</a:t>
            </a:r>
            <a:endParaRPr lang="en-US" sz="24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Solstice</Template>
  <TotalTime>459</TotalTime>
  <Words>2811</Words>
  <Application>Microsoft Office PowerPoint</Application>
  <PresentationFormat>On-screen Show (4:3)</PresentationFormat>
  <Paragraphs>534</Paragraphs>
  <Slides>36</Slides>
  <Notes>0</Notes>
  <HiddenSlides>0</HiddenSlides>
  <MMClips>0</MMClips>
  <ScaleCrop>false</ScaleCrop>
  <HeadingPairs>
    <vt:vector size="4" baseType="variant">
      <vt:variant>
        <vt:lpstr>Theme</vt:lpstr>
      </vt:variant>
      <vt:variant>
        <vt:i4>2</vt:i4>
      </vt:variant>
      <vt:variant>
        <vt:lpstr>Slide Titles</vt:lpstr>
      </vt:variant>
      <vt:variant>
        <vt:i4>36</vt:i4>
      </vt:variant>
    </vt:vector>
  </HeadingPairs>
  <TitlesOfParts>
    <vt:vector size="38" baseType="lpstr">
      <vt:lpstr>Solstice</vt:lpstr>
      <vt:lpstr>Office Theme</vt:lpstr>
      <vt:lpstr>       Beach Safety  needs to consider the limits of all demographic groups.    The case of learning disabilities    A.T. Williams, C.House &amp; J.Samways  </vt:lpstr>
      <vt:lpstr>Structure</vt:lpstr>
      <vt:lpstr>Statistics &amp; Law</vt:lpstr>
      <vt:lpstr>Is there discrimination within disability? </vt:lpstr>
      <vt:lpstr>Coastal tourism</vt:lpstr>
      <vt:lpstr>Research Objectives</vt:lpstr>
      <vt:lpstr>PowerPoint Presentation</vt:lpstr>
      <vt:lpstr>PowerPoint Presentation</vt:lpstr>
      <vt:lpstr>PowerPoint Presentation</vt:lpstr>
      <vt:lpstr>Methodology</vt:lpstr>
      <vt:lpstr>Photovoice</vt:lpstr>
      <vt:lpstr>PowerPoint Presentation</vt:lpstr>
      <vt:lpstr>PowerPoint Presentation</vt:lpstr>
      <vt:lpstr>PowerPoint Presentation</vt:lpstr>
      <vt:lpstr>Methodological Process</vt:lpstr>
      <vt:lpstr>PowerPoint Presentation</vt:lpstr>
      <vt:lpstr>PowerPoint Presentation</vt:lpstr>
      <vt:lpstr>PowerPoint Presentation</vt:lpstr>
      <vt:lpstr>PowerPoint Presentation</vt:lpstr>
      <vt:lpstr>Interpretation</vt:lpstr>
      <vt:lpstr>Summary of Results</vt:lpstr>
      <vt:lpstr>PowerPoint Presentation</vt:lpstr>
      <vt:lpstr>Results continued</vt:lpstr>
      <vt:lpstr>PowerPoint Presentation</vt:lpstr>
      <vt:lpstr>The ranked difference of LD and GP results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Conclusion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 Disability strategies and coastal tourism.    A proposed implementation model from Gower, South Wales</dc:title>
  <dc:creator>Miss V Morris</dc:creator>
  <cp:lastModifiedBy>Chris House</cp:lastModifiedBy>
  <cp:revision>24</cp:revision>
  <dcterms:created xsi:type="dcterms:W3CDTF">2009-06-28T16:32:18Z</dcterms:created>
  <dcterms:modified xsi:type="dcterms:W3CDTF">2014-01-07T09:57:49Z</dcterms:modified>
</cp:coreProperties>
</file>