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17"/>
  </p:notes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6" r:id="rId9"/>
    <p:sldId id="267" r:id="rId10"/>
    <p:sldId id="268" r:id="rId11"/>
    <p:sldId id="263" r:id="rId12"/>
    <p:sldId id="264" r:id="rId13"/>
    <p:sldId id="265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6837"/>
    <a:srgbClr val="C25234"/>
    <a:srgbClr val="B74E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AA8C3-14ED-4734-861A-E0817991A45B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4D3AE-CB58-40A8-ABA9-C0AA12EDD7A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1562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4D3AE-CB58-40A8-ABA9-C0AA12EDD7A5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1852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78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772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124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0605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567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4147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3764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668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34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8609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A0051F-D2A6-4D0A-9903-915C85FE83E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677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9406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5085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5144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4144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6904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3623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9481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7857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1477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6517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19833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37523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2494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8388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5697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6594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A1674-3371-46CC-864E-E8E95EAD100A}" type="datetimeFigureOut">
              <a:rPr lang="en-IN" smtClean="0"/>
              <a:t>30-04-2025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C58FC4-577A-4E14-B0B1-24D28D27282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0916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rive.google.com/file/d/1Huo45MZ3c40dEF3_XG9NLE0enzHSU7b1/view?usp=sharing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insburys.co.uk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A7D4CE6-412D-4662-CA4F-F8DDB4877D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6048692"/>
              </p:ext>
            </p:extLst>
          </p:nvPr>
        </p:nvGraphicFramePr>
        <p:xfrm>
          <a:off x="1560051" y="978038"/>
          <a:ext cx="7436463" cy="10501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36463">
                  <a:extLst>
                    <a:ext uri="{9D8B030D-6E8A-4147-A177-3AD203B41FA5}">
                      <a16:colId xmlns:a16="http://schemas.microsoft.com/office/drawing/2014/main" val="3243970652"/>
                    </a:ext>
                  </a:extLst>
                </a:gridCol>
              </a:tblGrid>
              <a:tr h="1050141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MANAGING PEOPLE IN ORGANISATIONS </a:t>
                      </a:r>
                      <a:endParaRPr lang="en-IN" sz="2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 hangingPunct="0"/>
                      <a:r>
                        <a:rPr lang="en-GB" sz="2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(BMMB7025)</a:t>
                      </a:r>
                      <a:endParaRPr lang="en-IN" sz="2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940178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6638841-3C2A-84E0-3E8B-D1994A9D57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983196"/>
              </p:ext>
            </p:extLst>
          </p:nvPr>
        </p:nvGraphicFramePr>
        <p:xfrm>
          <a:off x="2666178" y="2567268"/>
          <a:ext cx="5224206" cy="445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4206">
                  <a:extLst>
                    <a:ext uri="{9D8B030D-6E8A-4147-A177-3AD203B41FA5}">
                      <a16:colId xmlns:a16="http://schemas.microsoft.com/office/drawing/2014/main" val="3243970652"/>
                    </a:ext>
                  </a:extLst>
                </a:gridCol>
              </a:tblGrid>
              <a:tr h="445452">
                <a:tc>
                  <a:txBody>
                    <a:bodyPr/>
                    <a:lstStyle/>
                    <a:p>
                      <a:pPr algn="ctr"/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Module Lead: Dr. Wing Han Helen LEE</a:t>
                      </a:r>
                      <a:endParaRPr lang="en-IN" sz="20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794017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B3EA592-E27E-EAEB-5735-8A3D1318D9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261157"/>
              </p:ext>
            </p:extLst>
          </p:nvPr>
        </p:nvGraphicFramePr>
        <p:xfrm>
          <a:off x="2666178" y="3580236"/>
          <a:ext cx="5224207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4207">
                  <a:extLst>
                    <a:ext uri="{9D8B030D-6E8A-4147-A177-3AD203B41FA5}">
                      <a16:colId xmlns:a16="http://schemas.microsoft.com/office/drawing/2014/main" val="3243970652"/>
                    </a:ext>
                  </a:extLst>
                </a:gridCol>
              </a:tblGrid>
              <a:tr h="1050141">
                <a:tc>
                  <a:txBody>
                    <a:bodyPr/>
                    <a:lstStyle/>
                    <a:p>
                      <a:pPr algn="ctr" hangingPunct="0"/>
                      <a:r>
                        <a:rPr lang="en-US" sz="2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2408287</a:t>
                      </a:r>
                    </a:p>
                    <a:p>
                      <a:pPr algn="ctr" hangingPunct="0"/>
                      <a:r>
                        <a:rPr lang="en-US" sz="2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MOHAMMAD FAHEEM KHAN</a:t>
                      </a:r>
                    </a:p>
                    <a:p>
                      <a:pPr marL="0" marR="0" lvl="0" indent="0" algn="ctr" defTabSz="4572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MBA - UWTSD</a:t>
                      </a:r>
                      <a:endParaRPr lang="en-US" sz="20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 hangingPunct="0"/>
                      <a:r>
                        <a:rPr lang="en-US" sz="2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Date: 02/05/2025</a:t>
                      </a:r>
                      <a:endParaRPr lang="en-IN" sz="20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940178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6AD6C68-164D-082C-AAC7-C7124E9D70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871" y="5124093"/>
            <a:ext cx="2924175" cy="1171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34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11D80-649E-4825-8EBF-F6578291F3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848552"/>
            <a:ext cx="7766936" cy="1920045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/>
              <a:t>Advanced and Emerging technological issues in HRM and IHRM: </a:t>
            </a:r>
            <a:r>
              <a:rPr lang="en-US" sz="4000" b="1" dirty="0">
                <a:solidFill>
                  <a:srgbClr val="BF6837"/>
                </a:solidFill>
              </a:rPr>
              <a:t>Sainsbury PLC</a:t>
            </a:r>
            <a:endParaRPr lang="en-US" sz="4000" dirty="0">
              <a:solidFill>
                <a:srgbClr val="BF6837"/>
              </a:solidFill>
            </a:endParaRPr>
          </a:p>
        </p:txBody>
      </p:sp>
      <p:pic>
        <p:nvPicPr>
          <p:cNvPr id="4100" name="Picture 4" descr="Sainsbury's Logo and symbol, meaning, history, PNG, brand">
            <a:extLst>
              <a:ext uri="{FF2B5EF4-FFF2-40B4-BE49-F238E27FC236}">
                <a16:creationId xmlns:a16="http://schemas.microsoft.com/office/drawing/2014/main" id="{9678CFD8-FD6D-4C7E-838A-4DD5ACF3D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825" y="260505"/>
            <a:ext cx="6789420" cy="192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470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32ADD-0D07-408A-AAF5-91E20CE42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2270667"/>
            <a:ext cx="8596668" cy="860400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Link of the video</a:t>
            </a:r>
          </a:p>
          <a:p>
            <a:r>
              <a:rPr lang="en-IN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https://drive.google.com/file/d/1Huo45MZ3c40dEF3_XG9NLE0enzHSU7b1/view?usp=sharing</a:t>
            </a:r>
            <a:endParaRPr lang="en-IN" dirty="0">
              <a:solidFill>
                <a:srgbClr val="0070C0"/>
              </a:solidFill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28928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F4AE5-7869-48FA-BBA9-C505CCE11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297A4-FE1C-4799-8E11-8ACB07DD0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25880"/>
            <a:ext cx="9106746" cy="5234939"/>
          </a:xfrm>
        </p:spPr>
        <p:txBody>
          <a:bodyPr>
            <a:normAutofit/>
          </a:bodyPr>
          <a:lstStyle/>
          <a:p>
            <a:pPr algn="just"/>
            <a:r>
              <a:rPr lang="en-US" sz="3200" dirty="0"/>
              <a:t>Sainsbury PLC has implemented different HRM practices such as talent acquisition, performance management, compensation and benefits, recruitment and selection. </a:t>
            </a:r>
          </a:p>
          <a:p>
            <a:pPr algn="just"/>
            <a:r>
              <a:rPr lang="en-US" sz="3200" dirty="0"/>
              <a:t>The organization has identified advanced and emerging technological issues in IHRM and HRM (Sainsburys.co.uk. 2025). </a:t>
            </a:r>
          </a:p>
          <a:p>
            <a:pPr algn="just"/>
            <a:r>
              <a:rPr lang="en-US" sz="3200" dirty="0"/>
              <a:t>Technologies are implemented in Sainsbury that impact the HRM practices in the company. </a:t>
            </a:r>
          </a:p>
        </p:txBody>
      </p:sp>
    </p:spTree>
    <p:extLst>
      <p:ext uri="{BB962C8B-B14F-4D97-AF65-F5344CB8AC3E}">
        <p14:creationId xmlns:p14="http://schemas.microsoft.com/office/powerpoint/2010/main" val="1222913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CA70C-9F9B-4453-8914-B4529CD97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Advanced and Emerging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177DC-90C9-4C1E-922E-60531EC54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8761"/>
            <a:ext cx="9243906" cy="2994659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3200" dirty="0"/>
              <a:t>The technological issues include data privacy concerns for employee data collection. </a:t>
            </a:r>
          </a:p>
          <a:p>
            <a:pPr algn="just"/>
            <a:r>
              <a:rPr lang="en-US" sz="3200" dirty="0"/>
              <a:t>A proper management of diversified time zones in digital communication (Armstrong 2023). </a:t>
            </a:r>
          </a:p>
          <a:p>
            <a:pPr algn="just"/>
            <a:r>
              <a:rPr lang="en-US" sz="3200" dirty="0"/>
              <a:t>Other issues include ethical factors in using AI in recruitment and performance assessment. </a:t>
            </a:r>
          </a:p>
          <a:p>
            <a:pPr algn="just"/>
            <a:r>
              <a:rPr lang="en-US" sz="3200" dirty="0"/>
              <a:t>Moreover, they face compliance issues with varying UK labor laws in the digital environment.</a:t>
            </a:r>
          </a:p>
          <a:p>
            <a:pPr algn="just"/>
            <a:r>
              <a:rPr lang="en-US" sz="3200" dirty="0"/>
              <a:t>Additional investments in technologies such as AI, cloud computing and machine learning.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4B9A6A-F85B-48D2-84FB-07D697032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6688" y="4257358"/>
            <a:ext cx="7725198" cy="2290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21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5052A-6734-4315-BB42-709069EDC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Comparison of These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32AE2-0DF5-410A-97F3-C637F679F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17321"/>
            <a:ext cx="9083886" cy="51435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3200" dirty="0"/>
              <a:t>For example, as per the comparison of data privacy and AI recruitment usage, it is identified that there would be a lack of transparency in the AI-driven performance assessments. </a:t>
            </a:r>
          </a:p>
          <a:p>
            <a:pPr algn="just"/>
            <a:r>
              <a:rPr lang="en-US" sz="3200" dirty="0"/>
              <a:t>Moreover, the comparison of digital onboarding and training can be done as Sainsbury faced issues in navigating new technologies with the interpretation of data (Stone et al., 2024). </a:t>
            </a:r>
          </a:p>
          <a:p>
            <a:pPr algn="just"/>
            <a:r>
              <a:rPr lang="en-US" sz="3200" dirty="0"/>
              <a:t>The HRM department even faced complexities in using advanced data analytics tools as the costs are increased. On the contrary, these tools are required for getting an error-free data collection approach. </a:t>
            </a:r>
          </a:p>
        </p:txBody>
      </p:sp>
    </p:spTree>
    <p:extLst>
      <p:ext uri="{BB962C8B-B14F-4D97-AF65-F5344CB8AC3E}">
        <p14:creationId xmlns:p14="http://schemas.microsoft.com/office/powerpoint/2010/main" val="2934201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07BF9-E25D-4FE9-9C42-855B40F93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Strategic Aims of Sainsbury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F8396-9094-4D28-A499-EE53A77A4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4461"/>
            <a:ext cx="9243906" cy="2788919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sz="3200" dirty="0"/>
              <a:t>The strategic aims of Sainsbury include providing a broader range of high-quality products at competitive costs. </a:t>
            </a:r>
          </a:p>
          <a:p>
            <a:pPr algn="just"/>
            <a:r>
              <a:rPr lang="en-US" sz="3200" dirty="0"/>
              <a:t>They even prioritize customer satisfaction for excellent services (Wilton, 2022). </a:t>
            </a:r>
          </a:p>
          <a:p>
            <a:pPr algn="just"/>
            <a:r>
              <a:rPr lang="en-US" sz="3200" dirty="0"/>
              <a:t>The other strategic aims include convenient digitalized channels with a strong focus on sustainability initiatives for remaining differentiated in the market. </a:t>
            </a:r>
          </a:p>
          <a:p>
            <a:pPr algn="just"/>
            <a:endParaRPr lang="en-US" sz="3200" dirty="0"/>
          </a:p>
        </p:txBody>
      </p:sp>
      <p:pic>
        <p:nvPicPr>
          <p:cNvPr id="2050" name="Picture 2" descr="Our strategy | Sainsbury's">
            <a:extLst>
              <a:ext uri="{FF2B5EF4-FFF2-40B4-BE49-F238E27FC236}">
                <a16:creationId xmlns:a16="http://schemas.microsoft.com/office/drawing/2014/main" id="{E87EDE22-404B-4BDD-83A8-D2B86B95C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682" y="3909060"/>
            <a:ext cx="6891972" cy="294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814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07BF9-E25D-4FE9-9C42-855B40F93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6237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Influence of AI and Technology on Strategic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F8396-9094-4D28-A499-EE53A77A4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7037"/>
            <a:ext cx="8596668" cy="2249143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3200" dirty="0"/>
              <a:t>AI and technology have impacted the strategic aims after enabling the data-driven decision-making process.</a:t>
            </a:r>
          </a:p>
          <a:p>
            <a:pPr algn="just"/>
            <a:r>
              <a:rPr lang="en-US" sz="3200" dirty="0"/>
              <a:t>Moreover, operational efficiency is also improved in Sainsbury after facilitating innovation (da Silva et al., 2023).</a:t>
            </a:r>
          </a:p>
          <a:p>
            <a:pPr algn="just"/>
            <a:r>
              <a:rPr lang="en-US" sz="3200" dirty="0"/>
              <a:t>Risk management and improved customer experiences are also identified. </a:t>
            </a:r>
          </a:p>
          <a:p>
            <a:pPr algn="just"/>
            <a:r>
              <a:rPr lang="en-US" sz="3200" dirty="0"/>
              <a:t>However, ethical issues are also identified that lead to potential biases in the AI algorithms.  </a:t>
            </a:r>
          </a:p>
          <a:p>
            <a:pPr algn="just"/>
            <a:endParaRPr lang="en-US" sz="3200" dirty="0"/>
          </a:p>
        </p:txBody>
      </p:sp>
      <p:pic>
        <p:nvPicPr>
          <p:cNvPr id="3074" name="Picture 2" descr="Learn to Build an AI Strategy for Your Business | Gartner">
            <a:extLst>
              <a:ext uri="{FF2B5EF4-FFF2-40B4-BE49-F238E27FC236}">
                <a16:creationId xmlns:a16="http://schemas.microsoft.com/office/drawing/2014/main" id="{7ACAF8A7-DDCA-495D-902A-EF4D70EB9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619" y="3569943"/>
            <a:ext cx="4336097" cy="313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360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41E51-BBAC-4F70-B3C8-526EA2A7B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Impact of the Use of AI and Technology on Competitive 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98F5B-B1E4-42D9-AC65-3981FC4E9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106746" cy="408781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sz="3200" dirty="0"/>
              <a:t>The use of AI and technology enhanced the competitive edges after automating every repetitive task.</a:t>
            </a:r>
          </a:p>
          <a:p>
            <a:pPr algn="just"/>
            <a:r>
              <a:rPr lang="en-US" sz="3200" dirty="0"/>
              <a:t>Moreover, deeper customer insights are also provided from data analysis after optimization of operations. </a:t>
            </a:r>
          </a:p>
          <a:p>
            <a:pPr algn="just"/>
            <a:r>
              <a:rPr lang="en-US" sz="3200" dirty="0"/>
              <a:t>The decision-making process is enabled in Sainsbury. </a:t>
            </a:r>
          </a:p>
          <a:p>
            <a:pPr algn="just"/>
            <a:r>
              <a:rPr lang="en-US" sz="3200" dirty="0"/>
              <a:t>Innovative products and services are created for delivering superior value to consumers after staying ahead of competitors in the dynamic market. </a:t>
            </a:r>
          </a:p>
          <a:p>
            <a:pPr algn="just"/>
            <a:r>
              <a:rPr lang="en-US" sz="3200" dirty="0"/>
              <a:t> The competitive edge in Sainsbury has been analyzed with AI for process optimization (</a:t>
            </a:r>
            <a:r>
              <a:rPr lang="en-US" sz="3200" dirty="0" err="1"/>
              <a:t>Hamouche</a:t>
            </a:r>
            <a:r>
              <a:rPr lang="en-US" sz="3200" dirty="0"/>
              <a:t>, 2023). </a:t>
            </a:r>
          </a:p>
        </p:txBody>
      </p:sp>
    </p:spTree>
    <p:extLst>
      <p:ext uri="{BB962C8B-B14F-4D97-AF65-F5344CB8AC3E}">
        <p14:creationId xmlns:p14="http://schemas.microsoft.com/office/powerpoint/2010/main" val="2067137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A78AB-DE29-4BBE-8A81-555AD6023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20980"/>
            <a:ext cx="8908242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Examples of Sainsbury Leveraging HRM Practices and Technologies for Strategic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CF60A-92DA-48AA-B430-933AFDD89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754" y="1886269"/>
            <a:ext cx="9152466" cy="1977071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3200" dirty="0"/>
              <a:t>Sainsbury has considered HRM practices such as flexible working arrangements and robust training programs for gaining strategic benefits (Armstrong and Taylor, 2023). </a:t>
            </a:r>
          </a:p>
          <a:p>
            <a:pPr algn="just"/>
            <a:r>
              <a:rPr lang="en-US" sz="3200" dirty="0"/>
              <a:t>Digital recruitment platforms and employee self-service portals for attracting top talent. </a:t>
            </a:r>
          </a:p>
          <a:p>
            <a:pPr algn="just"/>
            <a:r>
              <a:rPr lang="en-US" sz="3200" dirty="0"/>
              <a:t>AI usage for optimizing workforce productivity and performance management.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24CD18-5548-45B5-90C8-DC2AE888C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712" y="3863340"/>
            <a:ext cx="8210550" cy="283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210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FB37D-56FC-4104-930D-79B500D41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DA40B-ABDA-43AD-84BA-C5B419D8C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0199"/>
            <a:ext cx="9015306" cy="489204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3200" dirty="0"/>
              <a:t>Sainsbury should use AI for automating repetitive and non-value-added activities such as legal requirements and pay allowances in the HRM payroll practice (Anwar and Abdullah,  2021). </a:t>
            </a:r>
          </a:p>
          <a:p>
            <a:pPr algn="just"/>
            <a:r>
              <a:rPr lang="en-US" sz="3200" dirty="0"/>
              <a:t>For a data-driven decision-making process, Sainsbury should implement machine learning for analyzing large datasets and identifying patterns for making predictions so that decisions are informed accurately for candidate recruitment. </a:t>
            </a:r>
          </a:p>
          <a:p>
            <a:pPr algn="just"/>
            <a:r>
              <a:rPr lang="en-US" sz="3200" dirty="0"/>
              <a:t>Amazon has implemented machine learning techniques for identifying customer buying patterns from the datasets (Azizi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364442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D0552-94C3-421B-BB84-6893595CF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Recommendations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99C06-046E-4284-948F-AF950472C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7341"/>
            <a:ext cx="8923866" cy="4464022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3200" dirty="0"/>
              <a:t>The next recommendation to Sainsbury would be to consider AI for talent management. </a:t>
            </a:r>
          </a:p>
          <a:p>
            <a:pPr algn="just"/>
            <a:r>
              <a:rPr lang="en-US" sz="3200" dirty="0"/>
              <a:t>The process can be streamlined and enhanced for retaining top talent in the company.</a:t>
            </a:r>
          </a:p>
          <a:p>
            <a:pPr algn="just"/>
            <a:r>
              <a:rPr lang="en-US" sz="3200" dirty="0"/>
              <a:t>Google has implemented AI in transforming talent management after analyzing compensation data and maintaining pay equity. </a:t>
            </a:r>
          </a:p>
          <a:p>
            <a:pPr algn="just"/>
            <a:r>
              <a:rPr lang="en-US" sz="3200" dirty="0"/>
              <a:t>Data analytics can be leveraged with AI for skills gap analysis and employee performance management (Collins, 2022).  </a:t>
            </a:r>
          </a:p>
        </p:txBody>
      </p:sp>
    </p:spTree>
    <p:extLst>
      <p:ext uri="{BB962C8B-B14F-4D97-AF65-F5344CB8AC3E}">
        <p14:creationId xmlns:p14="http://schemas.microsoft.com/office/powerpoint/2010/main" val="895525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44310-6A0A-4C89-87CD-D4F9CF378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F92BB-F11A-46D7-8960-8633B001E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3041"/>
            <a:ext cx="8992446" cy="502920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3200" dirty="0"/>
              <a:t>Therefore, it could be concluded that Sainsbury is required to consider different HRM practices and approaches for better results and effectiveness. </a:t>
            </a:r>
          </a:p>
          <a:p>
            <a:pPr algn="just"/>
            <a:r>
              <a:rPr lang="en-US" sz="3200" dirty="0"/>
              <a:t>The emerging issues of HRM and IHRM can be reduced with an appropriate usage of technology and AI. </a:t>
            </a:r>
          </a:p>
          <a:p>
            <a:pPr algn="just"/>
            <a:r>
              <a:rPr lang="en-US" sz="3200" dirty="0"/>
              <a:t>The strategic aims and competitive edges can be aligned with the recommendations of technology usage in Sainsbury. </a:t>
            </a:r>
          </a:p>
        </p:txBody>
      </p:sp>
    </p:spTree>
    <p:extLst>
      <p:ext uri="{BB962C8B-B14F-4D97-AF65-F5344CB8AC3E}">
        <p14:creationId xmlns:p14="http://schemas.microsoft.com/office/powerpoint/2010/main" val="368054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CB74B-B723-DD1A-94B7-C6772E4F6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33535-9F94-2B2E-D7D1-0CCD90999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60021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35345-71CF-32BB-3C20-7F551AB7D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54380"/>
            <a:ext cx="9129606" cy="5943599"/>
          </a:xfrm>
        </p:spPr>
        <p:txBody>
          <a:bodyPr>
            <a:noAutofit/>
          </a:bodyPr>
          <a:lstStyle/>
          <a:p>
            <a:pPr algn="just"/>
            <a:r>
              <a:rPr lang="en-US" sz="1400" dirty="0"/>
              <a:t>Anwar, G. and Abdullah, N.N., 2021. The impact of Human resource management practice on Organizational performance. </a:t>
            </a:r>
            <a:r>
              <a:rPr lang="en-US" sz="1400" i="1" dirty="0"/>
              <a:t>International journal of Engineering, Business and Management (IJEBM)</a:t>
            </a:r>
            <a:r>
              <a:rPr lang="en-US" sz="1400" dirty="0"/>
              <a:t>, </a:t>
            </a:r>
            <a:r>
              <a:rPr lang="en-US" sz="1400" i="1" dirty="0"/>
              <a:t>5</a:t>
            </a:r>
            <a:r>
              <a:rPr lang="en-US" sz="1400" dirty="0"/>
              <a:t>. </a:t>
            </a:r>
          </a:p>
          <a:p>
            <a:pPr algn="just"/>
            <a:r>
              <a:rPr lang="en-US" sz="1400" dirty="0"/>
              <a:t>Armstrong M. 2023. Armstrong's Handbook of Human Resource Management Practice. 16th Ed.</a:t>
            </a:r>
          </a:p>
          <a:p>
            <a:pPr algn="just"/>
            <a:r>
              <a:rPr lang="en-US" sz="1400" dirty="0"/>
              <a:t>Armstrong, M. and Taylor, S., 2023. </a:t>
            </a:r>
            <a:r>
              <a:rPr lang="en-US" sz="1400" i="1" dirty="0"/>
              <a:t>Armstrong's handbook of human resource management practice: A guide to the theory and practice of people management</a:t>
            </a:r>
            <a:r>
              <a:rPr lang="en-US" sz="1400" dirty="0"/>
              <a:t>. Kogan Page Publishers. </a:t>
            </a:r>
          </a:p>
          <a:p>
            <a:pPr algn="just"/>
            <a:r>
              <a:rPr lang="en-US" sz="1400" dirty="0"/>
              <a:t>Azizi, M.R., </a:t>
            </a:r>
            <a:r>
              <a:rPr lang="en-US" sz="1400" dirty="0" err="1"/>
              <a:t>Atlasi</a:t>
            </a:r>
            <a:r>
              <a:rPr lang="en-US" sz="1400" dirty="0"/>
              <a:t>, R., </a:t>
            </a:r>
            <a:r>
              <a:rPr lang="en-US" sz="1400" dirty="0" err="1"/>
              <a:t>Ziapour</a:t>
            </a:r>
            <a:r>
              <a:rPr lang="en-US" sz="1400" dirty="0"/>
              <a:t>, A., Abbas, J. and </a:t>
            </a:r>
            <a:r>
              <a:rPr lang="en-US" sz="1400" dirty="0" err="1"/>
              <a:t>Naemi</a:t>
            </a:r>
            <a:r>
              <a:rPr lang="en-US" sz="1400" dirty="0"/>
              <a:t>, R., 2021. Innovative human resource management strategies during the COVID-19 pandemic: A systematic narrative review approach. </a:t>
            </a:r>
            <a:r>
              <a:rPr lang="en-US" sz="1400" i="1" dirty="0" err="1"/>
              <a:t>Heliyon</a:t>
            </a:r>
            <a:r>
              <a:rPr lang="en-US" sz="1400" dirty="0"/>
              <a:t>, </a:t>
            </a:r>
            <a:r>
              <a:rPr lang="en-US" sz="1400" i="1" dirty="0"/>
              <a:t>7</a:t>
            </a:r>
            <a:r>
              <a:rPr lang="en-US" sz="1400" dirty="0"/>
              <a:t>(6). </a:t>
            </a:r>
          </a:p>
          <a:p>
            <a:pPr algn="just"/>
            <a:r>
              <a:rPr lang="en-US" sz="1400" dirty="0"/>
              <a:t>Collins, C.J., 2022. Expanding the resource based view model of strategic human resource management. In </a:t>
            </a:r>
            <a:r>
              <a:rPr lang="en-US" sz="1400" i="1" dirty="0"/>
              <a:t>Strategic Human Resource Management and Organizational Effectiveness</a:t>
            </a:r>
            <a:r>
              <a:rPr lang="en-US" sz="1400" dirty="0"/>
              <a:t> (pp. 107-134). Routledge. </a:t>
            </a:r>
          </a:p>
          <a:p>
            <a:pPr algn="just"/>
            <a:r>
              <a:rPr lang="en-US" sz="1400" dirty="0"/>
              <a:t>da Silva, L.B.P., </a:t>
            </a:r>
            <a:r>
              <a:rPr lang="en-US" sz="1400" dirty="0" err="1"/>
              <a:t>Soltovski</a:t>
            </a:r>
            <a:r>
              <a:rPr lang="en-US" sz="1400" dirty="0"/>
              <a:t>, R., Pontes, J., Treinta, F.T., </a:t>
            </a:r>
            <a:r>
              <a:rPr lang="en-US" sz="1400" dirty="0" err="1"/>
              <a:t>Leitão</a:t>
            </a:r>
            <a:r>
              <a:rPr lang="en-US" sz="1400" dirty="0"/>
              <a:t>, P., Mosconi, E., de </a:t>
            </a:r>
            <a:r>
              <a:rPr lang="en-US" sz="1400" dirty="0" err="1"/>
              <a:t>Resende</a:t>
            </a:r>
            <a:r>
              <a:rPr lang="en-US" sz="1400" dirty="0"/>
              <a:t>, L.M.M. and Yoshino, R.T., 2022. Human resources management 4.0: Literature review and trends. </a:t>
            </a:r>
            <a:r>
              <a:rPr lang="en-US" sz="1400" i="1" dirty="0"/>
              <a:t>Computers &amp; Industrial Engineering</a:t>
            </a:r>
            <a:r>
              <a:rPr lang="en-US" sz="1400" dirty="0"/>
              <a:t>, </a:t>
            </a:r>
            <a:r>
              <a:rPr lang="en-US" sz="1400" i="1" dirty="0"/>
              <a:t>168</a:t>
            </a:r>
            <a:r>
              <a:rPr lang="en-US" sz="1400" dirty="0"/>
              <a:t>, p.108111. </a:t>
            </a:r>
          </a:p>
          <a:p>
            <a:pPr algn="just"/>
            <a:r>
              <a:rPr lang="en-US" sz="1400" dirty="0" err="1"/>
              <a:t>Hamouche</a:t>
            </a:r>
            <a:r>
              <a:rPr lang="en-US" sz="1400" dirty="0"/>
              <a:t>, S., 2023. Human resource management and the COVID-19 crisis: Implications, challenges, opportunities, and future organizational directions. </a:t>
            </a:r>
            <a:r>
              <a:rPr lang="en-US" sz="1400" i="1" dirty="0"/>
              <a:t>Journal of Management &amp; Organization</a:t>
            </a:r>
            <a:r>
              <a:rPr lang="en-US" sz="1400" dirty="0"/>
              <a:t>, </a:t>
            </a:r>
            <a:r>
              <a:rPr lang="en-US" sz="1400" i="1" dirty="0"/>
              <a:t>29</a:t>
            </a:r>
            <a:r>
              <a:rPr lang="en-US" sz="1400" dirty="0"/>
              <a:t>(5), pp.799-814. </a:t>
            </a:r>
          </a:p>
          <a:p>
            <a:pPr algn="just"/>
            <a:r>
              <a:rPr lang="en-GB" sz="1400" dirty="0"/>
              <a:t>Sainsburys.co.uk. 2025. [online]. Accessed from </a:t>
            </a:r>
            <a:r>
              <a:rPr lang="en-GB" sz="1400" u="sng" dirty="0">
                <a:hlinkClick r:id="rId2"/>
              </a:rPr>
              <a:t>https://www.sainsburys.co.uk/</a:t>
            </a:r>
            <a:r>
              <a:rPr lang="en-GB" sz="1400" dirty="0"/>
              <a:t> [Accessed on 22</a:t>
            </a:r>
            <a:r>
              <a:rPr lang="en-GB" sz="1400" baseline="30000" dirty="0"/>
              <a:t>nd</a:t>
            </a:r>
            <a:r>
              <a:rPr lang="en-GB" sz="1400" dirty="0"/>
              <a:t> February 2025]. </a:t>
            </a:r>
            <a:endParaRPr lang="en-US" sz="1400" dirty="0"/>
          </a:p>
          <a:p>
            <a:pPr algn="just"/>
            <a:r>
              <a:rPr lang="en-US" sz="1400" dirty="0"/>
              <a:t>Stone, R.J., Cox, A., Gavin, M. and </a:t>
            </a:r>
            <a:r>
              <a:rPr lang="en-US" sz="1400" dirty="0" err="1"/>
              <a:t>Carpini</a:t>
            </a:r>
            <a:r>
              <a:rPr lang="en-US" sz="1400" dirty="0"/>
              <a:t>, J., 2024. </a:t>
            </a:r>
            <a:r>
              <a:rPr lang="en-US" sz="1400" i="1" dirty="0"/>
              <a:t>Human resource management</a:t>
            </a:r>
            <a:r>
              <a:rPr lang="en-US" sz="1400" dirty="0"/>
              <a:t>. John Wiley &amp; Sons.</a:t>
            </a:r>
          </a:p>
          <a:p>
            <a:pPr algn="just"/>
            <a:r>
              <a:rPr lang="en-US" sz="1400" dirty="0"/>
              <a:t>Wilton, N., 2022. An introduction to human resource management.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593CDA-F363-3704-1098-7136DBBE3B67}"/>
              </a:ext>
            </a:extLst>
          </p:cNvPr>
          <p:cNvSpPr txBox="1"/>
          <p:nvPr/>
        </p:nvSpPr>
        <p:spPr>
          <a:xfrm>
            <a:off x="3050458" y="3202421"/>
            <a:ext cx="6100916" cy="458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92D05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Lead: Dr. Wing Han Helen LEE</a:t>
            </a:r>
            <a:endParaRPr lang="en-IN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8F4A1B-D8F9-2C0D-0179-584665C4A2B7}"/>
              </a:ext>
            </a:extLst>
          </p:cNvPr>
          <p:cNvSpPr txBox="1"/>
          <p:nvPr/>
        </p:nvSpPr>
        <p:spPr>
          <a:xfrm>
            <a:off x="3050458" y="3202421"/>
            <a:ext cx="6100916" cy="458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92D05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Lead: Dr. Wing Han Helen LEE</a:t>
            </a:r>
            <a:endParaRPr lang="en-IN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604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7C3C7-94D6-4883-A8F6-776ACAF06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3703" y="2539427"/>
            <a:ext cx="5132440" cy="1320800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785108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</TotalTime>
  <Words>1167</Words>
  <Application>Microsoft Office PowerPoint</Application>
  <PresentationFormat>Widescreen</PresentationFormat>
  <Paragraphs>82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Wingdings 3</vt:lpstr>
      <vt:lpstr>Facet</vt:lpstr>
      <vt:lpstr>PowerPoint Presentation</vt:lpstr>
      <vt:lpstr>Advanced and Emerging technological issues in HRM and IHRM: Sainsbury PLC</vt:lpstr>
      <vt:lpstr>PowerPoint Presentation</vt:lpstr>
      <vt:lpstr>Introduction</vt:lpstr>
      <vt:lpstr>Advanced and Emerging Issues</vt:lpstr>
      <vt:lpstr>Comparison of These Issues</vt:lpstr>
      <vt:lpstr>Strategic Aims of Sainsbury</vt:lpstr>
      <vt:lpstr>Influence of AI and Technology on Strategic Aims</vt:lpstr>
      <vt:lpstr>Impact of the Use of AI and Technology on Competitive Edge</vt:lpstr>
      <vt:lpstr>Examples of Sainsbury Leveraging HRM Practices and Technologies for Strategic Advantages</vt:lpstr>
      <vt:lpstr>Recommendations </vt:lpstr>
      <vt:lpstr>Recommendations Contd..</vt:lpstr>
      <vt:lpstr>Conclusion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Faheem Khan</dc:creator>
  <cp:lastModifiedBy>Faheem Khan</cp:lastModifiedBy>
  <cp:revision>15</cp:revision>
  <dcterms:created xsi:type="dcterms:W3CDTF">2025-04-23T09:16:20Z</dcterms:created>
  <dcterms:modified xsi:type="dcterms:W3CDTF">2025-04-30T06:22:03Z</dcterms:modified>
</cp:coreProperties>
</file>