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7"/>
  </p:notesMasterIdLst>
  <p:handoutMasterIdLst>
    <p:handoutMasterId r:id="rId28"/>
  </p:handoutMasterIdLst>
  <p:sldIdLst>
    <p:sldId id="256" r:id="rId5"/>
    <p:sldId id="257" r:id="rId6"/>
    <p:sldId id="258" r:id="rId7"/>
    <p:sldId id="259" r:id="rId8"/>
    <p:sldId id="260" r:id="rId9"/>
    <p:sldId id="261" r:id="rId10"/>
    <p:sldId id="277" r:id="rId11"/>
    <p:sldId id="262" r:id="rId12"/>
    <p:sldId id="263" r:id="rId13"/>
    <p:sldId id="264" r:id="rId14"/>
    <p:sldId id="265" r:id="rId15"/>
    <p:sldId id="268" r:id="rId16"/>
    <p:sldId id="282" r:id="rId17"/>
    <p:sldId id="270" r:id="rId18"/>
    <p:sldId id="271" r:id="rId19"/>
    <p:sldId id="275" r:id="rId20"/>
    <p:sldId id="276" r:id="rId21"/>
    <p:sldId id="283" r:id="rId22"/>
    <p:sldId id="279" r:id="rId23"/>
    <p:sldId id="280" r:id="rId24"/>
    <p:sldId id="281" r:id="rId25"/>
    <p:sldId id="273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81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C52AA0-F73F-F045-97A6-855AB18EE645}" type="datetimeFigureOut">
              <a:rPr lang="en-US" smtClean="0"/>
              <a:t>5/27/2022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36E1E2-17D2-5E4C-B96D-EEDAC0EF77D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02480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31747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8133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36E1E2-17D2-5E4C-B96D-EEDAC0EF77DB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7899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27/05/2022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27/05/2022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6_BKeoFXOdo" TargetMode="External"/><Relationship Id="rId2" Type="http://schemas.openxmlformats.org/officeDocument/2006/relationships/hyperlink" Target="https://www.youtube.com/watch?v=fdfWVjGPSxI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courses.lumenlearning.com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sqtE9GlLBJs" TargetMode="Externa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8kvnPaPN6GA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1052736"/>
            <a:ext cx="7992888" cy="1470025"/>
          </a:xfrm>
        </p:spPr>
        <p:txBody>
          <a:bodyPr>
            <a:normAutofit/>
          </a:bodyPr>
          <a:lstStyle/>
          <a:p>
            <a:pPr marL="0" indent="0"/>
            <a:r>
              <a:rPr lang="en-GB" altLang="en-US" dirty="0"/>
              <a:t>INTRODUCTION TO PHYSIOLOGY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D1C96DE-C090-4E6B-AC0B-470FD4653840}"/>
              </a:ext>
            </a:extLst>
          </p:cNvPr>
          <p:cNvSpPr txBox="1"/>
          <p:nvPr/>
        </p:nvSpPr>
        <p:spPr>
          <a:xfrm>
            <a:off x="2123728" y="3380799"/>
            <a:ext cx="59046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INTRODUCTORY LECTURE TO PHYSIOLOGY</a:t>
            </a:r>
          </a:p>
          <a:p>
            <a:pPr algn="ctr"/>
            <a:endParaRPr lang="en-GB" sz="2800" b="1" dirty="0"/>
          </a:p>
          <a:p>
            <a:pPr algn="ctr"/>
            <a:r>
              <a:rPr lang="en-GB" sz="2800" b="1" dirty="0"/>
              <a:t>Mumtaz Goolam</a:t>
            </a:r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6752" y="1988840"/>
            <a:ext cx="7550496" cy="331236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GB" sz="4400" dirty="0"/>
              <a:t>ATTENDANCE</a:t>
            </a:r>
          </a:p>
          <a:p>
            <a:pPr algn="ctr">
              <a:buNone/>
            </a:pPr>
            <a:r>
              <a:rPr lang="en-GB" sz="4400" dirty="0"/>
              <a:t>&amp;</a:t>
            </a:r>
          </a:p>
          <a:p>
            <a:pPr algn="ctr">
              <a:buNone/>
            </a:pPr>
            <a:r>
              <a:rPr lang="en-GB" sz="4400" dirty="0"/>
              <a:t>PARTICIPATION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7463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GROUND RULES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556792"/>
            <a:ext cx="3384376" cy="391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5"/>
          <p:cNvSpPr txBox="1">
            <a:spLocks/>
          </p:cNvSpPr>
          <p:nvPr/>
        </p:nvSpPr>
        <p:spPr bwMode="auto">
          <a:xfrm>
            <a:off x="4645027" y="1700808"/>
            <a:ext cx="4041775" cy="44253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Wingdings" pitchFamily="2" charset="2"/>
              <a:buChar char="§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•"/>
              <a:defRPr sz="1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–"/>
              <a:defRPr sz="16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6">
                  <a:lumMod val="75000"/>
                </a:schemeClr>
              </a:buClr>
              <a:buFont typeface="Arial" charset="0"/>
              <a:buChar char="»"/>
              <a:defRPr sz="16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Listen &amp;respond appropriately to each other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Respect each other’s boundaries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Do not interrupt the learning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Organise your learning resource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79646">
                  <a:lumMod val="75000"/>
                </a:srgbClr>
              </a:buClr>
              <a:buSzTx/>
              <a:buFont typeface="Wingdings" pitchFamily="2" charset="2"/>
              <a:buChar char="§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What is said in the classroom, stays in the classroom</a:t>
            </a:r>
          </a:p>
        </p:txBody>
      </p:sp>
    </p:spTree>
    <p:extLst>
      <p:ext uri="{BB962C8B-B14F-4D97-AF65-F5344CB8AC3E}">
        <p14:creationId xmlns:p14="http://schemas.microsoft.com/office/powerpoint/2010/main" val="24676984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to the Module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 eaLnBrk="0" fontAlgn="base" hangingPunct="0">
              <a:spcAft>
                <a:spcPct val="0"/>
              </a:spcAft>
              <a:buClr>
                <a:srgbClr val="8C8025"/>
              </a:buClr>
              <a:buNone/>
            </a:pPr>
            <a:endParaRPr lang="en-GB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Housekeeping ( General Health and safety; equality and diversity)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Ground rules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Q&amp;A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Introduce today’s lessons</a:t>
            </a:r>
          </a:p>
          <a:p>
            <a:pPr lvl="0" eaLnBrk="0" fontAlgn="base" hangingPunct="0">
              <a:spcAft>
                <a:spcPct val="0"/>
              </a:spcAft>
              <a:buClr>
                <a:srgbClr val="8C8025"/>
              </a:buClr>
            </a:pPr>
            <a:r>
              <a:rPr lang="en-GB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Q&amp;A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5483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ONE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                          SESSION 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          INTRODUCTORY OVERVIEW</a:t>
            </a:r>
          </a:p>
        </p:txBody>
      </p:sp>
    </p:spTree>
    <p:extLst>
      <p:ext uri="{BB962C8B-B14F-4D97-AF65-F5344CB8AC3E}">
        <p14:creationId xmlns:p14="http://schemas.microsoft.com/office/powerpoint/2010/main" val="32953514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600" dirty="0"/>
              <a:t>AIMS AND OBJECTIVES OF THE LESSON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At the end of the lesson students should be able to:</a:t>
            </a:r>
          </a:p>
          <a:p>
            <a:r>
              <a:rPr lang="en-GB" sz="2800" dirty="0"/>
              <a:t>Define the terms “anatomy” and “physiology”.</a:t>
            </a:r>
          </a:p>
          <a:p>
            <a:r>
              <a:rPr lang="en-GB" sz="2800" dirty="0"/>
              <a:t>Outline the anatomical regions of the human body.</a:t>
            </a:r>
          </a:p>
          <a:p>
            <a:r>
              <a:rPr lang="en-GB" sz="2800" dirty="0"/>
              <a:t>Outline the anatomical organisation from cells to the organism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16256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ANATOMY AND PHYSIOLOGY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The following video introduces us to the key explanation of what Anatomy and Physiology are.</a:t>
            </a:r>
          </a:p>
          <a:p>
            <a:r>
              <a:rPr lang="en-GB" dirty="0"/>
              <a:t>It also explains the relationship between these two subjects. </a:t>
            </a:r>
          </a:p>
          <a:p>
            <a:r>
              <a:rPr lang="en-GB" dirty="0"/>
              <a:t>Lets watch these videos and discuss what we understand from it:</a:t>
            </a:r>
          </a:p>
          <a:p>
            <a:r>
              <a:rPr lang="en-GB" dirty="0">
                <a:hlinkClick r:id="rId2"/>
              </a:rPr>
              <a:t>https://www.youtube.com/watch?v=fdfWVjGPSxI</a:t>
            </a:r>
            <a:endParaRPr lang="en-GB" dirty="0"/>
          </a:p>
          <a:p>
            <a:r>
              <a:rPr lang="en-GB" dirty="0">
                <a:hlinkClick r:id="rId3"/>
              </a:rPr>
              <a:t>https://www.youtube.com/watch?v=6_BKeoFXOdo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6072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Anatomy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This is the study of the body parts and their relationship</a:t>
            </a:r>
          </a:p>
          <a:p>
            <a:pPr marL="0" indent="0">
              <a:buNone/>
            </a:pPr>
            <a:r>
              <a:rPr lang="en-GB" sz="2400" b="1" dirty="0"/>
              <a:t>MACROSCOPIC (GROSS) ANATOMY</a:t>
            </a:r>
          </a:p>
          <a:p>
            <a:pPr>
              <a:buFont typeface="Wingdings" pitchFamily="2" charset="2"/>
              <a:buChar char="Ø"/>
            </a:pPr>
            <a:r>
              <a:rPr lang="en-GB" sz="2400" dirty="0"/>
              <a:t>Study of large body structures/organs e.g. heart,  lungs, kidneys and bones. This can further be divided into: 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Regional anatomy- all parts within a particular region.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Systemic anatomy-system by system by system e.g. blood circulatory system &amp; respiratory system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Surface anatomy-surface landmarks which correspond to deeper structures </a:t>
            </a:r>
          </a:p>
        </p:txBody>
      </p:sp>
    </p:spTree>
    <p:extLst>
      <p:ext uri="{BB962C8B-B14F-4D97-AF65-F5344CB8AC3E}">
        <p14:creationId xmlns:p14="http://schemas.microsoft.com/office/powerpoint/2010/main" val="33931881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Microscopic Anatomy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Study of very tiny structures that can not be seen by a naked eye.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/>
              <a:t>Cytology-study of body cells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800" dirty="0"/>
              <a:t>Histology-study of body tissues</a:t>
            </a:r>
          </a:p>
        </p:txBody>
      </p:sp>
    </p:spTree>
    <p:extLst>
      <p:ext uri="{BB962C8B-B14F-4D97-AF65-F5344CB8AC3E}">
        <p14:creationId xmlns:p14="http://schemas.microsoft.com/office/powerpoint/2010/main" val="38013454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PHYSIOLOGY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>
                <a:solidFill>
                  <a:srgbClr val="222222"/>
                </a:solidFill>
                <a:latin typeface="arial"/>
              </a:rPr>
              <a:t>Is the study of the way in which a living organism or bodily part functions.</a:t>
            </a:r>
          </a:p>
          <a:p>
            <a:pPr>
              <a:buFont typeface="Wingdings" pitchFamily="2" charset="2"/>
              <a:buChar char="Ø"/>
            </a:pPr>
            <a:r>
              <a:rPr lang="en-GB" sz="2800" dirty="0"/>
              <a:t>Medical physiology-study of of how the human body functions.</a:t>
            </a:r>
          </a:p>
          <a:p>
            <a:pPr marL="514350" indent="-514350">
              <a:buFont typeface="+mj-lt"/>
              <a:buAutoNum type="arabicPeriod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22788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Group 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800" dirty="0"/>
              <a:t>As healthcare providers, why is it important for us to understand problems associated with physiological dysfunction.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/>
              <a:t>In your own opinion does a change in physiological status affect care provision for clients in a residential care home? </a:t>
            </a:r>
          </a:p>
        </p:txBody>
      </p:sp>
    </p:spTree>
    <p:extLst>
      <p:ext uri="{BB962C8B-B14F-4D97-AF65-F5344CB8AC3E}">
        <p14:creationId xmlns:p14="http://schemas.microsoft.com/office/powerpoint/2010/main" val="6188453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Levels of organisation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277071"/>
          </a:xfrm>
        </p:spPr>
        <p:txBody>
          <a:bodyPr>
            <a:normAutofit fontScale="85000" lnSpcReduction="10000"/>
          </a:bodyPr>
          <a:lstStyle/>
          <a:p>
            <a:r>
              <a:rPr lang="en-GB" b="1" dirty="0">
                <a:solidFill>
                  <a:srgbClr val="373D3F"/>
                </a:solidFill>
                <a:latin typeface="Tinos"/>
              </a:rPr>
              <a:t>Atom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: The smallest unit of any pure substances examples are oxygen, hydrogen, carbon and nitrogen.</a:t>
            </a:r>
          </a:p>
          <a:p>
            <a:r>
              <a:rPr lang="en-GB" b="1" dirty="0">
                <a:solidFill>
                  <a:srgbClr val="373D3F"/>
                </a:solidFill>
                <a:latin typeface="Tinos"/>
              </a:rPr>
              <a:t>Compound: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 Two or more atoms combined together for example hydrogen and oxygen combine to form water. </a:t>
            </a:r>
            <a:endParaRPr lang="en-GB" dirty="0">
              <a:solidFill>
                <a:srgbClr val="373D3F"/>
              </a:solidFill>
              <a:latin typeface="&amp;quot"/>
            </a:endParaRPr>
          </a:p>
          <a:p>
            <a:r>
              <a:rPr lang="en-GB" b="1" dirty="0">
                <a:solidFill>
                  <a:srgbClr val="373D3F"/>
                </a:solidFill>
                <a:latin typeface="&amp;quot"/>
              </a:rPr>
              <a:t>Cell:</a:t>
            </a:r>
            <a:r>
              <a:rPr lang="en-GB" dirty="0">
                <a:solidFill>
                  <a:srgbClr val="373D3F"/>
                </a:solidFill>
                <a:latin typeface="&amp;quot"/>
              </a:rPr>
              <a:t> is the smallest independently functioning unit of a living organism.</a:t>
            </a:r>
          </a:p>
          <a:p>
            <a:r>
              <a:rPr lang="en-GB" dirty="0">
                <a:solidFill>
                  <a:srgbClr val="373D3F"/>
                </a:solidFill>
                <a:latin typeface="Tinos"/>
              </a:rPr>
              <a:t>  </a:t>
            </a:r>
            <a:r>
              <a:rPr lang="en-GB" b="1" dirty="0">
                <a:solidFill>
                  <a:srgbClr val="373D3F"/>
                </a:solidFill>
                <a:latin typeface="Tinos"/>
              </a:rPr>
              <a:t>Tissue: 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is a group of many similar cells (though sometimes composed of a few related types) that work together to perform a specific function.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1890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13305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endParaRPr lang="en-GB" dirty="0">
              <a:hlinkClick r:id="rId2"/>
            </a:endParaRP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https://courses.lumenlearning.com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8640"/>
            <a:ext cx="828092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22907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 Levels of organisation…</a:t>
            </a:r>
            <a:r>
              <a:rPr lang="en-GB" dirty="0" err="1"/>
              <a:t>cntd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>
                <a:solidFill>
                  <a:srgbClr val="373D3F"/>
                </a:solidFill>
                <a:latin typeface="&amp;quot"/>
              </a:rPr>
              <a:t>Organ: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 is an anatomically distinct structure of the body composed of two or more tissue types.</a:t>
            </a:r>
          </a:p>
          <a:p>
            <a:r>
              <a:rPr lang="en-GB" b="1" dirty="0">
                <a:solidFill>
                  <a:srgbClr val="373D3F"/>
                </a:solidFill>
                <a:latin typeface="&amp;quot"/>
              </a:rPr>
              <a:t>System</a:t>
            </a:r>
            <a:r>
              <a:rPr lang="en-GB" dirty="0">
                <a:solidFill>
                  <a:srgbClr val="373D3F"/>
                </a:solidFill>
                <a:latin typeface="Tinos"/>
              </a:rPr>
              <a:t> is a group of organs that work together to perform major functions or meet physiological needs of the body.</a:t>
            </a:r>
          </a:p>
          <a:p>
            <a:r>
              <a:rPr lang="en-GB" dirty="0">
                <a:solidFill>
                  <a:srgbClr val="373D3F"/>
                </a:solidFill>
                <a:latin typeface="Tinos"/>
              </a:rPr>
              <a:t>There are 10 major systems in physiology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5448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(sciencelearn.org.nz)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799" y="0"/>
            <a:ext cx="8278813" cy="5085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5196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2400" dirty="0"/>
              <a:t>THE SKIN COVERS THE GROSS STRUCTURE OF THE HUMAN BODY</a:t>
            </a:r>
            <a:br>
              <a:rPr lang="en-GB" sz="2400" dirty="0"/>
            </a:br>
            <a:r>
              <a:rPr lang="en-GB" sz="2400" b="1" dirty="0"/>
              <a:t>FUNCTIONS OF THE SKIN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Protection. Microorganism, dehydration, ultraviolet light, mechanical damage.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Sensation. Sense pain, temperature, touch, deep pressure.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Allows movement. Allows movement muscles can flex &amp; body can move.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Endocrine. Vitamin D production by your skin.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Excretion.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Immunity. </a:t>
            </a:r>
          </a:p>
          <a:p>
            <a:pPr>
              <a:buFont typeface="Arial"/>
              <a:buChar char="•"/>
            </a:pPr>
            <a:r>
              <a:rPr lang="en-GB" dirty="0">
                <a:solidFill>
                  <a:srgbClr val="222222"/>
                </a:solidFill>
                <a:latin typeface="arial"/>
              </a:rPr>
              <a:t>Regulate Temperature.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80374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424936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6312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7E1CB3-3AC6-EF46-A9E9-3C621535A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PK" dirty="0"/>
              <a:t>Planes of the Human Body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B4B355-8891-D54F-995F-48251672D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PK" dirty="0"/>
              <a:t>L</a:t>
            </a:r>
            <a:r>
              <a:rPr lang="en-GB" dirty="0"/>
              <a:t>e</a:t>
            </a:r>
            <a:r>
              <a:rPr lang="en-PK" dirty="0"/>
              <a:t>t us watch this video:</a:t>
            </a:r>
          </a:p>
          <a:p>
            <a:endParaRPr lang="en-PK" dirty="0"/>
          </a:p>
          <a:p>
            <a:r>
              <a:rPr lang="en-GB" dirty="0">
                <a:hlinkClick r:id="rId2"/>
              </a:rPr>
              <a:t>https://www.youtube.com/watch?v=sqtE9GlLBJs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3221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GROSS FEATURES OF THE BODY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 following video outlines the gross features of the body</a:t>
            </a:r>
          </a:p>
          <a:p>
            <a:pPr marL="0" indent="0">
              <a:buNone/>
            </a:pPr>
            <a:r>
              <a:rPr lang="en-GB" dirty="0">
                <a:hlinkClick r:id="rId2"/>
              </a:rPr>
              <a:t>https://www.youtube.com/watch?v=8kvnPaPN6GA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From the video what do you understand by the terms: (a) dorsal cavity</a:t>
            </a:r>
          </a:p>
          <a:p>
            <a:pPr marL="0" indent="0">
              <a:buNone/>
            </a:pPr>
            <a:r>
              <a:rPr lang="en-GB" dirty="0"/>
              <a:t>(b)ventral cavity</a:t>
            </a:r>
          </a:p>
        </p:txBody>
      </p:sp>
    </p:spTree>
    <p:extLst>
      <p:ext uri="{BB962C8B-B14F-4D97-AF65-F5344CB8AC3E}">
        <p14:creationId xmlns:p14="http://schemas.microsoft.com/office/powerpoint/2010/main" val="34405348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744409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602"/>
            <a:ext cx="8208912" cy="5553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81791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WEEK 1 ACTIVITY</a:t>
            </a:r>
          </a:p>
          <a:p>
            <a:r>
              <a:rPr lang="en-GB"/>
              <a:t>IDENTIFY A SYSTEM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6380922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303dbf9b-b85b-46a0-94f1-894078c07ecd">
      <UserInfo>
        <DisplayName>Alison Harding</DisplayName>
        <AccountId>352</AccountId>
        <AccountType/>
      </UserInfo>
      <UserInfo>
        <DisplayName>Rachel Bendall</DisplayName>
        <AccountId>2520</AccountId>
        <AccountType/>
      </UserInfo>
      <UserInfo>
        <DisplayName>Ruth Groff</DisplayName>
        <AccountId>2266</AccountId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a99b5ab61f45874ac4021837dd475404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c4d360f611fb76bcade101f689d84229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5FC5585-51CA-4C4C-9028-AEC8FAD67B8B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303dbf9b-b85b-46a0-94f1-894078c07ecd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F5B0EF21-CA5D-4A60-A3B8-014B6353052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20140311PresentationUWTSDTemplate</Template>
  <TotalTime>39934</TotalTime>
  <Words>602</Words>
  <Application>Microsoft Office PowerPoint</Application>
  <PresentationFormat>On-screen Show (4:3)</PresentationFormat>
  <Paragraphs>109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&amp;quot</vt:lpstr>
      <vt:lpstr>Arial</vt:lpstr>
      <vt:lpstr>Arial</vt:lpstr>
      <vt:lpstr>Calibri</vt:lpstr>
      <vt:lpstr>Myriad Pro</vt:lpstr>
      <vt:lpstr>Tinos</vt:lpstr>
      <vt:lpstr>Wingdings</vt:lpstr>
      <vt:lpstr>20140311PresentationUWTSDTemplate</vt:lpstr>
      <vt:lpstr>INTRODUCTION TO PHYSIOLOGY</vt:lpstr>
      <vt:lpstr>PowerPoint Presentation</vt:lpstr>
      <vt:lpstr>GROUND RULES</vt:lpstr>
      <vt:lpstr>Introduction to the Module</vt:lpstr>
      <vt:lpstr>WEEK ONE</vt:lpstr>
      <vt:lpstr>AIMS AND OBJECTIVES OF THE LESSON</vt:lpstr>
      <vt:lpstr>ANATOMY AND PHYSIOLOGY</vt:lpstr>
      <vt:lpstr>Anatomy</vt:lpstr>
      <vt:lpstr>Microscopic Anatomy</vt:lpstr>
      <vt:lpstr>PHYSIOLOGY</vt:lpstr>
      <vt:lpstr>Group Discussion</vt:lpstr>
      <vt:lpstr> Levels of organisation</vt:lpstr>
      <vt:lpstr>PowerPoint Presentation</vt:lpstr>
      <vt:lpstr> Levels of organisation…cntd</vt:lpstr>
      <vt:lpstr>PowerPoint Presentation</vt:lpstr>
      <vt:lpstr>THE SKIN COVERS THE GROSS STRUCTURE OF THE HUMAN BODY FUNCTIONS OF THE SKIN</vt:lpstr>
      <vt:lpstr>PowerPoint Presentation</vt:lpstr>
      <vt:lpstr>Planes of the Human Body</vt:lpstr>
      <vt:lpstr>GROSS FEATURES OF THE BODY</vt:lpstr>
      <vt:lpstr>PowerPoint Presentation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Goolam Mumtaz</cp:lastModifiedBy>
  <cp:revision>116</cp:revision>
  <dcterms:created xsi:type="dcterms:W3CDTF">2015-04-14T15:21:28Z</dcterms:created>
  <dcterms:modified xsi:type="dcterms:W3CDTF">2022-05-27T11:23:49Z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