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B459A0-A7E2-4569-9F42-89B85C9FFA6B}" v="18" dt="2020-11-18T11:47:36.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56" autoAdjust="0"/>
    <p:restoredTop sz="73859" autoAdjust="0"/>
  </p:normalViewPr>
  <p:slideViewPr>
    <p:cSldViewPr snapToGrid="0">
      <p:cViewPr varScale="1">
        <p:scale>
          <a:sx n="47" d="100"/>
          <a:sy n="47" d="100"/>
        </p:scale>
        <p:origin x="161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e Ahern" userId="a240ded5bce2fa5c" providerId="LiveId" clId="{BFB459A0-A7E2-4569-9F42-89B85C9FFA6B}"/>
    <pc:docChg chg="undo custSel modSld">
      <pc:chgData name="Caitline Ahern" userId="a240ded5bce2fa5c" providerId="LiveId" clId="{BFB459A0-A7E2-4569-9F42-89B85C9FFA6B}" dt="2020-11-18T11:48:09.204" v="11452" actId="1076"/>
      <pc:docMkLst>
        <pc:docMk/>
      </pc:docMkLst>
      <pc:sldChg chg="addSp delSp modSp mod">
        <pc:chgData name="Caitline Ahern" userId="a240ded5bce2fa5c" providerId="LiveId" clId="{BFB459A0-A7E2-4569-9F42-89B85C9FFA6B}" dt="2020-11-18T11:48:09.204" v="11452" actId="1076"/>
        <pc:sldMkLst>
          <pc:docMk/>
          <pc:sldMk cId="1060808962" sldId="256"/>
        </pc:sldMkLst>
        <pc:spChg chg="mod">
          <ac:chgData name="Caitline Ahern" userId="a240ded5bce2fa5c" providerId="LiveId" clId="{BFB459A0-A7E2-4569-9F42-89B85C9FFA6B}" dt="2020-11-18T11:36:25.353" v="11428" actId="255"/>
          <ac:spMkLst>
            <pc:docMk/>
            <pc:sldMk cId="1060808962" sldId="256"/>
            <ac:spMk id="4" creationId="{A02C6CBB-133C-413A-B094-833B5F97FDD3}"/>
          </ac:spMkLst>
        </pc:spChg>
        <pc:spChg chg="del mod">
          <ac:chgData name="Caitline Ahern" userId="a240ded5bce2fa5c" providerId="LiveId" clId="{BFB459A0-A7E2-4569-9F42-89B85C9FFA6B}" dt="2020-11-16T11:00:38.825" v="160" actId="21"/>
          <ac:spMkLst>
            <pc:docMk/>
            <pc:sldMk cId="1060808962" sldId="256"/>
            <ac:spMk id="5" creationId="{375D5B2C-7FC2-4F21-9447-F832C7074CF4}"/>
          </ac:spMkLst>
        </pc:spChg>
        <pc:spChg chg="del mod">
          <ac:chgData name="Caitline Ahern" userId="a240ded5bce2fa5c" providerId="LiveId" clId="{BFB459A0-A7E2-4569-9F42-89B85C9FFA6B}" dt="2020-11-16T11:08:48.017" v="334" actId="21"/>
          <ac:spMkLst>
            <pc:docMk/>
            <pc:sldMk cId="1060808962" sldId="256"/>
            <ac:spMk id="6" creationId="{7186F0FF-4DF7-491A-ACD8-D2C55BB32F99}"/>
          </ac:spMkLst>
        </pc:spChg>
        <pc:spChg chg="add del mod">
          <ac:chgData name="Caitline Ahern" userId="a240ded5bce2fa5c" providerId="LiveId" clId="{BFB459A0-A7E2-4569-9F42-89B85C9FFA6B}" dt="2020-11-16T10:55:59.463" v="50"/>
          <ac:spMkLst>
            <pc:docMk/>
            <pc:sldMk cId="1060808962" sldId="256"/>
            <ac:spMk id="8" creationId="{4B93B566-6225-43C3-B523-7BD5B75EB5BC}"/>
          </ac:spMkLst>
        </pc:spChg>
        <pc:spChg chg="add mod">
          <ac:chgData name="Caitline Ahern" userId="a240ded5bce2fa5c" providerId="LiveId" clId="{BFB459A0-A7E2-4569-9F42-89B85C9FFA6B}" dt="2020-11-17T11:55:49.884" v="622" actId="1076"/>
          <ac:spMkLst>
            <pc:docMk/>
            <pc:sldMk cId="1060808962" sldId="256"/>
            <ac:spMk id="9" creationId="{5D18474B-7441-4045-BCF4-63D7F6AB0A17}"/>
          </ac:spMkLst>
        </pc:spChg>
        <pc:spChg chg="add mod">
          <ac:chgData name="Caitline Ahern" userId="a240ded5bce2fa5c" providerId="LiveId" clId="{BFB459A0-A7E2-4569-9F42-89B85C9FFA6B}" dt="2020-11-17T11:56:00.869" v="624" actId="1076"/>
          <ac:spMkLst>
            <pc:docMk/>
            <pc:sldMk cId="1060808962" sldId="256"/>
            <ac:spMk id="10" creationId="{5F33AC40-2CA3-42B1-8C85-8AA22F11969D}"/>
          </ac:spMkLst>
        </pc:spChg>
        <pc:spChg chg="add del">
          <ac:chgData name="Caitline Ahern" userId="a240ded5bce2fa5c" providerId="LiveId" clId="{BFB459A0-A7E2-4569-9F42-89B85C9FFA6B}" dt="2020-11-16T10:56:46.946" v="70" actId="21"/>
          <ac:spMkLst>
            <pc:docMk/>
            <pc:sldMk cId="1060808962" sldId="256"/>
            <ac:spMk id="11" creationId="{F91B9E59-8302-4480-9774-0C4E4BC52862}"/>
          </ac:spMkLst>
        </pc:spChg>
        <pc:spChg chg="add mod">
          <ac:chgData name="Caitline Ahern" userId="a240ded5bce2fa5c" providerId="LiveId" clId="{BFB459A0-A7E2-4569-9F42-89B85C9FFA6B}" dt="2020-11-17T11:55:55.179" v="623" actId="1076"/>
          <ac:spMkLst>
            <pc:docMk/>
            <pc:sldMk cId="1060808962" sldId="256"/>
            <ac:spMk id="12" creationId="{EEB7D265-0E4C-47BE-9625-43C43F1A5D63}"/>
          </ac:spMkLst>
        </pc:spChg>
        <pc:spChg chg="add mod">
          <ac:chgData name="Caitline Ahern" userId="a240ded5bce2fa5c" providerId="LiveId" clId="{BFB459A0-A7E2-4569-9F42-89B85C9FFA6B}" dt="2020-11-17T11:56:07.937" v="625" actId="1076"/>
          <ac:spMkLst>
            <pc:docMk/>
            <pc:sldMk cId="1060808962" sldId="256"/>
            <ac:spMk id="13" creationId="{75B4CA0F-8B13-4A4F-ADAC-F5E1A3FE3723}"/>
          </ac:spMkLst>
        </pc:spChg>
        <pc:spChg chg="add mod">
          <ac:chgData name="Caitline Ahern" userId="a240ded5bce2fa5c" providerId="LiveId" clId="{BFB459A0-A7E2-4569-9F42-89B85C9FFA6B}" dt="2020-11-17T15:39:53.723" v="8641" actId="1076"/>
          <ac:spMkLst>
            <pc:docMk/>
            <pc:sldMk cId="1060808962" sldId="256"/>
            <ac:spMk id="14" creationId="{34B0E9C8-3F13-4B73-A0CF-E0FCBDE00193}"/>
          </ac:spMkLst>
        </pc:spChg>
        <pc:spChg chg="add mod">
          <ac:chgData name="Caitline Ahern" userId="a240ded5bce2fa5c" providerId="LiveId" clId="{BFB459A0-A7E2-4569-9F42-89B85C9FFA6B}" dt="2020-11-17T15:39:47.627" v="8640" actId="1076"/>
          <ac:spMkLst>
            <pc:docMk/>
            <pc:sldMk cId="1060808962" sldId="256"/>
            <ac:spMk id="17" creationId="{A960A447-2FB6-4487-8D87-1838F0002618}"/>
          </ac:spMkLst>
        </pc:spChg>
        <pc:spChg chg="add mod">
          <ac:chgData name="Caitline Ahern" userId="a240ded5bce2fa5c" providerId="LiveId" clId="{BFB459A0-A7E2-4569-9F42-89B85C9FFA6B}" dt="2020-11-18T11:42:56.926" v="11440" actId="14100"/>
          <ac:spMkLst>
            <pc:docMk/>
            <pc:sldMk cId="1060808962" sldId="256"/>
            <ac:spMk id="18" creationId="{C7D15A7F-B0F1-4565-98D8-DE1CD558132B}"/>
          </ac:spMkLst>
        </pc:spChg>
        <pc:spChg chg="add mod">
          <ac:chgData name="Caitline Ahern" userId="a240ded5bce2fa5c" providerId="LiveId" clId="{BFB459A0-A7E2-4569-9F42-89B85C9FFA6B}" dt="2020-11-18T11:43:13.220" v="11442" actId="1076"/>
          <ac:spMkLst>
            <pc:docMk/>
            <pc:sldMk cId="1060808962" sldId="256"/>
            <ac:spMk id="19" creationId="{B3D0C497-D092-4B01-9C07-7A84736B409D}"/>
          </ac:spMkLst>
        </pc:spChg>
        <pc:spChg chg="add mod">
          <ac:chgData name="Caitline Ahern" userId="a240ded5bce2fa5c" providerId="LiveId" clId="{BFB459A0-A7E2-4569-9F42-89B85C9FFA6B}" dt="2020-11-17T16:02:19.605" v="9883" actId="20577"/>
          <ac:spMkLst>
            <pc:docMk/>
            <pc:sldMk cId="1060808962" sldId="256"/>
            <ac:spMk id="21" creationId="{4D461607-E53B-4D34-8A98-F92A918429B2}"/>
          </ac:spMkLst>
        </pc:spChg>
        <pc:picChg chg="add mod">
          <ac:chgData name="Caitline Ahern" userId="a240ded5bce2fa5c" providerId="LiveId" clId="{BFB459A0-A7E2-4569-9F42-89B85C9FFA6B}" dt="2020-11-17T11:55:45.456" v="621" actId="1076"/>
          <ac:picMkLst>
            <pc:docMk/>
            <pc:sldMk cId="1060808962" sldId="256"/>
            <ac:picMk id="7" creationId="{73389ED8-44A2-4246-96C5-85C97C41C64A}"/>
          </ac:picMkLst>
        </pc:picChg>
        <pc:picChg chg="add mod modCrop">
          <ac:chgData name="Caitline Ahern" userId="a240ded5bce2fa5c" providerId="LiveId" clId="{BFB459A0-A7E2-4569-9F42-89B85C9FFA6B}" dt="2020-11-18T11:39:25.289" v="11430" actId="14100"/>
          <ac:picMkLst>
            <pc:docMk/>
            <pc:sldMk cId="1060808962" sldId="256"/>
            <ac:picMk id="15" creationId="{A46D4538-7474-4CB4-B3FF-5338E6EB6984}"/>
          </ac:picMkLst>
        </pc:picChg>
        <pc:picChg chg="add mod modCrop">
          <ac:chgData name="Caitline Ahern" userId="a240ded5bce2fa5c" providerId="LiveId" clId="{BFB459A0-A7E2-4569-9F42-89B85C9FFA6B}" dt="2020-11-17T15:16:15.537" v="7196" actId="1076"/>
          <ac:picMkLst>
            <pc:docMk/>
            <pc:sldMk cId="1060808962" sldId="256"/>
            <ac:picMk id="16" creationId="{DC1B6D32-7424-44C4-BE48-463C4CB1488E}"/>
          </ac:picMkLst>
        </pc:picChg>
        <pc:picChg chg="add mod">
          <ac:chgData name="Caitline Ahern" userId="a240ded5bce2fa5c" providerId="LiveId" clId="{BFB459A0-A7E2-4569-9F42-89B85C9FFA6B}" dt="2020-11-17T15:16:11.748" v="7195" actId="1076"/>
          <ac:picMkLst>
            <pc:docMk/>
            <pc:sldMk cId="1060808962" sldId="256"/>
            <ac:picMk id="20" creationId="{825A91F5-E226-45C0-A213-161CA0874392}"/>
          </ac:picMkLst>
        </pc:picChg>
        <pc:picChg chg="add mod modCrop">
          <ac:chgData name="Caitline Ahern" userId="a240ded5bce2fa5c" providerId="LiveId" clId="{BFB459A0-A7E2-4569-9F42-89B85C9FFA6B}" dt="2020-11-18T11:48:07.078" v="11451" actId="1076"/>
          <ac:picMkLst>
            <pc:docMk/>
            <pc:sldMk cId="1060808962" sldId="256"/>
            <ac:picMk id="22" creationId="{91EE5FD0-C725-4745-899E-2F7E6D6AB1BC}"/>
          </ac:picMkLst>
        </pc:picChg>
        <pc:picChg chg="add mod">
          <ac:chgData name="Caitline Ahern" userId="a240ded5bce2fa5c" providerId="LiveId" clId="{BFB459A0-A7E2-4569-9F42-89B85C9FFA6B}" dt="2020-11-18T11:48:09.204" v="11452" actId="1076"/>
          <ac:picMkLst>
            <pc:docMk/>
            <pc:sldMk cId="1060808962" sldId="256"/>
            <ac:picMk id="23" creationId="{16F575B4-214D-45DE-96B0-59B1CAF9A46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3C139-C593-4318-ADD5-92EFD93B28EB}" type="datetimeFigureOut">
              <a:rPr lang="en-GB" smtClean="0"/>
              <a:t>20/11/2020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D8F98-D712-44A7-9E7C-0424F9EC2B78}" type="slidenum">
              <a:rPr lang="en-GB" smtClean="0"/>
              <a:t>‹#›</a:t>
            </a:fld>
            <a:endParaRPr lang="en-GB"/>
          </a:p>
        </p:txBody>
      </p:sp>
    </p:spTree>
    <p:extLst>
      <p:ext uri="{BB962C8B-B14F-4D97-AF65-F5344CB8AC3E}">
        <p14:creationId xmlns:p14="http://schemas.microsoft.com/office/powerpoint/2010/main" val="22279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Bibliography </a:t>
            </a:r>
          </a:p>
          <a:p>
            <a:r>
              <a:rPr lang="en-GB" dirty="0"/>
              <a:t>Morris, J., 2017. The </a:t>
            </a:r>
            <a:r>
              <a:rPr lang="en-GB" dirty="0" err="1"/>
              <a:t>Clydach</a:t>
            </a:r>
            <a:r>
              <a:rPr lang="en-GB" dirty="0"/>
              <a:t> Murders - A Miscarriage of Justice. Glasgow: </a:t>
            </a:r>
            <a:r>
              <a:rPr lang="en-GB" dirty="0" err="1"/>
              <a:t>Seren</a:t>
            </a:r>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1CD8F98-D712-44A7-9E7C-0424F9EC2B78}" type="slidenum">
              <a:rPr lang="en-GB" smtClean="0"/>
              <a:t>1</a:t>
            </a:fld>
            <a:endParaRPr lang="en-GB"/>
          </a:p>
        </p:txBody>
      </p:sp>
    </p:spTree>
    <p:extLst>
      <p:ext uri="{BB962C8B-B14F-4D97-AF65-F5344CB8AC3E}">
        <p14:creationId xmlns:p14="http://schemas.microsoft.com/office/powerpoint/2010/main" val="1355995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B7C2C-3077-461F-9DBA-2E756D0F6C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951C08-0F2D-4BC8-A4BA-AA10D957C5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EB51DB-7766-43FE-B0C8-BE9D4F8D8DCD}"/>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5" name="Footer Placeholder 4">
            <a:extLst>
              <a:ext uri="{FF2B5EF4-FFF2-40B4-BE49-F238E27FC236}">
                <a16:creationId xmlns:a16="http://schemas.microsoft.com/office/drawing/2014/main" id="{5C66CB37-79EC-43C4-9F4E-3AE93B98C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82432-5105-49FE-88A7-2C31198E9853}"/>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2873435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6016-EE64-449A-B2F1-695FA87A14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BB703E-7732-4292-A82A-CD786BC998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5C37B8-3B73-43C6-9F34-EF9ED25DD842}"/>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5" name="Footer Placeholder 4">
            <a:extLst>
              <a:ext uri="{FF2B5EF4-FFF2-40B4-BE49-F238E27FC236}">
                <a16:creationId xmlns:a16="http://schemas.microsoft.com/office/drawing/2014/main" id="{66C383AF-0CB1-490D-BFCB-B044727BCE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FAA409-DAE6-421D-9335-E9981C62383E}"/>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400844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7AEA4-208C-4F77-93BE-41A8728AB8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B2ACAD-50C3-4505-9615-124B896375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D8B842-4856-4D6B-B77D-FDA7A4F6534F}"/>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5" name="Footer Placeholder 4">
            <a:extLst>
              <a:ext uri="{FF2B5EF4-FFF2-40B4-BE49-F238E27FC236}">
                <a16:creationId xmlns:a16="http://schemas.microsoft.com/office/drawing/2014/main" id="{947BEA8C-FACE-4590-8CC2-01FA4C20F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3CF13-14C6-4F95-8429-0B7101309397}"/>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1408224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2E86D-0BDF-4A71-9F7C-74F5ECD018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B8F391-C620-4E94-A1F0-909828AC3B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8EB138-ECBF-41AA-857E-F3690A955B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1D082E-BA63-479B-B3B7-D951D45B53AC}"/>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6" name="Footer Placeholder 5">
            <a:extLst>
              <a:ext uri="{FF2B5EF4-FFF2-40B4-BE49-F238E27FC236}">
                <a16:creationId xmlns:a16="http://schemas.microsoft.com/office/drawing/2014/main" id="{AAE53AFE-734C-4961-AD77-6D091F7051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AABFF-1444-45CE-AA63-0BAB4DC39439}"/>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358775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0D946-CA9F-48F8-B3D3-0E2FD3FE3F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478A56-9900-47FE-8F14-7C03499DAA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2BADCA-EF53-4E7D-BC28-27A82A0F31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AADCC4-F9E7-48F7-AD97-FD7FEC9816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8BF99A-FF7E-4C70-B8FD-AB72A2B4D1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99EFE1-9445-4FFC-A1C6-6C0D27A1F7B3}"/>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8" name="Footer Placeholder 7">
            <a:extLst>
              <a:ext uri="{FF2B5EF4-FFF2-40B4-BE49-F238E27FC236}">
                <a16:creationId xmlns:a16="http://schemas.microsoft.com/office/drawing/2014/main" id="{D8CA5C16-5A32-4FD8-A6AB-4AEA075883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6BC18B-B328-40D8-A2BC-AF8E73CF10F6}"/>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112346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8221-DEAB-4575-9607-43FA57C477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032623-37E2-4FB7-BC92-0CF4D9A46EA9}"/>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4" name="Footer Placeholder 3">
            <a:extLst>
              <a:ext uri="{FF2B5EF4-FFF2-40B4-BE49-F238E27FC236}">
                <a16:creationId xmlns:a16="http://schemas.microsoft.com/office/drawing/2014/main" id="{17B3CE62-956F-4199-BFA6-C699B9CBAF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7CDD73-206E-406E-8614-EDC598A7B8D6}"/>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144983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B5E37E-146A-4789-A6E9-370B15D0F15F}"/>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3" name="Footer Placeholder 2">
            <a:extLst>
              <a:ext uri="{FF2B5EF4-FFF2-40B4-BE49-F238E27FC236}">
                <a16:creationId xmlns:a16="http://schemas.microsoft.com/office/drawing/2014/main" id="{9DECA784-AEC1-4E07-9143-1CFAEB0448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1B45AB-B3E8-44C3-A7D8-A7C970A94A07}"/>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396016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949F-7BCA-48D1-AADA-417B3F88EE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EC5E09-9F59-4393-ABAE-77B316609E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A08459-1B6C-433B-9BB8-78EAF1A89D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123A0E-6527-4296-9F8F-7E4E25268E99}"/>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6" name="Footer Placeholder 5">
            <a:extLst>
              <a:ext uri="{FF2B5EF4-FFF2-40B4-BE49-F238E27FC236}">
                <a16:creationId xmlns:a16="http://schemas.microsoft.com/office/drawing/2014/main" id="{62BA2DBA-94BF-411B-932C-4BC7740960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AE473D-AD04-4ABF-9101-AAE44778221B}"/>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2586215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C34D-0D33-4EC7-ABBF-BB178B6A61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98B955-30D5-4AAA-82D0-276F61FA7B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D4DB9C-4095-471C-8B70-8A27859F5F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6FF077-4B61-4DA4-92C0-B47402DC311F}"/>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6" name="Footer Placeholder 5">
            <a:extLst>
              <a:ext uri="{FF2B5EF4-FFF2-40B4-BE49-F238E27FC236}">
                <a16:creationId xmlns:a16="http://schemas.microsoft.com/office/drawing/2014/main" id="{8267A5EB-4911-4830-9A33-36974D1B0D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181A2-D6B3-45DB-8DDF-AB917EC913F0}"/>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1337075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0698C-F4B9-47E2-9886-7940335142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99B2A2-9962-4609-A02F-E1448BC2E6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FF6AC7-FA3D-4E3C-B4B0-25E12334B0D3}"/>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5" name="Footer Placeholder 4">
            <a:extLst>
              <a:ext uri="{FF2B5EF4-FFF2-40B4-BE49-F238E27FC236}">
                <a16:creationId xmlns:a16="http://schemas.microsoft.com/office/drawing/2014/main" id="{0F832D57-626F-4F09-8FE9-2F2625DFA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381706-39C7-41FD-9FD3-8790BE63E907}"/>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3665561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08B1F4-2E1C-42DF-88D6-30BFC307CE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8A61D3-D5BF-4FD1-8043-11E9068182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A05E4-71A4-40DE-A46B-EE9445DB3FB6}"/>
              </a:ext>
            </a:extLst>
          </p:cNvPr>
          <p:cNvSpPr>
            <a:spLocks noGrp="1"/>
          </p:cNvSpPr>
          <p:nvPr>
            <p:ph type="dt" sz="half" idx="10"/>
          </p:nvPr>
        </p:nvSpPr>
        <p:spPr/>
        <p:txBody>
          <a:bodyPr/>
          <a:lstStyle/>
          <a:p>
            <a:fld id="{F6B5CAAB-50A6-4E63-8522-B3C57618059C}" type="datetimeFigureOut">
              <a:rPr lang="en-GB" smtClean="0"/>
              <a:t>20/11/2020</a:t>
            </a:fld>
            <a:endParaRPr lang="en-GB"/>
          </a:p>
        </p:txBody>
      </p:sp>
      <p:sp>
        <p:nvSpPr>
          <p:cNvPr id="5" name="Footer Placeholder 4">
            <a:extLst>
              <a:ext uri="{FF2B5EF4-FFF2-40B4-BE49-F238E27FC236}">
                <a16:creationId xmlns:a16="http://schemas.microsoft.com/office/drawing/2014/main" id="{25B20D42-8166-40A4-9240-ADED3E1D15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431745-A76E-42B3-87B0-774341291E06}"/>
              </a:ext>
            </a:extLst>
          </p:cNvPr>
          <p:cNvSpPr>
            <a:spLocks noGrp="1"/>
          </p:cNvSpPr>
          <p:nvPr>
            <p:ph type="sldNum" sz="quarter" idx="12"/>
          </p:nvPr>
        </p:nvSpPr>
        <p:spPr/>
        <p:txBody>
          <a:bodyPr/>
          <a:lstStyle/>
          <a:p>
            <a:fld id="{79D718A3-280B-4C16-81D1-4E167AC816F8}" type="slidenum">
              <a:rPr lang="en-GB" smtClean="0"/>
              <a:t>‹#›</a:t>
            </a:fld>
            <a:endParaRPr lang="en-GB"/>
          </a:p>
        </p:txBody>
      </p:sp>
    </p:spTree>
    <p:extLst>
      <p:ext uri="{BB962C8B-B14F-4D97-AF65-F5344CB8AC3E}">
        <p14:creationId xmlns:p14="http://schemas.microsoft.com/office/powerpoint/2010/main" val="168407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0D123F-5A45-419F-A403-C38A2F6E53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B14025-C90E-496D-A2A9-B8C0BFB490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6866BE-055A-402F-AC2A-85BF5C245F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B5CAAB-50A6-4E63-8522-B3C57618059C}" type="datetimeFigureOut">
              <a:rPr lang="en-GB" smtClean="0"/>
              <a:t>20/11/2020</a:t>
            </a:fld>
            <a:endParaRPr lang="en-GB"/>
          </a:p>
        </p:txBody>
      </p:sp>
      <p:sp>
        <p:nvSpPr>
          <p:cNvPr id="5" name="Footer Placeholder 4">
            <a:extLst>
              <a:ext uri="{FF2B5EF4-FFF2-40B4-BE49-F238E27FC236}">
                <a16:creationId xmlns:a16="http://schemas.microsoft.com/office/drawing/2014/main" id="{284995B2-1745-4193-9A6D-95554618C3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10CCA0-E787-4D70-9432-593539E100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D718A3-280B-4C16-81D1-4E167AC816F8}" type="slidenum">
              <a:rPr lang="en-GB" smtClean="0"/>
              <a:t>‹#›</a:t>
            </a:fld>
            <a:endParaRPr lang="en-GB"/>
          </a:p>
        </p:txBody>
      </p:sp>
    </p:spTree>
    <p:extLst>
      <p:ext uri="{BB962C8B-B14F-4D97-AF65-F5344CB8AC3E}">
        <p14:creationId xmlns:p14="http://schemas.microsoft.com/office/powerpoint/2010/main" val="2316051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02C6CBB-133C-413A-B094-833B5F97FDD3}"/>
              </a:ext>
            </a:extLst>
          </p:cNvPr>
          <p:cNvSpPr/>
          <p:nvPr/>
        </p:nvSpPr>
        <p:spPr>
          <a:xfrm>
            <a:off x="3297836" y="205495"/>
            <a:ext cx="5589257" cy="1692771"/>
          </a:xfrm>
          <a:prstGeom prst="rect">
            <a:avLst/>
          </a:prstGeom>
          <a:noFill/>
        </p:spPr>
        <p:txBody>
          <a:bodyPr wrap="square" lIns="91440" tIns="45720" rIns="91440" bIns="45720">
            <a:spAutoFit/>
          </a:bodyPr>
          <a:lstStyle/>
          <a:p>
            <a:pPr algn="ctr"/>
            <a:r>
              <a:rPr lang="en-US" sz="3200" b="1" dirty="0" err="1">
                <a:ln w="0"/>
                <a:solidFill>
                  <a:srgbClr val="FF0000"/>
                </a:solidFill>
                <a:effectLst>
                  <a:outerShdw blurRad="38100" dist="19050" dir="2700000" algn="tl" rotWithShape="0">
                    <a:schemeClr val="dk1">
                      <a:alpha val="40000"/>
                    </a:schemeClr>
                  </a:outerShdw>
                </a:effectLst>
              </a:rPr>
              <a:t>Clydach</a:t>
            </a:r>
            <a:r>
              <a:rPr lang="en-US" sz="3200" b="1" dirty="0">
                <a:ln w="0"/>
                <a:solidFill>
                  <a:srgbClr val="FF0000"/>
                </a:solidFill>
                <a:effectLst>
                  <a:outerShdw blurRad="38100" dist="19050" dir="2700000" algn="tl" rotWithShape="0">
                    <a:schemeClr val="dk1">
                      <a:alpha val="40000"/>
                    </a:schemeClr>
                  </a:outerShdw>
                </a:effectLst>
              </a:rPr>
              <a:t> Murders </a:t>
            </a:r>
          </a:p>
          <a:p>
            <a:pPr algn="ctr"/>
            <a:r>
              <a:rPr lang="en-US" sz="3200" b="1" dirty="0">
                <a:ln w="0"/>
                <a:solidFill>
                  <a:srgbClr val="FF0000"/>
                </a:solidFill>
                <a:effectLst>
                  <a:outerShdw blurRad="38100" dist="19050" dir="2700000" algn="tl" rotWithShape="0">
                    <a:schemeClr val="dk1">
                      <a:alpha val="40000"/>
                    </a:schemeClr>
                  </a:outerShdw>
                </a:effectLst>
              </a:rPr>
              <a:t>Is this a miscarriage of justice</a:t>
            </a:r>
            <a:r>
              <a:rPr lang="en-US" sz="3200" b="1" cap="none" spc="0" dirty="0">
                <a:ln w="0"/>
                <a:solidFill>
                  <a:srgbClr val="FF0000"/>
                </a:solidFill>
                <a:effectLst>
                  <a:outerShdw blurRad="38100" dist="19050" dir="2700000" algn="tl" rotWithShape="0">
                    <a:schemeClr val="dk1">
                      <a:alpha val="40000"/>
                    </a:schemeClr>
                  </a:outerShdw>
                </a:effectLst>
              </a:rPr>
              <a:t>?</a:t>
            </a:r>
          </a:p>
          <a:p>
            <a:pPr algn="ctr"/>
            <a:endParaRPr lang="en-US" sz="4000" b="1" cap="none" spc="0" dirty="0">
              <a:ln w="0"/>
              <a:solidFill>
                <a:srgbClr val="FF0000"/>
              </a:solidFill>
              <a:effectLst>
                <a:outerShdw blurRad="38100" dist="19050" dir="2700000" algn="tl" rotWithShape="0">
                  <a:schemeClr val="dk1">
                    <a:alpha val="40000"/>
                  </a:schemeClr>
                </a:outerShdw>
              </a:effectLst>
            </a:endParaRPr>
          </a:p>
        </p:txBody>
      </p:sp>
      <p:pic>
        <p:nvPicPr>
          <p:cNvPr id="7" name="Picture 6">
            <a:extLst>
              <a:ext uri="{FF2B5EF4-FFF2-40B4-BE49-F238E27FC236}">
                <a16:creationId xmlns:a16="http://schemas.microsoft.com/office/drawing/2014/main" id="{73389ED8-44A2-4246-96C5-85C97C41C64A}"/>
              </a:ext>
            </a:extLst>
          </p:cNvPr>
          <p:cNvPicPr>
            <a:picLocks noChangeAspect="1"/>
          </p:cNvPicPr>
          <p:nvPr/>
        </p:nvPicPr>
        <p:blipFill>
          <a:blip r:embed="rId3"/>
          <a:stretch>
            <a:fillRect/>
          </a:stretch>
        </p:blipFill>
        <p:spPr>
          <a:xfrm>
            <a:off x="3918049" y="1300071"/>
            <a:ext cx="4497723" cy="1597149"/>
          </a:xfrm>
          <a:prstGeom prst="rect">
            <a:avLst/>
          </a:prstGeom>
        </p:spPr>
      </p:pic>
      <p:sp>
        <p:nvSpPr>
          <p:cNvPr id="9" name="TextBox 8">
            <a:extLst>
              <a:ext uri="{FF2B5EF4-FFF2-40B4-BE49-F238E27FC236}">
                <a16:creationId xmlns:a16="http://schemas.microsoft.com/office/drawing/2014/main" id="{5D18474B-7441-4045-BCF4-63D7F6AB0A17}"/>
              </a:ext>
            </a:extLst>
          </p:cNvPr>
          <p:cNvSpPr txBox="1"/>
          <p:nvPr/>
        </p:nvSpPr>
        <p:spPr>
          <a:xfrm>
            <a:off x="6909782" y="2965451"/>
            <a:ext cx="1745421" cy="276999"/>
          </a:xfrm>
          <a:prstGeom prst="rect">
            <a:avLst/>
          </a:prstGeom>
          <a:noFill/>
        </p:spPr>
        <p:txBody>
          <a:bodyPr wrap="square" rtlCol="0">
            <a:spAutoFit/>
          </a:bodyPr>
          <a:lstStyle/>
          <a:p>
            <a:r>
              <a:rPr lang="en-GB" sz="1200" dirty="0"/>
              <a:t>Doris Dawson - 80</a:t>
            </a:r>
          </a:p>
        </p:txBody>
      </p:sp>
      <p:sp>
        <p:nvSpPr>
          <p:cNvPr id="10" name="TextBox 9">
            <a:extLst>
              <a:ext uri="{FF2B5EF4-FFF2-40B4-BE49-F238E27FC236}">
                <a16:creationId xmlns:a16="http://schemas.microsoft.com/office/drawing/2014/main" id="{5F33AC40-2CA3-42B1-8C85-8AA22F11969D}"/>
              </a:ext>
            </a:extLst>
          </p:cNvPr>
          <p:cNvSpPr txBox="1"/>
          <p:nvPr/>
        </p:nvSpPr>
        <p:spPr>
          <a:xfrm>
            <a:off x="5236798" y="2994004"/>
            <a:ext cx="1266092" cy="276999"/>
          </a:xfrm>
          <a:prstGeom prst="rect">
            <a:avLst/>
          </a:prstGeom>
          <a:noFill/>
        </p:spPr>
        <p:txBody>
          <a:bodyPr wrap="square" rtlCol="0">
            <a:spAutoFit/>
          </a:bodyPr>
          <a:lstStyle/>
          <a:p>
            <a:r>
              <a:rPr lang="en-GB" sz="1200" dirty="0"/>
              <a:t>Katie – 10</a:t>
            </a:r>
          </a:p>
        </p:txBody>
      </p:sp>
      <p:sp>
        <p:nvSpPr>
          <p:cNvPr id="12" name="TextBox 11">
            <a:extLst>
              <a:ext uri="{FF2B5EF4-FFF2-40B4-BE49-F238E27FC236}">
                <a16:creationId xmlns:a16="http://schemas.microsoft.com/office/drawing/2014/main" id="{EEB7D265-0E4C-47BE-9625-43C43F1A5D63}"/>
              </a:ext>
            </a:extLst>
          </p:cNvPr>
          <p:cNvSpPr txBox="1"/>
          <p:nvPr/>
        </p:nvSpPr>
        <p:spPr>
          <a:xfrm>
            <a:off x="6095997" y="2994005"/>
            <a:ext cx="1266092" cy="276999"/>
          </a:xfrm>
          <a:prstGeom prst="rect">
            <a:avLst/>
          </a:prstGeom>
          <a:noFill/>
        </p:spPr>
        <p:txBody>
          <a:bodyPr wrap="square" rtlCol="0">
            <a:spAutoFit/>
          </a:bodyPr>
          <a:lstStyle/>
          <a:p>
            <a:r>
              <a:rPr lang="en-GB" sz="1200" dirty="0"/>
              <a:t>Emily – 8</a:t>
            </a:r>
          </a:p>
        </p:txBody>
      </p:sp>
      <p:sp>
        <p:nvSpPr>
          <p:cNvPr id="13" name="TextBox 12">
            <a:extLst>
              <a:ext uri="{FF2B5EF4-FFF2-40B4-BE49-F238E27FC236}">
                <a16:creationId xmlns:a16="http://schemas.microsoft.com/office/drawing/2014/main" id="{75B4CA0F-8B13-4A4F-ADAC-F5E1A3FE3723}"/>
              </a:ext>
            </a:extLst>
          </p:cNvPr>
          <p:cNvSpPr txBox="1"/>
          <p:nvPr/>
        </p:nvSpPr>
        <p:spPr>
          <a:xfrm>
            <a:off x="3918049" y="2994003"/>
            <a:ext cx="1419008" cy="276999"/>
          </a:xfrm>
          <a:prstGeom prst="rect">
            <a:avLst/>
          </a:prstGeom>
          <a:noFill/>
        </p:spPr>
        <p:txBody>
          <a:bodyPr wrap="square" rtlCol="0">
            <a:spAutoFit/>
          </a:bodyPr>
          <a:lstStyle/>
          <a:p>
            <a:r>
              <a:rPr lang="en-GB" sz="1200" dirty="0"/>
              <a:t>Mandy Power – 34</a:t>
            </a:r>
          </a:p>
        </p:txBody>
      </p:sp>
      <p:sp>
        <p:nvSpPr>
          <p:cNvPr id="14" name="TextBox 13">
            <a:extLst>
              <a:ext uri="{FF2B5EF4-FFF2-40B4-BE49-F238E27FC236}">
                <a16:creationId xmlns:a16="http://schemas.microsoft.com/office/drawing/2014/main" id="{34B0E9C8-3F13-4B73-A0CF-E0FCBDE00193}"/>
              </a:ext>
            </a:extLst>
          </p:cNvPr>
          <p:cNvSpPr txBox="1"/>
          <p:nvPr/>
        </p:nvSpPr>
        <p:spPr>
          <a:xfrm>
            <a:off x="3831067" y="3505387"/>
            <a:ext cx="4710366" cy="2769989"/>
          </a:xfrm>
          <a:prstGeom prst="rect">
            <a:avLst/>
          </a:prstGeom>
          <a:noFill/>
        </p:spPr>
        <p:txBody>
          <a:bodyPr wrap="square" rtlCol="0">
            <a:spAutoFit/>
          </a:bodyPr>
          <a:lstStyle/>
          <a:p>
            <a:pPr marL="171450" indent="-171450">
              <a:buFont typeface="Arial" panose="020B0604020202020204" pitchFamily="34" charset="0"/>
              <a:buChar char="•"/>
            </a:pPr>
            <a:r>
              <a:rPr lang="en-GB" sz="800" b="1" u="sng" dirty="0">
                <a:solidFill>
                  <a:schemeClr val="bg1"/>
                </a:solidFill>
              </a:rPr>
              <a:t>WHEN– </a:t>
            </a:r>
            <a:r>
              <a:rPr lang="en-GB" sz="800" dirty="0">
                <a:solidFill>
                  <a:schemeClr val="bg1"/>
                </a:solidFill>
              </a:rPr>
              <a:t>Sunday June 27</a:t>
            </a:r>
            <a:r>
              <a:rPr lang="en-GB" sz="800" baseline="30000" dirty="0">
                <a:solidFill>
                  <a:schemeClr val="bg1"/>
                </a:solidFill>
              </a:rPr>
              <a:t>th</a:t>
            </a:r>
            <a:r>
              <a:rPr lang="en-GB" sz="800" dirty="0">
                <a:solidFill>
                  <a:schemeClr val="bg1"/>
                </a:solidFill>
              </a:rPr>
              <a:t> 1999</a:t>
            </a:r>
          </a:p>
          <a:p>
            <a:pPr marL="171450" indent="-171450">
              <a:buFont typeface="Arial" panose="020B0604020202020204" pitchFamily="34" charset="0"/>
              <a:buChar char="•"/>
            </a:pPr>
            <a:r>
              <a:rPr lang="en-GB" sz="800" b="1" u="sng" dirty="0">
                <a:solidFill>
                  <a:schemeClr val="bg1"/>
                </a:solidFill>
              </a:rPr>
              <a:t>WHERE – </a:t>
            </a:r>
            <a:r>
              <a:rPr lang="en-GB" sz="800" dirty="0">
                <a:solidFill>
                  <a:schemeClr val="bg1"/>
                </a:solidFill>
              </a:rPr>
              <a:t>9 Kelvin Road, </a:t>
            </a:r>
            <a:r>
              <a:rPr lang="en-GB" sz="800" dirty="0" err="1">
                <a:solidFill>
                  <a:schemeClr val="bg1"/>
                </a:solidFill>
              </a:rPr>
              <a:t>Clydach</a:t>
            </a:r>
            <a:r>
              <a:rPr lang="en-GB" sz="800" dirty="0">
                <a:solidFill>
                  <a:schemeClr val="bg1"/>
                </a:solidFill>
              </a:rPr>
              <a:t>. Swansea</a:t>
            </a:r>
          </a:p>
          <a:p>
            <a:pPr marL="171450" indent="-171450">
              <a:buFont typeface="Arial" panose="020B0604020202020204" pitchFamily="34" charset="0"/>
              <a:buChar char="•"/>
            </a:pPr>
            <a:r>
              <a:rPr lang="en-GB" sz="800" b="1" u="sng" dirty="0">
                <a:solidFill>
                  <a:schemeClr val="bg1"/>
                </a:solidFill>
              </a:rPr>
              <a:t>WHAT– </a:t>
            </a:r>
            <a:r>
              <a:rPr lang="en-GB" sz="800" dirty="0">
                <a:solidFill>
                  <a:schemeClr val="bg1"/>
                </a:solidFill>
              </a:rPr>
              <a:t>Mandy and her two children went out on the evening of Saturday June 26</a:t>
            </a:r>
            <a:r>
              <a:rPr lang="en-GB" sz="800" baseline="30000" dirty="0">
                <a:solidFill>
                  <a:schemeClr val="bg1"/>
                </a:solidFill>
              </a:rPr>
              <a:t>th</a:t>
            </a:r>
            <a:r>
              <a:rPr lang="en-GB" sz="800" dirty="0">
                <a:solidFill>
                  <a:schemeClr val="bg1"/>
                </a:solidFill>
              </a:rPr>
              <a:t> to baby sit for her nephew, leaving bed-ridden Doris, at home alone. Hours after their early morning return to 9 Kelvin Road a fire was reported at the property by a neighbour and fire services rushed to tame the blaze and preserve life, but the four female victims were already dead. Mandy’s body was recovered, and a pink vibrator was identified as lodged in her vagina. The four victims died from their injuries, not from the fire.</a:t>
            </a:r>
          </a:p>
          <a:p>
            <a:pPr marL="171450" indent="-171450">
              <a:buFont typeface="Arial" panose="020B0604020202020204" pitchFamily="34" charset="0"/>
              <a:buChar char="•"/>
            </a:pPr>
            <a:r>
              <a:rPr lang="en-GB" sz="800" b="1" u="sng" dirty="0">
                <a:solidFill>
                  <a:schemeClr val="bg1"/>
                </a:solidFill>
              </a:rPr>
              <a:t>HOW LONG</a:t>
            </a:r>
            <a:r>
              <a:rPr lang="en-GB" sz="800" u="sng" dirty="0">
                <a:solidFill>
                  <a:schemeClr val="bg1"/>
                </a:solidFill>
              </a:rPr>
              <a:t>– </a:t>
            </a:r>
            <a:r>
              <a:rPr lang="en-GB" sz="800" dirty="0">
                <a:solidFill>
                  <a:schemeClr val="bg1"/>
                </a:solidFill>
              </a:rPr>
              <a:t>The investigation and search for evidence in and around the property took almost three weeks, making it the longest crime scene investigation ever carried out in Wales. There was no forced entry to the house, indicating the murderer was either let in from the inside or was in possession of a door key. </a:t>
            </a:r>
          </a:p>
          <a:p>
            <a:pPr marL="171450" indent="-171450">
              <a:buFont typeface="Arial" panose="020B0604020202020204" pitchFamily="34" charset="0"/>
              <a:buChar char="•"/>
            </a:pPr>
            <a:r>
              <a:rPr lang="en-GB" sz="800" b="1" u="sng" dirty="0">
                <a:solidFill>
                  <a:schemeClr val="bg1"/>
                </a:solidFill>
              </a:rPr>
              <a:t>MURDER WEAPON </a:t>
            </a:r>
            <a:r>
              <a:rPr lang="en-GB" sz="800" u="sng" dirty="0">
                <a:solidFill>
                  <a:schemeClr val="bg1"/>
                </a:solidFill>
              </a:rPr>
              <a:t>– </a:t>
            </a:r>
            <a:r>
              <a:rPr lang="en-GB" sz="800" dirty="0">
                <a:solidFill>
                  <a:schemeClr val="bg1"/>
                </a:solidFill>
              </a:rPr>
              <a:t>A heavy four-foot-long fibre glass pole, used to smash the skulls of each victim resulting in extensive bone damage. </a:t>
            </a:r>
          </a:p>
          <a:p>
            <a:pPr marL="171450" indent="-171450">
              <a:buFont typeface="Arial" panose="020B0604020202020204" pitchFamily="34" charset="0"/>
              <a:buChar char="•"/>
            </a:pPr>
            <a:r>
              <a:rPr lang="en-GB" sz="800" b="1" u="sng" dirty="0">
                <a:solidFill>
                  <a:schemeClr val="bg1"/>
                </a:solidFill>
              </a:rPr>
              <a:t>CONVICTED MURDERER – </a:t>
            </a:r>
            <a:r>
              <a:rPr lang="en-GB" sz="800" dirty="0">
                <a:solidFill>
                  <a:schemeClr val="bg1"/>
                </a:solidFill>
              </a:rPr>
              <a:t>Dai Morris, but could this be the greatest miscarriage of justice in Wales?</a:t>
            </a:r>
          </a:p>
          <a:p>
            <a:pPr marL="171450" indent="-171450">
              <a:buFont typeface="Arial" panose="020B0604020202020204" pitchFamily="34" charset="0"/>
              <a:buChar char="•"/>
            </a:pPr>
            <a:endParaRPr lang="en-GB" sz="1200" dirty="0">
              <a:solidFill>
                <a:schemeClr val="bg1"/>
              </a:solidFill>
            </a:endParaRPr>
          </a:p>
          <a:p>
            <a:endParaRPr lang="en-GB" sz="1200" dirty="0"/>
          </a:p>
          <a:p>
            <a:endParaRPr lang="en-GB" sz="1200" dirty="0"/>
          </a:p>
          <a:p>
            <a:endParaRPr lang="en-GB" dirty="0"/>
          </a:p>
        </p:txBody>
      </p:sp>
      <p:pic>
        <p:nvPicPr>
          <p:cNvPr id="15" name="Picture 14">
            <a:extLst>
              <a:ext uri="{FF2B5EF4-FFF2-40B4-BE49-F238E27FC236}">
                <a16:creationId xmlns:a16="http://schemas.microsoft.com/office/drawing/2014/main" id="{A46D4538-7474-4CB4-B3FF-5338E6EB6984}"/>
              </a:ext>
            </a:extLst>
          </p:cNvPr>
          <p:cNvPicPr>
            <a:picLocks noChangeAspect="1"/>
          </p:cNvPicPr>
          <p:nvPr/>
        </p:nvPicPr>
        <p:blipFill rotWithShape="1">
          <a:blip r:embed="rId4"/>
          <a:srcRect l="9424" r="7852" b="46123"/>
          <a:stretch/>
        </p:blipFill>
        <p:spPr>
          <a:xfrm>
            <a:off x="3781998" y="5508581"/>
            <a:ext cx="1378634" cy="1203025"/>
          </a:xfrm>
          <a:prstGeom prst="rect">
            <a:avLst/>
          </a:prstGeom>
        </p:spPr>
      </p:pic>
      <p:pic>
        <p:nvPicPr>
          <p:cNvPr id="16" name="Picture 15">
            <a:extLst>
              <a:ext uri="{FF2B5EF4-FFF2-40B4-BE49-F238E27FC236}">
                <a16:creationId xmlns:a16="http://schemas.microsoft.com/office/drawing/2014/main" id="{DC1B6D32-7424-44C4-BE48-463C4CB1488E}"/>
              </a:ext>
            </a:extLst>
          </p:cNvPr>
          <p:cNvPicPr>
            <a:picLocks noChangeAspect="1"/>
          </p:cNvPicPr>
          <p:nvPr/>
        </p:nvPicPr>
        <p:blipFill rotWithShape="1">
          <a:blip r:embed="rId5"/>
          <a:srcRect l="6499" r="18563" b="14480"/>
          <a:stretch/>
        </p:blipFill>
        <p:spPr>
          <a:xfrm>
            <a:off x="1124233" y="162100"/>
            <a:ext cx="1542757" cy="1012161"/>
          </a:xfrm>
          <a:prstGeom prst="rect">
            <a:avLst/>
          </a:prstGeom>
        </p:spPr>
      </p:pic>
      <p:sp>
        <p:nvSpPr>
          <p:cNvPr id="17" name="Rectangle 16">
            <a:extLst>
              <a:ext uri="{FF2B5EF4-FFF2-40B4-BE49-F238E27FC236}">
                <a16:creationId xmlns:a16="http://schemas.microsoft.com/office/drawing/2014/main" id="{A960A447-2FB6-4487-8D87-1838F0002618}"/>
              </a:ext>
            </a:extLst>
          </p:cNvPr>
          <p:cNvSpPr/>
          <p:nvPr/>
        </p:nvSpPr>
        <p:spPr>
          <a:xfrm>
            <a:off x="5656593" y="3223931"/>
            <a:ext cx="874728" cy="338554"/>
          </a:xfrm>
          <a:prstGeom prst="rect">
            <a:avLst/>
          </a:prstGeom>
          <a:noFill/>
        </p:spPr>
        <p:txBody>
          <a:bodyPr wrap="none" lIns="91440" tIns="45720" rIns="91440" bIns="45720">
            <a:spAutoFit/>
          </a:bodyPr>
          <a:lstStyle/>
          <a:p>
            <a:pPr algn="ctr"/>
            <a:r>
              <a:rPr lang="en-US" sz="1600" b="1" u="sng" cap="none" spc="0" dirty="0">
                <a:ln w="0"/>
                <a:solidFill>
                  <a:schemeClr val="bg1"/>
                </a:solidFill>
                <a:effectLst>
                  <a:outerShdw blurRad="38100" dist="19050" dir="2700000" algn="tl" rotWithShape="0">
                    <a:schemeClr val="dk1">
                      <a:alpha val="40000"/>
                    </a:schemeClr>
                  </a:outerShdw>
                </a:effectLst>
              </a:rPr>
              <a:t>Fact File</a:t>
            </a:r>
          </a:p>
        </p:txBody>
      </p:sp>
      <p:sp>
        <p:nvSpPr>
          <p:cNvPr id="18" name="TextBox 17">
            <a:extLst>
              <a:ext uri="{FF2B5EF4-FFF2-40B4-BE49-F238E27FC236}">
                <a16:creationId xmlns:a16="http://schemas.microsoft.com/office/drawing/2014/main" id="{C7D15A7F-B0F1-4565-98D8-DE1CD558132B}"/>
              </a:ext>
            </a:extLst>
          </p:cNvPr>
          <p:cNvSpPr txBox="1"/>
          <p:nvPr/>
        </p:nvSpPr>
        <p:spPr>
          <a:xfrm>
            <a:off x="8493272" y="1336431"/>
            <a:ext cx="3434901" cy="3616375"/>
          </a:xfrm>
          <a:prstGeom prst="rect">
            <a:avLst/>
          </a:prstGeom>
          <a:noFill/>
        </p:spPr>
        <p:txBody>
          <a:bodyPr wrap="square" rtlCol="0">
            <a:spAutoFit/>
          </a:bodyPr>
          <a:lstStyle/>
          <a:p>
            <a:pPr algn="ctr"/>
            <a:r>
              <a:rPr lang="en-GB" sz="1400" b="1" u="sng" dirty="0"/>
              <a:t>Detective Inspector Stuart Lewis</a:t>
            </a:r>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700" dirty="0"/>
              <a:t>Stuart Lewis was the first senior officer to arrive at the crime scene 9 Kelvin Road, his rank placed him responsible for preserving the crime scene, preventing contamination and damage, however Stuart quickly left the crime scene with no reasoning after he learned the victims died of injuries inflicted upon then and not because of the fire.</a:t>
            </a:r>
          </a:p>
          <a:p>
            <a:pPr marL="285750" indent="-285750">
              <a:buFont typeface="Arial" panose="020B0604020202020204" pitchFamily="34" charset="0"/>
              <a:buChar char="•"/>
            </a:pPr>
            <a:r>
              <a:rPr lang="en-GB" sz="700" dirty="0"/>
              <a:t>Stuart did not get another senior officer to cover him at the scene until reinforcements arrived and he did not report the murder to his senior officers or the control, he only reported the fire. This prevented the murder inquiry starting. </a:t>
            </a:r>
          </a:p>
          <a:p>
            <a:pPr marL="285750" indent="-285750">
              <a:buFont typeface="Arial" panose="020B0604020202020204" pitchFamily="34" charset="0"/>
              <a:buChar char="•"/>
            </a:pPr>
            <a:r>
              <a:rPr lang="en-GB" sz="700" dirty="0"/>
              <a:t>Stuart left the crime scene and went back to Morriston police station where he made a lengthy phone call using a pay phone in the public waiting area., the phone call consisted of the events at 9 Kelvin Road, Stuart had his own phone in his office but chose to use the only phone in the building which did not log calls. Stuart never divulged who he phoned that day.   </a:t>
            </a:r>
          </a:p>
          <a:p>
            <a:pPr marL="285750" indent="-285750">
              <a:buFont typeface="Arial" panose="020B0604020202020204" pitchFamily="34" charset="0"/>
              <a:buChar char="•"/>
            </a:pPr>
            <a:r>
              <a:rPr lang="en-GB" sz="700" dirty="0"/>
              <a:t>Electrostatic detection device  (ESDA) proved that Lewis failed to record the incident at 9 Kelvin Road in his police notebook, in fact the entry was made two days later and had been altered. </a:t>
            </a:r>
          </a:p>
          <a:p>
            <a:pPr marL="285750" indent="-285750">
              <a:buFont typeface="Arial" panose="020B0604020202020204" pitchFamily="34" charset="0"/>
              <a:buChar char="•"/>
            </a:pPr>
            <a:r>
              <a:rPr lang="en-GB" sz="700" dirty="0"/>
              <a:t>Stuart Lewis was on a night shift on Sunday June 27</a:t>
            </a:r>
            <a:r>
              <a:rPr lang="en-GB" sz="700" baseline="30000" dirty="0"/>
              <a:t>th</a:t>
            </a:r>
            <a:r>
              <a:rPr lang="en-GB" sz="700" dirty="0"/>
              <a:t>, the same night as the murders. Lewis was unaccounted for between the hours of 12am – 3am. (the time the murders were believed to have been committed). Several colleagues reportedly went looking for Stuart at his office where he was supposed to be catching up on paperwork, each occasion he was not there , his unmarked red Peugeot police car was also missing from the police station car park. Stuart Lewis did not give a details account for where he was during those hours, only that he went on a ‘lone patrol’. </a:t>
            </a:r>
          </a:p>
          <a:p>
            <a:pPr marL="285750" indent="-285750">
              <a:buFont typeface="Arial" panose="020B0604020202020204" pitchFamily="34" charset="0"/>
              <a:buChar char="•"/>
            </a:pPr>
            <a:r>
              <a:rPr lang="en-GB" sz="700" dirty="0"/>
              <a:t>Over one year later, on July 4</a:t>
            </a:r>
            <a:r>
              <a:rPr lang="en-GB" sz="700" baseline="30000" dirty="0"/>
              <a:t>th</a:t>
            </a:r>
            <a:r>
              <a:rPr lang="en-GB" sz="700" dirty="0"/>
              <a:t> 2000, Stuart was arrested on suspicion of conspiracy to pervert the course of justice. Stuart was never charged and remained working within the police force until his retirement. </a:t>
            </a:r>
          </a:p>
          <a:p>
            <a:r>
              <a:rPr lang="en-GB" dirty="0"/>
              <a:t> </a:t>
            </a:r>
          </a:p>
        </p:txBody>
      </p:sp>
      <p:sp>
        <p:nvSpPr>
          <p:cNvPr id="19" name="TextBox 18">
            <a:extLst>
              <a:ext uri="{FF2B5EF4-FFF2-40B4-BE49-F238E27FC236}">
                <a16:creationId xmlns:a16="http://schemas.microsoft.com/office/drawing/2014/main" id="{B3D0C497-D092-4B01-9C07-7A84736B409D}"/>
              </a:ext>
            </a:extLst>
          </p:cNvPr>
          <p:cNvSpPr txBox="1"/>
          <p:nvPr/>
        </p:nvSpPr>
        <p:spPr>
          <a:xfrm>
            <a:off x="5211855" y="5555647"/>
            <a:ext cx="6816610" cy="1246495"/>
          </a:xfrm>
          <a:prstGeom prst="rect">
            <a:avLst/>
          </a:prstGeom>
          <a:noFill/>
        </p:spPr>
        <p:txBody>
          <a:bodyPr wrap="square" rtlCol="0">
            <a:spAutoFit/>
          </a:bodyPr>
          <a:lstStyle/>
          <a:p>
            <a:r>
              <a:rPr lang="en-GB" sz="1200" b="1" u="sng" dirty="0"/>
              <a:t>Builders Labourer David George Morris (Dai Morris)</a:t>
            </a:r>
          </a:p>
          <a:p>
            <a:r>
              <a:rPr lang="en-GB" sz="700" dirty="0"/>
              <a:t>Dai Morris was having an affair with Mandy Power, who was his partner’s previous close friend. A 9-carat gold unisex check-chain was found on the floor of Doris’ bedroom, where it is believed Mandy also died. The fastening of the neck-chain was missing and a piece of wire has been used as a temporary repair, no DNA or fingerprints could be recovered from the chain. Dai admitted to having sexual relations with Mandy at her address some two days before the murders took place, this is when Morris carelessly left behind his broken gold neck chain. On March 20</a:t>
            </a:r>
            <a:r>
              <a:rPr lang="en-GB" sz="700" baseline="30000" dirty="0"/>
              <a:t>th</a:t>
            </a:r>
            <a:r>
              <a:rPr lang="en-GB" sz="700" dirty="0"/>
              <a:t> 2001 Dai was arrested on suspicion of the </a:t>
            </a:r>
            <a:r>
              <a:rPr lang="en-GB" sz="700" dirty="0" err="1"/>
              <a:t>Clydach</a:t>
            </a:r>
            <a:r>
              <a:rPr lang="en-GB" sz="700" dirty="0"/>
              <a:t> murders. Dai was extremely worried at this stage that his girl friend Mandy Jewell was going to find out about his affair with her friend, the deceased Mandy Powell. Morris held a criminal record for numerous crimes such as robbery, violence and physical abuse towards his ex-wife, however, on the years leading up to the murders, Dai had been on the straight and narrow only receiving convictions for minor driving offenses over a period of years. When Dai was arrested, the police had little evidence to hold him, let alone convict him for multiple murder. Twenty-four hours after his arrest detectives descended on Morris’ property for a thorough search, the house was stripped back to bricks and furnishings removed for forensic examination, nothing was ever found to connect Dai to the murders. Dai was sentenced to four life sentences on June 28</a:t>
            </a:r>
            <a:r>
              <a:rPr lang="en-GB" sz="700" baseline="30000" dirty="0"/>
              <a:t>th</a:t>
            </a:r>
            <a:r>
              <a:rPr lang="en-GB" sz="700" dirty="0"/>
              <a:t> 2002. David Morris has continuously maintained his innocence throughout and despite appeals, remains in prison to this day.</a:t>
            </a:r>
          </a:p>
        </p:txBody>
      </p:sp>
      <p:pic>
        <p:nvPicPr>
          <p:cNvPr id="20" name="Picture 19">
            <a:extLst>
              <a:ext uri="{FF2B5EF4-FFF2-40B4-BE49-F238E27FC236}">
                <a16:creationId xmlns:a16="http://schemas.microsoft.com/office/drawing/2014/main" id="{825A91F5-E226-45C0-A213-161CA0874392}"/>
              </a:ext>
            </a:extLst>
          </p:cNvPr>
          <p:cNvPicPr>
            <a:picLocks noChangeAspect="1"/>
          </p:cNvPicPr>
          <p:nvPr/>
        </p:nvPicPr>
        <p:blipFill>
          <a:blip r:embed="rId6"/>
          <a:stretch>
            <a:fillRect/>
          </a:stretch>
        </p:blipFill>
        <p:spPr>
          <a:xfrm>
            <a:off x="9467554" y="155456"/>
            <a:ext cx="1486335" cy="1112921"/>
          </a:xfrm>
          <a:prstGeom prst="rect">
            <a:avLst/>
          </a:prstGeom>
        </p:spPr>
      </p:pic>
      <p:sp>
        <p:nvSpPr>
          <p:cNvPr id="21" name="TextBox 20">
            <a:extLst>
              <a:ext uri="{FF2B5EF4-FFF2-40B4-BE49-F238E27FC236}">
                <a16:creationId xmlns:a16="http://schemas.microsoft.com/office/drawing/2014/main" id="{4D461607-E53B-4D34-8A98-F92A918429B2}"/>
              </a:ext>
            </a:extLst>
          </p:cNvPr>
          <p:cNvSpPr txBox="1"/>
          <p:nvPr/>
        </p:nvSpPr>
        <p:spPr>
          <a:xfrm>
            <a:off x="37657" y="1174261"/>
            <a:ext cx="3715910" cy="5909310"/>
          </a:xfrm>
          <a:prstGeom prst="rect">
            <a:avLst/>
          </a:prstGeom>
          <a:noFill/>
        </p:spPr>
        <p:txBody>
          <a:bodyPr wrap="square" rtlCol="0">
            <a:spAutoFit/>
          </a:bodyPr>
          <a:lstStyle/>
          <a:p>
            <a:pPr algn="ctr"/>
            <a:r>
              <a:rPr lang="en-GB" sz="1400" b="1" u="sng" dirty="0"/>
              <a:t>Former Police Officer Alison Lewis</a:t>
            </a:r>
          </a:p>
          <a:p>
            <a:pPr marL="285750" indent="-285750">
              <a:buFont typeface="Arial" panose="020B0604020202020204" pitchFamily="34" charset="0"/>
              <a:buChar char="•"/>
            </a:pPr>
            <a:endParaRPr lang="en-GB" sz="700" dirty="0"/>
          </a:p>
          <a:p>
            <a:pPr marL="285750" indent="-285750">
              <a:buFont typeface="Arial" panose="020B0604020202020204" pitchFamily="34" charset="0"/>
              <a:buChar char="•"/>
            </a:pPr>
            <a:r>
              <a:rPr lang="en-GB" sz="700" dirty="0"/>
              <a:t>Alison Lewis was having a sexual relationship with 34-year-old victim, Mandy Power for six months prior to her murder. The affair become public on July 1</a:t>
            </a:r>
            <a:r>
              <a:rPr lang="en-GB" sz="700" baseline="30000" dirty="0"/>
              <a:t>st</a:t>
            </a:r>
            <a:r>
              <a:rPr lang="en-GB" sz="700" dirty="0"/>
              <a:t> 1999, some days after the murder took place. </a:t>
            </a:r>
          </a:p>
          <a:p>
            <a:pPr marL="285750" indent="-285750">
              <a:buFont typeface="Arial" panose="020B0604020202020204" pitchFamily="34" charset="0"/>
              <a:buChar char="•"/>
            </a:pPr>
            <a:r>
              <a:rPr lang="en-GB" sz="700" dirty="0"/>
              <a:t>Upon recovery of Mandy’s body, two small specs of DNA were found on Mandy’s inner thigh and on the vibrator, which was lodged into her vagina. Forensic analysis proved this DNA was Alison’s vaginal fluid, showing that sexual activity took place shortly before the murders.</a:t>
            </a:r>
          </a:p>
          <a:p>
            <a:pPr marL="285750" indent="-285750">
              <a:buFont typeface="Arial" panose="020B0604020202020204" pitchFamily="34" charset="0"/>
              <a:buChar char="•"/>
            </a:pPr>
            <a:r>
              <a:rPr lang="en-GB" sz="700" dirty="0"/>
              <a:t>10 days after the murders Alison booked herself into </a:t>
            </a:r>
            <a:r>
              <a:rPr lang="en-GB" sz="700" dirty="0" err="1"/>
              <a:t>Cefn</a:t>
            </a:r>
            <a:r>
              <a:rPr lang="en-GB" sz="700" dirty="0"/>
              <a:t> </a:t>
            </a:r>
            <a:r>
              <a:rPr lang="en-GB" sz="700" dirty="0" err="1"/>
              <a:t>Coed</a:t>
            </a:r>
            <a:r>
              <a:rPr lang="en-GB" sz="700" dirty="0"/>
              <a:t> mental hospital in Swansea, while there, staff noted Alison had an unstable personality. </a:t>
            </a:r>
          </a:p>
          <a:p>
            <a:pPr marL="285750" indent="-285750">
              <a:buFont typeface="Arial" panose="020B0604020202020204" pitchFamily="34" charset="0"/>
              <a:buChar char="•"/>
            </a:pPr>
            <a:r>
              <a:rPr lang="en-GB" sz="700" dirty="0"/>
              <a:t>A neighbour and close friend of Mandy’s who was aware of her relationship with Alison told detectives that Mandy had confided in him, saying that the pair would sometimes argue fiercely. Mandy’s sister told detectives that Mandy described Alison as possessive and jealous. </a:t>
            </a:r>
          </a:p>
          <a:p>
            <a:pPr marL="285750" indent="-285750">
              <a:buFont typeface="Arial" panose="020B0604020202020204" pitchFamily="34" charset="0"/>
              <a:buChar char="•"/>
            </a:pPr>
            <a:r>
              <a:rPr lang="en-GB" sz="700" dirty="0"/>
              <a:t>It was thought the murderer was someone who was forensically aware, this due to a specific ‘oxygen producing bleach’ that was poured into the bath in hope to eliminate DNA evidence and the four fires which were started, also to ensure the elimination of evidence. </a:t>
            </a:r>
          </a:p>
          <a:p>
            <a:pPr marL="285750" indent="-285750">
              <a:buFont typeface="Arial" panose="020B0604020202020204" pitchFamily="34" charset="0"/>
              <a:buChar char="•"/>
            </a:pPr>
            <a:r>
              <a:rPr lang="en-GB" sz="700" dirty="0"/>
              <a:t>A male friend of Mandy’s called her phone on numerous occasions to be greeted to Alison answering the phone.</a:t>
            </a:r>
          </a:p>
          <a:p>
            <a:pPr marL="285750" indent="-285750">
              <a:buFont typeface="Arial" panose="020B0604020202020204" pitchFamily="34" charset="0"/>
              <a:buChar char="•"/>
            </a:pPr>
            <a:r>
              <a:rPr lang="en-GB" sz="700" dirty="0"/>
              <a:t>Alison made a phone call at 7am to Dai Morris’ partner (Mandy Jewell) to inform her of what had happened. </a:t>
            </a:r>
          </a:p>
          <a:p>
            <a:pPr marL="285750" indent="-285750">
              <a:buFont typeface="Arial" panose="020B0604020202020204" pitchFamily="34" charset="0"/>
              <a:buChar char="•"/>
            </a:pPr>
            <a:r>
              <a:rPr lang="en-GB" sz="700" dirty="0"/>
              <a:t>Alison was a pro rugby player with an international reputation and during her teenage years began training up to eleven times per week in the martial art karate. Alison qualified as a second dan black belt and won the Welsh Ladies Championship four times. At the age of just sixteen Alison became the youngest person ever to represent Britain at senior level karate. During her training Alison became proficient in her use of weapons, including deadly-pole like weapons, similar to that used as the murder weapon. </a:t>
            </a:r>
          </a:p>
          <a:p>
            <a:pPr marL="285750" indent="-285750">
              <a:buFont typeface="Arial" panose="020B0604020202020204" pitchFamily="34" charset="0"/>
              <a:buChar char="•"/>
            </a:pPr>
            <a:r>
              <a:rPr lang="en-GB" sz="700" dirty="0"/>
              <a:t>Alison joined South Wales Police at aged eighteen and during her ten-week training programme she was taught to use a police baton in the manner of how to strike, jab, block and bludgeon. Once her training ended she had become a efficient combatant, deadly with weapons and without. </a:t>
            </a:r>
          </a:p>
          <a:p>
            <a:pPr marL="285750" indent="-285750">
              <a:buFont typeface="Arial" panose="020B0604020202020204" pitchFamily="34" charset="0"/>
              <a:buChar char="•"/>
            </a:pPr>
            <a:r>
              <a:rPr lang="en-GB" sz="700" dirty="0"/>
              <a:t>Alison's training with South Wales Police included forensic detection techniques such as how to be able to find and preserve crime scene evidence. Her training included blood detection analysis, taking and distinguishing fingerprints, footprints and handprints as well as being able to collect and analyse DNA. </a:t>
            </a:r>
          </a:p>
          <a:p>
            <a:pPr marL="285750" indent="-285750">
              <a:buFont typeface="Arial" panose="020B0604020202020204" pitchFamily="34" charset="0"/>
              <a:buChar char="•"/>
            </a:pPr>
            <a:r>
              <a:rPr lang="en-GB" sz="700" dirty="0"/>
              <a:t>Alison and Mandy would often use sex toys during their sexual encounters and Alison was aware of the locations Mandy kept the toy varieties around her home. The pink vibrator which was found protruding from her vagina after her murder, was kept on top of Mandy’s wardrobe. </a:t>
            </a:r>
          </a:p>
          <a:p>
            <a:pPr marL="285750" indent="-285750">
              <a:buFont typeface="Arial" panose="020B0604020202020204" pitchFamily="34" charset="0"/>
              <a:buChar char="•"/>
            </a:pPr>
            <a:r>
              <a:rPr lang="en-GB" sz="700" dirty="0"/>
              <a:t>Upon Alison’s arrival to the crime scene at around 9am, a local neighbour who knew Alison described her as smelling strongly of soap and appeared startled and jumpy. Two other eyewitnesses placing Alison the scene gave identical descriptions of Alison's appearance, they both stated she was wearing immaculately white shorts, white t-shirt, white sports socks and white trainers. They also said that Alison smelt freshly clean and had wet washed hair.</a:t>
            </a:r>
          </a:p>
          <a:p>
            <a:pPr marL="285750" indent="-285750">
              <a:buFont typeface="Arial" panose="020B0604020202020204" pitchFamily="34" charset="0"/>
              <a:buChar char="•"/>
            </a:pPr>
            <a:r>
              <a:rPr lang="en-GB" sz="700" dirty="0"/>
              <a:t>One time when Alison and Mandy were out socialising with friends, Alison pulled a key from her pocket and bragged ‘look what I’ve got’ – This was the key for Mandy Powers front door to her home. </a:t>
            </a:r>
          </a:p>
          <a:p>
            <a:pPr marL="285750" indent="-285750">
              <a:buFont typeface="Arial" panose="020B0604020202020204" pitchFamily="34" charset="0"/>
              <a:buChar char="•"/>
            </a:pPr>
            <a:r>
              <a:rPr lang="en-GB" sz="700" dirty="0"/>
              <a:t>Alison was arrested on suspicion of murder over a year later but never convicted. </a:t>
            </a:r>
          </a:p>
          <a:p>
            <a:pPr algn="ctr"/>
            <a:endParaRPr lang="en-GB" sz="1400" b="1" u="sng" dirty="0"/>
          </a:p>
        </p:txBody>
      </p:sp>
      <p:pic>
        <p:nvPicPr>
          <p:cNvPr id="22" name="Picture 21">
            <a:extLst>
              <a:ext uri="{FF2B5EF4-FFF2-40B4-BE49-F238E27FC236}">
                <a16:creationId xmlns:a16="http://schemas.microsoft.com/office/drawing/2014/main" id="{91EE5FD0-C725-4745-899E-2F7E6D6AB1BC}"/>
              </a:ext>
            </a:extLst>
          </p:cNvPr>
          <p:cNvPicPr>
            <a:picLocks noChangeAspect="1"/>
          </p:cNvPicPr>
          <p:nvPr/>
        </p:nvPicPr>
        <p:blipFill rotWithShape="1">
          <a:blip r:embed="rId7"/>
          <a:srcRect l="11265" t="765" r="14099" b="19085"/>
          <a:stretch/>
        </p:blipFill>
        <p:spPr>
          <a:xfrm>
            <a:off x="8684640" y="4731679"/>
            <a:ext cx="1050263" cy="916524"/>
          </a:xfrm>
          <a:prstGeom prst="rect">
            <a:avLst/>
          </a:prstGeom>
        </p:spPr>
      </p:pic>
      <p:pic>
        <p:nvPicPr>
          <p:cNvPr id="23" name="Picture 22">
            <a:extLst>
              <a:ext uri="{FF2B5EF4-FFF2-40B4-BE49-F238E27FC236}">
                <a16:creationId xmlns:a16="http://schemas.microsoft.com/office/drawing/2014/main" id="{16F575B4-214D-45DE-96B0-59B1CAF9A468}"/>
              </a:ext>
            </a:extLst>
          </p:cNvPr>
          <p:cNvPicPr>
            <a:picLocks noChangeAspect="1"/>
          </p:cNvPicPr>
          <p:nvPr/>
        </p:nvPicPr>
        <p:blipFill>
          <a:blip r:embed="rId8"/>
          <a:stretch>
            <a:fillRect/>
          </a:stretch>
        </p:blipFill>
        <p:spPr>
          <a:xfrm>
            <a:off x="11153258" y="4720035"/>
            <a:ext cx="778301" cy="916524"/>
          </a:xfrm>
          <a:prstGeom prst="rect">
            <a:avLst/>
          </a:prstGeom>
        </p:spPr>
      </p:pic>
      <p:pic>
        <p:nvPicPr>
          <p:cNvPr id="2" name="Picture 1">
            <a:extLst>
              <a:ext uri="{FF2B5EF4-FFF2-40B4-BE49-F238E27FC236}">
                <a16:creationId xmlns:a16="http://schemas.microsoft.com/office/drawing/2014/main" id="{19FEB990-A017-49AB-A2C3-E3657EF1F306}"/>
              </a:ext>
            </a:extLst>
          </p:cNvPr>
          <p:cNvPicPr>
            <a:picLocks noChangeAspect="1"/>
          </p:cNvPicPr>
          <p:nvPr/>
        </p:nvPicPr>
        <p:blipFill>
          <a:blip r:embed="rId9"/>
          <a:stretch>
            <a:fillRect/>
          </a:stretch>
        </p:blipFill>
        <p:spPr>
          <a:xfrm>
            <a:off x="10025488" y="4720035"/>
            <a:ext cx="874728" cy="928168"/>
          </a:xfrm>
          <a:prstGeom prst="rect">
            <a:avLst/>
          </a:prstGeom>
        </p:spPr>
      </p:pic>
    </p:spTree>
    <p:extLst>
      <p:ext uri="{BB962C8B-B14F-4D97-AF65-F5344CB8AC3E}">
        <p14:creationId xmlns:p14="http://schemas.microsoft.com/office/powerpoint/2010/main" val="1060808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2944</TotalTime>
  <Words>1581</Words>
  <Application>Microsoft Office PowerPoint</Application>
  <PresentationFormat>Widescreen</PresentationFormat>
  <Paragraphs>46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Caitline Ahern</dc:creator>
  <cp:lastModifiedBy>Caitline Ahern</cp:lastModifiedBy>
  <cp:revision>6</cp:revision>
  <dcterms:created xsi:type="dcterms:W3CDTF">2020-11-16T10:50:16Z</dcterms:created>
  <dcterms:modified xsi:type="dcterms:W3CDTF">2020-11-20T18:46:24Z</dcterms:modified>
</cp:coreProperties>
</file>