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48" r:id="rId3"/>
  </p:sldMasterIdLst>
  <p:sldIdLst>
    <p:sldId id="257" r:id="rId4"/>
    <p:sldId id="283" r:id="rId5"/>
    <p:sldId id="263" r:id="rId6"/>
    <p:sldId id="281" r:id="rId7"/>
    <p:sldId id="262" r:id="rId8"/>
    <p:sldId id="261" r:id="rId9"/>
    <p:sldId id="260" r:id="rId10"/>
    <p:sldId id="259" r:id="rId11"/>
    <p:sldId id="273" r:id="rId12"/>
    <p:sldId id="284" r:id="rId13"/>
    <p:sldId id="272" r:id="rId14"/>
    <p:sldId id="275" r:id="rId15"/>
    <p:sldId id="271" r:id="rId16"/>
    <p:sldId id="270" r:id="rId17"/>
    <p:sldId id="268" r:id="rId18"/>
    <p:sldId id="267" r:id="rId19"/>
    <p:sldId id="265" r:id="rId20"/>
    <p:sldId id="279" r:id="rId21"/>
    <p:sldId id="278" r:id="rId22"/>
    <p:sldId id="277" r:id="rId23"/>
    <p:sldId id="276" r:id="rId24"/>
    <p:sldId id="286" r:id="rId25"/>
    <p:sldId id="282" r:id="rId26"/>
    <p:sldId id="287" r:id="rId27"/>
    <p:sldId id="269"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8D894-FDC0-2938-87BE-269173D1C149}" v="767" dt="2023-06-26T14:55:57.884"/>
    <p1510:client id="{546EAACC-918E-4ED6-A0B1-796298E5C9D1}" v="6" dt="2023-06-23T12:42:57.520"/>
    <p1510:client id="{5E3B21E6-07E4-5C75-B5F8-5D16AD5898E8}" v="2" dt="2023-10-09T14:08:13.358"/>
    <p1510:client id="{A31E00F3-599E-4DAE-A122-CDB3EAD49E8C}" v="462" dt="2023-08-10T11:37:02.244"/>
    <p1510:client id="{D0BD7825-C10E-12FD-0521-1002FA679A0A}" v="8" dt="2023-08-16T10:59:30.656"/>
    <p1510:client id="{D60CE88D-8D64-2745-27AD-16E82E3F9977}" v="159" dt="2023-08-10T09:40:40.5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 Id="rId8"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hyperlink" Target="https://www.youtube.com/watch?v=tuC6E4qaq-c" TargetMode="External"/><Relationship Id="rId5" Type="http://schemas.openxmlformats.org/officeDocument/2006/relationships/image" Target="../media/image7.svg"/><Relationship Id="rId4" Type="http://schemas.openxmlformats.org/officeDocument/2006/relationships/image" Target="../media/image6.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5" Type="http://schemas.openxmlformats.org/officeDocument/2006/relationships/hyperlink" Target="https://www.youtube.com/watch?v=tuC6E4qaq-c" TargetMode="External"/><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81620A-E4A8-420F-9A14-537ADEA56B1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985271-6683-4E82-8B51-FB9E98349445}">
      <dgm:prSet/>
      <dgm:spPr/>
      <dgm:t>
        <a:bodyPr/>
        <a:lstStyle/>
        <a:p>
          <a:pPr>
            <a:lnSpc>
              <a:spcPct val="100000"/>
            </a:lnSpc>
          </a:pPr>
          <a:r>
            <a:rPr lang="en-GB"/>
            <a:t>What is paraphrasing?</a:t>
          </a:r>
          <a:endParaRPr lang="en-US"/>
        </a:p>
      </dgm:t>
    </dgm:pt>
    <dgm:pt modelId="{B8716478-205C-44D0-9440-6012A8738D28}" type="parTrans" cxnId="{DEFC1816-BCD6-446A-ACCD-D592E5DD7991}">
      <dgm:prSet/>
      <dgm:spPr/>
      <dgm:t>
        <a:bodyPr/>
        <a:lstStyle/>
        <a:p>
          <a:endParaRPr lang="en-US"/>
        </a:p>
      </dgm:t>
    </dgm:pt>
    <dgm:pt modelId="{44251FDD-F132-4144-9DF5-CAD054BC2DE1}" type="sibTrans" cxnId="{DEFC1816-BCD6-446A-ACCD-D592E5DD7991}">
      <dgm:prSet/>
      <dgm:spPr/>
      <dgm:t>
        <a:bodyPr/>
        <a:lstStyle/>
        <a:p>
          <a:endParaRPr lang="en-US"/>
        </a:p>
      </dgm:t>
    </dgm:pt>
    <dgm:pt modelId="{E125A008-389C-402A-861D-95A49FFD8E44}">
      <dgm:prSet/>
      <dgm:spPr/>
      <dgm:t>
        <a:bodyPr/>
        <a:lstStyle/>
        <a:p>
          <a:pPr>
            <a:lnSpc>
              <a:spcPct val="100000"/>
            </a:lnSpc>
          </a:pPr>
          <a:r>
            <a:rPr lang="en-GB"/>
            <a:t>Why is it important?</a:t>
          </a:r>
          <a:endParaRPr lang="en-US"/>
        </a:p>
      </dgm:t>
    </dgm:pt>
    <dgm:pt modelId="{E18A5E8D-0B5E-40B2-B090-A4EAF6EF7C42}" type="parTrans" cxnId="{65448019-6653-46C6-A127-949971455867}">
      <dgm:prSet/>
      <dgm:spPr/>
      <dgm:t>
        <a:bodyPr/>
        <a:lstStyle/>
        <a:p>
          <a:endParaRPr lang="en-US"/>
        </a:p>
      </dgm:t>
    </dgm:pt>
    <dgm:pt modelId="{DF701B9B-A4D7-4C97-91F8-CEE9ADDE991E}" type="sibTrans" cxnId="{65448019-6653-46C6-A127-949971455867}">
      <dgm:prSet/>
      <dgm:spPr/>
      <dgm:t>
        <a:bodyPr/>
        <a:lstStyle/>
        <a:p>
          <a:endParaRPr lang="en-US"/>
        </a:p>
      </dgm:t>
    </dgm:pt>
    <dgm:pt modelId="{87AFF081-A843-4F67-ADF8-F63012205FC8}">
      <dgm:prSet phldr="0"/>
      <dgm:spPr/>
      <dgm:t>
        <a:bodyPr/>
        <a:lstStyle/>
        <a:p>
          <a:r>
            <a:rPr lang="en-GB">
              <a:hlinkClick xmlns:r="http://schemas.openxmlformats.org/officeDocument/2006/relationships" r:id="rId1"/>
            </a:rPr>
            <a:t>Paraphrasing - YouTube</a:t>
          </a:r>
          <a:endParaRPr lang="en-GB">
            <a:latin typeface="Bierstadt"/>
          </a:endParaRPr>
        </a:p>
      </dgm:t>
    </dgm:pt>
    <dgm:pt modelId="{9F09CA16-CD13-48A6-BC76-7F42AB1E8C30}" type="parTrans" cxnId="{1514E5BA-D047-43A3-AA7D-52A8BFDD8F28}">
      <dgm:prSet/>
      <dgm:spPr/>
    </dgm:pt>
    <dgm:pt modelId="{A6F35ADE-1740-42AF-84E5-62330BC2FB73}" type="sibTrans" cxnId="{1514E5BA-D047-43A3-AA7D-52A8BFDD8F28}">
      <dgm:prSet/>
      <dgm:spPr/>
    </dgm:pt>
    <dgm:pt modelId="{7D454F29-ADB8-470B-BC31-4A15E26FB930}" type="pres">
      <dgm:prSet presAssocID="{8D81620A-E4A8-420F-9A14-537ADEA56B16}" presName="root" presStyleCnt="0">
        <dgm:presLayoutVars>
          <dgm:dir/>
          <dgm:resizeHandles val="exact"/>
        </dgm:presLayoutVars>
      </dgm:prSet>
      <dgm:spPr/>
    </dgm:pt>
    <dgm:pt modelId="{C57A99D0-1C0E-4B22-9F71-6224C9A1AAC4}" type="pres">
      <dgm:prSet presAssocID="{A3985271-6683-4E82-8B51-FB9E98349445}" presName="compNode" presStyleCnt="0"/>
      <dgm:spPr/>
    </dgm:pt>
    <dgm:pt modelId="{D9EBDBB6-089C-4390-A43A-C8EA3A580C72}" type="pres">
      <dgm:prSet presAssocID="{A3985271-6683-4E82-8B51-FB9E98349445}" presName="bgRect" presStyleLbl="bgShp" presStyleIdx="0" presStyleCnt="3"/>
      <dgm:spPr/>
    </dgm:pt>
    <dgm:pt modelId="{3F88C129-A311-4754-891E-8C92E3F90EA0}" type="pres">
      <dgm:prSet presAssocID="{A3985271-6683-4E82-8B51-FB9E98349445}"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Quotes"/>
        </a:ext>
      </dgm:extLst>
    </dgm:pt>
    <dgm:pt modelId="{FED45D0C-2CF3-4B0C-91CC-64E30FD036FC}" type="pres">
      <dgm:prSet presAssocID="{A3985271-6683-4E82-8B51-FB9E98349445}" presName="spaceRect" presStyleCnt="0"/>
      <dgm:spPr/>
    </dgm:pt>
    <dgm:pt modelId="{C00788CD-1BE3-4E44-83C4-F7064BA7566A}" type="pres">
      <dgm:prSet presAssocID="{A3985271-6683-4E82-8B51-FB9E98349445}" presName="parTx" presStyleLbl="revTx" presStyleIdx="0" presStyleCnt="3">
        <dgm:presLayoutVars>
          <dgm:chMax val="0"/>
          <dgm:chPref val="0"/>
        </dgm:presLayoutVars>
      </dgm:prSet>
      <dgm:spPr/>
    </dgm:pt>
    <dgm:pt modelId="{C0317D4C-A14C-47A3-BCD5-E9B3577EAA63}" type="pres">
      <dgm:prSet presAssocID="{44251FDD-F132-4144-9DF5-CAD054BC2DE1}" presName="sibTrans" presStyleCnt="0"/>
      <dgm:spPr/>
    </dgm:pt>
    <dgm:pt modelId="{1E4B751E-8A4E-437D-AC69-E510811ADD3D}" type="pres">
      <dgm:prSet presAssocID="{E125A008-389C-402A-861D-95A49FFD8E44}" presName="compNode" presStyleCnt="0"/>
      <dgm:spPr/>
    </dgm:pt>
    <dgm:pt modelId="{BED2DB2A-9045-4426-8636-508EB8AA7892}" type="pres">
      <dgm:prSet presAssocID="{E125A008-389C-402A-861D-95A49FFD8E44}" presName="bgRect" presStyleLbl="bgShp" presStyleIdx="1" presStyleCnt="3"/>
      <dgm:spPr/>
    </dgm:pt>
    <dgm:pt modelId="{3745A844-4FFC-4568-B1F5-0AD58A581425}" type="pres">
      <dgm:prSet presAssocID="{E125A008-389C-402A-861D-95A49FFD8E44}"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estion mark"/>
        </a:ext>
      </dgm:extLst>
    </dgm:pt>
    <dgm:pt modelId="{2E06428D-5326-465C-AD9D-12CBF6D5ABD9}" type="pres">
      <dgm:prSet presAssocID="{E125A008-389C-402A-861D-95A49FFD8E44}" presName="spaceRect" presStyleCnt="0"/>
      <dgm:spPr/>
    </dgm:pt>
    <dgm:pt modelId="{08224DB9-4BF2-4660-AD5E-4BAA4EFF8DB1}" type="pres">
      <dgm:prSet presAssocID="{E125A008-389C-402A-861D-95A49FFD8E44}" presName="parTx" presStyleLbl="revTx" presStyleIdx="1" presStyleCnt="3">
        <dgm:presLayoutVars>
          <dgm:chMax val="0"/>
          <dgm:chPref val="0"/>
        </dgm:presLayoutVars>
      </dgm:prSet>
      <dgm:spPr/>
    </dgm:pt>
    <dgm:pt modelId="{AF5AD0C9-4A89-474B-960A-20C39ECF3C92}" type="pres">
      <dgm:prSet presAssocID="{DF701B9B-A4D7-4C97-91F8-CEE9ADDE991E}" presName="sibTrans" presStyleCnt="0"/>
      <dgm:spPr/>
    </dgm:pt>
    <dgm:pt modelId="{13D437E4-176C-47F3-B6D3-3AF228C31C1D}" type="pres">
      <dgm:prSet presAssocID="{87AFF081-A843-4F67-ADF8-F63012205FC8}" presName="compNode" presStyleCnt="0"/>
      <dgm:spPr/>
    </dgm:pt>
    <dgm:pt modelId="{D43AA2FE-CCDF-440B-BCAF-06053D84BC68}" type="pres">
      <dgm:prSet presAssocID="{87AFF081-A843-4F67-ADF8-F63012205FC8}" presName="bgRect" presStyleLbl="bgShp" presStyleIdx="2" presStyleCnt="3"/>
      <dgm:spPr/>
    </dgm:pt>
    <dgm:pt modelId="{3CE65C31-94ED-46C9-A505-9078511CC613}" type="pres">
      <dgm:prSet presAssocID="{87AFF081-A843-4F67-ADF8-F63012205FC8}" presName="iconRect" presStyleLbl="node1" presStyleIdx="2" presStyleCnt="3"/>
      <dgm:spPr/>
    </dgm:pt>
    <dgm:pt modelId="{A81705F7-BFFE-4AB8-850A-4DEE4BFDDF71}" type="pres">
      <dgm:prSet presAssocID="{87AFF081-A843-4F67-ADF8-F63012205FC8}" presName="spaceRect" presStyleCnt="0"/>
      <dgm:spPr/>
    </dgm:pt>
    <dgm:pt modelId="{868E9604-833D-4E13-9781-D9A94299EB07}" type="pres">
      <dgm:prSet presAssocID="{87AFF081-A843-4F67-ADF8-F63012205FC8}" presName="parTx" presStyleLbl="revTx" presStyleIdx="2" presStyleCnt="3">
        <dgm:presLayoutVars>
          <dgm:chMax val="0"/>
          <dgm:chPref val="0"/>
        </dgm:presLayoutVars>
      </dgm:prSet>
      <dgm:spPr/>
    </dgm:pt>
  </dgm:ptLst>
  <dgm:cxnLst>
    <dgm:cxn modelId="{1A0C8704-88FE-48F2-AC2A-47F92BF0C1A4}" type="presOf" srcId="{87AFF081-A843-4F67-ADF8-F63012205FC8}" destId="{868E9604-833D-4E13-9781-D9A94299EB07}" srcOrd="0" destOrd="0" presId="urn:microsoft.com/office/officeart/2018/2/layout/IconVerticalSolidList"/>
    <dgm:cxn modelId="{DEFC1816-BCD6-446A-ACCD-D592E5DD7991}" srcId="{8D81620A-E4A8-420F-9A14-537ADEA56B16}" destId="{A3985271-6683-4E82-8B51-FB9E98349445}" srcOrd="0" destOrd="0" parTransId="{B8716478-205C-44D0-9440-6012A8738D28}" sibTransId="{44251FDD-F132-4144-9DF5-CAD054BC2DE1}"/>
    <dgm:cxn modelId="{65448019-6653-46C6-A127-949971455867}" srcId="{8D81620A-E4A8-420F-9A14-537ADEA56B16}" destId="{E125A008-389C-402A-861D-95A49FFD8E44}" srcOrd="1" destOrd="0" parTransId="{E18A5E8D-0B5E-40B2-B090-A4EAF6EF7C42}" sibTransId="{DF701B9B-A4D7-4C97-91F8-CEE9ADDE991E}"/>
    <dgm:cxn modelId="{2C11DB19-76AF-4F0F-A1A1-C7275B7469D6}" type="presOf" srcId="{8D81620A-E4A8-420F-9A14-537ADEA56B16}" destId="{7D454F29-ADB8-470B-BC31-4A15E26FB930}" srcOrd="0" destOrd="0" presId="urn:microsoft.com/office/officeart/2018/2/layout/IconVerticalSolidList"/>
    <dgm:cxn modelId="{A9CB7564-DA56-4CD7-84BC-3DA43CF89BF6}" type="presOf" srcId="{A3985271-6683-4E82-8B51-FB9E98349445}" destId="{C00788CD-1BE3-4E44-83C4-F7064BA7566A}" srcOrd="0" destOrd="0" presId="urn:microsoft.com/office/officeart/2018/2/layout/IconVerticalSolidList"/>
    <dgm:cxn modelId="{F357C8A3-CD0B-4588-BE37-59B23067905F}" type="presOf" srcId="{E125A008-389C-402A-861D-95A49FFD8E44}" destId="{08224DB9-4BF2-4660-AD5E-4BAA4EFF8DB1}" srcOrd="0" destOrd="0" presId="urn:microsoft.com/office/officeart/2018/2/layout/IconVerticalSolidList"/>
    <dgm:cxn modelId="{1514E5BA-D047-43A3-AA7D-52A8BFDD8F28}" srcId="{8D81620A-E4A8-420F-9A14-537ADEA56B16}" destId="{87AFF081-A843-4F67-ADF8-F63012205FC8}" srcOrd="2" destOrd="0" parTransId="{9F09CA16-CD13-48A6-BC76-7F42AB1E8C30}" sibTransId="{A6F35ADE-1740-42AF-84E5-62330BC2FB73}"/>
    <dgm:cxn modelId="{A42ED969-60A5-42D3-985B-874E48AEB45E}" type="presParOf" srcId="{7D454F29-ADB8-470B-BC31-4A15E26FB930}" destId="{C57A99D0-1C0E-4B22-9F71-6224C9A1AAC4}" srcOrd="0" destOrd="0" presId="urn:microsoft.com/office/officeart/2018/2/layout/IconVerticalSolidList"/>
    <dgm:cxn modelId="{C4D6C368-94E9-4504-A825-708559E44693}" type="presParOf" srcId="{C57A99D0-1C0E-4B22-9F71-6224C9A1AAC4}" destId="{D9EBDBB6-089C-4390-A43A-C8EA3A580C72}" srcOrd="0" destOrd="0" presId="urn:microsoft.com/office/officeart/2018/2/layout/IconVerticalSolidList"/>
    <dgm:cxn modelId="{6B23F9DB-D2E0-44A5-855A-DAE125706FEE}" type="presParOf" srcId="{C57A99D0-1C0E-4B22-9F71-6224C9A1AAC4}" destId="{3F88C129-A311-4754-891E-8C92E3F90EA0}" srcOrd="1" destOrd="0" presId="urn:microsoft.com/office/officeart/2018/2/layout/IconVerticalSolidList"/>
    <dgm:cxn modelId="{C7A90B0F-FBB2-47BB-8261-9B8735CAA995}" type="presParOf" srcId="{C57A99D0-1C0E-4B22-9F71-6224C9A1AAC4}" destId="{FED45D0C-2CF3-4B0C-91CC-64E30FD036FC}" srcOrd="2" destOrd="0" presId="urn:microsoft.com/office/officeart/2018/2/layout/IconVerticalSolidList"/>
    <dgm:cxn modelId="{8E7F1FA7-E3CE-4311-ADD7-D3CA0DD2BDCB}" type="presParOf" srcId="{C57A99D0-1C0E-4B22-9F71-6224C9A1AAC4}" destId="{C00788CD-1BE3-4E44-83C4-F7064BA7566A}" srcOrd="3" destOrd="0" presId="urn:microsoft.com/office/officeart/2018/2/layout/IconVerticalSolidList"/>
    <dgm:cxn modelId="{E085B9DD-0AB9-4CF4-A1E0-B7D506EFD2C0}" type="presParOf" srcId="{7D454F29-ADB8-470B-BC31-4A15E26FB930}" destId="{C0317D4C-A14C-47A3-BCD5-E9B3577EAA63}" srcOrd="1" destOrd="0" presId="urn:microsoft.com/office/officeart/2018/2/layout/IconVerticalSolidList"/>
    <dgm:cxn modelId="{3419FCEF-D0DC-4A22-B868-5956CC25A9F9}" type="presParOf" srcId="{7D454F29-ADB8-470B-BC31-4A15E26FB930}" destId="{1E4B751E-8A4E-437D-AC69-E510811ADD3D}" srcOrd="2" destOrd="0" presId="urn:microsoft.com/office/officeart/2018/2/layout/IconVerticalSolidList"/>
    <dgm:cxn modelId="{70BFC502-9F0E-4E70-AB06-F4AE6C06A388}" type="presParOf" srcId="{1E4B751E-8A4E-437D-AC69-E510811ADD3D}" destId="{BED2DB2A-9045-4426-8636-508EB8AA7892}" srcOrd="0" destOrd="0" presId="urn:microsoft.com/office/officeart/2018/2/layout/IconVerticalSolidList"/>
    <dgm:cxn modelId="{8746DFC3-5024-4FAB-BD02-CBB109444EE3}" type="presParOf" srcId="{1E4B751E-8A4E-437D-AC69-E510811ADD3D}" destId="{3745A844-4FFC-4568-B1F5-0AD58A581425}" srcOrd="1" destOrd="0" presId="urn:microsoft.com/office/officeart/2018/2/layout/IconVerticalSolidList"/>
    <dgm:cxn modelId="{57CC8A2D-81A9-4F43-A9EB-32A8A5AF4202}" type="presParOf" srcId="{1E4B751E-8A4E-437D-AC69-E510811ADD3D}" destId="{2E06428D-5326-465C-AD9D-12CBF6D5ABD9}" srcOrd="2" destOrd="0" presId="urn:microsoft.com/office/officeart/2018/2/layout/IconVerticalSolidList"/>
    <dgm:cxn modelId="{62A5AECA-4A09-4A23-B62F-194DE45BB53A}" type="presParOf" srcId="{1E4B751E-8A4E-437D-AC69-E510811ADD3D}" destId="{08224DB9-4BF2-4660-AD5E-4BAA4EFF8DB1}" srcOrd="3" destOrd="0" presId="urn:microsoft.com/office/officeart/2018/2/layout/IconVerticalSolidList"/>
    <dgm:cxn modelId="{150A5348-4818-45E2-B2DF-ED26DF16B033}" type="presParOf" srcId="{7D454F29-ADB8-470B-BC31-4A15E26FB930}" destId="{AF5AD0C9-4A89-474B-960A-20C39ECF3C92}" srcOrd="3" destOrd="0" presId="urn:microsoft.com/office/officeart/2018/2/layout/IconVerticalSolidList"/>
    <dgm:cxn modelId="{63B54A42-69B5-495A-A96D-AAD554DA7B9D}" type="presParOf" srcId="{7D454F29-ADB8-470B-BC31-4A15E26FB930}" destId="{13D437E4-176C-47F3-B6D3-3AF228C31C1D}" srcOrd="4" destOrd="0" presId="urn:microsoft.com/office/officeart/2018/2/layout/IconVerticalSolidList"/>
    <dgm:cxn modelId="{0ACEEB3B-5479-43A3-BE4C-2BFEC84C7BA3}" type="presParOf" srcId="{13D437E4-176C-47F3-B6D3-3AF228C31C1D}" destId="{D43AA2FE-CCDF-440B-BCAF-06053D84BC68}" srcOrd="0" destOrd="0" presId="urn:microsoft.com/office/officeart/2018/2/layout/IconVerticalSolidList"/>
    <dgm:cxn modelId="{5FA3039E-29FA-4BF1-A5D9-848B01311108}" type="presParOf" srcId="{13D437E4-176C-47F3-B6D3-3AF228C31C1D}" destId="{3CE65C31-94ED-46C9-A505-9078511CC613}" srcOrd="1" destOrd="0" presId="urn:microsoft.com/office/officeart/2018/2/layout/IconVerticalSolidList"/>
    <dgm:cxn modelId="{7D2DFAA2-48A1-4D40-A8CD-BBD29E817FAB}" type="presParOf" srcId="{13D437E4-176C-47F3-B6D3-3AF228C31C1D}" destId="{A81705F7-BFFE-4AB8-850A-4DEE4BFDDF71}" srcOrd="2" destOrd="0" presId="urn:microsoft.com/office/officeart/2018/2/layout/IconVerticalSolidList"/>
    <dgm:cxn modelId="{7CE6FE4A-A875-4107-95FD-67D20A79D88E}" type="presParOf" srcId="{13D437E4-176C-47F3-B6D3-3AF228C31C1D}" destId="{868E9604-833D-4E13-9781-D9A94299EB07}"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A2484C-8C51-46DC-948E-3C27A8B4E1F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CC1719-AEF9-4FD5-914E-B3418AFA9DE2}">
      <dgm:prSet/>
      <dgm:spPr/>
      <dgm:t>
        <a:bodyPr/>
        <a:lstStyle/>
        <a:p>
          <a:pPr rtl="0"/>
          <a:r>
            <a:rPr lang="en-GB"/>
            <a:t>In- text citation-</a:t>
          </a:r>
          <a:r>
            <a:rPr lang="en-GB">
              <a:latin typeface="Bierstadt"/>
            </a:rPr>
            <a:t> including</a:t>
          </a:r>
          <a:r>
            <a:rPr lang="en-GB"/>
            <a:t> the source of information within your work.</a:t>
          </a:r>
          <a:endParaRPr lang="en-US"/>
        </a:p>
      </dgm:t>
    </dgm:pt>
    <dgm:pt modelId="{424FA4CB-2785-4E1B-8D99-DBF4316488D6}" type="parTrans" cxnId="{7CF4213A-8A33-40BA-A81D-8C887C5B5053}">
      <dgm:prSet/>
      <dgm:spPr/>
      <dgm:t>
        <a:bodyPr/>
        <a:lstStyle/>
        <a:p>
          <a:endParaRPr lang="en-US"/>
        </a:p>
      </dgm:t>
    </dgm:pt>
    <dgm:pt modelId="{C777A456-8891-4918-949C-22C458B04BBA}" type="sibTrans" cxnId="{7CF4213A-8A33-40BA-A81D-8C887C5B5053}">
      <dgm:prSet/>
      <dgm:spPr/>
      <dgm:t>
        <a:bodyPr/>
        <a:lstStyle/>
        <a:p>
          <a:endParaRPr lang="en-US"/>
        </a:p>
      </dgm:t>
    </dgm:pt>
    <dgm:pt modelId="{7CCF971D-EF0C-4EC3-9F86-A5539D4424F9}">
      <dgm:prSet/>
      <dgm:spPr/>
      <dgm:t>
        <a:bodyPr/>
        <a:lstStyle/>
        <a:p>
          <a:r>
            <a:rPr lang="en-GB"/>
            <a:t>Reference list- at the end of your work in alphabetical order of authors surname</a:t>
          </a:r>
          <a:endParaRPr lang="en-US"/>
        </a:p>
      </dgm:t>
    </dgm:pt>
    <dgm:pt modelId="{4F266FF2-DC9B-41C0-B369-CCC7B77677D9}" type="parTrans" cxnId="{7C756741-3A92-42A1-B80E-4E4592D5E5B3}">
      <dgm:prSet/>
      <dgm:spPr/>
      <dgm:t>
        <a:bodyPr/>
        <a:lstStyle/>
        <a:p>
          <a:endParaRPr lang="en-US"/>
        </a:p>
      </dgm:t>
    </dgm:pt>
    <dgm:pt modelId="{322EEF62-AFBF-4F28-B6C7-48631E8F5F83}" type="sibTrans" cxnId="{7C756741-3A92-42A1-B80E-4E4592D5E5B3}">
      <dgm:prSet/>
      <dgm:spPr/>
      <dgm:t>
        <a:bodyPr/>
        <a:lstStyle/>
        <a:p>
          <a:endParaRPr lang="en-US"/>
        </a:p>
      </dgm:t>
    </dgm:pt>
    <dgm:pt modelId="{38CFBB92-D9BF-4D4E-982C-0C56FABA40D8}" type="pres">
      <dgm:prSet presAssocID="{6AA2484C-8C51-46DC-948E-3C27A8B4E1F2}" presName="root" presStyleCnt="0">
        <dgm:presLayoutVars>
          <dgm:dir/>
          <dgm:resizeHandles val="exact"/>
        </dgm:presLayoutVars>
      </dgm:prSet>
      <dgm:spPr/>
    </dgm:pt>
    <dgm:pt modelId="{EB9CCF3F-D6A0-49FB-A639-4D024CD8F269}" type="pres">
      <dgm:prSet presAssocID="{2ECC1719-AEF9-4FD5-914E-B3418AFA9DE2}" presName="compNode" presStyleCnt="0"/>
      <dgm:spPr/>
    </dgm:pt>
    <dgm:pt modelId="{CF40ABDB-344B-4F2C-AF9D-81D54FDA5809}" type="pres">
      <dgm:prSet presAssocID="{2ECC1719-AEF9-4FD5-914E-B3418AFA9DE2}" presName="bgRect" presStyleLbl="bgShp" presStyleIdx="0" presStyleCnt="2"/>
      <dgm:spPr/>
    </dgm:pt>
    <dgm:pt modelId="{40EB9F64-A3A8-466B-A848-43101541A568}" type="pres">
      <dgm:prSet presAssocID="{2ECC1719-AEF9-4FD5-914E-B3418AFA9DE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Quotation Mark"/>
        </a:ext>
      </dgm:extLst>
    </dgm:pt>
    <dgm:pt modelId="{77FC75F0-7E5A-4389-85CE-C173E0E1F072}" type="pres">
      <dgm:prSet presAssocID="{2ECC1719-AEF9-4FD5-914E-B3418AFA9DE2}" presName="spaceRect" presStyleCnt="0"/>
      <dgm:spPr/>
    </dgm:pt>
    <dgm:pt modelId="{00D456CB-6E2F-4D03-994B-846164F8483D}" type="pres">
      <dgm:prSet presAssocID="{2ECC1719-AEF9-4FD5-914E-B3418AFA9DE2}" presName="parTx" presStyleLbl="revTx" presStyleIdx="0" presStyleCnt="2">
        <dgm:presLayoutVars>
          <dgm:chMax val="0"/>
          <dgm:chPref val="0"/>
        </dgm:presLayoutVars>
      </dgm:prSet>
      <dgm:spPr/>
    </dgm:pt>
    <dgm:pt modelId="{6276F7D8-0075-4F7C-92A2-E7BA09C78257}" type="pres">
      <dgm:prSet presAssocID="{C777A456-8891-4918-949C-22C458B04BBA}" presName="sibTrans" presStyleCnt="0"/>
      <dgm:spPr/>
    </dgm:pt>
    <dgm:pt modelId="{8876F4FB-9925-4004-8C72-B8466BB28374}" type="pres">
      <dgm:prSet presAssocID="{7CCF971D-EF0C-4EC3-9F86-A5539D4424F9}" presName="compNode" presStyleCnt="0"/>
      <dgm:spPr/>
    </dgm:pt>
    <dgm:pt modelId="{ECC1BA9A-2184-4B3A-B59B-8F757BBB427F}" type="pres">
      <dgm:prSet presAssocID="{7CCF971D-EF0C-4EC3-9F86-A5539D4424F9}" presName="bgRect" presStyleLbl="bgShp" presStyleIdx="1" presStyleCnt="2"/>
      <dgm:spPr/>
    </dgm:pt>
    <dgm:pt modelId="{25B0C220-206D-4D26-84D0-6BEFD0D5BBB5}" type="pres">
      <dgm:prSet presAssocID="{7CCF971D-EF0C-4EC3-9F86-A5539D4424F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D3B5F41D-E47F-4A8D-B56A-3597C809C8B3}" type="pres">
      <dgm:prSet presAssocID="{7CCF971D-EF0C-4EC3-9F86-A5539D4424F9}" presName="spaceRect" presStyleCnt="0"/>
      <dgm:spPr/>
    </dgm:pt>
    <dgm:pt modelId="{6DE4CFAF-2495-4AE9-B528-309666F9F14C}" type="pres">
      <dgm:prSet presAssocID="{7CCF971D-EF0C-4EC3-9F86-A5539D4424F9}" presName="parTx" presStyleLbl="revTx" presStyleIdx="1" presStyleCnt="2">
        <dgm:presLayoutVars>
          <dgm:chMax val="0"/>
          <dgm:chPref val="0"/>
        </dgm:presLayoutVars>
      </dgm:prSet>
      <dgm:spPr/>
    </dgm:pt>
  </dgm:ptLst>
  <dgm:cxnLst>
    <dgm:cxn modelId="{6D867204-8A23-491D-8C8E-9E5BCA757ED2}" type="presOf" srcId="{2ECC1719-AEF9-4FD5-914E-B3418AFA9DE2}" destId="{00D456CB-6E2F-4D03-994B-846164F8483D}" srcOrd="0" destOrd="0" presId="urn:microsoft.com/office/officeart/2018/2/layout/IconVerticalSolidList"/>
    <dgm:cxn modelId="{7CF4213A-8A33-40BA-A81D-8C887C5B5053}" srcId="{6AA2484C-8C51-46DC-948E-3C27A8B4E1F2}" destId="{2ECC1719-AEF9-4FD5-914E-B3418AFA9DE2}" srcOrd="0" destOrd="0" parTransId="{424FA4CB-2785-4E1B-8D99-DBF4316488D6}" sibTransId="{C777A456-8891-4918-949C-22C458B04BBA}"/>
    <dgm:cxn modelId="{7C756741-3A92-42A1-B80E-4E4592D5E5B3}" srcId="{6AA2484C-8C51-46DC-948E-3C27A8B4E1F2}" destId="{7CCF971D-EF0C-4EC3-9F86-A5539D4424F9}" srcOrd="1" destOrd="0" parTransId="{4F266FF2-DC9B-41C0-B369-CCC7B77677D9}" sibTransId="{322EEF62-AFBF-4F28-B6C7-48631E8F5F83}"/>
    <dgm:cxn modelId="{9BFE2C57-D6CD-42B9-B7F9-0B02663803F1}" type="presOf" srcId="{6AA2484C-8C51-46DC-948E-3C27A8B4E1F2}" destId="{38CFBB92-D9BF-4D4E-982C-0C56FABA40D8}" srcOrd="0" destOrd="0" presId="urn:microsoft.com/office/officeart/2018/2/layout/IconVerticalSolidList"/>
    <dgm:cxn modelId="{A6E48386-A61F-40F0-9B43-AAE1DA33D7E2}" type="presOf" srcId="{7CCF971D-EF0C-4EC3-9F86-A5539D4424F9}" destId="{6DE4CFAF-2495-4AE9-B528-309666F9F14C}" srcOrd="0" destOrd="0" presId="urn:microsoft.com/office/officeart/2018/2/layout/IconVerticalSolidList"/>
    <dgm:cxn modelId="{709F2D41-5241-4FDB-AF23-B2C312BB48D4}" type="presParOf" srcId="{38CFBB92-D9BF-4D4E-982C-0C56FABA40D8}" destId="{EB9CCF3F-D6A0-49FB-A639-4D024CD8F269}" srcOrd="0" destOrd="0" presId="urn:microsoft.com/office/officeart/2018/2/layout/IconVerticalSolidList"/>
    <dgm:cxn modelId="{4FC2BCEE-3C16-4438-BF9F-8AE7DF56F7FB}" type="presParOf" srcId="{EB9CCF3F-D6A0-49FB-A639-4D024CD8F269}" destId="{CF40ABDB-344B-4F2C-AF9D-81D54FDA5809}" srcOrd="0" destOrd="0" presId="urn:microsoft.com/office/officeart/2018/2/layout/IconVerticalSolidList"/>
    <dgm:cxn modelId="{F2F91F3E-52D6-4843-B32A-72B6E5C0294D}" type="presParOf" srcId="{EB9CCF3F-D6A0-49FB-A639-4D024CD8F269}" destId="{40EB9F64-A3A8-466B-A848-43101541A568}" srcOrd="1" destOrd="0" presId="urn:microsoft.com/office/officeart/2018/2/layout/IconVerticalSolidList"/>
    <dgm:cxn modelId="{C76B98BA-A2B4-4655-9B7C-45FE4C3F6520}" type="presParOf" srcId="{EB9CCF3F-D6A0-49FB-A639-4D024CD8F269}" destId="{77FC75F0-7E5A-4389-85CE-C173E0E1F072}" srcOrd="2" destOrd="0" presId="urn:microsoft.com/office/officeart/2018/2/layout/IconVerticalSolidList"/>
    <dgm:cxn modelId="{4397ED45-48F3-462E-8415-DAF5CE10D99D}" type="presParOf" srcId="{EB9CCF3F-D6A0-49FB-A639-4D024CD8F269}" destId="{00D456CB-6E2F-4D03-994B-846164F8483D}" srcOrd="3" destOrd="0" presId="urn:microsoft.com/office/officeart/2018/2/layout/IconVerticalSolidList"/>
    <dgm:cxn modelId="{63CED8B2-72EC-4D1F-BEB2-F838CD8E924F}" type="presParOf" srcId="{38CFBB92-D9BF-4D4E-982C-0C56FABA40D8}" destId="{6276F7D8-0075-4F7C-92A2-E7BA09C78257}" srcOrd="1" destOrd="0" presId="urn:microsoft.com/office/officeart/2018/2/layout/IconVerticalSolidList"/>
    <dgm:cxn modelId="{72344853-51FA-49C9-9AAC-310DE9766827}" type="presParOf" srcId="{38CFBB92-D9BF-4D4E-982C-0C56FABA40D8}" destId="{8876F4FB-9925-4004-8C72-B8466BB28374}" srcOrd="2" destOrd="0" presId="urn:microsoft.com/office/officeart/2018/2/layout/IconVerticalSolidList"/>
    <dgm:cxn modelId="{4F07D597-AEB3-48AD-AC1F-8A8F4CDED21F}" type="presParOf" srcId="{8876F4FB-9925-4004-8C72-B8466BB28374}" destId="{ECC1BA9A-2184-4B3A-B59B-8F757BBB427F}" srcOrd="0" destOrd="0" presId="urn:microsoft.com/office/officeart/2018/2/layout/IconVerticalSolidList"/>
    <dgm:cxn modelId="{6B2E348B-3DF4-47AF-988E-0C6869D23BF9}" type="presParOf" srcId="{8876F4FB-9925-4004-8C72-B8466BB28374}" destId="{25B0C220-206D-4D26-84D0-6BEFD0D5BBB5}" srcOrd="1" destOrd="0" presId="urn:microsoft.com/office/officeart/2018/2/layout/IconVerticalSolidList"/>
    <dgm:cxn modelId="{7194F688-62CE-4913-BC7B-9B9F0DFD9926}" type="presParOf" srcId="{8876F4FB-9925-4004-8C72-B8466BB28374}" destId="{D3B5F41D-E47F-4A8D-B56A-3597C809C8B3}" srcOrd="2" destOrd="0" presId="urn:microsoft.com/office/officeart/2018/2/layout/IconVerticalSolidList"/>
    <dgm:cxn modelId="{0D26FE12-E87A-4DCB-9183-0A685098F716}" type="presParOf" srcId="{8876F4FB-9925-4004-8C72-B8466BB28374}" destId="{6DE4CFAF-2495-4AE9-B528-309666F9F14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BDBB6-089C-4390-A43A-C8EA3A580C72}">
      <dsp:nvSpPr>
        <dsp:cNvPr id="0" name=""/>
        <dsp:cNvSpPr/>
      </dsp:nvSpPr>
      <dsp:spPr>
        <a:xfrm>
          <a:off x="0" y="688"/>
          <a:ext cx="6055450" cy="1610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88C129-A311-4754-891E-8C92E3F90EA0}">
      <dsp:nvSpPr>
        <dsp:cNvPr id="0" name=""/>
        <dsp:cNvSpPr/>
      </dsp:nvSpPr>
      <dsp:spPr>
        <a:xfrm>
          <a:off x="487230" y="363091"/>
          <a:ext cx="885873" cy="8858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788CD-1BE3-4E44-83C4-F7064BA7566A}">
      <dsp:nvSpPr>
        <dsp:cNvPr id="0" name=""/>
        <dsp:cNvSpPr/>
      </dsp:nvSpPr>
      <dsp:spPr>
        <a:xfrm>
          <a:off x="1860334" y="688"/>
          <a:ext cx="4195115" cy="161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64" tIns="170464" rIns="170464" bIns="170464" numCol="1" spcCol="1270" anchor="ctr" anchorCtr="0">
          <a:noAutofit/>
        </a:bodyPr>
        <a:lstStyle/>
        <a:p>
          <a:pPr marL="0" lvl="0" indent="0" algn="l" defTabSz="1111250">
            <a:lnSpc>
              <a:spcPct val="100000"/>
            </a:lnSpc>
            <a:spcBef>
              <a:spcPct val="0"/>
            </a:spcBef>
            <a:spcAft>
              <a:spcPct val="35000"/>
            </a:spcAft>
            <a:buNone/>
          </a:pPr>
          <a:r>
            <a:rPr lang="en-GB" sz="2500" kern="1200"/>
            <a:t>What is paraphrasing?</a:t>
          </a:r>
          <a:endParaRPr lang="en-US" sz="2500" kern="1200"/>
        </a:p>
      </dsp:txBody>
      <dsp:txXfrm>
        <a:off x="1860334" y="688"/>
        <a:ext cx="4195115" cy="1610679"/>
      </dsp:txXfrm>
    </dsp:sp>
    <dsp:sp modelId="{BED2DB2A-9045-4426-8636-508EB8AA7892}">
      <dsp:nvSpPr>
        <dsp:cNvPr id="0" name=""/>
        <dsp:cNvSpPr/>
      </dsp:nvSpPr>
      <dsp:spPr>
        <a:xfrm>
          <a:off x="0" y="2014037"/>
          <a:ext cx="6055450" cy="1610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45A844-4FFC-4568-B1F5-0AD58A581425}">
      <dsp:nvSpPr>
        <dsp:cNvPr id="0" name=""/>
        <dsp:cNvSpPr/>
      </dsp:nvSpPr>
      <dsp:spPr>
        <a:xfrm>
          <a:off x="487230" y="2376440"/>
          <a:ext cx="885873" cy="8858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224DB9-4BF2-4660-AD5E-4BAA4EFF8DB1}">
      <dsp:nvSpPr>
        <dsp:cNvPr id="0" name=""/>
        <dsp:cNvSpPr/>
      </dsp:nvSpPr>
      <dsp:spPr>
        <a:xfrm>
          <a:off x="1860334" y="2014037"/>
          <a:ext cx="4195115" cy="161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64" tIns="170464" rIns="170464" bIns="170464" numCol="1" spcCol="1270" anchor="ctr" anchorCtr="0">
          <a:noAutofit/>
        </a:bodyPr>
        <a:lstStyle/>
        <a:p>
          <a:pPr marL="0" lvl="0" indent="0" algn="l" defTabSz="1111250">
            <a:lnSpc>
              <a:spcPct val="100000"/>
            </a:lnSpc>
            <a:spcBef>
              <a:spcPct val="0"/>
            </a:spcBef>
            <a:spcAft>
              <a:spcPct val="35000"/>
            </a:spcAft>
            <a:buNone/>
          </a:pPr>
          <a:r>
            <a:rPr lang="en-GB" sz="2500" kern="1200"/>
            <a:t>Why is it important?</a:t>
          </a:r>
          <a:endParaRPr lang="en-US" sz="2500" kern="1200"/>
        </a:p>
      </dsp:txBody>
      <dsp:txXfrm>
        <a:off x="1860334" y="2014037"/>
        <a:ext cx="4195115" cy="1610679"/>
      </dsp:txXfrm>
    </dsp:sp>
    <dsp:sp modelId="{D43AA2FE-CCDF-440B-BCAF-06053D84BC68}">
      <dsp:nvSpPr>
        <dsp:cNvPr id="0" name=""/>
        <dsp:cNvSpPr/>
      </dsp:nvSpPr>
      <dsp:spPr>
        <a:xfrm>
          <a:off x="0" y="4027387"/>
          <a:ext cx="6055450" cy="161067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E65C31-94ED-46C9-A505-9078511CC613}">
      <dsp:nvSpPr>
        <dsp:cNvPr id="0" name=""/>
        <dsp:cNvSpPr/>
      </dsp:nvSpPr>
      <dsp:spPr>
        <a:xfrm>
          <a:off x="487230" y="4389790"/>
          <a:ext cx="885873" cy="885873"/>
        </a:xfrm>
        <a:prstGeom prst="rect">
          <a:avLst/>
        </a:prstGeom>
        <a:solidFill>
          <a:schemeClr val="accent4">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8E9604-833D-4E13-9781-D9A94299EB07}">
      <dsp:nvSpPr>
        <dsp:cNvPr id="0" name=""/>
        <dsp:cNvSpPr/>
      </dsp:nvSpPr>
      <dsp:spPr>
        <a:xfrm>
          <a:off x="1860334" y="4027387"/>
          <a:ext cx="4195115" cy="16106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464" tIns="170464" rIns="170464" bIns="170464" numCol="1" spcCol="1270" anchor="ctr" anchorCtr="0">
          <a:noAutofit/>
        </a:bodyPr>
        <a:lstStyle/>
        <a:p>
          <a:pPr marL="0" lvl="0" indent="0" algn="l" defTabSz="1111250">
            <a:lnSpc>
              <a:spcPct val="90000"/>
            </a:lnSpc>
            <a:spcBef>
              <a:spcPct val="0"/>
            </a:spcBef>
            <a:spcAft>
              <a:spcPct val="35000"/>
            </a:spcAft>
            <a:buNone/>
          </a:pPr>
          <a:r>
            <a:rPr lang="en-GB" sz="2500" kern="1200">
              <a:hlinkClick xmlns:r="http://schemas.openxmlformats.org/officeDocument/2006/relationships" r:id="rId5"/>
            </a:rPr>
            <a:t>Paraphrasing - YouTube</a:t>
          </a:r>
          <a:endParaRPr lang="en-GB" sz="2500" kern="1200">
            <a:latin typeface="Bierstadt"/>
          </a:endParaRPr>
        </a:p>
      </dsp:txBody>
      <dsp:txXfrm>
        <a:off x="1860334" y="4027387"/>
        <a:ext cx="4195115" cy="16106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0ABDB-344B-4F2C-AF9D-81D54FDA5809}">
      <dsp:nvSpPr>
        <dsp:cNvPr id="0" name=""/>
        <dsp:cNvSpPr/>
      </dsp:nvSpPr>
      <dsp:spPr>
        <a:xfrm>
          <a:off x="0" y="916297"/>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EB9F64-A3A8-466B-A848-43101541A568}">
      <dsp:nvSpPr>
        <dsp:cNvPr id="0" name=""/>
        <dsp:cNvSpPr/>
      </dsp:nvSpPr>
      <dsp:spPr>
        <a:xfrm>
          <a:off x="511717" y="1296913"/>
          <a:ext cx="930394" cy="930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D456CB-6E2F-4D03-994B-846164F8483D}">
      <dsp:nvSpPr>
        <dsp:cNvPr id="0" name=""/>
        <dsp:cNvSpPr/>
      </dsp:nvSpPr>
      <dsp:spPr>
        <a:xfrm>
          <a:off x="1953828" y="916297"/>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1066800" rtl="0">
            <a:lnSpc>
              <a:spcPct val="90000"/>
            </a:lnSpc>
            <a:spcBef>
              <a:spcPct val="0"/>
            </a:spcBef>
            <a:spcAft>
              <a:spcPct val="35000"/>
            </a:spcAft>
            <a:buNone/>
          </a:pPr>
          <a:r>
            <a:rPr lang="en-GB" sz="2400" kern="1200"/>
            <a:t>In- text citation-</a:t>
          </a:r>
          <a:r>
            <a:rPr lang="en-GB" sz="2400" kern="1200">
              <a:latin typeface="Bierstadt"/>
            </a:rPr>
            <a:t> including</a:t>
          </a:r>
          <a:r>
            <a:rPr lang="en-GB" sz="2400" kern="1200"/>
            <a:t> the source of information within your work.</a:t>
          </a:r>
          <a:endParaRPr lang="en-US" sz="2400" kern="1200"/>
        </a:p>
      </dsp:txBody>
      <dsp:txXfrm>
        <a:off x="1953828" y="916297"/>
        <a:ext cx="4101621" cy="1691626"/>
      </dsp:txXfrm>
    </dsp:sp>
    <dsp:sp modelId="{ECC1BA9A-2184-4B3A-B59B-8F757BBB427F}">
      <dsp:nvSpPr>
        <dsp:cNvPr id="0" name=""/>
        <dsp:cNvSpPr/>
      </dsp:nvSpPr>
      <dsp:spPr>
        <a:xfrm>
          <a:off x="0" y="3030830"/>
          <a:ext cx="6055450" cy="16916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B0C220-206D-4D26-84D0-6BEFD0D5BBB5}">
      <dsp:nvSpPr>
        <dsp:cNvPr id="0" name=""/>
        <dsp:cNvSpPr/>
      </dsp:nvSpPr>
      <dsp:spPr>
        <a:xfrm>
          <a:off x="511717" y="3411446"/>
          <a:ext cx="930394" cy="930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E4CFAF-2495-4AE9-B528-309666F9F14C}">
      <dsp:nvSpPr>
        <dsp:cNvPr id="0" name=""/>
        <dsp:cNvSpPr/>
      </dsp:nvSpPr>
      <dsp:spPr>
        <a:xfrm>
          <a:off x="1953828" y="3030830"/>
          <a:ext cx="4101621" cy="1691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30" tIns="179030" rIns="179030" bIns="179030" numCol="1" spcCol="1270" anchor="ctr" anchorCtr="0">
          <a:noAutofit/>
        </a:bodyPr>
        <a:lstStyle/>
        <a:p>
          <a:pPr marL="0" lvl="0" indent="0" algn="l" defTabSz="1066800">
            <a:lnSpc>
              <a:spcPct val="90000"/>
            </a:lnSpc>
            <a:spcBef>
              <a:spcPct val="0"/>
            </a:spcBef>
            <a:spcAft>
              <a:spcPct val="35000"/>
            </a:spcAft>
            <a:buNone/>
          </a:pPr>
          <a:r>
            <a:rPr lang="en-GB" sz="2400" kern="1200"/>
            <a:t>Reference list- at the end of your work in alphabetical order of authors surname</a:t>
          </a:r>
          <a:endParaRPr lang="en-US" sz="2400" kern="1200"/>
        </a:p>
      </dsp:txBody>
      <dsp:txXfrm>
        <a:off x="1953828" y="3030830"/>
        <a:ext cx="4101621" cy="169162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10/9/2023</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50774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10/9/2023</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76246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10/9/2023</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179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10/9/2023</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060215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10/9/2023</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7772037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10/9/2023</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5554598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10/9/2023</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418129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10/9/2023</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6431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10/9/2023</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89676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10/9/2023</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1163102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10/9/2023</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12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1E9A1-9080-6E13-443C-6AB379ADA9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132167-AACD-AE71-F2FB-4B82EDD841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9F6DCF-76E3-064E-8797-182999920FEA}"/>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65824256-0AA9-3830-20DA-7C77E742EC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71B685-690C-2A6A-E837-EDD4E78B7F90}"/>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7750630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E07BC-94BA-71E3-BF13-6E69FA0811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584476-8607-9798-9007-CAD1832CC7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D8211-AED8-5527-BE5C-3346951E9B43}"/>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270EE756-A263-33F1-59DE-1106291DC4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2A9D62-95AA-ED93-24E3-ABBF7EEB5274}"/>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19636659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E2EAF-0C62-64D7-B8C8-05CF5295E6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AC17E7-9135-CE77-49E2-9F67D82607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367121-8DC2-C341-7589-BCE442686E9F}"/>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18AE41C8-ED4B-0A9D-668C-E63ABD6CF4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CDBF70-3190-DC33-6007-CDD1B6FF9147}"/>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299902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83447-AA99-832D-1322-4F6AF4CBC5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EA987D-7809-3D19-1AA0-4700A4EAFCF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69A015-23DD-53CA-6E09-6867DFAE1F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2FBB4C-08A2-4A17-7926-4A58C246DA2D}"/>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6" name="Footer Placeholder 5">
            <a:extLst>
              <a:ext uri="{FF2B5EF4-FFF2-40B4-BE49-F238E27FC236}">
                <a16:creationId xmlns:a16="http://schemas.microsoft.com/office/drawing/2014/main" id="{8A0FC079-B47B-E27A-AA32-DE9B622BCC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30FD9C-FFA0-364B-8F12-D82D3D49EB68}"/>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862599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85BC1-525E-6E49-1581-79DDAEBF15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9D414E-15ED-03D8-71D7-48DCDD2953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2A6F50-4028-8DCA-2FD6-21BCC72A37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A69FA58-223C-5885-C209-BD94FB307B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6E38A0-DF73-BDB8-A34F-F54CD729D9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61D0AA-F447-9BB6-72FF-A3E8E1150B57}"/>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8" name="Footer Placeholder 7">
            <a:extLst>
              <a:ext uri="{FF2B5EF4-FFF2-40B4-BE49-F238E27FC236}">
                <a16:creationId xmlns:a16="http://schemas.microsoft.com/office/drawing/2014/main" id="{42B85C59-CCAE-30A3-8B82-233C670CCE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CFC0BF-D845-82F2-8793-EDD6C7FE0E20}"/>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3726293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F363-124A-2400-4FB1-DB29468826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F7D178-A2DE-0AA8-9F89-A4F1FC8BBF0A}"/>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4" name="Footer Placeholder 3">
            <a:extLst>
              <a:ext uri="{FF2B5EF4-FFF2-40B4-BE49-F238E27FC236}">
                <a16:creationId xmlns:a16="http://schemas.microsoft.com/office/drawing/2014/main" id="{B4345C7C-9D7D-87FF-E766-7E110A65C95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699714-5128-83BA-4E9B-6EA0C6FB6C7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920178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B5F57-73BC-73CD-33F0-2B7C5FB5FA10}"/>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3" name="Footer Placeholder 2">
            <a:extLst>
              <a:ext uri="{FF2B5EF4-FFF2-40B4-BE49-F238E27FC236}">
                <a16:creationId xmlns:a16="http://schemas.microsoft.com/office/drawing/2014/main" id="{B561D683-2907-CA4A-777A-8619E46841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6812D8-3B75-114B-F2B1-2158476A1A57}"/>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3824566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6E3D-3AB1-F192-8326-25BC906F81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3DB863-E7C0-0282-2E1E-DDADD6D36A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CC89AFA-C888-5512-EBD5-7C4FB4D87F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A1F931-9C82-5E42-B2DA-B04BB666FD2A}"/>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6" name="Footer Placeholder 5">
            <a:extLst>
              <a:ext uri="{FF2B5EF4-FFF2-40B4-BE49-F238E27FC236}">
                <a16:creationId xmlns:a16="http://schemas.microsoft.com/office/drawing/2014/main" id="{BD6A718B-DE6E-5F50-44F5-DA4507BBE9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A5CB8E-A0E0-B7EB-DF16-AF186E985BCC}"/>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1230033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588DD-271F-274B-8EFB-EA63226CC0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6DD9B7-3492-5B44-71D9-16B16FE329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00B56AD-6CF9-544E-9273-EAED15C28E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9172B0-05F7-6AD7-E89A-CF15F0D70E1C}"/>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6" name="Footer Placeholder 5">
            <a:extLst>
              <a:ext uri="{FF2B5EF4-FFF2-40B4-BE49-F238E27FC236}">
                <a16:creationId xmlns:a16="http://schemas.microsoft.com/office/drawing/2014/main" id="{48CCB862-907D-FDD8-944F-41230410E1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C79BF5-1D52-5B47-82AA-A3D90CEA047C}"/>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9213343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25D9E-8608-2F8F-B64B-9624C5214F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DDF8E7-F2E1-720E-0D73-6D92DB6AF5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2ECD8D-926D-9E61-237F-EBB065B38AB8}"/>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BF48CB0C-9BE0-3D4E-F9DB-1EE378B78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AEA519-10BC-543C-A171-D2725A8715F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311552679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4ACE6B-54A1-CFFA-6C7E-F43C8B6A2B0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75534B-DAD1-30DA-E018-77E619357A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A319F1-B51E-2021-83DA-4B9A3FC7F2AA}"/>
              </a:ext>
            </a:extLst>
          </p:cNvPr>
          <p:cNvSpPr>
            <a:spLocks noGrp="1"/>
          </p:cNvSpPr>
          <p:nvPr>
            <p:ph type="dt" sz="half" idx="10"/>
          </p:nvPr>
        </p:nvSpPr>
        <p:spPr/>
        <p:txBody>
          <a:body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730F8054-D296-9330-F5B3-F3BEE6CB55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881675-B372-5126-AE41-95FCF823D7F6}"/>
              </a:ext>
            </a:extLst>
          </p:cNvPr>
          <p:cNvSpPr>
            <a:spLocks noGrp="1"/>
          </p:cNvSpPr>
          <p:nvPr>
            <p:ph type="sldNum" sz="quarter" idx="12"/>
          </p:nvPr>
        </p:nvSpPr>
        <p:spPr/>
        <p:txBody>
          <a:bodyPr/>
          <a:lstStyle/>
          <a:p>
            <a:fld id="{A8662230-21EF-43EF-99E3-1544E7C42C07}" type="slidenum">
              <a:rPr lang="en-GB" smtClean="0"/>
              <a:t>‹#›</a:t>
            </a:fld>
            <a:endParaRPr lang="en-GB"/>
          </a:p>
        </p:txBody>
      </p:sp>
    </p:spTree>
    <p:extLst>
      <p:ext uri="{BB962C8B-B14F-4D97-AF65-F5344CB8AC3E}">
        <p14:creationId xmlns:p14="http://schemas.microsoft.com/office/powerpoint/2010/main" val="2129210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10/9/2023</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221561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9CC657-51D5-D217-E987-815024D97F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E6A22A-93CD-90D0-9DDF-D8F1B2BEAC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6E0102-7D40-AC76-4CBA-35A3189802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B9093D-E3BB-4509-9014-3C54D8C22B9E}" type="datetimeFigureOut">
              <a:rPr lang="en-GB" smtClean="0"/>
              <a:t>09/10/2023</a:t>
            </a:fld>
            <a:endParaRPr lang="en-GB"/>
          </a:p>
        </p:txBody>
      </p:sp>
      <p:sp>
        <p:nvSpPr>
          <p:cNvPr id="5" name="Footer Placeholder 4">
            <a:extLst>
              <a:ext uri="{FF2B5EF4-FFF2-40B4-BE49-F238E27FC236}">
                <a16:creationId xmlns:a16="http://schemas.microsoft.com/office/drawing/2014/main" id="{3B674544-E496-BAAA-5F34-7D6D008B78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CB392B-7F05-381B-F453-61301562E0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662230-21EF-43EF-99E3-1544E7C42C07}" type="slidenum">
              <a:rPr lang="en-GB" smtClean="0"/>
              <a:t>‹#›</a:t>
            </a:fld>
            <a:endParaRPr lang="en-GB"/>
          </a:p>
        </p:txBody>
      </p:sp>
    </p:spTree>
    <p:extLst>
      <p:ext uri="{BB962C8B-B14F-4D97-AF65-F5344CB8AC3E}">
        <p14:creationId xmlns:p14="http://schemas.microsoft.com/office/powerpoint/2010/main" val="2801334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hyperlink" Target="mailto:j.davies2@uwtsd.ac.uk" TargetMode="Externa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13.xml"/><Relationship Id="rId7" Type="http://schemas.openxmlformats.org/officeDocument/2006/relationships/diagramColors" Target="../diagrams/colors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3.sv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13.xml"/><Relationship Id="rId7" Type="http://schemas.openxmlformats.org/officeDocument/2006/relationships/diagramColors" Target="../diagrams/colors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hyperlink" Target="https://www.netflix.com/gb/title/80057281" TargetMode="External"/><Relationship Id="rId4" Type="http://schemas.openxmlformats.org/officeDocument/2006/relationships/hyperlink" Target="https://theconversation.com/student-loans-would-a-graduate-tax-be-a-better-option-179253" TargetMode="Externa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hyperlink" Target="https://writingexplained.org/grammar-dictionary/what-is-a-subject-pronoun-examples" TargetMode="Externa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image" Target="../media/image25.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image" Target="../media/image26.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28.svg"/><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a:ea typeface="Calibri Light"/>
                <a:cs typeface="Calibri Light"/>
              </a:rPr>
              <a:t>Study Skills- lecture</a:t>
            </a:r>
            <a:br>
              <a:rPr lang="en-GB">
                <a:ea typeface="Calibri Light"/>
                <a:cs typeface="Calibri Light"/>
              </a:rPr>
            </a:br>
            <a:r>
              <a:rPr lang="en-GB">
                <a:ea typeface="Calibri Light"/>
                <a:cs typeface="Calibri Light"/>
              </a:rPr>
              <a:t>Week 2</a:t>
            </a:r>
            <a:endParaRPr lang="en-GB"/>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fontScale="85000" lnSpcReduction="20000"/>
          </a:bodyPr>
          <a:lstStyle/>
          <a:p>
            <a:pPr algn="r"/>
            <a:r>
              <a:rPr lang="en-GB" sz="2200">
                <a:ea typeface="Calibri"/>
                <a:cs typeface="Calibri"/>
              </a:rPr>
              <a:t>(BMPL4012 &amp; BMLW 4009)</a:t>
            </a:r>
          </a:p>
          <a:p>
            <a:pPr algn="r"/>
            <a:r>
              <a:rPr lang="en-GB" sz="2200">
                <a:ea typeface="Calibri"/>
                <a:cs typeface="Calibri"/>
              </a:rPr>
              <a:t>Jane Davies</a:t>
            </a:r>
          </a:p>
          <a:p>
            <a:pPr algn="r"/>
            <a:r>
              <a:rPr lang="en-GB" sz="2200">
                <a:ea typeface="Calibri"/>
                <a:cs typeface="Calibri"/>
                <a:hlinkClick r:id="rId4"/>
              </a:rPr>
              <a:t>j.davies2@uwtsd.ac.uk</a:t>
            </a:r>
            <a:endParaRPr lang="en-GB" sz="2200">
              <a:ea typeface="Calibri"/>
              <a:cs typeface="Calibri"/>
            </a:endParaRPr>
          </a:p>
          <a:p>
            <a:pPr algn="r"/>
            <a:r>
              <a:rPr lang="en-GB" sz="2200">
                <a:ea typeface="Calibri"/>
                <a:cs typeface="Calibri"/>
              </a:rPr>
              <a:t>CARDIFF</a:t>
            </a:r>
          </a:p>
        </p:txBody>
      </p:sp>
      <p:pic>
        <p:nvPicPr>
          <p:cNvPr id="4" name="Recorded Sound">
            <a:hlinkClick r:id="" action="ppaction://media"/>
            <a:extLst>
              <a:ext uri="{FF2B5EF4-FFF2-40B4-BE49-F238E27FC236}">
                <a16:creationId xmlns:a16="http://schemas.microsoft.com/office/drawing/2014/main" id="{67C4E8E1-28DA-7515-79C1-EDDAA89A63F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66669" y="3684447"/>
            <a:ext cx="609600" cy="609600"/>
          </a:xfrm>
          <a:prstGeom prst="rect">
            <a:avLst/>
          </a:prstGeom>
        </p:spPr>
      </p:pic>
    </p:spTree>
    <p:extLst>
      <p:ext uri="{BB962C8B-B14F-4D97-AF65-F5344CB8AC3E}">
        <p14:creationId xmlns:p14="http://schemas.microsoft.com/office/powerpoint/2010/main" val="1131551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3CF74-59FD-F93D-66C3-805036471820}"/>
              </a:ext>
            </a:extLst>
          </p:cNvPr>
          <p:cNvSpPr>
            <a:spLocks noGrp="1"/>
          </p:cNvSpPr>
          <p:nvPr>
            <p:ph type="title"/>
          </p:nvPr>
        </p:nvSpPr>
        <p:spPr>
          <a:xfrm>
            <a:off x="761803" y="350196"/>
            <a:ext cx="4646904" cy="1624520"/>
          </a:xfrm>
        </p:spPr>
        <p:txBody>
          <a:bodyPr anchor="ctr">
            <a:normAutofit/>
          </a:bodyPr>
          <a:lstStyle/>
          <a:p>
            <a:r>
              <a:rPr lang="en-GB" sz="4000">
                <a:cs typeface="Calibri Light"/>
              </a:rPr>
              <a:t>Aims for today's session</a:t>
            </a:r>
            <a:endParaRPr lang="en-GB" sz="4000"/>
          </a:p>
        </p:txBody>
      </p:sp>
      <p:sp>
        <p:nvSpPr>
          <p:cNvPr id="3" name="Content Placeholder 2">
            <a:extLst>
              <a:ext uri="{FF2B5EF4-FFF2-40B4-BE49-F238E27FC236}">
                <a16:creationId xmlns:a16="http://schemas.microsoft.com/office/drawing/2014/main" id="{22928DF0-7C89-2E02-1615-4563072AB656}"/>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2000">
                <a:cs typeface="Calibri"/>
              </a:rPr>
              <a:t>Guest speaker- Lisa Ellis Thursday </a:t>
            </a:r>
          </a:p>
          <a:p>
            <a:r>
              <a:rPr lang="en-GB" sz="2000">
                <a:cs typeface="Calibri"/>
              </a:rPr>
              <a:t>Referencing</a:t>
            </a:r>
          </a:p>
          <a:p>
            <a:r>
              <a:rPr lang="en-GB" sz="2000">
                <a:cs typeface="Calibri"/>
              </a:rPr>
              <a:t>In-text citations</a:t>
            </a:r>
          </a:p>
          <a:p>
            <a:r>
              <a:rPr lang="en-GB" sz="2000">
                <a:cs typeface="Calibri"/>
              </a:rPr>
              <a:t>Academic writing styles</a:t>
            </a:r>
            <a:endParaRPr lang="en-GB" sz="2000"/>
          </a:p>
          <a:p>
            <a:r>
              <a:rPr lang="en-GB" sz="2000">
                <a:cs typeface="Calibri"/>
              </a:rPr>
              <a:t>What is paraphrasing?</a:t>
            </a:r>
          </a:p>
        </p:txBody>
      </p:sp>
      <p:pic>
        <p:nvPicPr>
          <p:cNvPr id="5" name="Picture 4" descr="Glasses on top of a book">
            <a:extLst>
              <a:ext uri="{FF2B5EF4-FFF2-40B4-BE49-F238E27FC236}">
                <a16:creationId xmlns:a16="http://schemas.microsoft.com/office/drawing/2014/main" id="{B2CA4EDA-AEF2-61CB-BD7E-7E27CA563AFE}"/>
              </a:ext>
            </a:extLst>
          </p:cNvPr>
          <p:cNvPicPr>
            <a:picLocks noChangeAspect="1"/>
          </p:cNvPicPr>
          <p:nvPr/>
        </p:nvPicPr>
        <p:blipFill rotWithShape="1">
          <a:blip r:embed="rId4"/>
          <a:srcRect l="10109" r="30977" b="9"/>
          <a:stretch/>
        </p:blipFill>
        <p:spPr>
          <a:xfrm>
            <a:off x="6096000" y="1"/>
            <a:ext cx="6102825" cy="6858000"/>
          </a:xfrm>
          <a:prstGeom prst="rect">
            <a:avLst/>
          </a:prstGeom>
        </p:spPr>
      </p:pic>
      <p:pic>
        <p:nvPicPr>
          <p:cNvPr id="4" name="Recorded Sound">
            <a:hlinkClick r:id="" action="ppaction://media"/>
            <a:extLst>
              <a:ext uri="{FF2B5EF4-FFF2-40B4-BE49-F238E27FC236}">
                <a16:creationId xmlns:a16="http://schemas.microsoft.com/office/drawing/2014/main" id="{09036F9E-5388-CE94-3E64-5B456FC053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86398" y="3601277"/>
            <a:ext cx="609600" cy="609600"/>
          </a:xfrm>
          <a:prstGeom prst="rect">
            <a:avLst/>
          </a:prstGeom>
        </p:spPr>
      </p:pic>
    </p:spTree>
    <p:extLst>
      <p:ext uri="{BB962C8B-B14F-4D97-AF65-F5344CB8AC3E}">
        <p14:creationId xmlns:p14="http://schemas.microsoft.com/office/powerpoint/2010/main" val="1174458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52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75E1CB27-D422-87FD-A90C-36DEF6B6E26D}"/>
              </a:ext>
            </a:extLst>
          </p:cNvPr>
          <p:cNvPicPr>
            <a:picLocks noChangeAspect="1"/>
          </p:cNvPicPr>
          <p:nvPr/>
        </p:nvPicPr>
        <p:blipFill rotWithShape="1">
          <a:blip r:embed="rId4"/>
          <a:srcRect l="10174" r="1983" b="1"/>
          <a:stretch/>
        </p:blipFill>
        <p:spPr>
          <a:xfrm>
            <a:off x="-1" y="-2"/>
            <a:ext cx="6374929" cy="6858002"/>
          </a:xfrm>
          <a:prstGeom prst="rect">
            <a:avLst/>
          </a:prstGeom>
        </p:spPr>
      </p:pic>
      <p:sp>
        <p:nvSpPr>
          <p:cNvPr id="8" name="Content Placeholder 7">
            <a:extLst>
              <a:ext uri="{FF2B5EF4-FFF2-40B4-BE49-F238E27FC236}">
                <a16:creationId xmlns:a16="http://schemas.microsoft.com/office/drawing/2014/main" id="{5A55B1C9-E179-26A6-0DF5-7BCB0249051B}"/>
              </a:ext>
            </a:extLst>
          </p:cNvPr>
          <p:cNvSpPr>
            <a:spLocks noGrp="1"/>
          </p:cNvSpPr>
          <p:nvPr>
            <p:ph idx="1"/>
          </p:nvPr>
        </p:nvSpPr>
        <p:spPr>
          <a:xfrm>
            <a:off x="6700996" y="1872558"/>
            <a:ext cx="3968783" cy="2957383"/>
          </a:xfrm>
        </p:spPr>
        <p:txBody>
          <a:bodyPr vert="horz" lIns="91440" tIns="45720" rIns="91440" bIns="45720" rtlCol="0" anchor="ctr">
            <a:noAutofit/>
          </a:bodyPr>
          <a:lstStyle/>
          <a:p>
            <a:r>
              <a:rPr lang="en-US" sz="4000"/>
              <a:t>Not to forget that alongside these 4 types, we also have </a:t>
            </a:r>
            <a:r>
              <a:rPr lang="en-US" sz="4000" b="1"/>
              <a:t>reflective writing </a:t>
            </a:r>
            <a:r>
              <a:rPr lang="en-US" sz="4000"/>
              <a:t>within academia</a:t>
            </a:r>
          </a:p>
        </p:txBody>
      </p:sp>
      <p:cxnSp>
        <p:nvCxnSpPr>
          <p:cNvPr id="15" name="Straight Connector 14">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2" name="Recorded Sound">
            <a:hlinkClick r:id="" action="ppaction://media"/>
            <a:extLst>
              <a:ext uri="{FF2B5EF4-FFF2-40B4-BE49-F238E27FC236}">
                <a16:creationId xmlns:a16="http://schemas.microsoft.com/office/drawing/2014/main" id="{6C3140C7-A37C-EE06-AC25-66AC6F5B79B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11695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337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CB842-2136-C708-FE76-598B4B42644A}"/>
              </a:ext>
            </a:extLst>
          </p:cNvPr>
          <p:cNvSpPr>
            <a:spLocks noGrp="1"/>
          </p:cNvSpPr>
          <p:nvPr>
            <p:ph type="title"/>
          </p:nvPr>
        </p:nvSpPr>
        <p:spPr>
          <a:xfrm>
            <a:off x="761801" y="858982"/>
            <a:ext cx="10315525" cy="1116322"/>
          </a:xfrm>
        </p:spPr>
        <p:txBody>
          <a:bodyPr/>
          <a:lstStyle/>
          <a:p>
            <a:r>
              <a:rPr lang="en-GB"/>
              <a:t> Descriptive writing VS Analytical writing</a:t>
            </a:r>
            <a:endParaRPr lang="en-US"/>
          </a:p>
        </p:txBody>
      </p:sp>
      <p:graphicFrame>
        <p:nvGraphicFramePr>
          <p:cNvPr id="5" name="Content Placeholder 4">
            <a:extLst>
              <a:ext uri="{FF2B5EF4-FFF2-40B4-BE49-F238E27FC236}">
                <a16:creationId xmlns:a16="http://schemas.microsoft.com/office/drawing/2014/main" id="{95FC8592-CC6F-DBAB-B7AA-C82441FAFC55}"/>
              </a:ext>
            </a:extLst>
          </p:cNvPr>
          <p:cNvGraphicFramePr>
            <a:graphicFrameLocks noGrp="1"/>
          </p:cNvGraphicFramePr>
          <p:nvPr>
            <p:ph idx="1"/>
            <p:extLst>
              <p:ext uri="{D42A27DB-BD31-4B8C-83A1-F6EECF244321}">
                <p14:modId xmlns:p14="http://schemas.microsoft.com/office/powerpoint/2010/main" val="1233903294"/>
              </p:ext>
            </p:extLst>
          </p:nvPr>
        </p:nvGraphicFramePr>
        <p:xfrm>
          <a:off x="762000" y="2015428"/>
          <a:ext cx="10380662" cy="4423410"/>
        </p:xfrm>
        <a:graphic>
          <a:graphicData uri="http://schemas.openxmlformats.org/drawingml/2006/table">
            <a:tbl>
              <a:tblPr firstRow="1" bandRow="1">
                <a:tableStyleId>{5C22544A-7EE6-4342-B048-85BDC9FD1C3A}</a:tableStyleId>
              </a:tblPr>
              <a:tblGrid>
                <a:gridCol w="5190331">
                  <a:extLst>
                    <a:ext uri="{9D8B030D-6E8A-4147-A177-3AD203B41FA5}">
                      <a16:colId xmlns:a16="http://schemas.microsoft.com/office/drawing/2014/main" val="2498173965"/>
                    </a:ext>
                  </a:extLst>
                </a:gridCol>
                <a:gridCol w="5190331">
                  <a:extLst>
                    <a:ext uri="{9D8B030D-6E8A-4147-A177-3AD203B41FA5}">
                      <a16:colId xmlns:a16="http://schemas.microsoft.com/office/drawing/2014/main" val="3906734970"/>
                    </a:ext>
                  </a:extLst>
                </a:gridCol>
              </a:tblGrid>
              <a:tr h="0">
                <a:tc>
                  <a:txBody>
                    <a:bodyPr/>
                    <a:lstStyle/>
                    <a:p>
                      <a:pPr algn="l" fontAlgn="ctr"/>
                      <a:r>
                        <a:rPr lang="en-GB">
                          <a:effectLst/>
                        </a:rPr>
                        <a:t>Descriptive Writing</a:t>
                      </a:r>
                      <a:endParaRPr lang="en-GB" b="1">
                        <a:solidFill>
                          <a:srgbClr val="555555"/>
                        </a:solidFill>
                        <a:effectLst/>
                      </a:endParaRPr>
                    </a:p>
                  </a:txBody>
                  <a:tcPr marL="228600" marR="228600" marT="85725" marB="85725" anchor="ctr"/>
                </a:tc>
                <a:tc>
                  <a:txBody>
                    <a:bodyPr/>
                    <a:lstStyle/>
                    <a:p>
                      <a:pPr algn="l" fontAlgn="ctr"/>
                      <a:r>
                        <a:rPr lang="en-GB">
                          <a:effectLst/>
                        </a:rPr>
                        <a:t>Analytical writing</a:t>
                      </a:r>
                      <a:endParaRPr lang="en-GB" b="1">
                        <a:solidFill>
                          <a:srgbClr val="555555"/>
                        </a:solidFill>
                        <a:effectLst/>
                      </a:endParaRPr>
                    </a:p>
                  </a:txBody>
                  <a:tcPr marL="228600" marR="228600" marT="85725" marB="85725" anchor="ctr"/>
                </a:tc>
                <a:extLst>
                  <a:ext uri="{0D108BD9-81ED-4DB2-BD59-A6C34878D82A}">
                    <a16:rowId xmlns:a16="http://schemas.microsoft.com/office/drawing/2014/main" val="1538440767"/>
                  </a:ext>
                </a:extLst>
              </a:tr>
              <a:tr h="0">
                <a:tc>
                  <a:txBody>
                    <a:bodyPr/>
                    <a:lstStyle/>
                    <a:p>
                      <a:pPr algn="l" fontAlgn="t"/>
                      <a:r>
                        <a:rPr lang="en-GB">
                          <a:effectLst/>
                        </a:rPr>
                        <a:t>States what happened (the event).</a:t>
                      </a:r>
                    </a:p>
                  </a:txBody>
                  <a:tcPr marL="228600" marR="228600" marT="57150" marB="57150"/>
                </a:tc>
                <a:tc>
                  <a:txBody>
                    <a:bodyPr/>
                    <a:lstStyle/>
                    <a:p>
                      <a:pPr algn="l" fontAlgn="t"/>
                      <a:r>
                        <a:rPr lang="en-GB">
                          <a:effectLst/>
                        </a:rPr>
                        <a:t>Explain what the impact of the event was (especially in relation to the research question/s).</a:t>
                      </a:r>
                    </a:p>
                  </a:txBody>
                  <a:tcPr marL="228600" marR="228600" marT="57150" marB="57150"/>
                </a:tc>
                <a:extLst>
                  <a:ext uri="{0D108BD9-81ED-4DB2-BD59-A6C34878D82A}">
                    <a16:rowId xmlns:a16="http://schemas.microsoft.com/office/drawing/2014/main" val="3073391389"/>
                  </a:ext>
                </a:extLst>
              </a:tr>
              <a:tr h="0">
                <a:tc>
                  <a:txBody>
                    <a:bodyPr/>
                    <a:lstStyle/>
                    <a:p>
                      <a:pPr algn="l" fontAlgn="t"/>
                      <a:r>
                        <a:rPr lang="en-GB">
                          <a:effectLst/>
                        </a:rPr>
                        <a:t>Explains what a theory says.</a:t>
                      </a:r>
                    </a:p>
                  </a:txBody>
                  <a:tcPr marL="228600" marR="228600" marT="57150" marB="57150"/>
                </a:tc>
                <a:tc>
                  <a:txBody>
                    <a:bodyPr/>
                    <a:lstStyle/>
                    <a:p>
                      <a:pPr algn="l" fontAlgn="t"/>
                      <a:r>
                        <a:rPr lang="en-GB">
                          <a:effectLst/>
                        </a:rPr>
                        <a:t>Explains how this is relevant to the key issue(s) and research question(s).</a:t>
                      </a:r>
                    </a:p>
                  </a:txBody>
                  <a:tcPr marL="228600" marR="228600" marT="57150" marB="57150"/>
                </a:tc>
                <a:extLst>
                  <a:ext uri="{0D108BD9-81ED-4DB2-BD59-A6C34878D82A}">
                    <a16:rowId xmlns:a16="http://schemas.microsoft.com/office/drawing/2014/main" val="1745941063"/>
                  </a:ext>
                </a:extLst>
              </a:tr>
              <a:tr h="0">
                <a:tc>
                  <a:txBody>
                    <a:bodyPr/>
                    <a:lstStyle/>
                    <a:p>
                      <a:pPr algn="l" fontAlgn="t"/>
                      <a:r>
                        <a:rPr lang="en-GB">
                          <a:effectLst/>
                        </a:rPr>
                        <a:t>Notes the methods used.</a:t>
                      </a:r>
                    </a:p>
                  </a:txBody>
                  <a:tcPr marL="228600" marR="228600" marT="57150" marB="57150"/>
                </a:tc>
                <a:tc>
                  <a:txBody>
                    <a:bodyPr/>
                    <a:lstStyle/>
                    <a:p>
                      <a:pPr algn="l" fontAlgn="t"/>
                      <a:r>
                        <a:rPr lang="en-GB">
                          <a:effectLst/>
                        </a:rPr>
                        <a:t>Explains whether these methods were relevant or not.</a:t>
                      </a:r>
                    </a:p>
                  </a:txBody>
                  <a:tcPr marL="228600" marR="228600" marT="57150" marB="57150"/>
                </a:tc>
                <a:extLst>
                  <a:ext uri="{0D108BD9-81ED-4DB2-BD59-A6C34878D82A}">
                    <a16:rowId xmlns:a16="http://schemas.microsoft.com/office/drawing/2014/main" val="2253793233"/>
                  </a:ext>
                </a:extLst>
              </a:tr>
              <a:tr h="0">
                <a:tc>
                  <a:txBody>
                    <a:bodyPr/>
                    <a:lstStyle/>
                    <a:p>
                      <a:pPr algn="l" fontAlgn="t"/>
                      <a:r>
                        <a:rPr lang="en-GB">
                          <a:effectLst/>
                        </a:rPr>
                        <a:t>States what time/date something happened.</a:t>
                      </a:r>
                    </a:p>
                  </a:txBody>
                  <a:tcPr marL="228600" marR="228600" marT="57150" marB="57150"/>
                </a:tc>
                <a:tc>
                  <a:txBody>
                    <a:bodyPr/>
                    <a:lstStyle/>
                    <a:p>
                      <a:pPr algn="l" fontAlgn="t"/>
                      <a:r>
                        <a:rPr lang="en-GB">
                          <a:effectLst/>
                        </a:rPr>
                        <a:t>Explains why the timing is important/relevant.</a:t>
                      </a:r>
                    </a:p>
                  </a:txBody>
                  <a:tcPr marL="228600" marR="228600" marT="57150" marB="57150"/>
                </a:tc>
                <a:extLst>
                  <a:ext uri="{0D108BD9-81ED-4DB2-BD59-A6C34878D82A}">
                    <a16:rowId xmlns:a16="http://schemas.microsoft.com/office/drawing/2014/main" val="1655640734"/>
                  </a:ext>
                </a:extLst>
              </a:tr>
              <a:tr h="0">
                <a:tc>
                  <a:txBody>
                    <a:bodyPr/>
                    <a:lstStyle/>
                    <a:p>
                      <a:pPr algn="l" fontAlgn="t"/>
                      <a:r>
                        <a:rPr lang="en-GB">
                          <a:effectLst/>
                        </a:rPr>
                        <a:t>Explains how something works.</a:t>
                      </a:r>
                    </a:p>
                  </a:txBody>
                  <a:tcPr marL="228600" marR="228600" marT="57150" marB="57150"/>
                </a:tc>
                <a:tc>
                  <a:txBody>
                    <a:bodyPr/>
                    <a:lstStyle/>
                    <a:p>
                      <a:pPr algn="l" fontAlgn="t"/>
                      <a:r>
                        <a:rPr lang="en-GB">
                          <a:effectLst/>
                        </a:rPr>
                        <a:t>Explains whether and why this is positive or negative.</a:t>
                      </a:r>
                    </a:p>
                  </a:txBody>
                  <a:tcPr marL="228600" marR="228600" marT="57150" marB="57150"/>
                </a:tc>
                <a:extLst>
                  <a:ext uri="{0D108BD9-81ED-4DB2-BD59-A6C34878D82A}">
                    <a16:rowId xmlns:a16="http://schemas.microsoft.com/office/drawing/2014/main" val="2223534542"/>
                  </a:ext>
                </a:extLst>
              </a:tr>
              <a:tr h="0">
                <a:tc>
                  <a:txBody>
                    <a:bodyPr/>
                    <a:lstStyle/>
                    <a:p>
                      <a:pPr algn="l" fontAlgn="t"/>
                      <a:r>
                        <a:rPr lang="en-GB">
                          <a:effectLst/>
                        </a:rPr>
                        <a:t>Provides various pieces of information.</a:t>
                      </a:r>
                    </a:p>
                  </a:txBody>
                  <a:tcPr marL="228600" marR="228600" marT="57150" marB="57150"/>
                </a:tc>
                <a:tc>
                  <a:txBody>
                    <a:bodyPr/>
                    <a:lstStyle/>
                    <a:p>
                      <a:pPr algn="l" fontAlgn="t"/>
                      <a:r>
                        <a:rPr lang="en-GB">
                          <a:effectLst/>
                        </a:rPr>
                        <a:t>Draws a conclusion in relation to the various pieces of information.</a:t>
                      </a:r>
                    </a:p>
                  </a:txBody>
                  <a:tcPr marL="228600" marR="228600" marT="57150" marB="57150"/>
                </a:tc>
                <a:extLst>
                  <a:ext uri="{0D108BD9-81ED-4DB2-BD59-A6C34878D82A}">
                    <a16:rowId xmlns:a16="http://schemas.microsoft.com/office/drawing/2014/main" val="988601656"/>
                  </a:ext>
                </a:extLst>
              </a:tr>
            </a:tbl>
          </a:graphicData>
        </a:graphic>
      </p:graphicFrame>
      <p:pic>
        <p:nvPicPr>
          <p:cNvPr id="3" name="Recorded Sound">
            <a:hlinkClick r:id="" action="ppaction://media"/>
            <a:extLst>
              <a:ext uri="{FF2B5EF4-FFF2-40B4-BE49-F238E27FC236}">
                <a16:creationId xmlns:a16="http://schemas.microsoft.com/office/drawing/2014/main" id="{218C9426-5169-349F-622F-17705EA441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131358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63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7FADA-BA06-C0D0-AB54-3020B482A34E}"/>
              </a:ext>
            </a:extLst>
          </p:cNvPr>
          <p:cNvSpPr>
            <a:spLocks noGrp="1"/>
          </p:cNvSpPr>
          <p:nvPr>
            <p:ph type="title"/>
          </p:nvPr>
        </p:nvSpPr>
        <p:spPr>
          <a:xfrm>
            <a:off x="761802" y="858982"/>
            <a:ext cx="3451060" cy="5152933"/>
          </a:xfrm>
        </p:spPr>
        <p:txBody>
          <a:bodyPr>
            <a:normAutofit/>
          </a:bodyPr>
          <a:lstStyle/>
          <a:p>
            <a:r>
              <a:rPr lang="en-GB" sz="3700"/>
              <a:t>Paraphrasing....</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7120E83-520D-1B2F-3627-BA676A129D39}"/>
              </a:ext>
            </a:extLst>
          </p:cNvPr>
          <p:cNvGraphicFramePr>
            <a:graphicFrameLocks noGrp="1"/>
          </p:cNvGraphicFramePr>
          <p:nvPr>
            <p:ph idx="1"/>
            <p:extLst>
              <p:ext uri="{D42A27DB-BD31-4B8C-83A1-F6EECF244321}">
                <p14:modId xmlns:p14="http://schemas.microsoft.com/office/powerpoint/2010/main" val="588214672"/>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DDE30429-A448-DE06-E68C-5A3BD306888A}"/>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20117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99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E722D-216D-ACED-FC03-2DA547E42810}"/>
              </a:ext>
            </a:extLst>
          </p:cNvPr>
          <p:cNvSpPr>
            <a:spLocks noGrp="1"/>
          </p:cNvSpPr>
          <p:nvPr>
            <p:ph type="title"/>
          </p:nvPr>
        </p:nvSpPr>
        <p:spPr/>
        <p:txBody>
          <a:bodyPr/>
          <a:lstStyle/>
          <a:p>
            <a:r>
              <a:rPr lang="en-GB"/>
              <a:t>Examples of paraphrasing</a:t>
            </a:r>
          </a:p>
        </p:txBody>
      </p:sp>
      <p:pic>
        <p:nvPicPr>
          <p:cNvPr id="4" name="Picture 4" descr="Graphical user interface, text, application, email&#10;&#10;Description automatically generated">
            <a:extLst>
              <a:ext uri="{FF2B5EF4-FFF2-40B4-BE49-F238E27FC236}">
                <a16:creationId xmlns:a16="http://schemas.microsoft.com/office/drawing/2014/main" id="{47EEFBD3-E779-21B9-75B1-2485B4257224}"/>
              </a:ext>
            </a:extLst>
          </p:cNvPr>
          <p:cNvPicPr>
            <a:picLocks noGrp="1" noChangeAspect="1"/>
          </p:cNvPicPr>
          <p:nvPr>
            <p:ph idx="1"/>
          </p:nvPr>
        </p:nvPicPr>
        <p:blipFill>
          <a:blip r:embed="rId4"/>
          <a:stretch>
            <a:fillRect/>
          </a:stretch>
        </p:blipFill>
        <p:spPr>
          <a:xfrm>
            <a:off x="1059087" y="2154540"/>
            <a:ext cx="9979319" cy="4470478"/>
          </a:xfrm>
        </p:spPr>
      </p:pic>
      <p:pic>
        <p:nvPicPr>
          <p:cNvPr id="3" name="Recorded Sound">
            <a:hlinkClick r:id="" action="ppaction://media"/>
            <a:extLst>
              <a:ext uri="{FF2B5EF4-FFF2-40B4-BE49-F238E27FC236}">
                <a16:creationId xmlns:a16="http://schemas.microsoft.com/office/drawing/2014/main" id="{C1B7462D-B1C7-4ED2-A6DA-51CE77DE31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70200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50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E4935D0D-E20E-4055-B7E8-DB9A74346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etal tic-tac-toe game pieces">
            <a:extLst>
              <a:ext uri="{FF2B5EF4-FFF2-40B4-BE49-F238E27FC236}">
                <a16:creationId xmlns:a16="http://schemas.microsoft.com/office/drawing/2014/main" id="{65B35478-1B7F-1992-F375-937D4E7E0FB2}"/>
              </a:ext>
            </a:extLst>
          </p:cNvPr>
          <p:cNvPicPr>
            <a:picLocks noChangeAspect="1"/>
          </p:cNvPicPr>
          <p:nvPr/>
        </p:nvPicPr>
        <p:blipFill rotWithShape="1">
          <a:blip r:embed="rId4"/>
          <a:srcRect l="8358" r="21924"/>
          <a:stretch/>
        </p:blipFill>
        <p:spPr>
          <a:xfrm>
            <a:off x="1382224" y="800490"/>
            <a:ext cx="1546391" cy="1663550"/>
          </a:xfrm>
          <a:prstGeom prst="rect">
            <a:avLst/>
          </a:prstGeom>
        </p:spPr>
      </p:pic>
      <p:pic>
        <p:nvPicPr>
          <p:cNvPr id="8" name="Picture 7">
            <a:extLst>
              <a:ext uri="{FF2B5EF4-FFF2-40B4-BE49-F238E27FC236}">
                <a16:creationId xmlns:a16="http://schemas.microsoft.com/office/drawing/2014/main" id="{A1C23B34-BCD0-43A1-0178-57AEE62A4EED}"/>
              </a:ext>
            </a:extLst>
          </p:cNvPr>
          <p:cNvPicPr>
            <a:picLocks noChangeAspect="1"/>
          </p:cNvPicPr>
          <p:nvPr/>
        </p:nvPicPr>
        <p:blipFill>
          <a:blip r:embed="rId5"/>
          <a:stretch>
            <a:fillRect/>
          </a:stretch>
        </p:blipFill>
        <p:spPr>
          <a:xfrm>
            <a:off x="177492" y="4055054"/>
            <a:ext cx="3645877" cy="1585956"/>
          </a:xfrm>
          <a:prstGeom prst="rect">
            <a:avLst/>
          </a:prstGeom>
        </p:spPr>
      </p:pic>
      <p:pic>
        <p:nvPicPr>
          <p:cNvPr id="4" name="Picture 3">
            <a:extLst>
              <a:ext uri="{FF2B5EF4-FFF2-40B4-BE49-F238E27FC236}">
                <a16:creationId xmlns:a16="http://schemas.microsoft.com/office/drawing/2014/main" id="{42AF3256-62DA-EE9A-B079-798306BADC95}"/>
              </a:ext>
            </a:extLst>
          </p:cNvPr>
          <p:cNvPicPr>
            <a:picLocks noChangeAspect="1"/>
          </p:cNvPicPr>
          <p:nvPr/>
        </p:nvPicPr>
        <p:blipFill>
          <a:blip r:embed="rId6"/>
          <a:stretch>
            <a:fillRect/>
          </a:stretch>
        </p:blipFill>
        <p:spPr>
          <a:xfrm>
            <a:off x="332481" y="2470812"/>
            <a:ext cx="3645877" cy="906934"/>
          </a:xfrm>
          <a:prstGeom prst="rect">
            <a:avLst/>
          </a:prstGeom>
        </p:spPr>
      </p:pic>
      <p:sp useBgFill="1">
        <p:nvSpPr>
          <p:cNvPr id="29" name="Rectangle 28">
            <a:extLst>
              <a:ext uri="{FF2B5EF4-FFF2-40B4-BE49-F238E27FC236}">
                <a16:creationId xmlns:a16="http://schemas.microsoft.com/office/drawing/2014/main" id="{16D98247-274C-4F2C-9D84-97766CA07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0839" y="0"/>
            <a:ext cx="7881161" cy="6858000"/>
          </a:xfrm>
          <a:prstGeom prst="rect">
            <a:avLst/>
          </a:prstGeom>
          <a:ln>
            <a:noFill/>
          </a:ln>
          <a:effectLst>
            <a:outerShdw blurRad="596900" dist="330200" dir="8820000" sx="90000" sy="90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949CE4B6-AC8C-DFB1-7580-A9516DE2A5C0}"/>
              </a:ext>
            </a:extLst>
          </p:cNvPr>
          <p:cNvSpPr>
            <a:spLocks noGrp="1"/>
          </p:cNvSpPr>
          <p:nvPr>
            <p:ph type="title"/>
          </p:nvPr>
        </p:nvSpPr>
        <p:spPr>
          <a:xfrm>
            <a:off x="4851265" y="601324"/>
            <a:ext cx="5877316" cy="2693910"/>
          </a:xfrm>
        </p:spPr>
        <p:txBody>
          <a:bodyPr>
            <a:normAutofit/>
          </a:bodyPr>
          <a:lstStyle/>
          <a:p>
            <a:r>
              <a:rPr lang="en-GB"/>
              <a:t>Task...25 mins</a:t>
            </a:r>
          </a:p>
        </p:txBody>
      </p:sp>
      <p:sp>
        <p:nvSpPr>
          <p:cNvPr id="3" name="Content Placeholder 2">
            <a:extLst>
              <a:ext uri="{FF2B5EF4-FFF2-40B4-BE49-F238E27FC236}">
                <a16:creationId xmlns:a16="http://schemas.microsoft.com/office/drawing/2014/main" id="{8F53FBD7-0CF6-6C29-4309-6AB7AF0ECAEF}"/>
              </a:ext>
            </a:extLst>
          </p:cNvPr>
          <p:cNvSpPr>
            <a:spLocks noGrp="1"/>
          </p:cNvSpPr>
          <p:nvPr>
            <p:ph idx="1"/>
          </p:nvPr>
        </p:nvSpPr>
        <p:spPr>
          <a:xfrm>
            <a:off x="4851264" y="3606483"/>
            <a:ext cx="5768084" cy="2452993"/>
          </a:xfrm>
        </p:spPr>
        <p:txBody>
          <a:bodyPr vert="horz" lIns="91440" tIns="45720" rIns="91440" bIns="45720" rtlCol="0">
            <a:normAutofit/>
          </a:bodyPr>
          <a:lstStyle/>
          <a:p>
            <a:r>
              <a:rPr lang="en-GB"/>
              <a:t>Paraphrase the following and post to the forum -</a:t>
            </a:r>
            <a:endParaRPr lang="en-US"/>
          </a:p>
          <a:p>
            <a:r>
              <a:rPr lang="en-GB"/>
              <a:t>" Paraphrasing exercise“</a:t>
            </a:r>
          </a:p>
          <a:p>
            <a:endParaRPr lang="en-GB"/>
          </a:p>
        </p:txBody>
      </p:sp>
      <p:cxnSp>
        <p:nvCxnSpPr>
          <p:cNvPr id="31" name="Straight Connector 30">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11" name="Recorded Sound">
            <a:hlinkClick r:id="" action="ppaction://media"/>
            <a:extLst>
              <a:ext uri="{FF2B5EF4-FFF2-40B4-BE49-F238E27FC236}">
                <a16:creationId xmlns:a16="http://schemas.microsoft.com/office/drawing/2014/main" id="{8A7D1139-3E69-6793-BC6F-4C057457DAF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56262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9436"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1">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13">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15">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17">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8" name="Slide Background">
            <a:extLst>
              <a:ext uri="{FF2B5EF4-FFF2-40B4-BE49-F238E27FC236}">
                <a16:creationId xmlns:a16="http://schemas.microsoft.com/office/drawing/2014/main" id="{5F637E18-EF26-4327-9077-7FFC67B98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 name="Rectangle 2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1874235"/>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itle 1">
            <a:extLst>
              <a:ext uri="{FF2B5EF4-FFF2-40B4-BE49-F238E27FC236}">
                <a16:creationId xmlns:a16="http://schemas.microsoft.com/office/drawing/2014/main" id="{53055DC0-8DDE-5CCF-1687-CE8E39A842C2}"/>
              </a:ext>
            </a:extLst>
          </p:cNvPr>
          <p:cNvSpPr>
            <a:spLocks noGrp="1"/>
          </p:cNvSpPr>
          <p:nvPr>
            <p:ph type="title"/>
          </p:nvPr>
        </p:nvSpPr>
        <p:spPr>
          <a:xfrm>
            <a:off x="589558" y="293428"/>
            <a:ext cx="5474257" cy="1235225"/>
          </a:xfrm>
        </p:spPr>
        <p:txBody>
          <a:bodyPr vert="horz" lIns="91440" tIns="45720" rIns="91440" bIns="45720" rtlCol="0" anchor="ctr">
            <a:normAutofit/>
          </a:bodyPr>
          <a:lstStyle/>
          <a:p>
            <a:r>
              <a:rPr lang="en-US" sz="3600"/>
              <a:t>Paraphrase the following...</a:t>
            </a:r>
          </a:p>
        </p:txBody>
      </p:sp>
      <p:cxnSp>
        <p:nvCxnSpPr>
          <p:cNvPr id="24" name="Straight Connector 23">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435C5616-42DB-EDCE-8024-0DCAA146AFFB}"/>
              </a:ext>
            </a:extLst>
          </p:cNvPr>
          <p:cNvSpPr/>
          <p:nvPr/>
        </p:nvSpPr>
        <p:spPr>
          <a:xfrm>
            <a:off x="227724" y="3328275"/>
            <a:ext cx="11806620" cy="222468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CDE44ACA-48AF-0B36-9E6C-8FC84C744793}"/>
              </a:ext>
            </a:extLst>
          </p:cNvPr>
          <p:cNvSpPr/>
          <p:nvPr/>
        </p:nvSpPr>
        <p:spPr>
          <a:xfrm>
            <a:off x="1271905" y="4144535"/>
            <a:ext cx="10520509" cy="236034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A1A4A6AE-CC6C-7FAA-9B57-41D23245B46B}"/>
              </a:ext>
            </a:extLst>
          </p:cNvPr>
          <p:cNvSpPr>
            <a:spLocks noGrp="1"/>
          </p:cNvSpPr>
          <p:nvPr>
            <p:ph idx="1"/>
          </p:nvPr>
        </p:nvSpPr>
        <p:spPr/>
        <p:txBody>
          <a:bodyPr vert="horz" lIns="91440" tIns="45720" rIns="91440" bIns="45720" rtlCol="0" anchor="t">
            <a:normAutofit/>
          </a:bodyPr>
          <a:lstStyle/>
          <a:p>
            <a:pPr marL="457200" indent="-457200">
              <a:buAutoNum type="arabicParenR"/>
            </a:pPr>
            <a:r>
              <a:rPr lang="en-GB"/>
              <a:t>According to Jones (2020), Criminology is one of the most picked topic to study at university. It is said that this popularity is down to the curiosity people have surrounding the criminal mind.</a:t>
            </a:r>
            <a:endParaRPr lang="en-US"/>
          </a:p>
          <a:p>
            <a:r>
              <a:rPr lang="en-GB"/>
              <a:t>2) </a:t>
            </a:r>
            <a:r>
              <a:rPr lang="en-GB">
                <a:solidFill>
                  <a:srgbClr val="000000"/>
                </a:solidFill>
                <a:ea typeface="+mn-lt"/>
                <a:cs typeface="+mn-lt"/>
              </a:rPr>
              <a:t>   </a:t>
            </a:r>
            <a:r>
              <a:rPr lang="en-GB">
                <a:solidFill>
                  <a:srgbClr val="1F2025"/>
                </a:solidFill>
                <a:ea typeface="+mn-lt"/>
                <a:cs typeface="+mn-lt"/>
              </a:rPr>
              <a:t>As a Degree Holder South Wales Police are offering an exciting opportunity         to enter the Fast Track to Detective Program. After initial Police training and after reaching key milestones you will take up a Trainee Investigator role before embarking on enhanced investigative training and specialist attachments to develop the investigative mindset (College of Policing, 2019).</a:t>
            </a:r>
            <a:endParaRPr lang="en-GB"/>
          </a:p>
        </p:txBody>
      </p:sp>
      <p:pic>
        <p:nvPicPr>
          <p:cNvPr id="2" name="Recorded Sound">
            <a:hlinkClick r:id="" action="ppaction://media"/>
            <a:extLst>
              <a:ext uri="{FF2B5EF4-FFF2-40B4-BE49-F238E27FC236}">
                <a16:creationId xmlns:a16="http://schemas.microsoft.com/office/drawing/2014/main" id="{695FFC81-2C1F-20A5-EAAC-76BD14235D9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77772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36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84A420-F50C-4C2C-B88E-E6F4EF504B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ADB48DB-8E25-4F2F-8C02-5B79393725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32BA7E3-7313-49C8-A245-A85BDEB13E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Slide Background">
            <a:extLst>
              <a:ext uri="{FF2B5EF4-FFF2-40B4-BE49-F238E27FC236}">
                <a16:creationId xmlns:a16="http://schemas.microsoft.com/office/drawing/2014/main" id="{9E3E16BB-730F-448D-8C6D-9B9097F5C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5055219"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764AE-0D49-71C4-E448-788507C49DCF}"/>
              </a:ext>
            </a:extLst>
          </p:cNvPr>
          <p:cNvSpPr>
            <a:spLocks noGrp="1"/>
          </p:cNvSpPr>
          <p:nvPr>
            <p:ph type="title"/>
          </p:nvPr>
        </p:nvSpPr>
        <p:spPr>
          <a:xfrm>
            <a:off x="6428479" y="425167"/>
            <a:ext cx="4337459" cy="2393748"/>
          </a:xfrm>
        </p:spPr>
        <p:txBody>
          <a:bodyPr vert="horz" lIns="91440" tIns="45720" rIns="91440" bIns="45720" rtlCol="0" anchor="b">
            <a:normAutofit/>
          </a:bodyPr>
          <a:lstStyle/>
          <a:p>
            <a:pPr algn="r"/>
            <a:r>
              <a:rPr lang="en-US" sz="4800"/>
              <a:t>Referencing and in- text citations</a:t>
            </a:r>
          </a:p>
        </p:txBody>
      </p:sp>
      <p:pic>
        <p:nvPicPr>
          <p:cNvPr id="7" name="Graphic 6" descr="Closed Quotation Mark">
            <a:extLst>
              <a:ext uri="{FF2B5EF4-FFF2-40B4-BE49-F238E27FC236}">
                <a16:creationId xmlns:a16="http://schemas.microsoft.com/office/drawing/2014/main" id="{DF0CAEFE-CA8D-22CE-3D1E-9A139266191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1705" y="1139723"/>
            <a:ext cx="4570361" cy="4570361"/>
          </a:xfrm>
          <a:prstGeom prst="rect">
            <a:avLst/>
          </a:prstGeom>
        </p:spPr>
      </p:pic>
      <p:cxnSp>
        <p:nvCxnSpPr>
          <p:cNvPr id="22" name="Straight Connector 21">
            <a:extLst>
              <a:ext uri="{FF2B5EF4-FFF2-40B4-BE49-F238E27FC236}">
                <a16:creationId xmlns:a16="http://schemas.microsoft.com/office/drawing/2014/main" id="{6355837D-AECC-45D7-82B2-8959A52F78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ED51E8E6-EC4B-D20E-7B19-C439F37B7A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16836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86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1C772-824B-E0DF-783D-A306E09CE5FD}"/>
              </a:ext>
            </a:extLst>
          </p:cNvPr>
          <p:cNvSpPr>
            <a:spLocks noGrp="1"/>
          </p:cNvSpPr>
          <p:nvPr>
            <p:ph type="title"/>
          </p:nvPr>
        </p:nvSpPr>
        <p:spPr>
          <a:xfrm>
            <a:off x="761802" y="858982"/>
            <a:ext cx="3451060" cy="5152933"/>
          </a:xfrm>
        </p:spPr>
        <p:txBody>
          <a:bodyPr>
            <a:normAutofit/>
          </a:bodyPr>
          <a:lstStyle/>
          <a:p>
            <a:r>
              <a:rPr lang="en-GB"/>
              <a:t>What's the difference?</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9592C51-2220-5D0C-5C08-A114255DEA88}"/>
              </a:ext>
            </a:extLst>
          </p:cNvPr>
          <p:cNvGraphicFramePr>
            <a:graphicFrameLocks noGrp="1"/>
          </p:cNvGraphicFramePr>
          <p:nvPr>
            <p:ph idx="1"/>
            <p:extLst>
              <p:ext uri="{D42A27DB-BD31-4B8C-83A1-F6EECF244321}">
                <p14:modId xmlns:p14="http://schemas.microsoft.com/office/powerpoint/2010/main" val="3796896059"/>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429EF425-B986-B6A8-19A4-F07BE9F17CE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0655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40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B6C63-9559-CD37-7126-8F3A9BDA071E}"/>
              </a:ext>
            </a:extLst>
          </p:cNvPr>
          <p:cNvSpPr>
            <a:spLocks noGrp="1"/>
          </p:cNvSpPr>
          <p:nvPr>
            <p:ph type="title"/>
          </p:nvPr>
        </p:nvSpPr>
        <p:spPr/>
        <p:txBody>
          <a:bodyPr/>
          <a:lstStyle/>
          <a:p>
            <a:r>
              <a:rPr lang="en-GB"/>
              <a:t>In- text citations</a:t>
            </a:r>
          </a:p>
        </p:txBody>
      </p:sp>
      <p:pic>
        <p:nvPicPr>
          <p:cNvPr id="4" name="Picture 4" descr="Graphical user interface, application&#10;&#10;Description automatically generated">
            <a:extLst>
              <a:ext uri="{FF2B5EF4-FFF2-40B4-BE49-F238E27FC236}">
                <a16:creationId xmlns:a16="http://schemas.microsoft.com/office/drawing/2014/main" id="{6682979F-AC11-C99D-4598-D412A0430273}"/>
              </a:ext>
            </a:extLst>
          </p:cNvPr>
          <p:cNvPicPr>
            <a:picLocks noGrp="1" noChangeAspect="1"/>
          </p:cNvPicPr>
          <p:nvPr>
            <p:ph idx="1"/>
          </p:nvPr>
        </p:nvPicPr>
        <p:blipFill>
          <a:blip r:embed="rId4"/>
          <a:stretch>
            <a:fillRect/>
          </a:stretch>
        </p:blipFill>
        <p:spPr>
          <a:xfrm>
            <a:off x="3441" y="2566195"/>
            <a:ext cx="7273369" cy="4365375"/>
          </a:xfrm>
        </p:spPr>
      </p:pic>
      <p:sp>
        <p:nvSpPr>
          <p:cNvPr id="3" name="TextBox 2">
            <a:extLst>
              <a:ext uri="{FF2B5EF4-FFF2-40B4-BE49-F238E27FC236}">
                <a16:creationId xmlns:a16="http://schemas.microsoft.com/office/drawing/2014/main" id="{5993D0F9-635E-B62C-A541-62D586BD23F5}"/>
              </a:ext>
            </a:extLst>
          </p:cNvPr>
          <p:cNvSpPr txBox="1"/>
          <p:nvPr/>
        </p:nvSpPr>
        <p:spPr>
          <a:xfrm>
            <a:off x="7438764" y="633653"/>
            <a:ext cx="3748689" cy="6063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3200"/>
              <a:t>Used within your work to give knowledge to the author</a:t>
            </a:r>
            <a:endParaRPr lang="en-US" sz="3200"/>
          </a:p>
          <a:p>
            <a:pPr marL="285750" indent="-285750">
              <a:buFont typeface="Wingdings"/>
              <a:buChar char="q"/>
            </a:pPr>
            <a:endParaRPr lang="en-GB" sz="3200"/>
          </a:p>
          <a:p>
            <a:pPr marL="285750" indent="-285750">
              <a:buFont typeface="Wingdings"/>
              <a:buChar char="q"/>
            </a:pPr>
            <a:r>
              <a:rPr lang="en-GB" sz="3200"/>
              <a:t>Demonstrates credibility </a:t>
            </a:r>
          </a:p>
          <a:p>
            <a:endParaRPr lang="en-GB" sz="3200"/>
          </a:p>
          <a:p>
            <a:pPr marL="285750" indent="-285750">
              <a:buFont typeface="Wingdings"/>
              <a:buChar char="q"/>
            </a:pPr>
            <a:r>
              <a:rPr lang="en-GB" sz="3200"/>
              <a:t>Does not have to be at the end of the sentence</a:t>
            </a:r>
          </a:p>
          <a:p>
            <a:pPr marL="285750" indent="-285750">
              <a:buFont typeface="Wingdings"/>
              <a:buChar char="q"/>
            </a:pPr>
            <a:endParaRPr lang="en-GB"/>
          </a:p>
          <a:p>
            <a:pPr marL="285750" indent="-285750">
              <a:buFont typeface="Wingdings"/>
              <a:buChar char="q"/>
            </a:pPr>
            <a:endParaRPr lang="en-GB"/>
          </a:p>
        </p:txBody>
      </p:sp>
      <p:pic>
        <p:nvPicPr>
          <p:cNvPr id="6" name="Recorded Sound">
            <a:hlinkClick r:id="" action="ppaction://media"/>
            <a:extLst>
              <a:ext uri="{FF2B5EF4-FFF2-40B4-BE49-F238E27FC236}">
                <a16:creationId xmlns:a16="http://schemas.microsoft.com/office/drawing/2014/main" id="{D5FE62AB-F263-84BA-0773-47FA15DD75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465502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47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a:extLst>
              <a:ext uri="{FF2B5EF4-FFF2-40B4-BE49-F238E27FC236}">
                <a16:creationId xmlns:a16="http://schemas.microsoft.com/office/drawing/2014/main" id="{8CF1C0F5-82EE-2A71-D1B4-D5139CD3F554}"/>
              </a:ext>
            </a:extLst>
          </p:cNvPr>
          <p:cNvPicPr>
            <a:picLocks noChangeAspect="1"/>
          </p:cNvPicPr>
          <p:nvPr/>
        </p:nvPicPr>
        <p:blipFill rotWithShape="1">
          <a:blip r:embed="rId4"/>
          <a:srcRect l="33495" r="29243" b="6250"/>
          <a:stretch/>
        </p:blipFill>
        <p:spPr>
          <a:xfrm>
            <a:off x="20" y="-2"/>
            <a:ext cx="4845848" cy="6858002"/>
          </a:xfrm>
          <a:prstGeom prst="rect">
            <a:avLst/>
          </a:prstGeom>
        </p:spPr>
      </p:pic>
      <p:sp useBgFill="1">
        <p:nvSpPr>
          <p:cNvPr id="17"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4750" y="-2"/>
            <a:ext cx="7347249" cy="3239337"/>
          </a:xfrm>
          <a:prstGeom prst="rect">
            <a:avLst/>
          </a:prstGeom>
          <a:ln>
            <a:noFill/>
          </a:ln>
          <a:effectLst>
            <a:outerShdw blurRad="139700" dist="88900" dir="5460000" sx="97000" sy="97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2A902-3537-FE3C-0756-EA9BCC47B4E5}"/>
              </a:ext>
            </a:extLst>
          </p:cNvPr>
          <p:cNvSpPr>
            <a:spLocks noGrp="1"/>
          </p:cNvSpPr>
          <p:nvPr>
            <p:ph type="title"/>
          </p:nvPr>
        </p:nvSpPr>
        <p:spPr>
          <a:xfrm>
            <a:off x="5606552" y="858982"/>
            <a:ext cx="4369757" cy="2129878"/>
          </a:xfrm>
        </p:spPr>
        <p:txBody>
          <a:bodyPr>
            <a:normAutofit/>
          </a:bodyPr>
          <a:lstStyle/>
          <a:p>
            <a:r>
              <a:rPr lang="en-GB"/>
              <a:t>Some examples...</a:t>
            </a:r>
          </a:p>
        </p:txBody>
      </p:sp>
      <p:sp>
        <p:nvSpPr>
          <p:cNvPr id="3" name="Content Placeholder 2">
            <a:extLst>
              <a:ext uri="{FF2B5EF4-FFF2-40B4-BE49-F238E27FC236}">
                <a16:creationId xmlns:a16="http://schemas.microsoft.com/office/drawing/2014/main" id="{53B9FAC0-833E-396C-AFFD-C0C1E7E907B2}"/>
              </a:ext>
            </a:extLst>
          </p:cNvPr>
          <p:cNvSpPr>
            <a:spLocks noGrp="1"/>
          </p:cNvSpPr>
          <p:nvPr>
            <p:ph idx="1"/>
          </p:nvPr>
        </p:nvSpPr>
        <p:spPr>
          <a:xfrm>
            <a:off x="5606552" y="3467499"/>
            <a:ext cx="5012796" cy="2544416"/>
          </a:xfrm>
        </p:spPr>
        <p:txBody>
          <a:bodyPr vert="horz" lIns="91440" tIns="45720" rIns="91440" bIns="45720" rtlCol="0" anchor="t">
            <a:normAutofit fontScale="92500"/>
          </a:bodyPr>
          <a:lstStyle/>
          <a:p>
            <a:pPr marL="342900" indent="-342900">
              <a:lnSpc>
                <a:spcPct val="100000"/>
              </a:lnSpc>
              <a:buChar char="•"/>
            </a:pPr>
            <a:r>
              <a:rPr lang="en-GB"/>
              <a:t>According to Evans (2020),</a:t>
            </a:r>
          </a:p>
          <a:p>
            <a:pPr marL="342900" indent="-342900">
              <a:lnSpc>
                <a:spcPct val="100000"/>
              </a:lnSpc>
              <a:buChar char="•"/>
            </a:pPr>
            <a:r>
              <a:rPr lang="en-GB"/>
              <a:t>Jones (2018) argues/ states/ stresses/ refers/ points/ directs</a:t>
            </a:r>
          </a:p>
          <a:p>
            <a:pPr marL="342900" indent="-342900">
              <a:lnSpc>
                <a:spcPct val="100000"/>
              </a:lnSpc>
              <a:buChar char="•"/>
            </a:pPr>
            <a:r>
              <a:rPr lang="en-GB"/>
              <a:t>The trust of the public is fundamental within today's policing (Edwards, 2021).</a:t>
            </a:r>
          </a:p>
          <a:p>
            <a:pPr marL="342900" indent="-342900">
              <a:lnSpc>
                <a:spcPct val="100000"/>
              </a:lnSpc>
              <a:buChar char="•"/>
            </a:pPr>
            <a:r>
              <a:rPr lang="en-GB"/>
              <a:t>The College of Policing (2019) states.....</a:t>
            </a:r>
          </a:p>
        </p:txBody>
      </p:sp>
      <p:cxnSp>
        <p:nvCxnSpPr>
          <p:cNvPr id="18"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Recorded Sound">
            <a:hlinkClick r:id="" action="ppaction://media"/>
            <a:extLst>
              <a:ext uri="{FF2B5EF4-FFF2-40B4-BE49-F238E27FC236}">
                <a16:creationId xmlns:a16="http://schemas.microsoft.com/office/drawing/2014/main" id="{62DDB3C7-5966-4F44-029B-7CFB04286C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28836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72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695D6-AD8C-3EA9-DB4F-76827CFAB752}"/>
              </a:ext>
            </a:extLst>
          </p:cNvPr>
          <p:cNvSpPr>
            <a:spLocks noGrp="1"/>
          </p:cNvSpPr>
          <p:nvPr>
            <p:ph type="title"/>
          </p:nvPr>
        </p:nvSpPr>
        <p:spPr/>
        <p:txBody>
          <a:bodyPr/>
          <a:lstStyle/>
          <a:p>
            <a:r>
              <a:rPr lang="en-GB"/>
              <a:t>In- text citation of a book</a:t>
            </a:r>
          </a:p>
        </p:txBody>
      </p:sp>
      <p:pic>
        <p:nvPicPr>
          <p:cNvPr id="4" name="Picture 4" descr="A picture containing diagram&#10;&#10;Description automatically generated">
            <a:extLst>
              <a:ext uri="{FF2B5EF4-FFF2-40B4-BE49-F238E27FC236}">
                <a16:creationId xmlns:a16="http://schemas.microsoft.com/office/drawing/2014/main" id="{0C9AB79C-64D1-7B69-023E-46DE400EB7E9}"/>
              </a:ext>
            </a:extLst>
          </p:cNvPr>
          <p:cNvPicPr>
            <a:picLocks noGrp="1" noChangeAspect="1"/>
          </p:cNvPicPr>
          <p:nvPr>
            <p:ph idx="1"/>
          </p:nvPr>
        </p:nvPicPr>
        <p:blipFill>
          <a:blip r:embed="rId4"/>
          <a:stretch>
            <a:fillRect/>
          </a:stretch>
        </p:blipFill>
        <p:spPr>
          <a:xfrm>
            <a:off x="5155097" y="2504661"/>
            <a:ext cx="5987278" cy="3493442"/>
          </a:xfrm>
        </p:spPr>
      </p:pic>
      <p:sp>
        <p:nvSpPr>
          <p:cNvPr id="5" name="TextBox 4">
            <a:extLst>
              <a:ext uri="{FF2B5EF4-FFF2-40B4-BE49-F238E27FC236}">
                <a16:creationId xmlns:a16="http://schemas.microsoft.com/office/drawing/2014/main" id="{49733F4D-32D8-4B30-5E2B-6CE3E4C76F7F}"/>
              </a:ext>
            </a:extLst>
          </p:cNvPr>
          <p:cNvSpPr txBox="1"/>
          <p:nvPr/>
        </p:nvSpPr>
        <p:spPr>
          <a:xfrm>
            <a:off x="397565" y="2291255"/>
            <a:ext cx="3734409" cy="2585323"/>
          </a:xfrm>
          <a:prstGeom prst="rect">
            <a:avLst/>
          </a:prstGeom>
          <a:noFill/>
        </p:spPr>
        <p:txBody>
          <a:bodyPr wrap="square">
            <a:spAutoFit/>
          </a:bodyPr>
          <a:lstStyle/>
          <a:p>
            <a:endParaRPr lang="en-GB" b="0" i="0">
              <a:solidFill>
                <a:srgbClr val="333333"/>
              </a:solidFill>
              <a:effectLst/>
              <a:latin typeface="Helvetica Neue"/>
            </a:endParaRPr>
          </a:p>
          <a:p>
            <a:endParaRPr lang="en-GB">
              <a:solidFill>
                <a:srgbClr val="333333"/>
              </a:solidFill>
              <a:latin typeface="Helvetica Neue"/>
            </a:endParaRPr>
          </a:p>
          <a:p>
            <a:r>
              <a:rPr lang="en-GB" b="0" i="0">
                <a:solidFill>
                  <a:srgbClr val="333333"/>
                </a:solidFill>
                <a:effectLst/>
                <a:latin typeface="Helvetica Neue"/>
              </a:rPr>
              <a:t>The findings that value conflicts are the 'very things that keep people awake at night or drive them away from the profession' (Skelton, 2011, p.266) should be hugely concerning for policy makers ...</a:t>
            </a:r>
            <a:endParaRPr lang="en-GB"/>
          </a:p>
        </p:txBody>
      </p:sp>
      <p:pic>
        <p:nvPicPr>
          <p:cNvPr id="6" name="Recorded Sound">
            <a:hlinkClick r:id="" action="ppaction://media"/>
            <a:extLst>
              <a:ext uri="{FF2B5EF4-FFF2-40B4-BE49-F238E27FC236}">
                <a16:creationId xmlns:a16="http://schemas.microsoft.com/office/drawing/2014/main" id="{B2F4C64C-72E8-305B-04B6-FC152DEBAA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50428" y="1494345"/>
            <a:ext cx="609600" cy="609600"/>
          </a:xfrm>
          <a:prstGeom prst="rect">
            <a:avLst/>
          </a:prstGeom>
        </p:spPr>
      </p:pic>
    </p:spTree>
    <p:extLst>
      <p:ext uri="{BB962C8B-B14F-4D97-AF65-F5344CB8AC3E}">
        <p14:creationId xmlns:p14="http://schemas.microsoft.com/office/powerpoint/2010/main" val="4247915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05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6491A-6E4E-201B-52F7-5C11E576EF30}"/>
              </a:ext>
            </a:extLst>
          </p:cNvPr>
          <p:cNvSpPr>
            <a:spLocks noGrp="1"/>
          </p:cNvSpPr>
          <p:nvPr>
            <p:ph type="title"/>
          </p:nvPr>
        </p:nvSpPr>
        <p:spPr/>
        <p:txBody>
          <a:bodyPr/>
          <a:lstStyle/>
          <a:p>
            <a:endParaRPr lang="en-GB"/>
          </a:p>
        </p:txBody>
      </p:sp>
      <p:pic>
        <p:nvPicPr>
          <p:cNvPr id="4" name="Picture 4" descr="A picture containing graphical user interface&#10;&#10;Description automatically generated">
            <a:extLst>
              <a:ext uri="{FF2B5EF4-FFF2-40B4-BE49-F238E27FC236}">
                <a16:creationId xmlns:a16="http://schemas.microsoft.com/office/drawing/2014/main" id="{59567112-7D52-7452-26FF-1A407F0BECAC}"/>
              </a:ext>
            </a:extLst>
          </p:cNvPr>
          <p:cNvPicPr>
            <a:picLocks noGrp="1" noChangeAspect="1"/>
          </p:cNvPicPr>
          <p:nvPr>
            <p:ph idx="1"/>
          </p:nvPr>
        </p:nvPicPr>
        <p:blipFill>
          <a:blip r:embed="rId4"/>
          <a:stretch>
            <a:fillRect/>
          </a:stretch>
        </p:blipFill>
        <p:spPr>
          <a:xfrm>
            <a:off x="180030" y="858264"/>
            <a:ext cx="12157846" cy="4628133"/>
          </a:xfrm>
        </p:spPr>
      </p:pic>
      <p:pic>
        <p:nvPicPr>
          <p:cNvPr id="3" name="Recorded Sound">
            <a:hlinkClick r:id="" action="ppaction://media"/>
            <a:extLst>
              <a:ext uri="{FF2B5EF4-FFF2-40B4-BE49-F238E27FC236}">
                <a16:creationId xmlns:a16="http://schemas.microsoft.com/office/drawing/2014/main" id="{6C65705D-F3E9-338B-7A98-DFCF0572CC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88905" y="3050626"/>
            <a:ext cx="609600" cy="609600"/>
          </a:xfrm>
          <a:prstGeom prst="rect">
            <a:avLst/>
          </a:prstGeom>
        </p:spPr>
      </p:pic>
    </p:spTree>
    <p:extLst>
      <p:ext uri="{BB962C8B-B14F-4D97-AF65-F5344CB8AC3E}">
        <p14:creationId xmlns:p14="http://schemas.microsoft.com/office/powerpoint/2010/main" val="3958598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51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2" name="Rectangle 21">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6864" y="0"/>
            <a:ext cx="5815134" cy="6858000"/>
          </a:xfrm>
          <a:prstGeom prst="rect">
            <a:avLst/>
          </a:prstGeom>
          <a:ln>
            <a:noFill/>
          </a:ln>
          <a:effectLst>
            <a:outerShdw blurRad="508000" dist="1905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4AE81D-D4E7-793D-D9F5-B283ED638766}"/>
              </a:ext>
            </a:extLst>
          </p:cNvPr>
          <p:cNvSpPr>
            <a:spLocks noGrp="1"/>
          </p:cNvSpPr>
          <p:nvPr>
            <p:ph type="title"/>
          </p:nvPr>
        </p:nvSpPr>
        <p:spPr>
          <a:xfrm>
            <a:off x="6788582" y="858983"/>
            <a:ext cx="3968783" cy="2021378"/>
          </a:xfrm>
        </p:spPr>
        <p:txBody>
          <a:bodyPr>
            <a:normAutofit/>
          </a:bodyPr>
          <a:lstStyle/>
          <a:p>
            <a:r>
              <a:rPr lang="en-GB" sz="4800"/>
              <a:t>Reference list </a:t>
            </a:r>
          </a:p>
        </p:txBody>
      </p:sp>
      <p:sp>
        <p:nvSpPr>
          <p:cNvPr id="3" name="Content Placeholder 2">
            <a:extLst>
              <a:ext uri="{FF2B5EF4-FFF2-40B4-BE49-F238E27FC236}">
                <a16:creationId xmlns:a16="http://schemas.microsoft.com/office/drawing/2014/main" id="{9F5C14B5-1D73-5225-E1FE-1353EA9DD1D1}"/>
              </a:ext>
            </a:extLst>
          </p:cNvPr>
          <p:cNvSpPr>
            <a:spLocks noGrp="1"/>
          </p:cNvSpPr>
          <p:nvPr>
            <p:ph idx="1"/>
          </p:nvPr>
        </p:nvSpPr>
        <p:spPr>
          <a:xfrm>
            <a:off x="6788582" y="3282696"/>
            <a:ext cx="3968783" cy="2957383"/>
          </a:xfrm>
        </p:spPr>
        <p:txBody>
          <a:bodyPr vert="horz" lIns="91440" tIns="45720" rIns="91440" bIns="45720" rtlCol="0" anchor="ctr">
            <a:normAutofit/>
          </a:bodyPr>
          <a:lstStyle/>
          <a:p>
            <a:pPr marL="342900" indent="-342900">
              <a:buFont typeface="Wingdings" panose="020B0604020202020204" pitchFamily="34" charset="0"/>
              <a:buChar char="q"/>
            </a:pPr>
            <a:r>
              <a:rPr lang="en-GB"/>
              <a:t>At the end of your work</a:t>
            </a:r>
            <a:endParaRPr lang="en-US"/>
          </a:p>
          <a:p>
            <a:pPr marL="342900" indent="-342900">
              <a:buFont typeface="Wingdings" panose="020B0604020202020204" pitchFamily="34" charset="0"/>
              <a:buChar char="q"/>
            </a:pPr>
            <a:r>
              <a:rPr lang="en-GB"/>
              <a:t>In alphabetical order of author's surname</a:t>
            </a:r>
          </a:p>
          <a:p>
            <a:endParaRPr lang="en-GB"/>
          </a:p>
        </p:txBody>
      </p:sp>
      <p:cxnSp>
        <p:nvCxnSpPr>
          <p:cNvPr id="24" name="Straight Connector 23">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1EFF0D8-1DB7-B6AB-69CB-7E95AC0128D7}"/>
              </a:ext>
            </a:extLst>
          </p:cNvPr>
          <p:cNvSpPr txBox="1"/>
          <p:nvPr/>
        </p:nvSpPr>
        <p:spPr>
          <a:xfrm>
            <a:off x="548400" y="428400"/>
            <a:ext cx="5323200" cy="5509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Calibri"/>
                <a:cs typeface="Calibri"/>
              </a:rPr>
              <a:t>Cottrell, S. (2019) </a:t>
            </a:r>
            <a:r>
              <a:rPr lang="en-GB" sz="1600" i="1">
                <a:latin typeface="Calibri"/>
                <a:cs typeface="Calibri"/>
              </a:rPr>
              <a:t>The study skills handbook. </a:t>
            </a:r>
            <a:r>
              <a:rPr lang="en-GB" sz="1600">
                <a:latin typeface="Calibri"/>
                <a:cs typeface="Calibri"/>
              </a:rPr>
              <a:t>5th </a:t>
            </a:r>
            <a:r>
              <a:rPr lang="en-GB" sz="1600" err="1">
                <a:latin typeface="Calibri"/>
                <a:cs typeface="Calibri"/>
              </a:rPr>
              <a:t>edn</a:t>
            </a:r>
            <a:r>
              <a:rPr lang="en-GB" sz="1600">
                <a:latin typeface="Calibri"/>
                <a:cs typeface="Calibri"/>
              </a:rPr>
              <a:t>. London: Red Globe Press</a:t>
            </a:r>
          </a:p>
          <a:p>
            <a:endParaRPr lang="en-GB" sz="1600"/>
          </a:p>
          <a:p>
            <a:r>
              <a:rPr lang="en-GB" sz="1600">
                <a:latin typeface="Calibri"/>
                <a:cs typeface="Calibri"/>
              </a:rPr>
              <a:t>Holford, A. (2022) </a:t>
            </a:r>
            <a:r>
              <a:rPr lang="en-GB" sz="1600" i="1">
                <a:latin typeface="Calibri"/>
                <a:cs typeface="Calibri"/>
              </a:rPr>
              <a:t>Student loans: would a graduate tax be a better option? </a:t>
            </a:r>
            <a:r>
              <a:rPr lang="en-GB" sz="1600">
                <a:latin typeface="Calibri"/>
                <a:cs typeface="Calibri"/>
              </a:rPr>
              <a:t>Available at: </a:t>
            </a:r>
            <a:r>
              <a:rPr lang="en-GB" sz="1600">
                <a:latin typeface="Calibri"/>
                <a:cs typeface="Calibri"/>
                <a:hlinkClick r:id="rId4"/>
              </a:rPr>
              <a:t>https://theconversation.com/student-loans-would-a-graduate-tax-be-a-better-option-179253</a:t>
            </a:r>
            <a:r>
              <a:rPr lang="en-GB" sz="1600">
                <a:latin typeface="Calibri"/>
                <a:cs typeface="Calibri"/>
              </a:rPr>
              <a:t> (Accessed: 26 May 2022).</a:t>
            </a:r>
          </a:p>
          <a:p>
            <a:endParaRPr lang="en-GB" sz="1600"/>
          </a:p>
          <a:p>
            <a:r>
              <a:rPr lang="en-GB" sz="1600">
                <a:latin typeface="Calibri"/>
                <a:cs typeface="Calibri"/>
              </a:rPr>
              <a:t>‘Papa’(2022) </a:t>
            </a:r>
            <a:r>
              <a:rPr lang="en-GB" sz="1600" i="1">
                <a:latin typeface="Calibri"/>
                <a:cs typeface="Calibri"/>
              </a:rPr>
              <a:t>Stranger Things, </a:t>
            </a:r>
            <a:r>
              <a:rPr lang="en-GB" sz="1600">
                <a:latin typeface="Calibri"/>
                <a:cs typeface="Calibri"/>
              </a:rPr>
              <a:t>season 4, episode 8. Netflix. Available at: </a:t>
            </a:r>
            <a:r>
              <a:rPr lang="en-GB" sz="1600">
                <a:latin typeface="Calibri"/>
                <a:cs typeface="Calibri"/>
                <a:hlinkClick r:id="rId5"/>
              </a:rPr>
              <a:t>https://www.netflix.com/gb/title/80057281</a:t>
            </a:r>
            <a:r>
              <a:rPr lang="en-GB" sz="1600">
                <a:latin typeface="Calibri"/>
                <a:cs typeface="Calibri"/>
              </a:rPr>
              <a:t> (Accessed: 20 Oct 2022).</a:t>
            </a:r>
          </a:p>
          <a:p>
            <a:endParaRPr lang="en-GB" sz="1600"/>
          </a:p>
          <a:p>
            <a:r>
              <a:rPr lang="en-GB" sz="1600">
                <a:latin typeface="Calibri"/>
                <a:cs typeface="Calibri"/>
              </a:rPr>
              <a:t>Pascoe, K.M., Waterhouse-Bradley, B., and McGinn, T. (2021) 'Systematic literature searching in social work: a practical guide with database appraisal’, </a:t>
            </a:r>
            <a:r>
              <a:rPr lang="en-GB" sz="1600" i="1">
                <a:latin typeface="Calibri"/>
                <a:cs typeface="Calibri"/>
              </a:rPr>
              <a:t>Research on Social Work Practice</a:t>
            </a:r>
            <a:r>
              <a:rPr lang="en-GB" sz="1600">
                <a:latin typeface="Calibri"/>
                <a:cs typeface="Calibri"/>
              </a:rPr>
              <a:t>, 31(5), pp. 541–551. Available at: doi:10.1177/1049731520986857</a:t>
            </a:r>
          </a:p>
          <a:p>
            <a:endParaRPr lang="en-GB" sz="1600"/>
          </a:p>
          <a:p>
            <a:r>
              <a:rPr lang="en-GB" sz="1600">
                <a:latin typeface="Calibri"/>
                <a:cs typeface="Calibri"/>
              </a:rPr>
              <a:t>Thompson, P. (2017) 'Communication technology use and study skills', </a:t>
            </a:r>
            <a:r>
              <a:rPr lang="en-GB" sz="1600" i="1">
                <a:latin typeface="Calibri"/>
                <a:cs typeface="Calibri"/>
              </a:rPr>
              <a:t>Active Learning in Higher Education, </a:t>
            </a:r>
            <a:r>
              <a:rPr lang="en-GB" sz="1600">
                <a:latin typeface="Calibri"/>
                <a:cs typeface="Calibri"/>
              </a:rPr>
              <a:t>18(3), pp. 257-270. Available at: </a:t>
            </a:r>
            <a:r>
              <a:rPr lang="en-GB" sz="1600" err="1">
                <a:latin typeface="Calibri"/>
                <a:cs typeface="Calibri"/>
              </a:rPr>
              <a:t>doi</a:t>
            </a:r>
            <a:r>
              <a:rPr lang="en-GB" sz="1600">
                <a:latin typeface="Calibri"/>
                <a:cs typeface="Calibri"/>
              </a:rPr>
              <a:t>: 10.1177/1469787417715204</a:t>
            </a:r>
          </a:p>
        </p:txBody>
      </p:sp>
      <p:pic>
        <p:nvPicPr>
          <p:cNvPr id="4" name="Recorded Sound">
            <a:hlinkClick r:id="" action="ppaction://media"/>
            <a:extLst>
              <a:ext uri="{FF2B5EF4-FFF2-40B4-BE49-F238E27FC236}">
                <a16:creationId xmlns:a16="http://schemas.microsoft.com/office/drawing/2014/main" id="{F442078B-AC48-4732-B8FF-31FB13FC143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038756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22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3AB93-9FB0-A553-E629-49F09CC32C20}"/>
              </a:ext>
            </a:extLst>
          </p:cNvPr>
          <p:cNvSpPr>
            <a:spLocks noGrp="1"/>
          </p:cNvSpPr>
          <p:nvPr>
            <p:ph type="title"/>
          </p:nvPr>
        </p:nvSpPr>
        <p:spPr/>
        <p:txBody>
          <a:bodyPr/>
          <a:lstStyle/>
          <a:p>
            <a:endParaRPr lang="en-GB"/>
          </a:p>
        </p:txBody>
      </p:sp>
      <p:pic>
        <p:nvPicPr>
          <p:cNvPr id="4" name="Picture 4" descr="Text, application&#10;&#10;Description automatically generated">
            <a:extLst>
              <a:ext uri="{FF2B5EF4-FFF2-40B4-BE49-F238E27FC236}">
                <a16:creationId xmlns:a16="http://schemas.microsoft.com/office/drawing/2014/main" id="{7B50AFAC-3E5B-E564-5989-F4AF78B79E86}"/>
              </a:ext>
            </a:extLst>
          </p:cNvPr>
          <p:cNvPicPr>
            <a:picLocks noGrp="1" noChangeAspect="1"/>
          </p:cNvPicPr>
          <p:nvPr>
            <p:ph idx="1"/>
          </p:nvPr>
        </p:nvPicPr>
        <p:blipFill>
          <a:blip r:embed="rId4"/>
          <a:stretch>
            <a:fillRect/>
          </a:stretch>
        </p:blipFill>
        <p:spPr>
          <a:xfrm>
            <a:off x="471120" y="1331229"/>
            <a:ext cx="11085185" cy="4339099"/>
          </a:xfrm>
        </p:spPr>
      </p:pic>
      <p:pic>
        <p:nvPicPr>
          <p:cNvPr id="3" name="Recorded Sound">
            <a:hlinkClick r:id="" action="ppaction://media"/>
            <a:extLst>
              <a:ext uri="{FF2B5EF4-FFF2-40B4-BE49-F238E27FC236}">
                <a16:creationId xmlns:a16="http://schemas.microsoft.com/office/drawing/2014/main" id="{66F6521A-F706-C481-32A8-59815A625F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1131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28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F4F04-044B-97C1-5365-010CFFA74C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B2BAEE-E251-CFBB-5157-C74E7EC1B02F}"/>
              </a:ext>
            </a:extLst>
          </p:cNvPr>
          <p:cNvSpPr>
            <a:spLocks noGrp="1"/>
          </p:cNvSpPr>
          <p:nvPr>
            <p:ph idx="1"/>
          </p:nvPr>
        </p:nvSpPr>
        <p:spPr/>
        <p:txBody>
          <a:bodyPr vert="horz" lIns="91440" tIns="45720" rIns="91440" bIns="45720" rtlCol="0" anchor="t">
            <a:normAutofit/>
          </a:bodyPr>
          <a:lstStyle/>
          <a:p>
            <a:r>
              <a:rPr lang="en-GB" b="1"/>
              <a:t>Referencing a book</a:t>
            </a:r>
          </a:p>
          <a:p>
            <a:endParaRPr lang="en-GB"/>
          </a:p>
        </p:txBody>
      </p:sp>
      <p:pic>
        <p:nvPicPr>
          <p:cNvPr id="4" name="Picture 4">
            <a:extLst>
              <a:ext uri="{FF2B5EF4-FFF2-40B4-BE49-F238E27FC236}">
                <a16:creationId xmlns:a16="http://schemas.microsoft.com/office/drawing/2014/main" id="{49C9C3E8-315A-6FD9-28F5-46F1038DE8BB}"/>
              </a:ext>
            </a:extLst>
          </p:cNvPr>
          <p:cNvPicPr>
            <a:picLocks noChangeAspect="1"/>
          </p:cNvPicPr>
          <p:nvPr/>
        </p:nvPicPr>
        <p:blipFill>
          <a:blip r:embed="rId4"/>
          <a:stretch>
            <a:fillRect/>
          </a:stretch>
        </p:blipFill>
        <p:spPr>
          <a:xfrm>
            <a:off x="2131849" y="3426964"/>
            <a:ext cx="8156025" cy="2859382"/>
          </a:xfrm>
          <a:prstGeom prst="rect">
            <a:avLst/>
          </a:prstGeom>
        </p:spPr>
      </p:pic>
      <p:pic>
        <p:nvPicPr>
          <p:cNvPr id="5" name="Recorded Sound">
            <a:hlinkClick r:id="" action="ppaction://media"/>
            <a:extLst>
              <a:ext uri="{FF2B5EF4-FFF2-40B4-BE49-F238E27FC236}">
                <a16:creationId xmlns:a16="http://schemas.microsoft.com/office/drawing/2014/main" id="{7E5BED34-B7CE-A9E3-B8A0-82F2251171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82103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7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9F27744B-47AB-4459-8C2F-1D5EE63A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4" descr="Neat empty education desk">
            <a:extLst>
              <a:ext uri="{FF2B5EF4-FFF2-40B4-BE49-F238E27FC236}">
                <a16:creationId xmlns:a16="http://schemas.microsoft.com/office/drawing/2014/main" id="{DEAD2F41-481C-FDFB-0059-EEECA4AEAFD8}"/>
              </a:ext>
            </a:extLst>
          </p:cNvPr>
          <p:cNvPicPr>
            <a:picLocks noChangeAspect="1"/>
          </p:cNvPicPr>
          <p:nvPr/>
        </p:nvPicPr>
        <p:blipFill rotWithShape="1">
          <a:blip r:embed="rId2"/>
          <a:srcRect l="21213" r="11971" b="4"/>
          <a:stretch/>
        </p:blipFill>
        <p:spPr>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p:spPr>
      </p:pic>
      <p:sp useBgFill="1">
        <p:nvSpPr>
          <p:cNvPr id="11" name="Freeform: Shape 10">
            <a:extLst>
              <a:ext uri="{FF2B5EF4-FFF2-40B4-BE49-F238E27FC236}">
                <a16:creationId xmlns:a16="http://schemas.microsoft.com/office/drawing/2014/main" id="{7D266DCC-5218-4AE0-B964-6FC2EA3BD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240" y="0"/>
            <a:ext cx="5699760" cy="6858000"/>
          </a:xfrm>
          <a:custGeom>
            <a:avLst/>
            <a:gdLst>
              <a:gd name="connsiteX0" fmla="*/ 365648 w 5588548"/>
              <a:gd name="connsiteY0" fmla="*/ 0 h 6858000"/>
              <a:gd name="connsiteX1" fmla="*/ 5588548 w 5588548"/>
              <a:gd name="connsiteY1" fmla="*/ 0 h 6858000"/>
              <a:gd name="connsiteX2" fmla="*/ 5588548 w 5588548"/>
              <a:gd name="connsiteY2" fmla="*/ 6858000 h 6858000"/>
              <a:gd name="connsiteX3" fmla="*/ 365648 w 5588548"/>
              <a:gd name="connsiteY3" fmla="*/ 6858000 h 6858000"/>
              <a:gd name="connsiteX4" fmla="*/ 360213 w 5588548"/>
              <a:gd name="connsiteY4" fmla="*/ 6835050 h 6858000"/>
              <a:gd name="connsiteX5" fmla="*/ 0 w 5588548"/>
              <a:gd name="connsiteY5" fmla="*/ 3429001 h 6858000"/>
              <a:gd name="connsiteX6" fmla="*/ 360213 w 5588548"/>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88548" h="6858000">
                <a:moveTo>
                  <a:pt x="365648" y="0"/>
                </a:moveTo>
                <a:lnTo>
                  <a:pt x="5588548" y="0"/>
                </a:lnTo>
                <a:lnTo>
                  <a:pt x="5588548" y="6858000"/>
                </a:lnTo>
                <a:lnTo>
                  <a:pt x="365648" y="6858000"/>
                </a:lnTo>
                <a:lnTo>
                  <a:pt x="360213" y="6835050"/>
                </a:lnTo>
                <a:cubicBezTo>
                  <a:pt x="128263" y="5788167"/>
                  <a:pt x="0" y="4637179"/>
                  <a:pt x="0" y="3429001"/>
                </a:cubicBezTo>
                <a:cubicBezTo>
                  <a:pt x="0" y="2220824"/>
                  <a:pt x="128263" y="1069835"/>
                  <a:pt x="360213" y="22952"/>
                </a:cubicBezTo>
                <a:close/>
              </a:path>
            </a:pathLst>
          </a:custGeom>
          <a:ln w="9525">
            <a:solidFill>
              <a:srgbClr val="EFEFEF"/>
            </a:solidFill>
          </a:ln>
          <a:effectLst>
            <a:outerShdw blurRad="50800" dist="38100" dir="10800000" algn="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973DE4F1-1583-4AE3-9696-9659D27C5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384" y="0"/>
            <a:ext cx="5690616" cy="6858000"/>
          </a:xfrm>
          <a:custGeom>
            <a:avLst/>
            <a:gdLst>
              <a:gd name="connsiteX0" fmla="*/ 372925 w 5690616"/>
              <a:gd name="connsiteY0" fmla="*/ 0 h 6858000"/>
              <a:gd name="connsiteX1" fmla="*/ 5690616 w 5690616"/>
              <a:gd name="connsiteY1" fmla="*/ 0 h 6858000"/>
              <a:gd name="connsiteX2" fmla="*/ 5690616 w 5690616"/>
              <a:gd name="connsiteY2" fmla="*/ 6858000 h 6858000"/>
              <a:gd name="connsiteX3" fmla="*/ 372925 w 5690616"/>
              <a:gd name="connsiteY3" fmla="*/ 6858000 h 6858000"/>
              <a:gd name="connsiteX4" fmla="*/ 367381 w 5690616"/>
              <a:gd name="connsiteY4" fmla="*/ 6835050 h 6858000"/>
              <a:gd name="connsiteX5" fmla="*/ 0 w 5690616"/>
              <a:gd name="connsiteY5" fmla="*/ 3429001 h 6858000"/>
              <a:gd name="connsiteX6" fmla="*/ 367381 w 5690616"/>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90616" h="6858000">
                <a:moveTo>
                  <a:pt x="372925" y="0"/>
                </a:moveTo>
                <a:lnTo>
                  <a:pt x="5690616" y="0"/>
                </a:lnTo>
                <a:lnTo>
                  <a:pt x="5690616" y="6858000"/>
                </a:lnTo>
                <a:lnTo>
                  <a:pt x="372925" y="6858000"/>
                </a:lnTo>
                <a:lnTo>
                  <a:pt x="367381" y="6835050"/>
                </a:lnTo>
                <a:cubicBezTo>
                  <a:pt x="130816" y="5788167"/>
                  <a:pt x="0" y="4637179"/>
                  <a:pt x="0" y="3429001"/>
                </a:cubicBezTo>
                <a:cubicBezTo>
                  <a:pt x="0" y="2220824"/>
                  <a:pt x="130816" y="1069835"/>
                  <a:pt x="367381" y="22952"/>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244B68B-BCF2-4323-E4A6-0A5ABDB30B02}"/>
              </a:ext>
            </a:extLst>
          </p:cNvPr>
          <p:cNvSpPr>
            <a:spLocks noGrp="1"/>
          </p:cNvSpPr>
          <p:nvPr>
            <p:ph type="title"/>
          </p:nvPr>
        </p:nvSpPr>
        <p:spPr>
          <a:xfrm>
            <a:off x="7255564" y="914400"/>
            <a:ext cx="4485861" cy="1106556"/>
          </a:xfrm>
        </p:spPr>
        <p:txBody>
          <a:bodyPr anchor="b">
            <a:normAutofit/>
          </a:bodyPr>
          <a:lstStyle/>
          <a:p>
            <a:r>
              <a:rPr lang="en-GB" sz="3200">
                <a:cs typeface="Calibri Light"/>
              </a:rPr>
              <a:t>Academic writing styles</a:t>
            </a:r>
            <a:endParaRPr lang="en-US" sz="3200"/>
          </a:p>
        </p:txBody>
      </p:sp>
      <p:sp>
        <p:nvSpPr>
          <p:cNvPr id="15" name="Rectangle 14">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2239"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D3C8959-A2A1-469E-8619-82F077E33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4495" y="218239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Content Placeholder 2">
            <a:extLst>
              <a:ext uri="{FF2B5EF4-FFF2-40B4-BE49-F238E27FC236}">
                <a16:creationId xmlns:a16="http://schemas.microsoft.com/office/drawing/2014/main" id="{94D937BF-D753-8918-C426-1991EA7EF04E}"/>
              </a:ext>
            </a:extLst>
          </p:cNvPr>
          <p:cNvSpPr>
            <a:spLocks noGrp="1"/>
          </p:cNvSpPr>
          <p:nvPr>
            <p:ph idx="1"/>
          </p:nvPr>
        </p:nvSpPr>
        <p:spPr>
          <a:xfrm>
            <a:off x="7255563" y="2440100"/>
            <a:ext cx="4485861" cy="3834804"/>
          </a:xfrm>
        </p:spPr>
        <p:txBody>
          <a:bodyPr anchor="t">
            <a:normAutofit/>
          </a:bodyPr>
          <a:lstStyle/>
          <a:p>
            <a:endParaRPr lang="en-GB" sz="1800"/>
          </a:p>
        </p:txBody>
      </p:sp>
    </p:spTree>
    <p:extLst>
      <p:ext uri="{BB962C8B-B14F-4D97-AF65-F5344CB8AC3E}">
        <p14:creationId xmlns:p14="http://schemas.microsoft.com/office/powerpoint/2010/main" val="22941139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F3D5E7-BB2B-F971-5DF5-623BBCF5E0D7}"/>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1st person</a:t>
            </a:r>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3754D1-5A78-F2DA-A5B3-8864C6DE8740}"/>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endParaRPr lang="en-GB" sz="2000">
              <a:cs typeface="Calibri"/>
            </a:endParaRPr>
          </a:p>
          <a:p>
            <a:pPr marL="0" indent="0">
              <a:buNone/>
            </a:pPr>
            <a:r>
              <a:rPr lang="en-US" sz="2000" b="1" u="sng">
                <a:ea typeface="+mn-lt"/>
                <a:cs typeface="+mn-lt"/>
              </a:rPr>
              <a:t>What is First Person?</a:t>
            </a:r>
            <a:endParaRPr lang="en-GB" sz="2000">
              <a:cs typeface="Calibri"/>
            </a:endParaRPr>
          </a:p>
          <a:p>
            <a:r>
              <a:rPr lang="en-US" sz="2000" b="1">
                <a:latin typeface="Arial"/>
                <a:cs typeface="Arial"/>
              </a:rPr>
              <a:t>First person point of view:</a:t>
            </a:r>
            <a:r>
              <a:rPr lang="en-US" sz="2000">
                <a:latin typeface="Arial"/>
                <a:cs typeface="Arial"/>
              </a:rPr>
              <a:t> First person refers to the speaker. It uses the </a:t>
            </a:r>
            <a:r>
              <a:rPr lang="en-US" sz="2000">
                <a:latin typeface="Arial"/>
                <a:cs typeface="Arial"/>
                <a:hlinkClick r:id="rId4">
                  <a:extLst>
                    <a:ext uri="{A12FA001-AC4F-418D-AE19-62706E023703}">
                      <ahyp:hlinkClr xmlns:ahyp="http://schemas.microsoft.com/office/drawing/2018/hyperlinkcolor" val="tx"/>
                    </a:ext>
                  </a:extLst>
                </a:hlinkClick>
              </a:rPr>
              <a:t>subject pronoun</a:t>
            </a:r>
            <a:r>
              <a:rPr lang="en-US" sz="2000">
                <a:latin typeface="Arial"/>
                <a:cs typeface="Arial"/>
              </a:rPr>
              <a:t> “I” (unless plural).</a:t>
            </a:r>
            <a:endParaRPr lang="en-GB" sz="2000">
              <a:cs typeface="Calibri"/>
            </a:endParaRPr>
          </a:p>
          <a:p>
            <a:r>
              <a:rPr lang="en-US" sz="2000" b="1">
                <a:latin typeface="Arial"/>
                <a:cs typeface="Arial"/>
              </a:rPr>
              <a:t>First Person Example:       </a:t>
            </a:r>
            <a:endParaRPr lang="en-GB" sz="2000">
              <a:cs typeface="Calibri"/>
            </a:endParaRPr>
          </a:p>
          <a:p>
            <a:r>
              <a:rPr lang="en-US" sz="2000">
                <a:latin typeface="Arial"/>
                <a:cs typeface="Arial"/>
              </a:rPr>
              <a:t>I found time to study.</a:t>
            </a:r>
          </a:p>
          <a:p>
            <a:r>
              <a:rPr lang="en-US" sz="2000">
                <a:latin typeface="Arial"/>
                <a:cs typeface="Arial"/>
              </a:rPr>
              <a:t>In this example, “I” am the speaker. This is first person.</a:t>
            </a:r>
            <a:endParaRPr lang="en-GB" sz="2000">
              <a:cs typeface="Calibri"/>
            </a:endParaRPr>
          </a:p>
          <a:p>
            <a:r>
              <a:rPr lang="en-GB" sz="2000">
                <a:cs typeface="Calibri"/>
              </a:rPr>
              <a:t>Commonly used for reflective work</a:t>
            </a: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lasses on top of a book">
            <a:extLst>
              <a:ext uri="{FF2B5EF4-FFF2-40B4-BE49-F238E27FC236}">
                <a16:creationId xmlns:a16="http://schemas.microsoft.com/office/drawing/2014/main" id="{E97F3EC6-850A-E468-494A-A8FA061DC3ED}"/>
              </a:ext>
            </a:extLst>
          </p:cNvPr>
          <p:cNvPicPr>
            <a:picLocks noChangeAspect="1"/>
          </p:cNvPicPr>
          <p:nvPr/>
        </p:nvPicPr>
        <p:blipFill rotWithShape="1">
          <a:blip r:embed="rId5"/>
          <a:srcRect l="3509" r="28148" b="-2"/>
          <a:stretch/>
        </p:blipFill>
        <p:spPr>
          <a:xfrm>
            <a:off x="5977788" y="799352"/>
            <a:ext cx="5425410" cy="5259296"/>
          </a:xfrm>
          <a:prstGeom prst="rect">
            <a:avLst/>
          </a:prstGeom>
        </p:spPr>
      </p:pic>
      <p:pic>
        <p:nvPicPr>
          <p:cNvPr id="4" name="Recorded Sound">
            <a:hlinkClick r:id="" action="ppaction://media"/>
            <a:extLst>
              <a:ext uri="{FF2B5EF4-FFF2-40B4-BE49-F238E27FC236}">
                <a16:creationId xmlns:a16="http://schemas.microsoft.com/office/drawing/2014/main" id="{5BE8FEDF-6340-6C15-35BB-8C7CD70D224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781990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7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57C435-B42E-D53C-EE2C-DCB3ADEBD9D6}"/>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2nd person</a:t>
            </a:r>
            <a:endParaRPr lang="en-GB" sz="3700"/>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75DD7B-55EE-9AC9-83A5-90B8E1D05428}"/>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2000" b="1" u="sng">
                <a:latin typeface="Arial Nova"/>
                <a:ea typeface="+mn-lt"/>
                <a:cs typeface="+mn-lt"/>
              </a:rPr>
              <a:t>What is Second Person?</a:t>
            </a:r>
            <a:endParaRPr lang="en-GB" sz="2000" b="1" u="sng">
              <a:latin typeface="Arial Nova"/>
              <a:cs typeface="Calibri" panose="020F0502020204030204"/>
            </a:endParaRPr>
          </a:p>
          <a:p>
            <a:r>
              <a:rPr lang="en-US" sz="2000" b="1">
                <a:latin typeface="Arial Nova"/>
                <a:cs typeface="Arial"/>
              </a:rPr>
              <a:t>Second person point of view: </a:t>
            </a:r>
            <a:r>
              <a:rPr lang="en-US" sz="2000">
                <a:latin typeface="Arial Nova"/>
                <a:cs typeface="Arial"/>
              </a:rPr>
              <a:t>Second person refers to the addressee. It uses the subject pronoun “you.”</a:t>
            </a:r>
            <a:endParaRPr lang="en-GB" sz="2000">
              <a:latin typeface="Arial Nova"/>
            </a:endParaRPr>
          </a:p>
          <a:p>
            <a:r>
              <a:rPr lang="en-US" sz="2000" b="1">
                <a:latin typeface="Arial Nova"/>
                <a:cs typeface="Arial"/>
              </a:rPr>
              <a:t>Second Person Example:   </a:t>
            </a:r>
            <a:endParaRPr lang="en-GB" sz="2000">
              <a:latin typeface="Arial Nova"/>
            </a:endParaRPr>
          </a:p>
          <a:p>
            <a:r>
              <a:rPr lang="en-US" sz="2000">
                <a:latin typeface="Arial Nova"/>
                <a:cs typeface="Arial"/>
              </a:rPr>
              <a:t>You found time to study.</a:t>
            </a:r>
            <a:endParaRPr lang="en-GB" sz="2000">
              <a:latin typeface="Arial Nova"/>
            </a:endParaRPr>
          </a:p>
          <a:p>
            <a:r>
              <a:rPr lang="en-US" sz="2000">
                <a:latin typeface="Arial Nova"/>
                <a:cs typeface="Arial"/>
              </a:rPr>
              <a:t>In this example “you” is the addressee. The speaker is addressing “you.” This is second person.</a:t>
            </a:r>
            <a:endParaRPr lang="en-GB" sz="2000">
              <a:latin typeface="Arial Nova"/>
            </a:endParaRPr>
          </a:p>
          <a:p>
            <a:endParaRPr lang="en-GB" sz="2000">
              <a:cs typeface="Calibri"/>
            </a:endParaRP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E33A5235-098E-B600-8B5D-E13840CEFF48}"/>
              </a:ext>
            </a:extLst>
          </p:cNvPr>
          <p:cNvPicPr>
            <a:picLocks noChangeAspect="1"/>
          </p:cNvPicPr>
          <p:nvPr/>
        </p:nvPicPr>
        <p:blipFill rotWithShape="1">
          <a:blip r:embed="rId4"/>
          <a:srcRect l="17102" r="5529"/>
          <a:stretch/>
        </p:blipFill>
        <p:spPr>
          <a:xfrm>
            <a:off x="5977788" y="799352"/>
            <a:ext cx="5425410" cy="5259296"/>
          </a:xfrm>
          <a:prstGeom prst="rect">
            <a:avLst/>
          </a:prstGeom>
        </p:spPr>
      </p:pic>
      <p:pic>
        <p:nvPicPr>
          <p:cNvPr id="4" name="Recorded Sound">
            <a:hlinkClick r:id="" action="ppaction://media"/>
            <a:extLst>
              <a:ext uri="{FF2B5EF4-FFF2-40B4-BE49-F238E27FC236}">
                <a16:creationId xmlns:a16="http://schemas.microsoft.com/office/drawing/2014/main" id="{FFC5FB15-1E14-8BBF-6D17-86B9F20BFB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48614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0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DFA16-8BB7-B33B-71CD-0F80D9F4B831}"/>
              </a:ext>
            </a:extLst>
          </p:cNvPr>
          <p:cNvSpPr>
            <a:spLocks noGrp="1"/>
          </p:cNvSpPr>
          <p:nvPr>
            <p:ph type="title"/>
          </p:nvPr>
        </p:nvSpPr>
        <p:spPr>
          <a:xfrm>
            <a:off x="589560" y="856180"/>
            <a:ext cx="4560584" cy="1128068"/>
          </a:xfrm>
        </p:spPr>
        <p:txBody>
          <a:bodyPr anchor="ctr">
            <a:normAutofit/>
          </a:bodyPr>
          <a:lstStyle/>
          <a:p>
            <a:r>
              <a:rPr lang="en-GB" sz="3700">
                <a:cs typeface="Calibri Light"/>
              </a:rPr>
              <a:t>Writing in the 3rd person</a:t>
            </a:r>
            <a:endParaRPr lang="en-GB" sz="3700"/>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890AC5-5756-4BA4-CD25-271B31B0F589}"/>
              </a:ext>
            </a:extLst>
          </p:cNvPr>
          <p:cNvSpPr>
            <a:spLocks noGrp="1"/>
          </p:cNvSpPr>
          <p:nvPr>
            <p:ph idx="1"/>
          </p:nvPr>
        </p:nvSpPr>
        <p:spPr>
          <a:xfrm>
            <a:off x="590719" y="2330505"/>
            <a:ext cx="4559425" cy="3979585"/>
          </a:xfrm>
        </p:spPr>
        <p:txBody>
          <a:bodyPr vert="horz" lIns="91440" tIns="45720" rIns="91440" bIns="45720" rtlCol="0" anchor="ctr">
            <a:normAutofit/>
          </a:bodyPr>
          <a:lstStyle/>
          <a:p>
            <a:pPr marL="0" indent="0">
              <a:buNone/>
            </a:pPr>
            <a:r>
              <a:rPr lang="en-US" sz="1700" b="1" u="sng">
                <a:latin typeface="Arial Nova"/>
                <a:ea typeface="+mn-lt"/>
                <a:cs typeface="+mn-lt"/>
              </a:rPr>
              <a:t>What is Third Person?</a:t>
            </a:r>
            <a:endParaRPr lang="en-GB" sz="1700">
              <a:latin typeface="Arial Nova"/>
              <a:cs typeface="Calibri" panose="020F0502020204030204"/>
            </a:endParaRPr>
          </a:p>
          <a:p>
            <a:r>
              <a:rPr lang="en-US" sz="1700" b="1">
                <a:latin typeface="Arial Nova"/>
                <a:cs typeface="Arial"/>
              </a:rPr>
              <a:t>Third person point of view: </a:t>
            </a:r>
            <a:r>
              <a:rPr lang="en-US" sz="1700">
                <a:latin typeface="Arial Nova"/>
                <a:cs typeface="Arial"/>
              </a:rPr>
              <a:t>Third person refers to a third party individual. It uses the subject pronouns “he,” “she,” “it,” “they.”</a:t>
            </a:r>
            <a:endParaRPr lang="en-GB" sz="1700">
              <a:latin typeface="Arial Nova"/>
            </a:endParaRPr>
          </a:p>
          <a:p>
            <a:r>
              <a:rPr lang="en-US" sz="1700" b="1">
                <a:latin typeface="Arial Nova"/>
                <a:cs typeface="Arial"/>
              </a:rPr>
              <a:t>Third Person Example: </a:t>
            </a:r>
            <a:endParaRPr lang="en-GB" sz="1700">
              <a:latin typeface="Arial Nova"/>
            </a:endParaRPr>
          </a:p>
          <a:p>
            <a:r>
              <a:rPr lang="en-US" sz="1700">
                <a:latin typeface="Arial Nova"/>
                <a:cs typeface="Arial"/>
              </a:rPr>
              <a:t>The student found time to study.</a:t>
            </a:r>
          </a:p>
          <a:p>
            <a:r>
              <a:rPr lang="en-US" sz="1700">
                <a:latin typeface="Arial Nova"/>
                <a:cs typeface="Arial"/>
              </a:rPr>
              <a:t>In this example “the student” is the third party. The speaker is referring to him as the addressee. </a:t>
            </a:r>
          </a:p>
          <a:p>
            <a:r>
              <a:rPr lang="en-US" sz="1700">
                <a:latin typeface="Arial Nova"/>
                <a:cs typeface="Arial"/>
              </a:rPr>
              <a:t>Used in academic essays</a:t>
            </a:r>
          </a:p>
          <a:p>
            <a:pPr marL="0" indent="0">
              <a:buNone/>
            </a:pPr>
            <a:r>
              <a:rPr lang="en-US" sz="1700">
                <a:latin typeface="Arial Nova"/>
                <a:cs typeface="Arial"/>
              </a:rPr>
              <a:t>More info can be found on the factsheet on Moodle " 1st-2nd-3rd person fact sheet"</a:t>
            </a:r>
          </a:p>
          <a:p>
            <a:endParaRPr lang="en-GB" sz="1700">
              <a:latin typeface="Arial Nova"/>
              <a:cs typeface="Calibri"/>
            </a:endParaRPr>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king space background">
            <a:extLst>
              <a:ext uri="{FF2B5EF4-FFF2-40B4-BE49-F238E27FC236}">
                <a16:creationId xmlns:a16="http://schemas.microsoft.com/office/drawing/2014/main" id="{5600B59E-ED46-6E6F-42FA-F890AAC00B46}"/>
              </a:ext>
            </a:extLst>
          </p:cNvPr>
          <p:cNvPicPr>
            <a:picLocks noChangeAspect="1"/>
          </p:cNvPicPr>
          <p:nvPr/>
        </p:nvPicPr>
        <p:blipFill rotWithShape="1">
          <a:blip r:embed="rId4"/>
          <a:srcRect l="31141" r="1" b="1"/>
          <a:stretch/>
        </p:blipFill>
        <p:spPr>
          <a:xfrm>
            <a:off x="5977788" y="799352"/>
            <a:ext cx="5425410" cy="5259296"/>
          </a:xfrm>
          <a:prstGeom prst="rect">
            <a:avLst/>
          </a:prstGeom>
        </p:spPr>
      </p:pic>
      <p:pic>
        <p:nvPicPr>
          <p:cNvPr id="4" name="Recorded Sound">
            <a:hlinkClick r:id="" action="ppaction://media"/>
            <a:extLst>
              <a:ext uri="{FF2B5EF4-FFF2-40B4-BE49-F238E27FC236}">
                <a16:creationId xmlns:a16="http://schemas.microsoft.com/office/drawing/2014/main" id="{769749FE-E24F-7F58-3CD4-3E9C4041B5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219410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6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E9DE3-2018-D16A-A2E3-9F8D8761FEA4}"/>
              </a:ext>
            </a:extLst>
          </p:cNvPr>
          <p:cNvSpPr>
            <a:spLocks noGrp="1"/>
          </p:cNvSpPr>
          <p:nvPr>
            <p:ph type="title"/>
          </p:nvPr>
        </p:nvSpPr>
        <p:spPr/>
        <p:txBody>
          <a:bodyPr/>
          <a:lstStyle/>
          <a:p>
            <a:r>
              <a:rPr lang="en-GB">
                <a:cs typeface="Calibri Light"/>
              </a:rPr>
              <a:t>Task... write the following passage in the 3rd person.</a:t>
            </a:r>
            <a:endParaRPr lang="en-GB"/>
          </a:p>
        </p:txBody>
      </p:sp>
      <p:sp>
        <p:nvSpPr>
          <p:cNvPr id="3" name="Content Placeholder 2">
            <a:extLst>
              <a:ext uri="{FF2B5EF4-FFF2-40B4-BE49-F238E27FC236}">
                <a16:creationId xmlns:a16="http://schemas.microsoft.com/office/drawing/2014/main" id="{1E46B0B4-DD7A-B8B8-AA4F-D3D4F37520C0}"/>
              </a:ext>
            </a:extLst>
          </p:cNvPr>
          <p:cNvSpPr>
            <a:spLocks noGrp="1"/>
          </p:cNvSpPr>
          <p:nvPr>
            <p:ph idx="1"/>
          </p:nvPr>
        </p:nvSpPr>
        <p:spPr/>
        <p:txBody>
          <a:bodyPr vert="horz" lIns="91440" tIns="45720" rIns="91440" bIns="45720" rtlCol="0" anchor="t">
            <a:normAutofit/>
          </a:bodyPr>
          <a:lstStyle/>
          <a:p>
            <a:pPr marL="0" indent="0">
              <a:buNone/>
            </a:pPr>
            <a:r>
              <a:rPr lang="en-GB">
                <a:cs typeface="Calibri"/>
              </a:rPr>
              <a:t>It was a crisp Tuesday morning and the weather was set to change sour. I decided to get up and dressed to make it to the shops before the rain set in. I don't like walking in wet and windy conditions and so thought it was best to bite the bullet and rise from my warm, cosy bed.</a:t>
            </a:r>
            <a:endParaRPr lang="en-US"/>
          </a:p>
          <a:p>
            <a:pPr marL="0" indent="0">
              <a:buNone/>
            </a:pPr>
            <a:r>
              <a:rPr lang="en-GB">
                <a:cs typeface="Calibri"/>
              </a:rPr>
              <a:t>I got dressed, went downstairs to chuck my coat on and made my way to the shop. As I approached the shop I could see a man in a mask running towards my direction. I felt scared and my body immediately froze. As he ran past me , within touching distance, I questioned what I should do but I just remained in a state of shock.</a:t>
            </a:r>
          </a:p>
          <a:p>
            <a:endParaRPr lang="en-GB">
              <a:cs typeface="Calibri"/>
            </a:endParaRPr>
          </a:p>
          <a:p>
            <a:pPr marL="0" indent="0">
              <a:buNone/>
            </a:pPr>
            <a:endParaRPr lang="en-GB">
              <a:cs typeface="Calibri"/>
            </a:endParaRPr>
          </a:p>
        </p:txBody>
      </p:sp>
      <p:pic>
        <p:nvPicPr>
          <p:cNvPr id="4" name="Recorded Sound">
            <a:hlinkClick r:id="" action="ppaction://media"/>
            <a:extLst>
              <a:ext uri="{FF2B5EF4-FFF2-40B4-BE49-F238E27FC236}">
                <a16:creationId xmlns:a16="http://schemas.microsoft.com/office/drawing/2014/main" id="{F6CA7881-7982-E85F-326A-EF0B20EB1C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45503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9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48DC25-78A8-822D-1516-49682B4FB617}"/>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Any questions</a:t>
            </a:r>
          </a:p>
        </p:txBody>
      </p:sp>
      <p:pic>
        <p:nvPicPr>
          <p:cNvPr id="7" name="Graphic 6" descr="Help">
            <a:extLst>
              <a:ext uri="{FF2B5EF4-FFF2-40B4-BE49-F238E27FC236}">
                <a16:creationId xmlns:a16="http://schemas.microsoft.com/office/drawing/2014/main" id="{F918FE75-E836-51C9-AC12-8789C377AEE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781382" y="557189"/>
            <a:ext cx="4629236" cy="4629236"/>
          </a:xfrm>
          <a:prstGeom prst="rect">
            <a:avLst/>
          </a:prstGeom>
        </p:spPr>
      </p:pic>
      <p:pic>
        <p:nvPicPr>
          <p:cNvPr id="3" name="Recorded Sound">
            <a:hlinkClick r:id="" action="ppaction://media"/>
            <a:extLst>
              <a:ext uri="{FF2B5EF4-FFF2-40B4-BE49-F238E27FC236}">
                <a16:creationId xmlns:a16="http://schemas.microsoft.com/office/drawing/2014/main" id="{E52F6F01-AE06-0E0A-1E12-3A035818CD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46290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97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ach's whistle">
            <a:extLst>
              <a:ext uri="{FF2B5EF4-FFF2-40B4-BE49-F238E27FC236}">
                <a16:creationId xmlns:a16="http://schemas.microsoft.com/office/drawing/2014/main" id="{20E9FE4E-5C00-4A51-755F-B5E39EC4FEA3}"/>
              </a:ext>
            </a:extLst>
          </p:cNvPr>
          <p:cNvPicPr>
            <a:picLocks noChangeAspect="1"/>
          </p:cNvPicPr>
          <p:nvPr/>
        </p:nvPicPr>
        <p:blipFill rotWithShape="1">
          <a:blip r:embed="rId2"/>
          <a:srcRect l="21607" r="-6" b="-6"/>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C1989-7387-0DF2-4612-0C81DAC54745}"/>
              </a:ext>
            </a:extLst>
          </p:cNvPr>
          <p:cNvSpPr>
            <a:spLocks noGrp="1"/>
          </p:cNvSpPr>
          <p:nvPr>
            <p:ph type="title"/>
          </p:nvPr>
        </p:nvSpPr>
        <p:spPr>
          <a:xfrm>
            <a:off x="761801" y="352766"/>
            <a:ext cx="10591999" cy="1023584"/>
          </a:xfrm>
        </p:spPr>
        <p:txBody>
          <a:bodyPr>
            <a:normAutofit/>
          </a:bodyPr>
          <a:lstStyle/>
          <a:p>
            <a:r>
              <a:rPr lang="en-GB" sz="4000">
                <a:cs typeface="Calibri Light"/>
              </a:rPr>
              <a:t>Next session- workshop</a:t>
            </a:r>
            <a:endParaRPr lang="en-GB" sz="4000"/>
          </a:p>
        </p:txBody>
      </p:sp>
      <p:sp>
        <p:nvSpPr>
          <p:cNvPr id="3" name="Content Placeholder 2">
            <a:extLst>
              <a:ext uri="{FF2B5EF4-FFF2-40B4-BE49-F238E27FC236}">
                <a16:creationId xmlns:a16="http://schemas.microsoft.com/office/drawing/2014/main" id="{912FAAEC-77F0-6953-78E1-F97BBFD28A29}"/>
              </a:ext>
            </a:extLst>
          </p:cNvPr>
          <p:cNvSpPr>
            <a:spLocks noGrp="1"/>
          </p:cNvSpPr>
          <p:nvPr>
            <p:ph idx="1"/>
          </p:nvPr>
        </p:nvSpPr>
        <p:spPr>
          <a:xfrm>
            <a:off x="6803408" y="2249766"/>
            <a:ext cx="4550391" cy="4070303"/>
          </a:xfrm>
        </p:spPr>
        <p:txBody>
          <a:bodyPr vert="horz" lIns="91440" tIns="45720" rIns="91440" bIns="45720" rtlCol="0" anchor="ctr">
            <a:normAutofit/>
          </a:bodyPr>
          <a:lstStyle/>
          <a:p>
            <a:r>
              <a:rPr lang="en-GB" sz="2000">
                <a:cs typeface="Calibri"/>
              </a:rPr>
              <a:t>Applying the theory by completing a practical task</a:t>
            </a:r>
          </a:p>
          <a:p>
            <a:r>
              <a:rPr lang="en-GB" sz="2000">
                <a:cs typeface="Calibri"/>
              </a:rPr>
              <a:t>In class quiz regarding referencing and in-text citations</a:t>
            </a:r>
          </a:p>
          <a:p>
            <a:r>
              <a:rPr lang="en-GB" sz="2000">
                <a:cs typeface="Calibri"/>
              </a:rPr>
              <a:t>Discussions surrounding the key topics learnt</a:t>
            </a:r>
          </a:p>
          <a:p>
            <a:r>
              <a:rPr lang="en-GB" sz="2000">
                <a:cs typeface="Calibri"/>
              </a:rPr>
              <a:t>Guest speaker- Lisa Ellis Thursday </a:t>
            </a:r>
          </a:p>
          <a:p>
            <a:endParaRPr lang="en-GB" sz="2000">
              <a:cs typeface="Calibri"/>
            </a:endParaRPr>
          </a:p>
          <a:p>
            <a:endParaRPr lang="en-GB">
              <a:cs typeface="Calibri"/>
            </a:endParaRPr>
          </a:p>
        </p:txBody>
      </p:sp>
    </p:spTree>
    <p:extLst>
      <p:ext uri="{BB962C8B-B14F-4D97-AF65-F5344CB8AC3E}">
        <p14:creationId xmlns:p14="http://schemas.microsoft.com/office/powerpoint/2010/main" val="21596480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2C0FBB6-4CCA-4358-9DD5-CDF2173E63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9E6B771E-DDF7-430C-9462-BA1D3742C8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722B2DD-E14D-4972-9D98-5D6E61B1B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CFB124C-4B0C-4A81-8633-17257B151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706" y="1009934"/>
            <a:ext cx="10070588" cy="4785643"/>
          </a:xfrm>
          <a:prstGeom prst="rect">
            <a:avLst/>
          </a:prstGeom>
          <a:ln>
            <a:noFill/>
          </a:ln>
          <a:effectLst>
            <a:outerShdw blurRad="317500" dist="317500" dir="7140000" sx="94000" sy="94000" algn="t" rotWithShape="0">
              <a:srgbClr val="000000">
                <a:alpha val="2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F7D8271E-0A35-E876-E47D-CFED4ED950BF}"/>
              </a:ext>
            </a:extLst>
          </p:cNvPr>
          <p:cNvPicPr>
            <a:picLocks noGrp="1" noChangeAspect="1"/>
          </p:cNvPicPr>
          <p:nvPr>
            <p:ph idx="1"/>
          </p:nvPr>
        </p:nvPicPr>
        <p:blipFill rotWithShape="1">
          <a:blip r:embed="rId2"/>
          <a:srcRect l="2617" r="5572"/>
          <a:stretch/>
        </p:blipFill>
        <p:spPr>
          <a:xfrm>
            <a:off x="1370413" y="392996"/>
            <a:ext cx="8993279" cy="4262292"/>
          </a:xfrm>
          <a:prstGeom prst="rect">
            <a:avLst/>
          </a:prstGeom>
        </p:spPr>
      </p:pic>
      <p:cxnSp>
        <p:nvCxnSpPr>
          <p:cNvPr id="17" name="Straight Connector 16">
            <a:extLst>
              <a:ext uri="{FF2B5EF4-FFF2-40B4-BE49-F238E27FC236}">
                <a16:creationId xmlns:a16="http://schemas.microsoft.com/office/drawing/2014/main" id="{CFF58F2B-EB8E-4311-BE8E-9497C5AF7E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CD730BF-1EB1-6216-CA29-FDEFA5472770}"/>
              </a:ext>
            </a:extLst>
          </p:cNvPr>
          <p:cNvSpPr txBox="1"/>
          <p:nvPr/>
        </p:nvSpPr>
        <p:spPr>
          <a:xfrm>
            <a:off x="1488965" y="4974896"/>
            <a:ext cx="882868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a:p>
            <a:r>
              <a:rPr lang="en-GB"/>
              <a:t>Jones (2021) concludes that most trainee teachers surveyed wanted collective </a:t>
            </a:r>
            <a:r>
              <a:rPr lang="en-GB" err="1"/>
              <a:t>workship</a:t>
            </a:r>
            <a:r>
              <a:rPr lang="en-GB"/>
              <a:t> to continue.</a:t>
            </a:r>
          </a:p>
        </p:txBody>
      </p:sp>
    </p:spTree>
    <p:extLst>
      <p:ext uri="{BB962C8B-B14F-4D97-AF65-F5344CB8AC3E}">
        <p14:creationId xmlns:p14="http://schemas.microsoft.com/office/powerpoint/2010/main" val="1057162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evelVTI">
  <a:themeElements>
    <a:clrScheme name="AnalogousFromDarkSeedLeftStep">
      <a:dk1>
        <a:srgbClr val="000000"/>
      </a:dk1>
      <a:lt1>
        <a:srgbClr val="FFFFFF"/>
      </a:lt1>
      <a:dk2>
        <a:srgbClr val="412F24"/>
      </a:dk2>
      <a:lt2>
        <a:srgbClr val="E8E2E8"/>
      </a:lt2>
      <a:accent1>
        <a:srgbClr val="29BB21"/>
      </a:accent1>
      <a:accent2>
        <a:srgbClr val="5FB414"/>
      </a:accent2>
      <a:accent3>
        <a:srgbClr val="99A81E"/>
      </a:accent3>
      <a:accent4>
        <a:srgbClr val="CD9616"/>
      </a:accent4>
      <a:accent5>
        <a:srgbClr val="E75E29"/>
      </a:accent5>
      <a:accent6>
        <a:srgbClr val="D51731"/>
      </a:accent6>
      <a:hlink>
        <a:srgbClr val="B5723C"/>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25</Slides>
  <Notes>0</Notes>
  <HiddenSlides>0</HiddenSlides>
  <ScaleCrop>false</ScaleCrop>
  <HeadingPairs>
    <vt:vector size="4" baseType="variant">
      <vt:variant>
        <vt:lpstr>Theme</vt:lpstr>
      </vt:variant>
      <vt:variant>
        <vt:i4>3</vt:i4>
      </vt:variant>
      <vt:variant>
        <vt:lpstr>Slide Titles</vt:lpstr>
      </vt:variant>
      <vt:variant>
        <vt:i4>25</vt:i4>
      </vt:variant>
    </vt:vector>
  </HeadingPairs>
  <TitlesOfParts>
    <vt:vector size="28" baseType="lpstr">
      <vt:lpstr>office theme</vt:lpstr>
      <vt:lpstr>BevelVTI</vt:lpstr>
      <vt:lpstr>Office Theme</vt:lpstr>
      <vt:lpstr>Study Skills- lecture Week 2</vt:lpstr>
      <vt:lpstr>Aims for today's session</vt:lpstr>
      <vt:lpstr>PowerPoint Presentation</vt:lpstr>
      <vt:lpstr> Descriptive writing VS Analytical writing</vt:lpstr>
      <vt:lpstr>Paraphrasing....</vt:lpstr>
      <vt:lpstr>Examples of paraphrasing</vt:lpstr>
      <vt:lpstr>Task...25 mins</vt:lpstr>
      <vt:lpstr>Paraphrase the following...</vt:lpstr>
      <vt:lpstr>Referencing and in- text citations</vt:lpstr>
      <vt:lpstr>What's the difference?</vt:lpstr>
      <vt:lpstr>In- text citations</vt:lpstr>
      <vt:lpstr>Some examples...</vt:lpstr>
      <vt:lpstr>In- text citation of a book</vt:lpstr>
      <vt:lpstr>PowerPoint Presentation</vt:lpstr>
      <vt:lpstr>Reference list </vt:lpstr>
      <vt:lpstr>PowerPoint Presentation</vt:lpstr>
      <vt:lpstr>PowerPoint Presentation</vt:lpstr>
      <vt:lpstr>Academic writing styles</vt:lpstr>
      <vt:lpstr>Writing in the 1st person</vt:lpstr>
      <vt:lpstr>Writing in the 2nd person</vt:lpstr>
      <vt:lpstr>Writing in the 3rd person</vt:lpstr>
      <vt:lpstr>Task... write the following passage in the 3rd person.</vt:lpstr>
      <vt:lpstr>Any questions</vt:lpstr>
      <vt:lpstr>Next session- workshop</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2023-06-23T12:42:35Z</dcterms:created>
  <dcterms:modified xsi:type="dcterms:W3CDTF">2023-10-09T14:09:39Z</dcterms:modified>
</cp:coreProperties>
</file>