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a:xfrm>
            <a:off x="3962399" y="5870575"/>
            <a:ext cx="4893958" cy="377825"/>
          </a:xfrm>
        </p:spPr>
        <p:txBody>
          <a:bodyPr/>
          <a:lstStyle/>
          <a:p>
            <a:endParaRPr lang="en-IN"/>
          </a:p>
        </p:txBody>
      </p:sp>
      <p:sp>
        <p:nvSpPr>
          <p:cNvPr id="6" name="Slide Number Placeholder 5"/>
          <p:cNvSpPr>
            <a:spLocks noGrp="1"/>
          </p:cNvSpPr>
          <p:nvPr>
            <p:ph type="sldNum" sz="quarter" idx="12"/>
          </p:nvPr>
        </p:nvSpPr>
        <p:spPr>
          <a:xfrm>
            <a:off x="10608958" y="5870575"/>
            <a:ext cx="551167" cy="377825"/>
          </a:xfrm>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370779406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66030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3585945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4021FB-CBFA-46E9-9FBA-55B9A664E824}"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29159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4021FB-CBFA-46E9-9FBA-55B9A664E824}" type="datetimeFigureOut">
              <a:rPr lang="en-IN" smtClean="0"/>
              <a:t>10-12-2025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296979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4021FB-CBFA-46E9-9FBA-55B9A664E824}" type="datetimeFigureOut">
              <a:rPr lang="en-IN" smtClean="0"/>
              <a:t>10-12-2025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3852699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64021FB-CBFA-46E9-9FBA-55B9A664E824}" type="datetimeFigureOut">
              <a:rPr lang="en-IN" smtClean="0"/>
              <a:t>10-12-2025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2060874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4021FB-CBFA-46E9-9FBA-55B9A664E824}"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397359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4021FB-CBFA-46E9-9FBA-55B9A664E824}"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116944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4021FB-CBFA-46E9-9FBA-55B9A664E824}"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709343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8540941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225984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97666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2687554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245942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27375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4021FB-CBFA-46E9-9FBA-55B9A664E824}"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6F51C2A-4DC1-4E22-B478-1495063C01AF}" type="slidenum">
              <a:rPr lang="en-IN" smtClean="0"/>
              <a:t>‹#›</a:t>
            </a:fld>
            <a:endParaRPr lang="en-IN"/>
          </a:p>
        </p:txBody>
      </p:sp>
    </p:spTree>
    <p:extLst>
      <p:ext uri="{BB962C8B-B14F-4D97-AF65-F5344CB8AC3E}">
        <p14:creationId xmlns:p14="http://schemas.microsoft.com/office/powerpoint/2010/main" val="1130956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4021FB-CBFA-46E9-9FBA-55B9A664E824}" type="datetimeFigureOut">
              <a:rPr lang="en-IN" smtClean="0"/>
              <a:t>10-12-2025</a:t>
            </a:fld>
            <a:endParaRPr lang="en-IN"/>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6F51C2A-4DC1-4E22-B478-1495063C01AF}" type="slidenum">
              <a:rPr lang="en-IN" smtClean="0"/>
              <a:t>‹#›</a:t>
            </a:fld>
            <a:endParaRPr lang="en-IN"/>
          </a:p>
        </p:txBody>
      </p:sp>
    </p:spTree>
    <p:extLst>
      <p:ext uri="{BB962C8B-B14F-4D97-AF65-F5344CB8AC3E}">
        <p14:creationId xmlns:p14="http://schemas.microsoft.com/office/powerpoint/2010/main" val="99919051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7.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pupt.2024.102332" TargetMode="External" /><Relationship Id="rId13" Type="http://schemas.openxmlformats.org/officeDocument/2006/relationships/hyperlink" Target="https://doi.org/10.2147/copd.s336158" TargetMode="External" /><Relationship Id="rId3" Type="http://schemas.openxmlformats.org/officeDocument/2006/relationships/hyperlink" Target="https://doi.org/10.1038/s41533-022-00285-9" TargetMode="External" /><Relationship Id="rId7" Type="http://schemas.openxmlformats.org/officeDocument/2006/relationships/hyperlink" Target="https://doi.org/10.1016/j.nedt.2024.106477" TargetMode="External" /><Relationship Id="rId12" Type="http://schemas.openxmlformats.org/officeDocument/2006/relationships/hyperlink" Target="https://doi.org/10.1136/bmj-2021-069679" TargetMode="External" /><Relationship Id="rId2" Type="http://schemas.openxmlformats.org/officeDocument/2006/relationships/hyperlink" Target="https://figshare.le.ac.uk/articles/thesis/Development_of_a_Complex_Intervention_to_Promote_Pulmonary_Rehabilitation_Uptake_Post_Hospitalisation_for_an_Acute_Exacerbation_of_Chronic_Obstructive_Pulmonary_Disease/25061288/1" TargetMode="External" /><Relationship Id="rId1" Type="http://schemas.openxmlformats.org/officeDocument/2006/relationships/slideLayout" Target="../slideLayouts/slideLayout2.xml" /><Relationship Id="rId6" Type="http://schemas.openxmlformats.org/officeDocument/2006/relationships/hyperlink" Target="https://doi.org/10.1002/14651858.cd012066.pub3" TargetMode="External" /><Relationship Id="rId11" Type="http://schemas.openxmlformats.org/officeDocument/2006/relationships/hyperlink" Target="https://doi.org/10.1111/resp.14272" TargetMode="External" /><Relationship Id="rId5" Type="http://schemas.openxmlformats.org/officeDocument/2006/relationships/hyperlink" Target="https://doi.org/10.4274/mmj.galenos.2022.06787" TargetMode="External" /><Relationship Id="rId15" Type="http://schemas.openxmlformats.org/officeDocument/2006/relationships/hyperlink" Target="https://doi.org/10.1186/s12875-023-01981-2" TargetMode="External" /><Relationship Id="rId10" Type="http://schemas.openxmlformats.org/officeDocument/2006/relationships/hyperlink" Target="https://doi.org/10.3389/fcvm.2023.1205475" TargetMode="External" /><Relationship Id="rId4" Type="http://schemas.openxmlformats.org/officeDocument/2006/relationships/hyperlink" Target="https://doi.org/10.2196/22672" TargetMode="External" /><Relationship Id="rId9" Type="http://schemas.openxmlformats.org/officeDocument/2006/relationships/hyperlink" Target="https://doi.org/10.1111/resp.14041" TargetMode="External" /><Relationship Id="rId14" Type="http://schemas.openxmlformats.org/officeDocument/2006/relationships/hyperlink" Target="https://doi.org/10.1183/16000617.0034-2023"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11/scs.13258" TargetMode="External" /><Relationship Id="rId13" Type="http://schemas.openxmlformats.org/officeDocument/2006/relationships/hyperlink" Target="https://doi.org/10.3389/fpubh.2023.1304494" TargetMode="External" /><Relationship Id="rId3" Type="http://schemas.openxmlformats.org/officeDocument/2006/relationships/hyperlink" Target="https://doi.org/10.1007/s11121-022-01482-1" TargetMode="External" /><Relationship Id="rId7" Type="http://schemas.openxmlformats.org/officeDocument/2006/relationships/hyperlink" Target="https://doi.org/10.4324/9781003020653-3" TargetMode="External" /><Relationship Id="rId12" Type="http://schemas.openxmlformats.org/officeDocument/2006/relationships/hyperlink" Target="https://doi.org/10.1016/j.pec.2021.07.028" TargetMode="External" /><Relationship Id="rId17" Type="http://schemas.openxmlformats.org/officeDocument/2006/relationships/hyperlink" Target="https://doi.org/10.1038/s41572-022-00376-4" TargetMode="External" /><Relationship Id="rId2" Type="http://schemas.openxmlformats.org/officeDocument/2006/relationships/hyperlink" Target="https://doi.org/10.4187/respcare.11987" TargetMode="External" /><Relationship Id="rId16" Type="http://schemas.openxmlformats.org/officeDocument/2006/relationships/hyperlink" Target="https://journals.najah.edu/journal/pmpj/issue/pmpj-v9-i4/article/2228/" TargetMode="External" /><Relationship Id="rId1" Type="http://schemas.openxmlformats.org/officeDocument/2006/relationships/slideLayout" Target="../slideLayouts/slideLayout2.xml" /><Relationship Id="rId6" Type="http://schemas.openxmlformats.org/officeDocument/2006/relationships/hyperlink" Target="https://doi.org/10.1159/000535424" TargetMode="External" /><Relationship Id="rId11" Type="http://schemas.openxmlformats.org/officeDocument/2006/relationships/hyperlink" Target="https://doi.org/10.3390/geriatrics9020034" TargetMode="External" /><Relationship Id="rId5" Type="http://schemas.openxmlformats.org/officeDocument/2006/relationships/hyperlink" Target="https://doi.org/10.1007/s00428-024-03845-1" TargetMode="External" /><Relationship Id="rId15" Type="http://schemas.openxmlformats.org/officeDocument/2006/relationships/hyperlink" Target="https://doi.org/10.1001/jama.2021.6560" TargetMode="External" /><Relationship Id="rId10" Type="http://schemas.openxmlformats.org/officeDocument/2006/relationships/hyperlink" Target="https://doi.org/10.3390/jcm12051708" TargetMode="External" /><Relationship Id="rId4" Type="http://schemas.openxmlformats.org/officeDocument/2006/relationships/hyperlink" Target="https://doi.org/10.37201/req/171.2021" TargetMode="External" /><Relationship Id="rId9" Type="http://schemas.openxmlformats.org/officeDocument/2006/relationships/hyperlink" Target="https://doi.org/10.7759/cureus.50613" TargetMode="External" /><Relationship Id="rId14" Type="http://schemas.openxmlformats.org/officeDocument/2006/relationships/hyperlink" Target="https://doi.org/10.3390/jpm11080776"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E904-1376-4D52-9EED-25AB13F7D5A6}"/>
              </a:ext>
            </a:extLst>
          </p:cNvPr>
          <p:cNvSpPr>
            <a:spLocks noGrp="1"/>
          </p:cNvSpPr>
          <p:nvPr>
            <p:ph type="ctrTitle"/>
          </p:nvPr>
        </p:nvSpPr>
        <p:spPr>
          <a:xfrm>
            <a:off x="2093844" y="440267"/>
            <a:ext cx="8443429" cy="2421464"/>
          </a:xfrm>
        </p:spPr>
        <p:txBody>
          <a:bodyPr>
            <a:normAutofit fontScale="90000"/>
          </a:bodyPr>
          <a:lstStyle/>
          <a:p>
            <a:pPr algn="ctr"/>
            <a:r>
              <a:rPr lang="en-US" sz="6000" b="1" dirty="0"/>
              <a:t>Chronic Obstructive Pulmonary Disease (COPD)</a:t>
            </a:r>
            <a:endParaRPr lang="en-IN" sz="6000" b="1" dirty="0"/>
          </a:p>
        </p:txBody>
      </p:sp>
      <p:sp>
        <p:nvSpPr>
          <p:cNvPr id="3" name="Subtitle 2">
            <a:extLst>
              <a:ext uri="{FF2B5EF4-FFF2-40B4-BE49-F238E27FC236}">
                <a16:creationId xmlns:a16="http://schemas.microsoft.com/office/drawing/2014/main" id="{843C0D59-958A-41DD-ACE4-A71E12D0C0CF}"/>
              </a:ext>
            </a:extLst>
          </p:cNvPr>
          <p:cNvSpPr>
            <a:spLocks noGrp="1"/>
          </p:cNvSpPr>
          <p:nvPr>
            <p:ph type="subTitle" idx="1"/>
          </p:nvPr>
        </p:nvSpPr>
        <p:spPr>
          <a:xfrm>
            <a:off x="286871" y="3842224"/>
            <a:ext cx="10452846" cy="3524299"/>
          </a:xfrm>
        </p:spPr>
        <p:txBody>
          <a:bodyPr>
            <a:normAutofit/>
          </a:bodyPr>
          <a:lstStyle/>
          <a:p>
            <a:pPr algn="l"/>
            <a:r>
              <a:rPr lang="nl-NL" sz="2000" b="1" dirty="0"/>
              <a:t>Student Name: Meetkumar vinodray sangani</a:t>
            </a:r>
          </a:p>
          <a:p>
            <a:pPr algn="l"/>
            <a:r>
              <a:rPr lang="nl-NL" sz="2000" b="1" dirty="0"/>
              <a:t>Student ID: 2435003</a:t>
            </a:r>
          </a:p>
          <a:p>
            <a:pPr algn="l"/>
            <a:r>
              <a:rPr lang="en-IN" sz="2000" b="1" dirty="0"/>
              <a:t>Programme :- </a:t>
            </a:r>
            <a:r>
              <a:rPr lang="en-IN" sz="2000" b="1" dirty="0" err="1"/>
              <a:t>Msc</a:t>
            </a:r>
            <a:r>
              <a:rPr lang="en-IN" sz="2000" b="1" dirty="0"/>
              <a:t> in public health and social care in practice</a:t>
            </a:r>
          </a:p>
          <a:p>
            <a:pPr algn="l"/>
            <a:r>
              <a:rPr lang="en-IN" sz="2000" b="1" dirty="0"/>
              <a:t> subject code : lchs7003</a:t>
            </a:r>
          </a:p>
          <a:p>
            <a:pPr algn="l"/>
            <a:r>
              <a:rPr lang="en-IN" sz="2000" b="1" dirty="0"/>
              <a:t> subject name : community care and management of longer term conditions</a:t>
            </a:r>
          </a:p>
          <a:p>
            <a:pPr algn="l"/>
            <a:r>
              <a:rPr lang="en-IN" sz="2000" b="1" dirty="0"/>
              <a:t> lecturer name : </a:t>
            </a:r>
            <a:r>
              <a:rPr lang="en-IN" sz="2000" b="1" dirty="0" err="1"/>
              <a:t>Dr.</a:t>
            </a:r>
            <a:r>
              <a:rPr lang="en-IN" sz="2000" b="1" dirty="0"/>
              <a:t> Brian </a:t>
            </a:r>
            <a:r>
              <a:rPr lang="en-IN" sz="2000" b="1"/>
              <a:t>mashumba</a:t>
            </a:r>
            <a:endParaRPr lang="nl-NL" sz="2000" b="1" dirty="0"/>
          </a:p>
        </p:txBody>
      </p:sp>
    </p:spTree>
    <p:extLst>
      <p:ext uri="{BB962C8B-B14F-4D97-AF65-F5344CB8AC3E}">
        <p14:creationId xmlns:p14="http://schemas.microsoft.com/office/powerpoint/2010/main" val="1032017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B290-0FF6-4EDA-B2CC-CA0468DFE745}"/>
              </a:ext>
            </a:extLst>
          </p:cNvPr>
          <p:cNvSpPr>
            <a:spLocks noGrp="1"/>
          </p:cNvSpPr>
          <p:nvPr>
            <p:ph type="title"/>
          </p:nvPr>
        </p:nvSpPr>
        <p:spPr/>
        <p:txBody>
          <a:bodyPr>
            <a:normAutofit/>
          </a:bodyPr>
          <a:lstStyle/>
          <a:p>
            <a:r>
              <a:rPr lang="en-US" sz="4400" b="1" dirty="0"/>
              <a:t>Overview of COPD</a:t>
            </a:r>
            <a:endParaRPr lang="en-IN" sz="4400" dirty="0"/>
          </a:p>
        </p:txBody>
      </p:sp>
      <p:sp>
        <p:nvSpPr>
          <p:cNvPr id="3" name="Content Placeholder 2">
            <a:extLst>
              <a:ext uri="{FF2B5EF4-FFF2-40B4-BE49-F238E27FC236}">
                <a16:creationId xmlns:a16="http://schemas.microsoft.com/office/drawing/2014/main" id="{EA1683B9-5BFF-43DC-9C36-94C21B641A1A}"/>
              </a:ext>
            </a:extLst>
          </p:cNvPr>
          <p:cNvSpPr>
            <a:spLocks noGrp="1"/>
          </p:cNvSpPr>
          <p:nvPr>
            <p:ph idx="1"/>
          </p:nvPr>
        </p:nvSpPr>
        <p:spPr>
          <a:xfrm>
            <a:off x="685801" y="2142067"/>
            <a:ext cx="5410199" cy="4106333"/>
          </a:xfrm>
        </p:spPr>
        <p:txBody>
          <a:bodyPr>
            <a:normAutofit fontScale="92500" lnSpcReduction="20000"/>
          </a:bodyPr>
          <a:lstStyle/>
          <a:p>
            <a:r>
              <a:rPr lang="en-US" sz="2000" dirty="0"/>
              <a:t>COPD is a permanent lung disease that prevents breathing over an extended period of time due to persistent swelling of the lungs (MacLeod et al., 2021).</a:t>
            </a:r>
          </a:p>
          <a:p>
            <a:r>
              <a:rPr lang="en-US" sz="2000" dirty="0"/>
              <a:t>It has two conditions, two main conditions, one of these chronic bronchitis modifies the airways, and the other emphysema damages small air sacs.</a:t>
            </a:r>
          </a:p>
          <a:p>
            <a:r>
              <a:rPr lang="en-US" sz="2000" dirty="0"/>
              <a:t>The disease progresses with age resulting in difficulty in breathing unless one treats it properly (Joshi, 2024).</a:t>
            </a:r>
          </a:p>
          <a:p>
            <a:r>
              <a:rPr lang="en-US" sz="2000" dirty="0"/>
              <a:t>It also happens when the disease tightens airways, gathers mucus and disintegrates the thin walls of air sacs, preventing entry of oxygen into blood.</a:t>
            </a:r>
          </a:p>
          <a:p>
            <a:endParaRPr lang="en-IN" sz="2000" dirty="0"/>
          </a:p>
        </p:txBody>
      </p:sp>
      <p:pic>
        <p:nvPicPr>
          <p:cNvPr id="3074" name="Picture 2" descr="COPD - Symptoms, Causes, risk factors, Prevention and Treatment">
            <a:extLst>
              <a:ext uri="{FF2B5EF4-FFF2-40B4-BE49-F238E27FC236}">
                <a16:creationId xmlns:a16="http://schemas.microsoft.com/office/drawing/2014/main" id="{A531250F-4B62-4D44-818D-18677BE845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7397" y="2800764"/>
            <a:ext cx="4938802" cy="2592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007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D570F-AFED-45E4-8FB0-47BBBF77FB8E}"/>
              </a:ext>
            </a:extLst>
          </p:cNvPr>
          <p:cNvSpPr>
            <a:spLocks noGrp="1"/>
          </p:cNvSpPr>
          <p:nvPr>
            <p:ph type="title"/>
          </p:nvPr>
        </p:nvSpPr>
        <p:spPr/>
        <p:txBody>
          <a:bodyPr>
            <a:normAutofit/>
          </a:bodyPr>
          <a:lstStyle/>
          <a:p>
            <a:r>
              <a:rPr lang="en-US" sz="4400" b="1" dirty="0"/>
              <a:t>Symptoms and Aetiology</a:t>
            </a:r>
            <a:endParaRPr lang="en-IN" sz="4400" dirty="0"/>
          </a:p>
        </p:txBody>
      </p:sp>
      <p:sp>
        <p:nvSpPr>
          <p:cNvPr id="3" name="Content Placeholder 2">
            <a:extLst>
              <a:ext uri="{FF2B5EF4-FFF2-40B4-BE49-F238E27FC236}">
                <a16:creationId xmlns:a16="http://schemas.microsoft.com/office/drawing/2014/main" id="{DF1A3EB4-9EB1-4B30-8557-7BA0685F02A5}"/>
              </a:ext>
            </a:extLst>
          </p:cNvPr>
          <p:cNvSpPr>
            <a:spLocks noGrp="1"/>
          </p:cNvSpPr>
          <p:nvPr>
            <p:ph idx="1"/>
          </p:nvPr>
        </p:nvSpPr>
        <p:spPr>
          <a:xfrm>
            <a:off x="685802" y="2142067"/>
            <a:ext cx="4986128" cy="3914176"/>
          </a:xfrm>
        </p:spPr>
        <p:txBody>
          <a:bodyPr>
            <a:normAutofit fontScale="92500" lnSpcReduction="20000"/>
          </a:bodyPr>
          <a:lstStyle/>
          <a:p>
            <a:r>
              <a:rPr lang="en-US" sz="2000" dirty="0"/>
              <a:t>The usual symptoms include: shortness of breath, cough which persists, excessive mucus and flare-ups that recur again and again.</a:t>
            </a:r>
          </a:p>
          <a:p>
            <a:r>
              <a:rPr lang="en-US" sz="2000" dirty="0"/>
              <a:t>Smoking is the primary provocative factor of COPD. It can also be caused by pollution or work dust or fumes (Murgia and </a:t>
            </a:r>
            <a:r>
              <a:rPr lang="en-US" sz="2000" dirty="0" err="1"/>
              <a:t>Gambelunghe</a:t>
            </a:r>
            <a:r>
              <a:rPr lang="en-US" sz="2000" dirty="0"/>
              <a:t>, 2022).</a:t>
            </a:r>
          </a:p>
          <a:p>
            <a:r>
              <a:rPr lang="en-US" sz="2000" dirty="0"/>
              <a:t>Older age is a risk factor since the lung functions would deteriorate with age.</a:t>
            </a:r>
          </a:p>
          <a:p>
            <a:r>
              <a:rPr lang="en-US" sz="2000" dirty="0"/>
              <a:t>The following factors can predispose individuals to developing COPD; genetic factors like alpha-1 antitrypsin deficiency may be considered a susceptible factor (</a:t>
            </a:r>
            <a:r>
              <a:rPr lang="en-US" sz="2000" dirty="0" err="1"/>
              <a:t>Jezela</a:t>
            </a:r>
            <a:r>
              <a:rPr lang="en-US" sz="2000" dirty="0"/>
              <a:t>-Stanek and </a:t>
            </a:r>
            <a:r>
              <a:rPr lang="en-US" sz="2000" dirty="0" err="1"/>
              <a:t>Chorostowska-Wynimko</a:t>
            </a:r>
            <a:r>
              <a:rPr lang="en-US" sz="2000" dirty="0"/>
              <a:t>, 2023).</a:t>
            </a:r>
          </a:p>
          <a:p>
            <a:endParaRPr lang="en-IN" sz="2000" dirty="0"/>
          </a:p>
        </p:txBody>
      </p:sp>
      <p:pic>
        <p:nvPicPr>
          <p:cNvPr id="4100" name="Picture 4" descr="Chronic Bronchitis: Causes, Symptoms, Diagnosis &amp; Treatment">
            <a:extLst>
              <a:ext uri="{FF2B5EF4-FFF2-40B4-BE49-F238E27FC236}">
                <a16:creationId xmlns:a16="http://schemas.microsoft.com/office/drawing/2014/main" id="{671A1B74-D1AA-4A1E-BFC4-5FDF0A752C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8532" y="1712542"/>
            <a:ext cx="3153051" cy="4535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719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9DDB-7FA0-4CBB-B4C7-6822601955F4}"/>
              </a:ext>
            </a:extLst>
          </p:cNvPr>
          <p:cNvSpPr>
            <a:spLocks noGrp="1"/>
          </p:cNvSpPr>
          <p:nvPr>
            <p:ph type="title"/>
          </p:nvPr>
        </p:nvSpPr>
        <p:spPr/>
        <p:txBody>
          <a:bodyPr>
            <a:normAutofit/>
          </a:bodyPr>
          <a:lstStyle/>
          <a:p>
            <a:r>
              <a:rPr lang="en-US" sz="4400" b="1" dirty="0"/>
              <a:t>Prevalence (UK &amp; Global)</a:t>
            </a:r>
            <a:endParaRPr lang="en-IN" sz="4400" dirty="0"/>
          </a:p>
        </p:txBody>
      </p:sp>
      <p:sp>
        <p:nvSpPr>
          <p:cNvPr id="3" name="Content Placeholder 2">
            <a:extLst>
              <a:ext uri="{FF2B5EF4-FFF2-40B4-BE49-F238E27FC236}">
                <a16:creationId xmlns:a16="http://schemas.microsoft.com/office/drawing/2014/main" id="{77D27284-1BCC-454B-A05C-31E98686B121}"/>
              </a:ext>
            </a:extLst>
          </p:cNvPr>
          <p:cNvSpPr>
            <a:spLocks noGrp="1"/>
          </p:cNvSpPr>
          <p:nvPr>
            <p:ph idx="1"/>
          </p:nvPr>
        </p:nvSpPr>
        <p:spPr>
          <a:xfrm>
            <a:off x="685801" y="2142067"/>
            <a:ext cx="5078895" cy="3649133"/>
          </a:xfrm>
        </p:spPr>
        <p:txBody>
          <a:bodyPr>
            <a:normAutofit fontScale="92500" lnSpcReduction="20000"/>
          </a:bodyPr>
          <a:lstStyle/>
          <a:p>
            <a:r>
              <a:rPr lang="en-US" dirty="0"/>
              <a:t>COPD has millions of victims in the UK, particularly the elderly and individuals living in disadvantaged societies (Nyman, 2023).</a:t>
            </a:r>
          </a:p>
          <a:p>
            <a:r>
              <a:rPr lang="en-US" dirty="0"/>
              <a:t>On one hand, the situation is more prevalent among men, although the condition has become more widespread among women due to altered attitudes towards smoking.</a:t>
            </a:r>
          </a:p>
          <a:p>
            <a:r>
              <a:rPr lang="en-US" dirty="0"/>
              <a:t>As far as the world is concerned, COPD is among the leading causes of morbidity and mortality, according to WHO and GBD reports (Safiri et al., 2022).</a:t>
            </a:r>
          </a:p>
          <a:p>
            <a:r>
              <a:rPr lang="en-US" dirty="0"/>
              <a:t>More and more cases of disabled individuals and mortality demonstrate that COPD is an issue that is growing in prominence in health systems all over the globe.</a:t>
            </a:r>
          </a:p>
        </p:txBody>
      </p:sp>
      <p:pic>
        <p:nvPicPr>
          <p:cNvPr id="4" name="Picture 3">
            <a:extLst>
              <a:ext uri="{FF2B5EF4-FFF2-40B4-BE49-F238E27FC236}">
                <a16:creationId xmlns:a16="http://schemas.microsoft.com/office/drawing/2014/main" id="{1A2C11D4-004C-499A-9876-4B49B7D85088}"/>
              </a:ext>
            </a:extLst>
          </p:cNvPr>
          <p:cNvPicPr>
            <a:picLocks noChangeAspect="1"/>
          </p:cNvPicPr>
          <p:nvPr/>
        </p:nvPicPr>
        <p:blipFill>
          <a:blip r:embed="rId2"/>
          <a:stretch>
            <a:fillRect/>
          </a:stretch>
        </p:blipFill>
        <p:spPr>
          <a:xfrm>
            <a:off x="6427306" y="2728850"/>
            <a:ext cx="5332914" cy="2475565"/>
          </a:xfrm>
          <a:prstGeom prst="rect">
            <a:avLst/>
          </a:prstGeom>
        </p:spPr>
      </p:pic>
    </p:spTree>
    <p:extLst>
      <p:ext uri="{BB962C8B-B14F-4D97-AF65-F5344CB8AC3E}">
        <p14:creationId xmlns:p14="http://schemas.microsoft.com/office/powerpoint/2010/main" val="3005807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5C7C-028E-47A7-8DE3-6C1C0828FD03}"/>
              </a:ext>
            </a:extLst>
          </p:cNvPr>
          <p:cNvSpPr>
            <a:spLocks noGrp="1"/>
          </p:cNvSpPr>
          <p:nvPr>
            <p:ph type="title"/>
          </p:nvPr>
        </p:nvSpPr>
        <p:spPr/>
        <p:txBody>
          <a:bodyPr>
            <a:normAutofit/>
          </a:bodyPr>
          <a:lstStyle/>
          <a:p>
            <a:r>
              <a:rPr lang="en-US" sz="4400" b="1" dirty="0"/>
              <a:t>Economic &amp; Social Burden</a:t>
            </a:r>
            <a:endParaRPr lang="en-IN" sz="4400" dirty="0"/>
          </a:p>
        </p:txBody>
      </p:sp>
      <p:sp>
        <p:nvSpPr>
          <p:cNvPr id="3" name="Content Placeholder 2">
            <a:extLst>
              <a:ext uri="{FF2B5EF4-FFF2-40B4-BE49-F238E27FC236}">
                <a16:creationId xmlns:a16="http://schemas.microsoft.com/office/drawing/2014/main" id="{E2859D2B-E1F4-483B-AAF6-07B8FCB93270}"/>
              </a:ext>
            </a:extLst>
          </p:cNvPr>
          <p:cNvSpPr>
            <a:spLocks noGrp="1"/>
          </p:cNvSpPr>
          <p:nvPr>
            <p:ph idx="1"/>
          </p:nvPr>
        </p:nvSpPr>
        <p:spPr>
          <a:xfrm>
            <a:off x="685801" y="2142067"/>
            <a:ext cx="4972877" cy="4245481"/>
          </a:xfrm>
        </p:spPr>
        <p:txBody>
          <a:bodyPr>
            <a:normAutofit fontScale="92500" lnSpcReduction="20000"/>
          </a:bodyPr>
          <a:lstStyle/>
          <a:p>
            <a:r>
              <a:rPr lang="en-US" sz="2000" dirty="0"/>
              <a:t>COPD imposes a significant burden on the NHS due to GP visits, long-term, and numerous hospitalizations (Sansbury et al., 2022).</a:t>
            </a:r>
          </a:p>
          <a:p>
            <a:r>
              <a:rPr lang="en-US" sz="2000" dirty="0"/>
              <a:t>The condition results in individuals producing less work and strain money among families providing informal care.</a:t>
            </a:r>
          </a:p>
          <a:p>
            <a:r>
              <a:rPr lang="en-US" sz="2000" dirty="0"/>
              <a:t>The symptoms prevent individuals to perform their daily chores, move about and become self-sufficient and usually damage their mental health and self-esteem </a:t>
            </a:r>
            <a:r>
              <a:rPr lang="sv-SE" sz="2000" dirty="0"/>
              <a:t>(Catharina Sjödahl Hammarlund et al., 2024).</a:t>
            </a:r>
            <a:endParaRPr lang="en-US" sz="2000" dirty="0"/>
          </a:p>
          <a:p>
            <a:r>
              <a:rPr lang="en-US" sz="2000" dirty="0"/>
              <a:t>The socially isolated nature of many individuals with COPD and stigma make life more difficult.</a:t>
            </a:r>
          </a:p>
          <a:p>
            <a:pPr marL="0" indent="0">
              <a:buNone/>
            </a:pPr>
            <a:endParaRPr lang="en-IN" sz="2000" dirty="0"/>
          </a:p>
        </p:txBody>
      </p:sp>
      <p:pic>
        <p:nvPicPr>
          <p:cNvPr id="4" name="Picture 3">
            <a:extLst>
              <a:ext uri="{FF2B5EF4-FFF2-40B4-BE49-F238E27FC236}">
                <a16:creationId xmlns:a16="http://schemas.microsoft.com/office/drawing/2014/main" id="{1D12DBC1-765D-45E5-A844-90552177F02F}"/>
              </a:ext>
            </a:extLst>
          </p:cNvPr>
          <p:cNvPicPr>
            <a:picLocks noChangeAspect="1"/>
          </p:cNvPicPr>
          <p:nvPr/>
        </p:nvPicPr>
        <p:blipFill>
          <a:blip r:embed="rId2"/>
          <a:stretch>
            <a:fillRect/>
          </a:stretch>
        </p:blipFill>
        <p:spPr>
          <a:xfrm>
            <a:off x="6533324" y="2582310"/>
            <a:ext cx="5484298" cy="2546281"/>
          </a:xfrm>
          <a:prstGeom prst="rect">
            <a:avLst/>
          </a:prstGeom>
        </p:spPr>
      </p:pic>
    </p:spTree>
    <p:extLst>
      <p:ext uri="{BB962C8B-B14F-4D97-AF65-F5344CB8AC3E}">
        <p14:creationId xmlns:p14="http://schemas.microsoft.com/office/powerpoint/2010/main" val="370033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F3C8D-7B59-47A9-A03E-80A360AC5E05}"/>
              </a:ext>
            </a:extLst>
          </p:cNvPr>
          <p:cNvSpPr>
            <a:spLocks noGrp="1"/>
          </p:cNvSpPr>
          <p:nvPr>
            <p:ph type="title"/>
          </p:nvPr>
        </p:nvSpPr>
        <p:spPr/>
        <p:txBody>
          <a:bodyPr>
            <a:normAutofit/>
          </a:bodyPr>
          <a:lstStyle/>
          <a:p>
            <a:r>
              <a:rPr lang="en-US" sz="4400" b="1" dirty="0"/>
              <a:t>Diagnosis of COPD</a:t>
            </a:r>
            <a:endParaRPr lang="en-IN" sz="4400" dirty="0"/>
          </a:p>
        </p:txBody>
      </p:sp>
      <p:sp>
        <p:nvSpPr>
          <p:cNvPr id="3" name="Content Placeholder 2">
            <a:extLst>
              <a:ext uri="{FF2B5EF4-FFF2-40B4-BE49-F238E27FC236}">
                <a16:creationId xmlns:a16="http://schemas.microsoft.com/office/drawing/2014/main" id="{1A8FF261-428C-49F2-B302-7DA3EDD7AFF5}"/>
              </a:ext>
            </a:extLst>
          </p:cNvPr>
          <p:cNvSpPr>
            <a:spLocks noGrp="1"/>
          </p:cNvSpPr>
          <p:nvPr>
            <p:ph idx="1"/>
          </p:nvPr>
        </p:nvSpPr>
        <p:spPr>
          <a:xfrm>
            <a:off x="685802" y="2142067"/>
            <a:ext cx="4389782" cy="4006942"/>
          </a:xfrm>
        </p:spPr>
        <p:txBody>
          <a:bodyPr>
            <a:normAutofit fontScale="85000" lnSpcReduction="20000"/>
          </a:bodyPr>
          <a:lstStyle/>
          <a:p>
            <a:r>
              <a:rPr lang="en-US" sz="2000" dirty="0"/>
              <a:t>NICE recommends identifying COPD through symptoms occurring over a long time, risk factors, and lung tests which confirm COPD.</a:t>
            </a:r>
          </a:p>
          <a:p>
            <a:r>
              <a:rPr lang="en-US" sz="2000" dirty="0"/>
              <a:t>Spirometry is the most important test, when the ratio of FEV1 and FVC after the dose of bronchodilator is less than 0.7, it indicates that there is a blockage of airflow (Lee et al., 2024).</a:t>
            </a:r>
          </a:p>
          <a:p>
            <a:r>
              <a:rPr lang="en-US" sz="2000" dirty="0"/>
              <a:t>Diagnosis also encompasses an in-depth medical history and examination of whether one is a smoker or in any way exposed to harmful fume (Calabrese et al., 2024).</a:t>
            </a:r>
          </a:p>
          <a:p>
            <a:r>
              <a:rPr lang="en-US" sz="2000" dirty="0"/>
              <a:t>Doctors are required to eliminate other causes like asthma, heart failure or bronchiectasis before declaring that one has COPD.</a:t>
            </a:r>
          </a:p>
          <a:p>
            <a:endParaRPr lang="en-IN" sz="2000" dirty="0"/>
          </a:p>
        </p:txBody>
      </p:sp>
      <p:pic>
        <p:nvPicPr>
          <p:cNvPr id="6146" name="Picture 2" descr="Chronic Obstructive Pulmonary Disease (COPD) Diagnosis | Temple Health">
            <a:extLst>
              <a:ext uri="{FF2B5EF4-FFF2-40B4-BE49-F238E27FC236}">
                <a16:creationId xmlns:a16="http://schemas.microsoft.com/office/drawing/2014/main" id="{40D5C811-FB0F-4238-8297-B42A361B66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4312" y="2443462"/>
            <a:ext cx="4405382" cy="2936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5648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3BE15-0632-4028-BC7A-563F70A733B2}"/>
              </a:ext>
            </a:extLst>
          </p:cNvPr>
          <p:cNvSpPr>
            <a:spLocks noGrp="1"/>
          </p:cNvSpPr>
          <p:nvPr>
            <p:ph type="title"/>
          </p:nvPr>
        </p:nvSpPr>
        <p:spPr>
          <a:xfrm>
            <a:off x="685801" y="685800"/>
            <a:ext cx="10131425" cy="1456267"/>
          </a:xfrm>
        </p:spPr>
        <p:txBody>
          <a:bodyPr>
            <a:normAutofit/>
          </a:bodyPr>
          <a:lstStyle/>
          <a:p>
            <a:r>
              <a:rPr lang="en-US" sz="4400" b="1" dirty="0"/>
              <a:t>Initial Assessment (UK Guidelines)</a:t>
            </a:r>
            <a:endParaRPr lang="en-IN" sz="4400" dirty="0"/>
          </a:p>
        </p:txBody>
      </p:sp>
      <p:sp>
        <p:nvSpPr>
          <p:cNvPr id="3" name="Content Placeholder 2">
            <a:extLst>
              <a:ext uri="{FF2B5EF4-FFF2-40B4-BE49-F238E27FC236}">
                <a16:creationId xmlns:a16="http://schemas.microsoft.com/office/drawing/2014/main" id="{58B40B58-E360-4129-9BBC-323A23FC3285}"/>
              </a:ext>
            </a:extLst>
          </p:cNvPr>
          <p:cNvSpPr>
            <a:spLocks noGrp="1"/>
          </p:cNvSpPr>
          <p:nvPr>
            <p:ph idx="1"/>
          </p:nvPr>
        </p:nvSpPr>
        <p:spPr>
          <a:xfrm>
            <a:off x="685801" y="2142067"/>
            <a:ext cx="5131903" cy="3900924"/>
          </a:xfrm>
        </p:spPr>
        <p:txBody>
          <a:bodyPr>
            <a:normAutofit fontScale="92500" lnSpcReduction="20000"/>
          </a:bodyPr>
          <a:lstStyle/>
          <a:p>
            <a:r>
              <a:rPr lang="en-US" sz="2000" dirty="0"/>
              <a:t>Assessment is performed with the help of such tools as the CAT score and MRC </a:t>
            </a:r>
            <a:r>
              <a:rPr lang="en-US" sz="2000" dirty="0" err="1"/>
              <a:t>Dyspnoea</a:t>
            </a:r>
            <a:r>
              <a:rPr lang="en-US" sz="2000" dirty="0"/>
              <a:t> Scale that identify the symptoms and troubles breathing </a:t>
            </a:r>
            <a:r>
              <a:rPr lang="es-ES" sz="2000" dirty="0"/>
              <a:t>(ERTAN YAZAR et al., 2022).</a:t>
            </a:r>
            <a:endParaRPr lang="en-US" sz="2000" dirty="0"/>
          </a:p>
          <a:p>
            <a:r>
              <a:rPr lang="en-US" sz="2000" dirty="0"/>
              <a:t>Clinicians consider the recent flare ups in order to tell the level of the severity of the disease and to make an anticipation of the risk in future (Meyer et al., 2021).</a:t>
            </a:r>
          </a:p>
          <a:p>
            <a:r>
              <a:rPr lang="en-US" sz="2000" dirty="0"/>
              <a:t>They screen such issues as oxygen, body weight, smoking, and other typical health conditions.</a:t>
            </a:r>
          </a:p>
          <a:p>
            <a:r>
              <a:rPr lang="en-US" sz="2000" dirty="0"/>
              <a:t>They discuss emotional health, daily problems, and assistance that individuals require.</a:t>
            </a:r>
          </a:p>
          <a:p>
            <a:endParaRPr lang="en-IN" sz="2000" dirty="0"/>
          </a:p>
        </p:txBody>
      </p:sp>
      <p:pic>
        <p:nvPicPr>
          <p:cNvPr id="7170" name="Picture 2" descr="mMRC and CAT sized groups as defined by GOLD-recommended cut point... |  Download Scientific Diagram">
            <a:extLst>
              <a:ext uri="{FF2B5EF4-FFF2-40B4-BE49-F238E27FC236}">
                <a16:creationId xmlns:a16="http://schemas.microsoft.com/office/drawing/2014/main" id="{049A748E-9498-4820-BD52-B60BEEDA5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3654" y="2575478"/>
            <a:ext cx="4779378" cy="3242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71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6099-DA85-48F9-BB42-0B27736BBA89}"/>
              </a:ext>
            </a:extLst>
          </p:cNvPr>
          <p:cNvSpPr>
            <a:spLocks noGrp="1"/>
          </p:cNvSpPr>
          <p:nvPr>
            <p:ph type="title"/>
          </p:nvPr>
        </p:nvSpPr>
        <p:spPr/>
        <p:txBody>
          <a:bodyPr>
            <a:normAutofit/>
          </a:bodyPr>
          <a:lstStyle/>
          <a:p>
            <a:r>
              <a:rPr lang="en-US" sz="4400" b="1" dirty="0"/>
              <a:t>Management Using UK Guidance</a:t>
            </a:r>
            <a:endParaRPr lang="en-IN" sz="4400" dirty="0"/>
          </a:p>
        </p:txBody>
      </p:sp>
      <p:sp>
        <p:nvSpPr>
          <p:cNvPr id="3" name="Content Placeholder 2">
            <a:extLst>
              <a:ext uri="{FF2B5EF4-FFF2-40B4-BE49-F238E27FC236}">
                <a16:creationId xmlns:a16="http://schemas.microsoft.com/office/drawing/2014/main" id="{1353BF06-EF9E-4EA3-B50A-0B679EF6B681}"/>
              </a:ext>
            </a:extLst>
          </p:cNvPr>
          <p:cNvSpPr>
            <a:spLocks noGrp="1"/>
          </p:cNvSpPr>
          <p:nvPr>
            <p:ph idx="1"/>
          </p:nvPr>
        </p:nvSpPr>
        <p:spPr>
          <a:xfrm>
            <a:off x="685801" y="2142067"/>
            <a:ext cx="5105399" cy="4106333"/>
          </a:xfrm>
        </p:spPr>
        <p:txBody>
          <a:bodyPr>
            <a:normAutofit lnSpcReduction="10000"/>
          </a:bodyPr>
          <a:lstStyle/>
          <a:p>
            <a:pPr marL="0" indent="0">
              <a:buNone/>
            </a:pPr>
            <a:r>
              <a:rPr lang="en-US" sz="2000" dirty="0"/>
              <a:t>• The NICE NG115 pathway guides diagnosis, treatment, monitoring, and </a:t>
            </a:r>
            <a:r>
              <a:rPr lang="en-US" sz="2000" dirty="0" err="1"/>
              <a:t>personalised</a:t>
            </a:r>
            <a:r>
              <a:rPr lang="en-US" sz="2000" dirty="0"/>
              <a:t> care for people with COPD.</a:t>
            </a:r>
            <a:br>
              <a:rPr lang="en-US" sz="2000" dirty="0"/>
            </a:br>
            <a:r>
              <a:rPr lang="en-US" sz="2000" dirty="0"/>
              <a:t>• Management follows structured frameworks that support proactive planning and reduce avoidable hospital admissions.</a:t>
            </a:r>
            <a:br>
              <a:rPr lang="en-US" sz="2000" dirty="0"/>
            </a:br>
            <a:r>
              <a:rPr lang="en-US" sz="2000" dirty="0"/>
              <a:t>• Primary care teams lead regular reviews, inhaler checks, smoking cessation support, and ongoing monitoring (</a:t>
            </a:r>
            <a:r>
              <a:rPr lang="en-US" sz="2000" dirty="0" err="1"/>
              <a:t>Tildy</a:t>
            </a:r>
            <a:r>
              <a:rPr lang="en-US" sz="2000" dirty="0"/>
              <a:t> et al., 2023).</a:t>
            </a:r>
            <a:br>
              <a:rPr lang="en-US" sz="2000" dirty="0"/>
            </a:br>
            <a:r>
              <a:rPr lang="en-US" sz="2000" dirty="0"/>
              <a:t>• Multidisciplinary teams including GPs, nurses, physiotherapists, and pharmacists work together through coordinated case management (Carrier, Jones and Newbury, 2022).</a:t>
            </a:r>
          </a:p>
          <a:p>
            <a:endParaRPr lang="en-IN" sz="2000" dirty="0"/>
          </a:p>
        </p:txBody>
      </p:sp>
      <p:pic>
        <p:nvPicPr>
          <p:cNvPr id="8194" name="Picture 2" descr="Patient and Physician Insights on COPD Care | Journal of the COPD Foundation">
            <a:extLst>
              <a:ext uri="{FF2B5EF4-FFF2-40B4-BE49-F238E27FC236}">
                <a16:creationId xmlns:a16="http://schemas.microsoft.com/office/drawing/2014/main" id="{93E4BF2D-70FD-4E18-B967-ED6E475B51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891459"/>
            <a:ext cx="5682065" cy="2886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2621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DF9E7-8BCF-408D-BAE3-3B4A7DF0795A}"/>
              </a:ext>
            </a:extLst>
          </p:cNvPr>
          <p:cNvSpPr>
            <a:spLocks noGrp="1"/>
          </p:cNvSpPr>
          <p:nvPr>
            <p:ph type="title"/>
          </p:nvPr>
        </p:nvSpPr>
        <p:spPr/>
        <p:txBody>
          <a:bodyPr>
            <a:normAutofit/>
          </a:bodyPr>
          <a:lstStyle/>
          <a:p>
            <a:r>
              <a:rPr lang="en-US" sz="4400" b="1" dirty="0"/>
              <a:t>Pharmacological Treatment Options</a:t>
            </a:r>
            <a:endParaRPr lang="en-IN" sz="4400" dirty="0"/>
          </a:p>
        </p:txBody>
      </p:sp>
      <p:sp>
        <p:nvSpPr>
          <p:cNvPr id="3" name="Content Placeholder 2">
            <a:extLst>
              <a:ext uri="{FF2B5EF4-FFF2-40B4-BE49-F238E27FC236}">
                <a16:creationId xmlns:a16="http://schemas.microsoft.com/office/drawing/2014/main" id="{4879ABA3-2CAB-4894-9A9D-EF1909CCC593}"/>
              </a:ext>
            </a:extLst>
          </p:cNvPr>
          <p:cNvSpPr>
            <a:spLocks noGrp="1"/>
          </p:cNvSpPr>
          <p:nvPr>
            <p:ph idx="1"/>
          </p:nvPr>
        </p:nvSpPr>
        <p:spPr>
          <a:xfrm>
            <a:off x="685801" y="2142067"/>
            <a:ext cx="5410199" cy="3649133"/>
          </a:xfrm>
        </p:spPr>
        <p:txBody>
          <a:bodyPr>
            <a:normAutofit fontScale="92500" lnSpcReduction="20000"/>
          </a:bodyPr>
          <a:lstStyle/>
          <a:p>
            <a:r>
              <a:rPr lang="en-US" sz="2000" dirty="0"/>
              <a:t>SAMA and SABA are short-acting bronchodilators that provide instant relief of shortness of breath.</a:t>
            </a:r>
          </a:p>
          <a:p>
            <a:r>
              <a:rPr lang="en-US" sz="2000" dirty="0"/>
              <a:t>The combinations of long-acting LABA/LAMA are useful to maintain airways open and minimize symptoms in the long-run (Fukuda et al., 2023).</a:t>
            </a:r>
          </a:p>
          <a:p>
            <a:r>
              <a:rPr lang="en-US" sz="2000" dirty="0"/>
              <a:t>Inhaled steroids Inhaled steroids are administered to the patient when the flare-ups are frequent in order to decrease the inflammation of the airways (</a:t>
            </a:r>
            <a:r>
              <a:rPr lang="en-US" sz="2000" dirty="0" err="1"/>
              <a:t>Shaili</a:t>
            </a:r>
            <a:r>
              <a:rPr lang="en-US" sz="2000" dirty="0"/>
              <a:t> </a:t>
            </a:r>
            <a:r>
              <a:rPr lang="en-US" sz="2000" dirty="0" err="1"/>
              <a:t>Dongare</a:t>
            </a:r>
            <a:r>
              <a:rPr lang="en-US" sz="2000" dirty="0"/>
              <a:t>, </a:t>
            </a:r>
            <a:r>
              <a:rPr lang="en-US" sz="2000" dirty="0" err="1"/>
              <a:t>Rathi</a:t>
            </a:r>
            <a:r>
              <a:rPr lang="en-US" sz="2000" dirty="0"/>
              <a:t> and </a:t>
            </a:r>
            <a:r>
              <a:rPr lang="en-US" sz="2000" dirty="0" err="1"/>
              <a:t>Rathi</a:t>
            </a:r>
            <a:r>
              <a:rPr lang="en-US" sz="2000" dirty="0"/>
              <a:t>, 2024).</a:t>
            </a:r>
          </a:p>
          <a:p>
            <a:r>
              <a:rPr lang="en-US" sz="2000" dirty="0"/>
              <a:t>Oxygen is administered upon confirmation of long-term low oxygen only and sudden exacerbations are managed using steroids and antibiotics as necessary.</a:t>
            </a:r>
          </a:p>
          <a:p>
            <a:endParaRPr lang="en-IN" sz="2000" dirty="0"/>
          </a:p>
        </p:txBody>
      </p:sp>
      <p:pic>
        <p:nvPicPr>
          <p:cNvPr id="4" name="Picture 3">
            <a:extLst>
              <a:ext uri="{FF2B5EF4-FFF2-40B4-BE49-F238E27FC236}">
                <a16:creationId xmlns:a16="http://schemas.microsoft.com/office/drawing/2014/main" id="{65B33F62-9991-46A1-8DDB-D3898686B607}"/>
              </a:ext>
            </a:extLst>
          </p:cNvPr>
          <p:cNvPicPr>
            <a:picLocks noChangeAspect="1"/>
          </p:cNvPicPr>
          <p:nvPr/>
        </p:nvPicPr>
        <p:blipFill>
          <a:blip r:embed="rId2"/>
          <a:stretch>
            <a:fillRect/>
          </a:stretch>
        </p:blipFill>
        <p:spPr>
          <a:xfrm>
            <a:off x="6889473" y="2701689"/>
            <a:ext cx="4616726" cy="3052726"/>
          </a:xfrm>
          <a:prstGeom prst="rect">
            <a:avLst/>
          </a:prstGeom>
        </p:spPr>
      </p:pic>
    </p:spTree>
    <p:extLst>
      <p:ext uri="{BB962C8B-B14F-4D97-AF65-F5344CB8AC3E}">
        <p14:creationId xmlns:p14="http://schemas.microsoft.com/office/powerpoint/2010/main" val="2539661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99E81-8228-449A-8269-2680B4DC36B1}"/>
              </a:ext>
            </a:extLst>
          </p:cNvPr>
          <p:cNvSpPr>
            <a:spLocks noGrp="1"/>
          </p:cNvSpPr>
          <p:nvPr>
            <p:ph type="title"/>
          </p:nvPr>
        </p:nvSpPr>
        <p:spPr/>
        <p:txBody>
          <a:bodyPr>
            <a:normAutofit/>
          </a:bodyPr>
          <a:lstStyle/>
          <a:p>
            <a:r>
              <a:rPr lang="en-US" sz="4400" b="1" dirty="0"/>
              <a:t>Non-Pharmacological Treatment Options</a:t>
            </a:r>
            <a:endParaRPr lang="en-IN" sz="4400" dirty="0"/>
          </a:p>
        </p:txBody>
      </p:sp>
      <p:sp>
        <p:nvSpPr>
          <p:cNvPr id="3" name="Content Placeholder 2">
            <a:extLst>
              <a:ext uri="{FF2B5EF4-FFF2-40B4-BE49-F238E27FC236}">
                <a16:creationId xmlns:a16="http://schemas.microsoft.com/office/drawing/2014/main" id="{7A67FAB6-2DA5-4589-932C-A8E42A24DE41}"/>
              </a:ext>
            </a:extLst>
          </p:cNvPr>
          <p:cNvSpPr>
            <a:spLocks noGrp="1"/>
          </p:cNvSpPr>
          <p:nvPr>
            <p:ph idx="1"/>
          </p:nvPr>
        </p:nvSpPr>
        <p:spPr>
          <a:xfrm>
            <a:off x="685801" y="2142067"/>
            <a:ext cx="4972877" cy="4106333"/>
          </a:xfrm>
        </p:spPr>
        <p:txBody>
          <a:bodyPr>
            <a:normAutofit fontScale="92500" lnSpcReduction="20000"/>
          </a:bodyPr>
          <a:lstStyle/>
          <a:p>
            <a:r>
              <a:rPr lang="en-US" sz="2000" dirty="0"/>
              <a:t>The most important thing is the cessation of smoking which is the best assistance in reducing COPD.</a:t>
            </a:r>
          </a:p>
          <a:p>
            <a:r>
              <a:rPr lang="en-US" sz="2000" dirty="0"/>
              <a:t>Pulmonary rehab can make they exercise better, less out of breath and makes life in general better (Rochester, Spruit and Holland, 2021).</a:t>
            </a:r>
          </a:p>
          <a:p>
            <a:r>
              <a:rPr lang="en-US" sz="2000" dirty="0"/>
              <a:t>Vaccinations like flu and pneumococcal vaccinations are routine and prevent infections and prevent flare-ups (Simon et al., 2023).</a:t>
            </a:r>
          </a:p>
          <a:p>
            <a:r>
              <a:rPr lang="en-US" sz="2000" dirty="0"/>
              <a:t>Healthy eating, physical activity, and home monitoring equipment: This can help they to manage the health and daily routine.</a:t>
            </a:r>
          </a:p>
          <a:p>
            <a:endParaRPr lang="en-IN" sz="2000" dirty="0"/>
          </a:p>
        </p:txBody>
      </p:sp>
      <p:pic>
        <p:nvPicPr>
          <p:cNvPr id="9218" name="Picture 2" descr="Why Flu &amp; Pneumonia Vaccines Are Important: Who Needs Them?">
            <a:extLst>
              <a:ext uri="{FF2B5EF4-FFF2-40B4-BE49-F238E27FC236}">
                <a16:creationId xmlns:a16="http://schemas.microsoft.com/office/drawing/2014/main" id="{04821034-E7A8-433D-B6F7-0382DD5839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3324" y="2862469"/>
            <a:ext cx="5324428" cy="2994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7746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27998-DC7A-4DE2-96D7-FDDEBE218E42}"/>
              </a:ext>
            </a:extLst>
          </p:cNvPr>
          <p:cNvSpPr>
            <a:spLocks noGrp="1"/>
          </p:cNvSpPr>
          <p:nvPr>
            <p:ph type="title"/>
          </p:nvPr>
        </p:nvSpPr>
        <p:spPr/>
        <p:txBody>
          <a:bodyPr>
            <a:normAutofit/>
          </a:bodyPr>
          <a:lstStyle/>
          <a:p>
            <a:r>
              <a:rPr lang="en-US" sz="4400" b="1" dirty="0"/>
              <a:t>Comorbidities in COPD</a:t>
            </a:r>
            <a:endParaRPr lang="en-IN" sz="4400" dirty="0"/>
          </a:p>
        </p:txBody>
      </p:sp>
      <p:sp>
        <p:nvSpPr>
          <p:cNvPr id="3" name="Content Placeholder 2">
            <a:extLst>
              <a:ext uri="{FF2B5EF4-FFF2-40B4-BE49-F238E27FC236}">
                <a16:creationId xmlns:a16="http://schemas.microsoft.com/office/drawing/2014/main" id="{D933E413-2687-4201-81F0-BD2D694C9AB9}"/>
              </a:ext>
            </a:extLst>
          </p:cNvPr>
          <p:cNvSpPr>
            <a:spLocks noGrp="1"/>
          </p:cNvSpPr>
          <p:nvPr>
            <p:ph idx="1"/>
          </p:nvPr>
        </p:nvSpPr>
        <p:spPr>
          <a:xfrm>
            <a:off x="685801" y="2142067"/>
            <a:ext cx="5410199" cy="4106333"/>
          </a:xfrm>
        </p:spPr>
        <p:txBody>
          <a:bodyPr>
            <a:normAutofit fontScale="92500" lnSpcReduction="10000"/>
          </a:bodyPr>
          <a:lstStyle/>
          <a:p>
            <a:r>
              <a:rPr lang="en-US" sz="2000" dirty="0"/>
              <a:t>The prevalent heart diseases that increase the likelihood of hospital visits are heart failure and high blood pressure  (</a:t>
            </a:r>
            <a:r>
              <a:rPr lang="en-US" sz="2000" dirty="0" err="1"/>
              <a:t>Masenga</a:t>
            </a:r>
            <a:r>
              <a:rPr lang="en-US" sz="2000" dirty="0"/>
              <a:t> and Kirabo, 2023).</a:t>
            </a:r>
          </a:p>
          <a:p>
            <a:r>
              <a:rPr lang="en-US" sz="2000" dirty="0"/>
              <a:t>Most of the individuals develop anxiety or depression that may aggravate symptoms and diminish involvement in care (</a:t>
            </a:r>
            <a:r>
              <a:rPr lang="en-US" sz="2000" dirty="0" err="1"/>
              <a:t>Pinho</a:t>
            </a:r>
            <a:r>
              <a:rPr lang="en-US" sz="2000" dirty="0"/>
              <a:t> et al., 2021).</a:t>
            </a:r>
          </a:p>
          <a:p>
            <a:r>
              <a:rPr lang="en-US" sz="2000" dirty="0"/>
              <a:t>Such conditions as osteoporosis and lung cancer is also common because of inflammation and smoking history.</a:t>
            </a:r>
          </a:p>
          <a:p>
            <a:r>
              <a:rPr lang="en-US" sz="2000" dirty="0"/>
              <a:t>Multimorbidity is also such that it makes treatment choices more complex, adds more medication burden, and has to be managed in a coordinated manner (</a:t>
            </a:r>
            <a:r>
              <a:rPr lang="en-US" sz="2000" dirty="0" err="1"/>
              <a:t>Skou</a:t>
            </a:r>
            <a:r>
              <a:rPr lang="en-US" sz="2000" dirty="0"/>
              <a:t> et al., 2022).</a:t>
            </a:r>
          </a:p>
          <a:p>
            <a:endParaRPr lang="en-IN" sz="2000" dirty="0"/>
          </a:p>
        </p:txBody>
      </p:sp>
      <p:pic>
        <p:nvPicPr>
          <p:cNvPr id="10242" name="Picture 2" descr="Hypertension and Heart Failure: From Pathophysiology to Treatment">
            <a:extLst>
              <a:ext uri="{FF2B5EF4-FFF2-40B4-BE49-F238E27FC236}">
                <a16:creationId xmlns:a16="http://schemas.microsoft.com/office/drawing/2014/main" id="{24709B38-1D2E-4EE6-95C5-C6633D402C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621" y="2849217"/>
            <a:ext cx="4887075" cy="2705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174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8F1B7-3D9F-44A3-89DB-2EF2CB1841F1}"/>
              </a:ext>
            </a:extLst>
          </p:cNvPr>
          <p:cNvSpPr>
            <a:spLocks noGrp="1"/>
          </p:cNvSpPr>
          <p:nvPr>
            <p:ph type="title"/>
          </p:nvPr>
        </p:nvSpPr>
        <p:spPr/>
        <p:txBody>
          <a:bodyPr>
            <a:normAutofit/>
          </a:bodyPr>
          <a:lstStyle/>
          <a:p>
            <a:r>
              <a:rPr lang="en-US" sz="4400" b="1" dirty="0"/>
              <a:t>Prevention of COPD</a:t>
            </a:r>
            <a:endParaRPr lang="en-IN" sz="4400" b="1" dirty="0"/>
          </a:p>
        </p:txBody>
      </p:sp>
      <p:sp>
        <p:nvSpPr>
          <p:cNvPr id="3" name="Content Placeholder 2">
            <a:extLst>
              <a:ext uri="{FF2B5EF4-FFF2-40B4-BE49-F238E27FC236}">
                <a16:creationId xmlns:a16="http://schemas.microsoft.com/office/drawing/2014/main" id="{0CCD51C5-87B8-4066-BBB4-D5A13C96F354}"/>
              </a:ext>
            </a:extLst>
          </p:cNvPr>
          <p:cNvSpPr>
            <a:spLocks noGrp="1"/>
          </p:cNvSpPr>
          <p:nvPr>
            <p:ph idx="1"/>
          </p:nvPr>
        </p:nvSpPr>
        <p:spPr>
          <a:xfrm>
            <a:off x="685801" y="2142067"/>
            <a:ext cx="5410199" cy="4298490"/>
          </a:xfrm>
        </p:spPr>
        <p:txBody>
          <a:bodyPr>
            <a:normAutofit fontScale="92500" lnSpcReduction="20000"/>
          </a:bodyPr>
          <a:lstStyle/>
          <a:p>
            <a:r>
              <a:rPr lang="en-US" sz="2000" dirty="0"/>
              <a:t>Primary prevention refers to the attempt to prevent individuals in smoking and inhaling of bad air (</a:t>
            </a:r>
            <a:r>
              <a:rPr lang="en-US" sz="2000" dirty="0" err="1"/>
              <a:t>Bouza</a:t>
            </a:r>
            <a:r>
              <a:rPr lang="en-US" sz="2000" dirty="0"/>
              <a:t> et al., 2022).</a:t>
            </a:r>
          </a:p>
          <a:p>
            <a:r>
              <a:rPr lang="en-US" sz="2000" dirty="0"/>
              <a:t>Secondary prevention refers to the identification of potential victims at an early stage through screening them by checking them and administering tests.</a:t>
            </a:r>
          </a:p>
          <a:p>
            <a:r>
              <a:rPr lang="en-US" sz="2000" dirty="0"/>
              <a:t>Tertiary prevention implies assisting individuals to maintain their problems with breathing under control through lung therapy, vaccines and good self-care (</a:t>
            </a:r>
            <a:r>
              <a:rPr lang="en-US" sz="2000" dirty="0" err="1"/>
              <a:t>Alkhathlan</a:t>
            </a:r>
            <a:r>
              <a:rPr lang="en-US" sz="2000" dirty="0"/>
              <a:t>, 2024).</a:t>
            </a:r>
          </a:p>
          <a:p>
            <a:r>
              <a:rPr lang="en-US" sz="2000" dirty="0"/>
              <a:t>Health inequalities that influence rates of smoking and environmental dangers should also be effectively addressed during prevention (</a:t>
            </a:r>
            <a:r>
              <a:rPr lang="en-US" sz="2000" dirty="0" err="1"/>
              <a:t>Biglan</a:t>
            </a:r>
            <a:r>
              <a:rPr lang="en-US" sz="2000" dirty="0"/>
              <a:t>, Prinz and Fishbein, 2023).</a:t>
            </a:r>
          </a:p>
          <a:p>
            <a:endParaRPr lang="en-IN" sz="2000" dirty="0"/>
          </a:p>
        </p:txBody>
      </p:sp>
      <p:pic>
        <p:nvPicPr>
          <p:cNvPr id="11266" name="Picture 2" descr="Addressing Smoking Cessation among Women in Substance Use Treatment: A  Qualitative Approach to Guiding Tailored Interventions">
            <a:extLst>
              <a:ext uri="{FF2B5EF4-FFF2-40B4-BE49-F238E27FC236}">
                <a16:creationId xmlns:a16="http://schemas.microsoft.com/office/drawing/2014/main" id="{B8ACA9D3-DC00-42E2-B3DC-7F88352AA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913" y="2573305"/>
            <a:ext cx="4188723" cy="3131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587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285AD-4F84-4579-AD25-8FF83BB1D758}"/>
              </a:ext>
            </a:extLst>
          </p:cNvPr>
          <p:cNvSpPr>
            <a:spLocks noGrp="1"/>
          </p:cNvSpPr>
          <p:nvPr>
            <p:ph type="title"/>
          </p:nvPr>
        </p:nvSpPr>
        <p:spPr/>
        <p:txBody>
          <a:bodyPr>
            <a:normAutofit/>
          </a:bodyPr>
          <a:lstStyle/>
          <a:p>
            <a:r>
              <a:rPr lang="en-US" sz="4400" b="1" dirty="0"/>
              <a:t>Co-productive, Person-</a:t>
            </a:r>
            <a:r>
              <a:rPr lang="en-US" sz="4400" b="1" dirty="0" err="1"/>
              <a:t>Centred</a:t>
            </a:r>
            <a:r>
              <a:rPr lang="en-US" sz="4400" b="1" dirty="0"/>
              <a:t> Care</a:t>
            </a:r>
            <a:endParaRPr lang="en-IN" sz="4400" dirty="0"/>
          </a:p>
        </p:txBody>
      </p:sp>
      <p:sp>
        <p:nvSpPr>
          <p:cNvPr id="3" name="Content Placeholder 2">
            <a:extLst>
              <a:ext uri="{FF2B5EF4-FFF2-40B4-BE49-F238E27FC236}">
                <a16:creationId xmlns:a16="http://schemas.microsoft.com/office/drawing/2014/main" id="{DEBA85A9-F321-4DF9-A67F-675E7355527A}"/>
              </a:ext>
            </a:extLst>
          </p:cNvPr>
          <p:cNvSpPr>
            <a:spLocks noGrp="1"/>
          </p:cNvSpPr>
          <p:nvPr>
            <p:ph idx="1"/>
          </p:nvPr>
        </p:nvSpPr>
        <p:spPr>
          <a:xfrm>
            <a:off x="685801" y="2142067"/>
            <a:ext cx="5131903" cy="4106333"/>
          </a:xfrm>
        </p:spPr>
        <p:txBody>
          <a:bodyPr>
            <a:normAutofit fontScale="85000" lnSpcReduction="10000"/>
          </a:bodyPr>
          <a:lstStyle/>
          <a:p>
            <a:r>
              <a:rPr lang="en-US" sz="2000" dirty="0"/>
              <a:t>Treatment of COPD requires the doctors to be compassionate, culturally sensitive, and combat stigma to ensure that patients are comfortable with them (Jadhav et al., 2023).</a:t>
            </a:r>
          </a:p>
          <a:p>
            <a:r>
              <a:rPr lang="en-US" sz="2000" dirty="0"/>
              <a:t>Allowing patients to make a choice and discuss it with them assists them in becoming participants in making decisions on their treatment.</a:t>
            </a:r>
          </a:p>
          <a:p>
            <a:r>
              <a:rPr lang="en-US" sz="2000" dirty="0"/>
              <a:t>Doctors are expected to make clear explanations, establish goals that are realistic to every individual, and speak in a manner that is trauma-sensitive (Holod et al., 2024).</a:t>
            </a:r>
          </a:p>
          <a:p>
            <a:r>
              <a:rPr lang="en-US" sz="2000" dirty="0"/>
              <a:t>Conventional hierarchical frameworks most of the time fail due to constrained teamwork, lessened dedication and negligence to personal demands.</a:t>
            </a:r>
          </a:p>
          <a:p>
            <a:endParaRPr lang="en-IN" sz="2000" dirty="0"/>
          </a:p>
        </p:txBody>
      </p:sp>
      <p:pic>
        <p:nvPicPr>
          <p:cNvPr id="12290" name="Picture 2" descr="What does good quality COPD care look like? | IPCRG">
            <a:extLst>
              <a:ext uri="{FF2B5EF4-FFF2-40B4-BE49-F238E27FC236}">
                <a16:creationId xmlns:a16="http://schemas.microsoft.com/office/drawing/2014/main" id="{253845DA-BE36-43CC-B19D-CFC424404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2945" y="2893943"/>
            <a:ext cx="4277250" cy="3149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40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DE20-5CB2-4013-A70F-015344AA9A9F}"/>
              </a:ext>
            </a:extLst>
          </p:cNvPr>
          <p:cNvSpPr>
            <a:spLocks noGrp="1"/>
          </p:cNvSpPr>
          <p:nvPr>
            <p:ph type="title"/>
          </p:nvPr>
        </p:nvSpPr>
        <p:spPr/>
        <p:txBody>
          <a:bodyPr>
            <a:normAutofit/>
          </a:bodyPr>
          <a:lstStyle/>
          <a:p>
            <a:r>
              <a:rPr lang="en-US" sz="4400" b="1" dirty="0"/>
              <a:t>Personalised Care Framework</a:t>
            </a:r>
            <a:endParaRPr lang="en-IN" sz="4400" dirty="0"/>
          </a:p>
        </p:txBody>
      </p:sp>
      <p:sp>
        <p:nvSpPr>
          <p:cNvPr id="3" name="Content Placeholder 2">
            <a:extLst>
              <a:ext uri="{FF2B5EF4-FFF2-40B4-BE49-F238E27FC236}">
                <a16:creationId xmlns:a16="http://schemas.microsoft.com/office/drawing/2014/main" id="{715BC50D-9191-459B-8C4B-69EBF0274701}"/>
              </a:ext>
            </a:extLst>
          </p:cNvPr>
          <p:cNvSpPr>
            <a:spLocks noGrp="1"/>
          </p:cNvSpPr>
          <p:nvPr>
            <p:ph idx="1"/>
          </p:nvPr>
        </p:nvSpPr>
        <p:spPr>
          <a:xfrm>
            <a:off x="685801" y="2142067"/>
            <a:ext cx="5542721" cy="4006942"/>
          </a:xfrm>
        </p:spPr>
        <p:txBody>
          <a:bodyPr>
            <a:normAutofit fontScale="92500" lnSpcReduction="20000"/>
          </a:bodyPr>
          <a:lstStyle/>
          <a:p>
            <a:r>
              <a:rPr lang="en-US" sz="2000" dirty="0"/>
              <a:t>Collectively making decision with the doctor and patients would assist in finding COPD treatments that are aligned with the goals and needs of the person and the daily issues (</a:t>
            </a:r>
            <a:r>
              <a:rPr lang="en-US" sz="2000" dirty="0" err="1"/>
              <a:t>Barradell</a:t>
            </a:r>
            <a:r>
              <a:rPr lang="en-US" sz="2000" dirty="0"/>
              <a:t> et al., 2022).</a:t>
            </a:r>
          </a:p>
          <a:p>
            <a:r>
              <a:rPr lang="en-US" sz="2000" dirty="0" err="1"/>
              <a:t>Individualised</a:t>
            </a:r>
            <a:r>
              <a:rPr lang="en-US" sz="2000" dirty="0"/>
              <a:t> care plans assist to make certain action plans such as using inhalers and managing exacerbations.</a:t>
            </a:r>
          </a:p>
          <a:p>
            <a:r>
              <a:rPr lang="en-US" sz="2000" dirty="0"/>
              <a:t>Self-management classes and coaching make individuals confident because it educates them on the use of inhalers and breathing exercises (Benzo, 2024).</a:t>
            </a:r>
          </a:p>
          <a:p>
            <a:r>
              <a:rPr lang="en-US" sz="2000" dirty="0"/>
              <a:t>Social prescribing and promoting self-management links individuals to peer groups, activity </a:t>
            </a:r>
            <a:r>
              <a:rPr lang="en-US" sz="2000" dirty="0" err="1"/>
              <a:t>programmes</a:t>
            </a:r>
            <a:r>
              <a:rPr lang="en-US" sz="2000" dirty="0"/>
              <a:t> and local resources.</a:t>
            </a:r>
          </a:p>
          <a:p>
            <a:endParaRPr lang="en-IN" sz="2000" dirty="0"/>
          </a:p>
        </p:txBody>
      </p:sp>
      <p:pic>
        <p:nvPicPr>
          <p:cNvPr id="4" name="Picture 3">
            <a:extLst>
              <a:ext uri="{FF2B5EF4-FFF2-40B4-BE49-F238E27FC236}">
                <a16:creationId xmlns:a16="http://schemas.microsoft.com/office/drawing/2014/main" id="{04F3F344-6FF1-47C3-BF92-8B9F08B4B7DA}"/>
              </a:ext>
            </a:extLst>
          </p:cNvPr>
          <p:cNvPicPr>
            <a:picLocks noChangeAspect="1"/>
          </p:cNvPicPr>
          <p:nvPr/>
        </p:nvPicPr>
        <p:blipFill>
          <a:blip r:embed="rId2"/>
          <a:stretch>
            <a:fillRect/>
          </a:stretch>
        </p:blipFill>
        <p:spPr>
          <a:xfrm>
            <a:off x="6577220" y="2564388"/>
            <a:ext cx="5372100" cy="3162300"/>
          </a:xfrm>
          <a:prstGeom prst="rect">
            <a:avLst/>
          </a:prstGeom>
        </p:spPr>
      </p:pic>
    </p:spTree>
    <p:extLst>
      <p:ext uri="{BB962C8B-B14F-4D97-AF65-F5344CB8AC3E}">
        <p14:creationId xmlns:p14="http://schemas.microsoft.com/office/powerpoint/2010/main" val="3891546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5D21-74A3-4C89-891D-0C5D1AC78A50}"/>
              </a:ext>
            </a:extLst>
          </p:cNvPr>
          <p:cNvSpPr>
            <a:spLocks noGrp="1"/>
          </p:cNvSpPr>
          <p:nvPr>
            <p:ph type="title"/>
          </p:nvPr>
        </p:nvSpPr>
        <p:spPr/>
        <p:txBody>
          <a:bodyPr>
            <a:normAutofit/>
          </a:bodyPr>
          <a:lstStyle/>
          <a:p>
            <a:r>
              <a:rPr lang="en-US" sz="4400" b="1" dirty="0"/>
              <a:t>Conclusion &amp; Key Recommendations</a:t>
            </a:r>
            <a:endParaRPr lang="en-IN" sz="4400" dirty="0"/>
          </a:p>
        </p:txBody>
      </p:sp>
      <p:sp>
        <p:nvSpPr>
          <p:cNvPr id="3" name="Content Placeholder 2">
            <a:extLst>
              <a:ext uri="{FF2B5EF4-FFF2-40B4-BE49-F238E27FC236}">
                <a16:creationId xmlns:a16="http://schemas.microsoft.com/office/drawing/2014/main" id="{6E08EA31-AFB0-49C1-8F62-E2E269060A66}"/>
              </a:ext>
            </a:extLst>
          </p:cNvPr>
          <p:cNvSpPr>
            <a:spLocks noGrp="1"/>
          </p:cNvSpPr>
          <p:nvPr>
            <p:ph idx="1"/>
          </p:nvPr>
        </p:nvSpPr>
        <p:spPr>
          <a:xfrm>
            <a:off x="685801" y="2142067"/>
            <a:ext cx="5092147" cy="4106333"/>
          </a:xfrm>
        </p:spPr>
        <p:txBody>
          <a:bodyPr>
            <a:normAutofit fontScale="92500" lnSpcReduction="10000"/>
          </a:bodyPr>
          <a:lstStyle/>
          <a:p>
            <a:r>
              <a:rPr lang="en-US" sz="2000" dirty="0"/>
              <a:t>Early diagnosis, smoking assistance and breathing exercises can make COPD people perform better.</a:t>
            </a:r>
          </a:p>
          <a:p>
            <a:r>
              <a:rPr lang="en-US" sz="2000" dirty="0"/>
              <a:t>A personalized care plan, considering the entire individual and employing collaborative efforts of various experts, can maintain the disease long-term (</a:t>
            </a:r>
            <a:r>
              <a:rPr lang="en-US" sz="2000" dirty="0" err="1"/>
              <a:t>Canais</a:t>
            </a:r>
            <a:r>
              <a:rPr lang="en-US" sz="2000" dirty="0"/>
              <a:t> and Nunes, 2023).</a:t>
            </a:r>
          </a:p>
          <a:p>
            <a:r>
              <a:rPr lang="en-US" sz="2000" dirty="0"/>
              <a:t>People are to be assisted in their self-care all the time so that they are not excluded and feel confident (Doyle et al., 2021). </a:t>
            </a:r>
          </a:p>
          <a:p>
            <a:r>
              <a:rPr lang="en-US" sz="2000" dirty="0"/>
              <a:t>It is quite essential to make health care more accessible and equitable, in order to improve the outcome of COPD in all people.</a:t>
            </a:r>
          </a:p>
        </p:txBody>
      </p:sp>
      <p:pic>
        <p:nvPicPr>
          <p:cNvPr id="13314" name="Picture 2" descr="Applications of digital health technologies and artificial intelligence  algorithms in COPD: systematic review | BMC Medical Informatics and  Decision Making | Full Text">
            <a:extLst>
              <a:ext uri="{FF2B5EF4-FFF2-40B4-BE49-F238E27FC236}">
                <a16:creationId xmlns:a16="http://schemas.microsoft.com/office/drawing/2014/main" id="{0087522F-978E-40FE-9279-A15DB2D2A6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2592" y="2819917"/>
            <a:ext cx="5260975" cy="3428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74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6AAE4-FBA7-4E06-8EC4-B4A565C22D17}"/>
              </a:ext>
            </a:extLst>
          </p:cNvPr>
          <p:cNvSpPr>
            <a:spLocks noGrp="1"/>
          </p:cNvSpPr>
          <p:nvPr>
            <p:ph type="title"/>
          </p:nvPr>
        </p:nvSpPr>
        <p:spPr>
          <a:xfrm>
            <a:off x="685801" y="185531"/>
            <a:ext cx="10131425" cy="702365"/>
          </a:xfrm>
        </p:spPr>
        <p:txBody>
          <a:bodyPr>
            <a:normAutofit fontScale="90000"/>
          </a:bodyPr>
          <a:lstStyle/>
          <a:p>
            <a:r>
              <a:rPr lang="en-US" sz="4400" b="1" dirty="0"/>
              <a:t>References List </a:t>
            </a:r>
            <a:endParaRPr lang="en-IN" sz="4400" b="1" dirty="0"/>
          </a:p>
        </p:txBody>
      </p:sp>
      <p:sp>
        <p:nvSpPr>
          <p:cNvPr id="3" name="Content Placeholder 2">
            <a:extLst>
              <a:ext uri="{FF2B5EF4-FFF2-40B4-BE49-F238E27FC236}">
                <a16:creationId xmlns:a16="http://schemas.microsoft.com/office/drawing/2014/main" id="{7D74F112-551D-4DFE-8E04-268EFC1ADD0F}"/>
              </a:ext>
            </a:extLst>
          </p:cNvPr>
          <p:cNvSpPr>
            <a:spLocks noGrp="1"/>
          </p:cNvSpPr>
          <p:nvPr>
            <p:ph idx="1"/>
          </p:nvPr>
        </p:nvSpPr>
        <p:spPr>
          <a:xfrm>
            <a:off x="304801" y="1126435"/>
            <a:ext cx="11555896" cy="5546034"/>
          </a:xfrm>
        </p:spPr>
        <p:txBody>
          <a:bodyPr>
            <a:normAutofit fontScale="55000" lnSpcReduction="20000"/>
          </a:bodyPr>
          <a:lstStyle/>
          <a:p>
            <a:r>
              <a:rPr lang="en-IN" dirty="0" err="1"/>
              <a:t>Alkhathlan</a:t>
            </a:r>
            <a:r>
              <a:rPr lang="en-IN" dirty="0"/>
              <a:t>, B.S. (2024). </a:t>
            </a:r>
            <a:r>
              <a:rPr lang="en-IN" i="1" dirty="0"/>
              <a:t>Development of a Complex Intervention to Promote Pulmonary Rehabilitation Uptake Post Hospitalisation for an Acute Exacerbation of Chronic Obstructive Pulmonary Disease</a:t>
            </a:r>
            <a:r>
              <a:rPr lang="en-IN" dirty="0"/>
              <a:t>. [online] figshare.le.ac.uk. Available at: </a:t>
            </a:r>
            <a:r>
              <a:rPr lang="en-IN" u="sng" dirty="0">
                <a:hlinkClick r:id="rId2"/>
              </a:rPr>
              <a:t>https://figshare.le.ac.uk/articles/thesis/Development_of_a_Complex_Intervention_to_Promote_Pulmonary_Rehabilitation_Uptake_Post_Hospitalisation_for_an_Acute_Exacerbation_of_Chronic_Obstructive_Pulmonary_Disease/25061288/1</a:t>
            </a:r>
            <a:r>
              <a:rPr lang="en-IN" dirty="0"/>
              <a:t>.</a:t>
            </a:r>
          </a:p>
          <a:p>
            <a:r>
              <a:rPr lang="en-IN" dirty="0" err="1"/>
              <a:t>Barradell</a:t>
            </a:r>
            <a:r>
              <a:rPr lang="en-IN" dirty="0"/>
              <a:t>, A.C., Bourne, C., </a:t>
            </a:r>
            <a:r>
              <a:rPr lang="en-IN" dirty="0" err="1"/>
              <a:t>Alkhathlan</a:t>
            </a:r>
            <a:r>
              <a:rPr lang="en-IN" dirty="0"/>
              <a:t>, B., Larkin, M. and Singh, S.J. (2022). A qualitative assessment of the pulmonary rehabilitation decision-making needs of patients living with COPD. </a:t>
            </a:r>
            <a:r>
              <a:rPr lang="en-IN" i="1" dirty="0" err="1"/>
              <a:t>npj</a:t>
            </a:r>
            <a:r>
              <a:rPr lang="en-IN" i="1" dirty="0"/>
              <a:t> Primary Care Respiratory Medicine</a:t>
            </a:r>
            <a:r>
              <a:rPr lang="en-IN" dirty="0"/>
              <a:t>, 32(1). </a:t>
            </a:r>
            <a:r>
              <a:rPr lang="en-IN" dirty="0" err="1"/>
              <a:t>doi</a:t>
            </a:r>
            <a:r>
              <a:rPr lang="en-IN" dirty="0"/>
              <a:t>: </a:t>
            </a:r>
            <a:r>
              <a:rPr lang="en-IN" u="sng" dirty="0">
                <a:hlinkClick r:id="rId3"/>
              </a:rPr>
              <a:t>https://doi.org/10.1038/s41533-022-00285-9</a:t>
            </a:r>
            <a:r>
              <a:rPr lang="en-IN" dirty="0"/>
              <a:t>.</a:t>
            </a:r>
          </a:p>
          <a:p>
            <a:r>
              <a:rPr lang="en-IN" dirty="0"/>
              <a:t>Doyle, J., Murphy, E., Gavin, S., Pascale, A., </a:t>
            </a:r>
            <a:r>
              <a:rPr lang="en-IN" dirty="0" err="1"/>
              <a:t>Deparis</a:t>
            </a:r>
            <a:r>
              <a:rPr lang="en-IN" dirty="0"/>
              <a:t>, S., </a:t>
            </a:r>
            <a:r>
              <a:rPr lang="en-IN" dirty="0" err="1"/>
              <a:t>Tommasi</a:t>
            </a:r>
            <a:r>
              <a:rPr lang="en-IN" dirty="0"/>
              <a:t>, P., Smith, S., Hannigan, C., </a:t>
            </a:r>
            <a:r>
              <a:rPr lang="en-IN" dirty="0" err="1"/>
              <a:t>Sillevis</a:t>
            </a:r>
            <a:r>
              <a:rPr lang="en-IN" dirty="0"/>
              <a:t> </a:t>
            </a:r>
            <a:r>
              <a:rPr lang="en-IN" dirty="0" err="1"/>
              <a:t>Smitt</a:t>
            </a:r>
            <a:r>
              <a:rPr lang="en-IN" dirty="0"/>
              <a:t>, M., van Leeuwen, C., </a:t>
            </a:r>
            <a:r>
              <a:rPr lang="en-IN" dirty="0" err="1"/>
              <a:t>Lastra</a:t>
            </a:r>
            <a:r>
              <a:rPr lang="en-IN" dirty="0"/>
              <a:t>, J., Galvin, M., McAleer, P., Tompkins, L., Jacobs, A., M Marques, M., Medina Maestro, J., Boyle, G. and Dinsmore, J. (2021). A Digital Platform to Support Self-management of Multiple Chronic Conditions (</a:t>
            </a:r>
            <a:r>
              <a:rPr lang="en-IN" dirty="0" err="1"/>
              <a:t>ProACT</a:t>
            </a:r>
            <a:r>
              <a:rPr lang="en-IN" dirty="0"/>
              <a:t>): Findings in Relation to Engagement During a One-Year Proof-of-Concept Trial. </a:t>
            </a:r>
            <a:r>
              <a:rPr lang="en-IN" i="1" dirty="0"/>
              <a:t>Journal of Medical Internet Research</a:t>
            </a:r>
            <a:r>
              <a:rPr lang="en-IN" dirty="0"/>
              <a:t>, 23(12), p.e22672. </a:t>
            </a:r>
            <a:r>
              <a:rPr lang="en-IN" dirty="0" err="1"/>
              <a:t>doi</a:t>
            </a:r>
            <a:r>
              <a:rPr lang="en-IN" dirty="0"/>
              <a:t>: </a:t>
            </a:r>
            <a:r>
              <a:rPr lang="en-IN" u="sng" dirty="0">
                <a:hlinkClick r:id="rId4"/>
              </a:rPr>
              <a:t>https://doi.org/10.2196/22672</a:t>
            </a:r>
            <a:r>
              <a:rPr lang="en-IN" dirty="0"/>
              <a:t>.</a:t>
            </a:r>
          </a:p>
          <a:p>
            <a:r>
              <a:rPr lang="en-IN" dirty="0"/>
              <a:t>ERTAN YAZAR, E., NIKSARLIOGLU, E.Y., YIGITBAS, B. and BAYRAKTAROGLU, M. (2022). How to Utilize CAT and </a:t>
            </a:r>
            <a:r>
              <a:rPr lang="en-IN" dirty="0" err="1"/>
              <a:t>mMRC</a:t>
            </a:r>
            <a:r>
              <a:rPr lang="en-IN" dirty="0"/>
              <a:t> Scores to Assess Symptom Status of Patients with COPD in Clinical Practice? </a:t>
            </a:r>
            <a:r>
              <a:rPr lang="en-IN" i="1" dirty="0" err="1"/>
              <a:t>Medeniyet</a:t>
            </a:r>
            <a:r>
              <a:rPr lang="en-IN" i="1" dirty="0"/>
              <a:t> Medical Journal</a:t>
            </a:r>
            <a:r>
              <a:rPr lang="en-IN" dirty="0"/>
              <a:t>, 37(2), pp.173–179. </a:t>
            </a:r>
            <a:r>
              <a:rPr lang="en-IN" dirty="0" err="1"/>
              <a:t>doi</a:t>
            </a:r>
            <a:r>
              <a:rPr lang="en-IN" dirty="0"/>
              <a:t>: </a:t>
            </a:r>
            <a:r>
              <a:rPr lang="en-IN" u="sng" dirty="0">
                <a:hlinkClick r:id="rId5"/>
              </a:rPr>
              <a:t>https://doi.org/10.4274/mmj.galenos.2022.06787</a:t>
            </a:r>
            <a:r>
              <a:rPr lang="en-IN" dirty="0"/>
              <a:t>.</a:t>
            </a:r>
          </a:p>
          <a:p>
            <a:r>
              <a:rPr lang="en-IN" dirty="0"/>
              <a:t>Fukuda, N., </a:t>
            </a:r>
            <a:r>
              <a:rPr lang="en-IN" dirty="0" err="1"/>
              <a:t>Horita</a:t>
            </a:r>
            <a:r>
              <a:rPr lang="en-IN" dirty="0"/>
              <a:t>, N., Kaneko, A., </a:t>
            </a:r>
            <a:r>
              <a:rPr lang="en-IN" dirty="0" err="1"/>
              <a:t>Goto</a:t>
            </a:r>
            <a:r>
              <a:rPr lang="en-IN" dirty="0"/>
              <a:t>, A., Kaneko, T., Ota, E. and Kew, K.M. (2023). Long-acting muscarinic antagonist (LAMA) plus long-acting beta-agonist (LABA) versus LABA plus inhaled corticosteroid (ICS) for stable chronic obstructive pulmonary disease. </a:t>
            </a:r>
            <a:r>
              <a:rPr lang="en-IN" i="1" dirty="0"/>
              <a:t>The Cochrane library</a:t>
            </a:r>
            <a:r>
              <a:rPr lang="en-IN" dirty="0"/>
              <a:t>, 2023(6). </a:t>
            </a:r>
            <a:r>
              <a:rPr lang="en-IN" dirty="0" err="1"/>
              <a:t>doi</a:t>
            </a:r>
            <a:r>
              <a:rPr lang="en-IN" dirty="0"/>
              <a:t>: </a:t>
            </a:r>
            <a:r>
              <a:rPr lang="en-IN" u="sng" dirty="0">
                <a:hlinkClick r:id="rId6"/>
              </a:rPr>
              <a:t>https://doi.org/10.1002/14651858.cd012066.pub3</a:t>
            </a:r>
            <a:r>
              <a:rPr lang="en-IN" dirty="0"/>
              <a:t>.</a:t>
            </a:r>
          </a:p>
          <a:p>
            <a:r>
              <a:rPr lang="en-IN" dirty="0" err="1"/>
              <a:t>Holod</a:t>
            </a:r>
            <a:r>
              <a:rPr lang="en-IN" dirty="0"/>
              <a:t>, A.F., </a:t>
            </a:r>
            <a:r>
              <a:rPr lang="en-IN" dirty="0" err="1"/>
              <a:t>Tornwall</a:t>
            </a:r>
            <a:r>
              <a:rPr lang="en-IN" dirty="0"/>
              <a:t>, J., </a:t>
            </a:r>
            <a:r>
              <a:rPr lang="en-IN" dirty="0" err="1"/>
              <a:t>Teall</a:t>
            </a:r>
            <a:r>
              <a:rPr lang="en-IN" dirty="0"/>
              <a:t>, A.M. and </a:t>
            </a:r>
            <a:r>
              <a:rPr lang="en-IN" dirty="0" err="1"/>
              <a:t>Overcash</a:t>
            </a:r>
            <a:r>
              <a:rPr lang="en-IN" dirty="0"/>
              <a:t>, J. (2024). Competency in trauma-informed care: Empowering advanced practice registered nursing students to adopt a trauma-informed approach during routine health assessment. </a:t>
            </a:r>
            <a:r>
              <a:rPr lang="en-IN" i="1" dirty="0"/>
              <a:t>Nurse Education Today</a:t>
            </a:r>
            <a:r>
              <a:rPr lang="en-IN" dirty="0"/>
              <a:t>, 144, p.106477. </a:t>
            </a:r>
            <a:r>
              <a:rPr lang="en-IN" dirty="0" err="1"/>
              <a:t>doi</a:t>
            </a:r>
            <a:r>
              <a:rPr lang="en-IN" dirty="0"/>
              <a:t>: </a:t>
            </a:r>
            <a:r>
              <a:rPr lang="en-IN" u="sng" dirty="0">
                <a:hlinkClick r:id="rId7"/>
              </a:rPr>
              <a:t>https://doi.org/10.1016/j.nedt.2024.106477</a:t>
            </a:r>
            <a:r>
              <a:rPr lang="en-IN" dirty="0"/>
              <a:t>.</a:t>
            </a:r>
          </a:p>
          <a:p>
            <a:r>
              <a:rPr lang="en-IN" dirty="0"/>
              <a:t>Lee, H.W., Lee, J.-K., Kim, Y., </a:t>
            </a:r>
            <a:r>
              <a:rPr lang="en-IN" dirty="0" err="1"/>
              <a:t>Ahn</a:t>
            </a:r>
            <a:r>
              <a:rPr lang="en-IN" dirty="0"/>
              <a:t>, J.H., Lee, C.Y., Park, Y.B., Yoon, H.K., Jung, J.Y., </a:t>
            </a:r>
            <a:r>
              <a:rPr lang="en-IN" dirty="0" err="1"/>
              <a:t>Yoo</a:t>
            </a:r>
            <a:r>
              <a:rPr lang="en-IN" dirty="0"/>
              <a:t>, K.H. and Kim, D.K. (2024). Prevalence and clinical significance of pre- and post-bronchodilator airflow obstruction in COPD patients. </a:t>
            </a:r>
            <a:r>
              <a:rPr lang="en-IN" i="1" dirty="0"/>
              <a:t>Pulmonary Pharmacology &amp; Therapeutics</a:t>
            </a:r>
            <a:r>
              <a:rPr lang="en-IN" dirty="0"/>
              <a:t>, [online] 87, p.102332. </a:t>
            </a:r>
            <a:r>
              <a:rPr lang="en-IN" dirty="0" err="1"/>
              <a:t>doi</a:t>
            </a:r>
            <a:r>
              <a:rPr lang="en-IN" dirty="0"/>
              <a:t>: </a:t>
            </a:r>
            <a:r>
              <a:rPr lang="en-IN" u="sng" dirty="0">
                <a:hlinkClick r:id="rId8"/>
              </a:rPr>
              <a:t>https://doi.org/10.1016/j.pupt.2024.102332</a:t>
            </a:r>
            <a:r>
              <a:rPr lang="en-IN" dirty="0"/>
              <a:t>.</a:t>
            </a:r>
          </a:p>
          <a:p>
            <a:r>
              <a:rPr lang="en-IN" dirty="0"/>
              <a:t>MacLeod, M., </a:t>
            </a:r>
            <a:r>
              <a:rPr lang="en-IN" dirty="0" err="1"/>
              <a:t>Papi</a:t>
            </a:r>
            <a:r>
              <a:rPr lang="en-IN" dirty="0"/>
              <a:t>, A., </a:t>
            </a:r>
            <a:r>
              <a:rPr lang="en-IN" dirty="0" err="1"/>
              <a:t>Contoli</a:t>
            </a:r>
            <a:r>
              <a:rPr lang="en-IN" dirty="0"/>
              <a:t>, M., </a:t>
            </a:r>
            <a:r>
              <a:rPr lang="en-IN" dirty="0" err="1"/>
              <a:t>Beghé</a:t>
            </a:r>
            <a:r>
              <a:rPr lang="en-IN" dirty="0"/>
              <a:t>, B., Celli, B.R., </a:t>
            </a:r>
            <a:r>
              <a:rPr lang="en-IN" dirty="0" err="1"/>
              <a:t>Wedzicha</a:t>
            </a:r>
            <a:r>
              <a:rPr lang="en-IN" dirty="0"/>
              <a:t>, J.A. and </a:t>
            </a:r>
            <a:r>
              <a:rPr lang="en-IN" dirty="0" err="1"/>
              <a:t>Fabbri</a:t>
            </a:r>
            <a:r>
              <a:rPr lang="en-IN" dirty="0"/>
              <a:t>, L.M. (2021). Chronic obstructive pulmonary disease exacerbation fundamentals: Diagnosis, treatment, prevention and disease impact. </a:t>
            </a:r>
            <a:r>
              <a:rPr lang="en-IN" i="1" dirty="0" err="1"/>
              <a:t>Respirology</a:t>
            </a:r>
            <a:r>
              <a:rPr lang="en-IN" dirty="0"/>
              <a:t>, 26(6), pp.532–551. </a:t>
            </a:r>
            <a:r>
              <a:rPr lang="en-IN" dirty="0" err="1"/>
              <a:t>doi</a:t>
            </a:r>
            <a:r>
              <a:rPr lang="en-IN" dirty="0"/>
              <a:t>: </a:t>
            </a:r>
            <a:r>
              <a:rPr lang="en-IN" u="sng" dirty="0">
                <a:hlinkClick r:id="rId9"/>
              </a:rPr>
              <a:t>https://doi.org/10.1111/resp.14041</a:t>
            </a:r>
            <a:r>
              <a:rPr lang="en-IN" dirty="0"/>
              <a:t>.</a:t>
            </a:r>
          </a:p>
          <a:p>
            <a:r>
              <a:rPr lang="en-IN" dirty="0" err="1"/>
              <a:t>Masenga</a:t>
            </a:r>
            <a:r>
              <a:rPr lang="en-IN" dirty="0"/>
              <a:t>, S.K. and </a:t>
            </a:r>
            <a:r>
              <a:rPr lang="en-IN" dirty="0" err="1"/>
              <a:t>Kirabo</a:t>
            </a:r>
            <a:r>
              <a:rPr lang="en-IN" dirty="0"/>
              <a:t>, A. (2023). Hypertensive Heart disease: Risk factors, Complications and Mechanisms. </a:t>
            </a:r>
            <a:r>
              <a:rPr lang="en-IN" i="1" dirty="0"/>
              <a:t>Frontiers in Cardiovascular Medicine</a:t>
            </a:r>
            <a:r>
              <a:rPr lang="en-IN" dirty="0"/>
              <a:t>, [online] 10(1205475). </a:t>
            </a:r>
            <a:r>
              <a:rPr lang="en-IN" dirty="0" err="1"/>
              <a:t>doi</a:t>
            </a:r>
            <a:r>
              <a:rPr lang="en-IN" dirty="0"/>
              <a:t>: </a:t>
            </a:r>
            <a:r>
              <a:rPr lang="en-IN" u="sng" dirty="0">
                <a:hlinkClick r:id="rId10"/>
              </a:rPr>
              <a:t>https://doi.org/10.3389/fcvm.2023.1205475</a:t>
            </a:r>
            <a:r>
              <a:rPr lang="en-IN" dirty="0"/>
              <a:t>.</a:t>
            </a:r>
          </a:p>
          <a:p>
            <a:r>
              <a:rPr lang="en-IN" dirty="0" err="1"/>
              <a:t>Murgia</a:t>
            </a:r>
            <a:r>
              <a:rPr lang="en-IN" dirty="0"/>
              <a:t>, N. and </a:t>
            </a:r>
            <a:r>
              <a:rPr lang="en-IN" dirty="0" err="1"/>
              <a:t>Gambelunghe</a:t>
            </a:r>
            <a:r>
              <a:rPr lang="en-IN" dirty="0"/>
              <a:t>, A. (2022). Occupational COPD—The most under-recognized occupational lung disease? </a:t>
            </a:r>
            <a:r>
              <a:rPr lang="en-IN" i="1" dirty="0" err="1"/>
              <a:t>Respirology</a:t>
            </a:r>
            <a:r>
              <a:rPr lang="en-IN" dirty="0"/>
              <a:t>, [online] 27(6), pp.399–410. </a:t>
            </a:r>
            <a:r>
              <a:rPr lang="en-IN" dirty="0" err="1"/>
              <a:t>doi</a:t>
            </a:r>
            <a:r>
              <a:rPr lang="en-IN" dirty="0"/>
              <a:t>: </a:t>
            </a:r>
            <a:r>
              <a:rPr lang="en-IN" u="sng" dirty="0">
                <a:hlinkClick r:id="rId11"/>
              </a:rPr>
              <a:t>https://doi.org/10.1111/resp.14272</a:t>
            </a:r>
            <a:r>
              <a:rPr lang="en-IN" dirty="0"/>
              <a:t>.</a:t>
            </a:r>
          </a:p>
          <a:p>
            <a:r>
              <a:rPr lang="en-IN" dirty="0" err="1"/>
              <a:t>Safiri</a:t>
            </a:r>
            <a:r>
              <a:rPr lang="en-IN" dirty="0"/>
              <a:t>, S., Carson-</a:t>
            </a:r>
            <a:r>
              <a:rPr lang="en-IN" dirty="0" err="1"/>
              <a:t>Chahhoud</a:t>
            </a:r>
            <a:r>
              <a:rPr lang="en-IN" dirty="0"/>
              <a:t>, K., Noori, M., </a:t>
            </a:r>
            <a:r>
              <a:rPr lang="en-IN" dirty="0" err="1"/>
              <a:t>Nejadghaderi</a:t>
            </a:r>
            <a:r>
              <a:rPr lang="en-IN" dirty="0"/>
              <a:t>, S.A., </a:t>
            </a:r>
            <a:r>
              <a:rPr lang="en-IN" dirty="0" err="1"/>
              <a:t>Sullman</a:t>
            </a:r>
            <a:r>
              <a:rPr lang="en-IN" dirty="0"/>
              <a:t>, M.J.M., </a:t>
            </a:r>
            <a:r>
              <a:rPr lang="en-IN" dirty="0" err="1"/>
              <a:t>Ahmadian</a:t>
            </a:r>
            <a:r>
              <a:rPr lang="en-IN" dirty="0"/>
              <a:t> </a:t>
            </a:r>
            <a:r>
              <a:rPr lang="en-IN" dirty="0" err="1"/>
              <a:t>Heris</a:t>
            </a:r>
            <a:r>
              <a:rPr lang="en-IN" dirty="0"/>
              <a:t>, J., </a:t>
            </a:r>
            <a:r>
              <a:rPr lang="en-IN" dirty="0" err="1"/>
              <a:t>Ansarin</a:t>
            </a:r>
            <a:r>
              <a:rPr lang="en-IN" dirty="0"/>
              <a:t>, K., </a:t>
            </a:r>
            <a:r>
              <a:rPr lang="en-IN" dirty="0" err="1"/>
              <a:t>Mansournia</a:t>
            </a:r>
            <a:r>
              <a:rPr lang="en-IN" dirty="0"/>
              <a:t>, M.A., Collins, G.S., </a:t>
            </a:r>
            <a:r>
              <a:rPr lang="en-IN" dirty="0" err="1"/>
              <a:t>Kolahi</a:t>
            </a:r>
            <a:r>
              <a:rPr lang="en-IN" dirty="0"/>
              <a:t>, A.-A. and Kaufman, J.S. (2022). Burden of chronic obstructive pulmonary disease and its attributable risk factors in 204 countries and territories, 1990-2019: results from the global burden of disease study 2019. </a:t>
            </a:r>
            <a:r>
              <a:rPr lang="en-IN" i="1" dirty="0"/>
              <a:t>BMJ</a:t>
            </a:r>
            <a:r>
              <a:rPr lang="en-IN" dirty="0"/>
              <a:t>, [online] 378(378), p.e069679. </a:t>
            </a:r>
            <a:r>
              <a:rPr lang="en-IN" dirty="0" err="1"/>
              <a:t>doi</a:t>
            </a:r>
            <a:r>
              <a:rPr lang="en-IN" dirty="0"/>
              <a:t>: </a:t>
            </a:r>
            <a:r>
              <a:rPr lang="en-IN" u="sng" dirty="0">
                <a:hlinkClick r:id="rId12"/>
              </a:rPr>
              <a:t>https://doi.org/10.1136/bmj-2021-069679</a:t>
            </a:r>
            <a:r>
              <a:rPr lang="en-IN" dirty="0"/>
              <a:t>.</a:t>
            </a:r>
          </a:p>
          <a:p>
            <a:r>
              <a:rPr lang="en-IN" dirty="0" err="1"/>
              <a:t>Sansbury</a:t>
            </a:r>
            <a:r>
              <a:rPr lang="en-IN" dirty="0"/>
              <a:t>, L.B., Lipson, D.A., Bains, C., </a:t>
            </a:r>
            <a:r>
              <a:rPr lang="en-IN" dirty="0" err="1"/>
              <a:t>Anley</a:t>
            </a:r>
            <a:r>
              <a:rPr lang="en-IN" dirty="0"/>
              <a:t>, G.A., </a:t>
            </a:r>
            <a:r>
              <a:rPr lang="en-IN" dirty="0" err="1"/>
              <a:t>Rothnie</a:t>
            </a:r>
            <a:r>
              <a:rPr lang="en-IN" dirty="0"/>
              <a:t>, K.J. and </a:t>
            </a:r>
            <a:r>
              <a:rPr lang="en-IN" dirty="0" err="1"/>
              <a:t>Ismaila</a:t>
            </a:r>
            <a:r>
              <a:rPr lang="en-IN" dirty="0"/>
              <a:t>, A.S. (2022). Disease Burden and Healthcare Utilization Among Patients with Chronic Obstructive Pulmonary Disease (COPD) in England. </a:t>
            </a:r>
            <a:r>
              <a:rPr lang="en-IN" i="1" dirty="0"/>
              <a:t>International Journal of Chronic Obstructive Pulmonary Disease</a:t>
            </a:r>
            <a:r>
              <a:rPr lang="en-IN" dirty="0"/>
              <a:t>, Volume 17, pp.415–426. </a:t>
            </a:r>
            <a:r>
              <a:rPr lang="en-IN" dirty="0" err="1"/>
              <a:t>doi</a:t>
            </a:r>
            <a:r>
              <a:rPr lang="en-IN" dirty="0"/>
              <a:t>: </a:t>
            </a:r>
            <a:r>
              <a:rPr lang="en-IN" u="sng" dirty="0">
                <a:hlinkClick r:id="rId13"/>
              </a:rPr>
              <a:t>https://doi.org/10.2147/copd.s336158</a:t>
            </a:r>
            <a:r>
              <a:rPr lang="en-IN" dirty="0"/>
              <a:t>.</a:t>
            </a:r>
          </a:p>
          <a:p>
            <a:r>
              <a:rPr lang="en-IN" dirty="0"/>
              <a:t>Simon, S., </a:t>
            </a:r>
            <a:r>
              <a:rPr lang="en-IN" dirty="0" err="1"/>
              <a:t>Joean</a:t>
            </a:r>
            <a:r>
              <a:rPr lang="en-IN" dirty="0"/>
              <a:t>, O., </a:t>
            </a:r>
            <a:r>
              <a:rPr lang="en-IN" dirty="0" err="1"/>
              <a:t>Welte</a:t>
            </a:r>
            <a:r>
              <a:rPr lang="en-IN" dirty="0"/>
              <a:t>, T. and Rademacher, J. (2023). The role of vaccination in COPD: influenza, SARS-CoV-2, pneumococcus, pertussis, RSV and varicella zoster virus. </a:t>
            </a:r>
            <a:r>
              <a:rPr lang="en-IN" i="1" dirty="0"/>
              <a:t>European Respiratory Review</a:t>
            </a:r>
            <a:r>
              <a:rPr lang="en-IN" dirty="0"/>
              <a:t>, [online] 32(169). </a:t>
            </a:r>
            <a:r>
              <a:rPr lang="en-IN" dirty="0" err="1"/>
              <a:t>doi</a:t>
            </a:r>
            <a:r>
              <a:rPr lang="en-IN" dirty="0"/>
              <a:t>: </a:t>
            </a:r>
            <a:r>
              <a:rPr lang="en-IN" u="sng" dirty="0">
                <a:hlinkClick r:id="rId14"/>
              </a:rPr>
              <a:t>https://doi.org/10.1183/16000617.0034-2023</a:t>
            </a:r>
            <a:r>
              <a:rPr lang="en-IN" dirty="0"/>
              <a:t>.</a:t>
            </a:r>
          </a:p>
          <a:p>
            <a:r>
              <a:rPr lang="en-IN" dirty="0" err="1"/>
              <a:t>Tildy</a:t>
            </a:r>
            <a:r>
              <a:rPr lang="en-IN" dirty="0"/>
              <a:t>, B.E., McNeill, A., </a:t>
            </a:r>
            <a:r>
              <a:rPr lang="en-IN" dirty="0" err="1"/>
              <a:t>Perman</a:t>
            </a:r>
            <a:r>
              <a:rPr lang="en-IN" dirty="0"/>
              <a:t>-Howe, P.R. and Brose, L.S. (2023). Implementation strategies to increase smoking cessation treatment provision in primary care: a systematic review of observational studies. </a:t>
            </a:r>
            <a:r>
              <a:rPr lang="en-IN" i="1" dirty="0"/>
              <a:t>BMC Primary Care</a:t>
            </a:r>
            <a:r>
              <a:rPr lang="en-IN" dirty="0"/>
              <a:t>, 24(1). </a:t>
            </a:r>
            <a:r>
              <a:rPr lang="en-IN" dirty="0" err="1"/>
              <a:t>doi</a:t>
            </a:r>
            <a:r>
              <a:rPr lang="en-IN" dirty="0"/>
              <a:t>: </a:t>
            </a:r>
            <a:r>
              <a:rPr lang="en-IN" u="sng" dirty="0">
                <a:hlinkClick r:id="rId15"/>
              </a:rPr>
              <a:t>https://doi.org/10.1186/s12875-023-01981-2</a:t>
            </a:r>
            <a:r>
              <a:rPr lang="en-IN" dirty="0"/>
              <a:t>.</a:t>
            </a:r>
          </a:p>
        </p:txBody>
      </p:sp>
    </p:spTree>
    <p:extLst>
      <p:ext uri="{BB962C8B-B14F-4D97-AF65-F5344CB8AC3E}">
        <p14:creationId xmlns:p14="http://schemas.microsoft.com/office/powerpoint/2010/main" val="1293762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9BEC-3422-4CA6-8C6B-8C17BBBB528A}"/>
              </a:ext>
            </a:extLst>
          </p:cNvPr>
          <p:cNvSpPr>
            <a:spLocks noGrp="1"/>
          </p:cNvSpPr>
          <p:nvPr>
            <p:ph type="title"/>
          </p:nvPr>
        </p:nvSpPr>
        <p:spPr>
          <a:xfrm>
            <a:off x="685801" y="238539"/>
            <a:ext cx="10131425" cy="702365"/>
          </a:xfrm>
        </p:spPr>
        <p:txBody>
          <a:bodyPr/>
          <a:lstStyle/>
          <a:p>
            <a:r>
              <a:rPr lang="en-US" b="1" dirty="0"/>
              <a:t>References List </a:t>
            </a:r>
            <a:endParaRPr lang="en-IN" dirty="0"/>
          </a:p>
        </p:txBody>
      </p:sp>
      <p:sp>
        <p:nvSpPr>
          <p:cNvPr id="3" name="Content Placeholder 2">
            <a:extLst>
              <a:ext uri="{FF2B5EF4-FFF2-40B4-BE49-F238E27FC236}">
                <a16:creationId xmlns:a16="http://schemas.microsoft.com/office/drawing/2014/main" id="{5F15BAD0-76E4-4640-8221-B2E8C7D530BD}"/>
              </a:ext>
            </a:extLst>
          </p:cNvPr>
          <p:cNvSpPr>
            <a:spLocks noGrp="1"/>
          </p:cNvSpPr>
          <p:nvPr>
            <p:ph idx="1"/>
          </p:nvPr>
        </p:nvSpPr>
        <p:spPr>
          <a:xfrm>
            <a:off x="198783" y="940905"/>
            <a:ext cx="11741426" cy="5678556"/>
          </a:xfrm>
        </p:spPr>
        <p:txBody>
          <a:bodyPr>
            <a:normAutofit fontScale="55000" lnSpcReduction="20000"/>
          </a:bodyPr>
          <a:lstStyle/>
          <a:p>
            <a:r>
              <a:rPr lang="en-IN" dirty="0"/>
              <a:t>Benzo, R.P. (2024). Self-Management Programs and the Pursuit of </a:t>
            </a:r>
            <a:r>
              <a:rPr lang="en-IN" dirty="0" err="1"/>
              <a:t>Behavior</a:t>
            </a:r>
            <a:r>
              <a:rPr lang="en-IN" dirty="0"/>
              <a:t> Change. </a:t>
            </a:r>
            <a:r>
              <a:rPr lang="en-IN" i="1" dirty="0"/>
              <a:t>Respiratory Care</a:t>
            </a:r>
            <a:r>
              <a:rPr lang="en-IN" dirty="0"/>
              <a:t>, [online] 69(6), pp.678–685. </a:t>
            </a:r>
            <a:r>
              <a:rPr lang="en-IN" dirty="0" err="1"/>
              <a:t>doi</a:t>
            </a:r>
            <a:r>
              <a:rPr lang="en-IN" dirty="0"/>
              <a:t>: </a:t>
            </a:r>
            <a:r>
              <a:rPr lang="en-IN" u="sng" dirty="0">
                <a:hlinkClick r:id="rId2"/>
              </a:rPr>
              <a:t>https://doi.org/10.4187/respcare.11987</a:t>
            </a:r>
            <a:r>
              <a:rPr lang="en-IN" dirty="0"/>
              <a:t>. </a:t>
            </a:r>
          </a:p>
          <a:p>
            <a:r>
              <a:rPr lang="en-IN" dirty="0" err="1"/>
              <a:t>Biglan</a:t>
            </a:r>
            <a:r>
              <a:rPr lang="en-IN" dirty="0"/>
              <a:t>, A., Prinz, R.J. and Fishbein, D. (2023). Prevention Science and Health Equity: A Comprehensive Framework for Preventing Health Inequities and Disparities Associated with Race, Ethnicity, and Social Class. </a:t>
            </a:r>
            <a:r>
              <a:rPr lang="en-IN" i="1" dirty="0"/>
              <a:t>Prevention Science</a:t>
            </a:r>
            <a:r>
              <a:rPr lang="en-IN" dirty="0"/>
              <a:t>, 24(4). </a:t>
            </a:r>
            <a:r>
              <a:rPr lang="en-IN" dirty="0" err="1"/>
              <a:t>doi</a:t>
            </a:r>
            <a:r>
              <a:rPr lang="en-IN" dirty="0"/>
              <a:t>: </a:t>
            </a:r>
            <a:r>
              <a:rPr lang="en-IN" u="sng" dirty="0">
                <a:hlinkClick r:id="rId3"/>
              </a:rPr>
              <a:t>https://doi.org/10.1007/s11121-022-01482-1</a:t>
            </a:r>
            <a:r>
              <a:rPr lang="en-IN" dirty="0"/>
              <a:t>. </a:t>
            </a:r>
          </a:p>
          <a:p>
            <a:r>
              <a:rPr lang="en-IN" dirty="0" err="1"/>
              <a:t>Bouza</a:t>
            </a:r>
            <a:r>
              <a:rPr lang="en-IN" dirty="0"/>
              <a:t>, E., Vargas, F., Bernardino </a:t>
            </a:r>
            <a:r>
              <a:rPr lang="en-IN" dirty="0" err="1"/>
              <a:t>Alcázar</a:t>
            </a:r>
            <a:r>
              <a:rPr lang="en-IN" dirty="0"/>
              <a:t>, Álvarez, T., Asensio, A., </a:t>
            </a:r>
            <a:r>
              <a:rPr lang="en-IN" dirty="0" err="1"/>
              <a:t>Cruceta</a:t>
            </a:r>
            <a:r>
              <a:rPr lang="en-IN" dirty="0"/>
              <a:t>, G., </a:t>
            </a:r>
            <a:r>
              <a:rPr lang="en-IN" dirty="0" err="1"/>
              <a:t>Gracia</a:t>
            </a:r>
            <a:r>
              <a:rPr lang="en-IN" dirty="0"/>
              <a:t>, D., Guinea, J., Gil, M.H., Linares, C., Muñoz, P., Pastor, P., Maria Luisa Pedro-</a:t>
            </a:r>
            <a:r>
              <a:rPr lang="en-IN" dirty="0" err="1"/>
              <a:t>Botet</a:t>
            </a:r>
            <a:r>
              <a:rPr lang="en-IN" dirty="0"/>
              <a:t>, </a:t>
            </a:r>
            <a:r>
              <a:rPr lang="en-IN" dirty="0" err="1"/>
              <a:t>Querol</a:t>
            </a:r>
            <a:r>
              <a:rPr lang="en-IN" dirty="0"/>
              <a:t>, X., Tovar, J.A., Urrutia, I., </a:t>
            </a:r>
            <a:r>
              <a:rPr lang="en-IN" dirty="0" err="1"/>
              <a:t>Villar</a:t>
            </a:r>
            <a:r>
              <a:rPr lang="en-IN" dirty="0"/>
              <a:t>, F. and </a:t>
            </a:r>
            <a:r>
              <a:rPr lang="en-IN" dirty="0" err="1"/>
              <a:t>Palomo</a:t>
            </a:r>
            <a:r>
              <a:rPr lang="en-IN" dirty="0"/>
              <a:t>, E.J. (2022). Air pollution and health prevention: A document of reflection. </a:t>
            </a:r>
            <a:r>
              <a:rPr lang="en-IN" i="1" dirty="0" err="1"/>
              <a:t>Revista</a:t>
            </a:r>
            <a:r>
              <a:rPr lang="en-IN" i="1" dirty="0"/>
              <a:t> </a:t>
            </a:r>
            <a:r>
              <a:rPr lang="en-IN" i="1" dirty="0" err="1"/>
              <a:t>española</a:t>
            </a:r>
            <a:r>
              <a:rPr lang="en-IN" i="1" dirty="0"/>
              <a:t> de </a:t>
            </a:r>
            <a:r>
              <a:rPr lang="en-IN" i="1" dirty="0" err="1"/>
              <a:t>quimioterapia</a:t>
            </a:r>
            <a:r>
              <a:rPr lang="en-IN" i="1" dirty="0"/>
              <a:t> : </a:t>
            </a:r>
            <a:r>
              <a:rPr lang="en-IN" i="1" dirty="0" err="1"/>
              <a:t>publicación</a:t>
            </a:r>
            <a:r>
              <a:rPr lang="en-IN" i="1" dirty="0"/>
              <a:t> </a:t>
            </a:r>
            <a:r>
              <a:rPr lang="en-IN" i="1" dirty="0" err="1"/>
              <a:t>oficial</a:t>
            </a:r>
            <a:r>
              <a:rPr lang="en-IN" i="1" dirty="0"/>
              <a:t> de la Sociedad </a:t>
            </a:r>
            <a:r>
              <a:rPr lang="en-IN" i="1" dirty="0" err="1"/>
              <a:t>Española</a:t>
            </a:r>
            <a:r>
              <a:rPr lang="en-IN" i="1" dirty="0"/>
              <a:t> de </a:t>
            </a:r>
            <a:r>
              <a:rPr lang="en-IN" i="1" dirty="0" err="1"/>
              <a:t>Quimioterapia</a:t>
            </a:r>
            <a:r>
              <a:rPr lang="en-IN" dirty="0"/>
              <a:t>. </a:t>
            </a:r>
            <a:r>
              <a:rPr lang="en-IN" dirty="0" err="1"/>
              <a:t>doi</a:t>
            </a:r>
            <a:r>
              <a:rPr lang="en-IN" dirty="0"/>
              <a:t>: </a:t>
            </a:r>
            <a:r>
              <a:rPr lang="en-IN" u="sng" dirty="0">
                <a:hlinkClick r:id="rId4"/>
              </a:rPr>
              <a:t>https://doi.org/10.37201/req/171.2021</a:t>
            </a:r>
            <a:r>
              <a:rPr lang="en-IN" dirty="0"/>
              <a:t>. </a:t>
            </a:r>
          </a:p>
          <a:p>
            <a:r>
              <a:rPr lang="en-IN" dirty="0"/>
              <a:t>Calabrese, F., M. Angeles Montero-Fernandez, Kern, I., </a:t>
            </a:r>
            <a:r>
              <a:rPr lang="en-IN" dirty="0" err="1"/>
              <a:t>Pezzuto</a:t>
            </a:r>
            <a:r>
              <a:rPr lang="en-IN" dirty="0"/>
              <a:t>, F., Lunardi, F., </a:t>
            </a:r>
            <a:r>
              <a:rPr lang="en-IN" dirty="0" err="1"/>
              <a:t>Hofman</a:t>
            </a:r>
            <a:r>
              <a:rPr lang="en-IN" dirty="0"/>
              <a:t>, P., </a:t>
            </a:r>
            <a:r>
              <a:rPr lang="en-IN" dirty="0" err="1"/>
              <a:t>Berezowska</a:t>
            </a:r>
            <a:r>
              <a:rPr lang="en-IN" dirty="0"/>
              <a:t>, S., </a:t>
            </a:r>
            <a:r>
              <a:rPr lang="en-IN" dirty="0" err="1"/>
              <a:t>Attanoos</a:t>
            </a:r>
            <a:r>
              <a:rPr lang="en-IN" dirty="0"/>
              <a:t>, R., Burke, L., Mason, P., Elisabetta </a:t>
            </a:r>
            <a:r>
              <a:rPr lang="en-IN" dirty="0" err="1"/>
              <a:t>Balestro</a:t>
            </a:r>
            <a:r>
              <a:rPr lang="en-IN" dirty="0"/>
              <a:t>, Molina, M.M., </a:t>
            </a:r>
            <a:r>
              <a:rPr lang="en-IN" dirty="0" err="1"/>
              <a:t>Giraudo</a:t>
            </a:r>
            <a:r>
              <a:rPr lang="en-IN" dirty="0"/>
              <a:t>, C., </a:t>
            </a:r>
            <a:r>
              <a:rPr lang="en-IN" dirty="0" err="1"/>
              <a:t>Prosch</a:t>
            </a:r>
            <a:r>
              <a:rPr lang="en-IN" dirty="0"/>
              <a:t>, H., Luka </a:t>
            </a:r>
            <a:r>
              <a:rPr lang="en-IN" dirty="0" err="1"/>
              <a:t>Brcic</a:t>
            </a:r>
            <a:r>
              <a:rPr lang="en-IN" dirty="0"/>
              <a:t> and </a:t>
            </a:r>
            <a:r>
              <a:rPr lang="en-IN" dirty="0" err="1"/>
              <a:t>Galateau</a:t>
            </a:r>
            <a:r>
              <a:rPr lang="en-IN" dirty="0"/>
              <a:t>-Salle, F. (2024). The role of pathologists in the diagnosis of occupational lung diseases: an expert opinion of the European Society of Pathology Pulmonary Pathology Working Group. </a:t>
            </a:r>
            <a:r>
              <a:rPr lang="en-IN" i="1" dirty="0" err="1"/>
              <a:t>Virchows</a:t>
            </a:r>
            <a:r>
              <a:rPr lang="en-IN" i="1" dirty="0"/>
              <a:t> </a:t>
            </a:r>
            <a:r>
              <a:rPr lang="en-IN" i="1" dirty="0" err="1"/>
              <a:t>Archiv</a:t>
            </a:r>
            <a:r>
              <a:rPr lang="en-IN" dirty="0"/>
              <a:t>, 485(2), pp.173–195. </a:t>
            </a:r>
            <a:r>
              <a:rPr lang="en-IN" dirty="0" err="1"/>
              <a:t>doi</a:t>
            </a:r>
            <a:r>
              <a:rPr lang="en-IN" dirty="0"/>
              <a:t>: </a:t>
            </a:r>
            <a:r>
              <a:rPr lang="en-IN" u="sng" dirty="0">
                <a:hlinkClick r:id="rId5"/>
              </a:rPr>
              <a:t>https://doi.org/10.1007/s00428-024-03845-1</a:t>
            </a:r>
            <a:r>
              <a:rPr lang="en-IN" dirty="0"/>
              <a:t>. </a:t>
            </a:r>
          </a:p>
          <a:p>
            <a:r>
              <a:rPr lang="en-IN" dirty="0" err="1"/>
              <a:t>Canais</a:t>
            </a:r>
            <a:r>
              <a:rPr lang="en-IN" dirty="0"/>
              <a:t>, E. and Nunes, L. (2023). People with Multiple Long-Term Health Problems: Personalized Care Planning. </a:t>
            </a:r>
            <a:r>
              <a:rPr lang="en-IN" i="1" dirty="0"/>
              <a:t>Portuguese Journal of Public Health</a:t>
            </a:r>
            <a:r>
              <a:rPr lang="en-IN" dirty="0"/>
              <a:t>, [online] 42(1), pp.1–11. </a:t>
            </a:r>
            <a:r>
              <a:rPr lang="en-IN" dirty="0" err="1"/>
              <a:t>doi</a:t>
            </a:r>
            <a:r>
              <a:rPr lang="en-IN" dirty="0"/>
              <a:t>: </a:t>
            </a:r>
            <a:r>
              <a:rPr lang="en-IN" u="sng" dirty="0">
                <a:hlinkClick r:id="rId6"/>
              </a:rPr>
              <a:t>https://doi.org/10.1159/000535424</a:t>
            </a:r>
            <a:r>
              <a:rPr lang="en-IN" dirty="0"/>
              <a:t>. </a:t>
            </a:r>
          </a:p>
          <a:p>
            <a:r>
              <a:rPr lang="en-IN" dirty="0"/>
              <a:t>Carrier, J., Jones, A.E. and Newbury, G. (2022). Care coordination and the role of multi-disciplinary teams. </a:t>
            </a:r>
            <a:r>
              <a:rPr lang="en-IN" i="1" dirty="0"/>
              <a:t>Routledge eBooks</a:t>
            </a:r>
            <a:r>
              <a:rPr lang="en-IN" dirty="0"/>
              <a:t>, [online] pp.35–49. </a:t>
            </a:r>
            <a:r>
              <a:rPr lang="en-IN" dirty="0" err="1"/>
              <a:t>doi</a:t>
            </a:r>
            <a:r>
              <a:rPr lang="en-IN" dirty="0"/>
              <a:t>: </a:t>
            </a:r>
            <a:r>
              <a:rPr lang="en-IN" u="sng" dirty="0">
                <a:hlinkClick r:id="rId7"/>
              </a:rPr>
              <a:t>https://doi.org/10.4324/9781003020653-3</a:t>
            </a:r>
            <a:r>
              <a:rPr lang="en-IN" dirty="0"/>
              <a:t>. </a:t>
            </a:r>
          </a:p>
          <a:p>
            <a:r>
              <a:rPr lang="en-IN" dirty="0"/>
              <a:t>Catharina </a:t>
            </a:r>
            <a:r>
              <a:rPr lang="en-IN" dirty="0" err="1"/>
              <a:t>Sjödahl</a:t>
            </a:r>
            <a:r>
              <a:rPr lang="en-IN" dirty="0"/>
              <a:t> Hammarlund, Khalaf, A., Westergren, A., Petra </a:t>
            </a:r>
            <a:r>
              <a:rPr lang="en-IN" dirty="0" err="1"/>
              <a:t>Lilja</a:t>
            </a:r>
            <a:r>
              <a:rPr lang="en-IN" dirty="0"/>
              <a:t> </a:t>
            </a:r>
            <a:r>
              <a:rPr lang="en-IN" dirty="0" err="1"/>
              <a:t>Hagell</a:t>
            </a:r>
            <a:r>
              <a:rPr lang="en-IN" dirty="0"/>
              <a:t> and </a:t>
            </a:r>
            <a:r>
              <a:rPr lang="en-IN" dirty="0" err="1"/>
              <a:t>Hagell</a:t>
            </a:r>
            <a:r>
              <a:rPr lang="en-IN" dirty="0"/>
              <a:t>, P. (2024). Facing and dealing with emotional turbulence: Living with newly diagnosed Parkinson’s disease. </a:t>
            </a:r>
            <a:r>
              <a:rPr lang="en-IN" i="1" dirty="0"/>
              <a:t>Scandinavian journal of caring sciences</a:t>
            </a:r>
            <a:r>
              <a:rPr lang="en-IN" dirty="0"/>
              <a:t>. </a:t>
            </a:r>
            <a:r>
              <a:rPr lang="en-IN" dirty="0" err="1"/>
              <a:t>doi</a:t>
            </a:r>
            <a:r>
              <a:rPr lang="en-IN" dirty="0"/>
              <a:t>: </a:t>
            </a:r>
            <a:r>
              <a:rPr lang="en-IN" u="sng" dirty="0">
                <a:hlinkClick r:id="rId8"/>
              </a:rPr>
              <a:t>https://doi.org/10.1111/scs.13258</a:t>
            </a:r>
            <a:r>
              <a:rPr lang="en-IN" dirty="0"/>
              <a:t>. </a:t>
            </a:r>
          </a:p>
          <a:p>
            <a:r>
              <a:rPr lang="en-IN" dirty="0"/>
              <a:t>Jadhav, U., </a:t>
            </a:r>
            <a:r>
              <a:rPr lang="en-IN" dirty="0" err="1"/>
              <a:t>Bhanushali</a:t>
            </a:r>
            <a:r>
              <a:rPr lang="en-IN" dirty="0"/>
              <a:t>, J., Sindhu, A., Reddy, B.S.K., Jadhav, D.U., </a:t>
            </a:r>
            <a:r>
              <a:rPr lang="en-IN" dirty="0" err="1"/>
              <a:t>Bhanushali</a:t>
            </a:r>
            <a:r>
              <a:rPr lang="en-IN" dirty="0"/>
              <a:t>, J., Sindhu, A. and Jr, B.S. </a:t>
            </a:r>
            <a:r>
              <a:rPr lang="en-IN" dirty="0" err="1"/>
              <a:t>kiran</a:t>
            </a:r>
            <a:r>
              <a:rPr lang="en-IN" dirty="0"/>
              <a:t> R. (2023). Navigating Compassion: A Comprehensive Review of Palliative Care in Respiratory Medicine. </a:t>
            </a:r>
            <a:r>
              <a:rPr lang="en-IN" i="1" dirty="0" err="1"/>
              <a:t>Cureus</a:t>
            </a:r>
            <a:r>
              <a:rPr lang="en-IN" dirty="0"/>
              <a:t>, [online] 15(12). </a:t>
            </a:r>
            <a:r>
              <a:rPr lang="en-IN" dirty="0" err="1"/>
              <a:t>doi</a:t>
            </a:r>
            <a:r>
              <a:rPr lang="en-IN" dirty="0"/>
              <a:t>: </a:t>
            </a:r>
            <a:r>
              <a:rPr lang="en-IN" u="sng" dirty="0">
                <a:hlinkClick r:id="rId9"/>
              </a:rPr>
              <a:t>https://doi.org/10.7759/cureus.50613</a:t>
            </a:r>
            <a:r>
              <a:rPr lang="en-IN" dirty="0"/>
              <a:t>. </a:t>
            </a:r>
          </a:p>
          <a:p>
            <a:r>
              <a:rPr lang="en-IN" dirty="0" err="1"/>
              <a:t>Jezela</a:t>
            </a:r>
            <a:r>
              <a:rPr lang="en-IN" dirty="0"/>
              <a:t>-Stanek, A. and </a:t>
            </a:r>
            <a:r>
              <a:rPr lang="en-IN" dirty="0" err="1"/>
              <a:t>Chorostowska-Wynimko</a:t>
            </a:r>
            <a:r>
              <a:rPr lang="en-IN" dirty="0"/>
              <a:t>, J. (2023). SERPINA1 and More? A Putative Genetic Contributor to Pulmonary Dysfunction in Alpha-1 Antitrypsin Deficiency. </a:t>
            </a:r>
            <a:r>
              <a:rPr lang="en-IN" i="1" dirty="0"/>
              <a:t>Journal of Clinical Medicine</a:t>
            </a:r>
            <a:r>
              <a:rPr lang="en-IN" dirty="0"/>
              <a:t>, [online] 12(5), p.1708. </a:t>
            </a:r>
            <a:r>
              <a:rPr lang="en-IN" dirty="0" err="1"/>
              <a:t>doi</a:t>
            </a:r>
            <a:r>
              <a:rPr lang="en-IN" dirty="0"/>
              <a:t>: </a:t>
            </a:r>
            <a:r>
              <a:rPr lang="en-IN" u="sng" dirty="0">
                <a:hlinkClick r:id="rId10"/>
              </a:rPr>
              <a:t>https://doi.org/10.3390/jcm12051708</a:t>
            </a:r>
            <a:r>
              <a:rPr lang="en-IN" dirty="0"/>
              <a:t>. </a:t>
            </a:r>
          </a:p>
          <a:p>
            <a:r>
              <a:rPr lang="en-IN" dirty="0"/>
              <a:t>Joshi, P.R. (2024). Pulmonary Diseases in Older Patients: Understanding and Addressing the Challenges. </a:t>
            </a:r>
            <a:r>
              <a:rPr lang="en-IN" i="1" dirty="0"/>
              <a:t>Geriatrics</a:t>
            </a:r>
            <a:r>
              <a:rPr lang="en-IN" dirty="0"/>
              <a:t>, [online] 9(2), p.34. </a:t>
            </a:r>
            <a:r>
              <a:rPr lang="en-IN" dirty="0" err="1"/>
              <a:t>doi</a:t>
            </a:r>
            <a:r>
              <a:rPr lang="en-IN" dirty="0"/>
              <a:t>: </a:t>
            </a:r>
            <a:r>
              <a:rPr lang="en-IN" u="sng" dirty="0">
                <a:hlinkClick r:id="rId11"/>
              </a:rPr>
              <a:t>https://doi.org/10.3390/geriatrics9020034</a:t>
            </a:r>
            <a:r>
              <a:rPr lang="en-IN" dirty="0"/>
              <a:t>. </a:t>
            </a:r>
          </a:p>
          <a:p>
            <a:r>
              <a:rPr lang="en-IN" dirty="0"/>
              <a:t>Meyer, A.N.D., </a:t>
            </a:r>
            <a:r>
              <a:rPr lang="en-IN" dirty="0" err="1"/>
              <a:t>Giardina</a:t>
            </a:r>
            <a:r>
              <a:rPr lang="en-IN" dirty="0"/>
              <a:t>, T.D., Khawaja, L. and Singh, H. (2021). Patient and clinician experiences of uncertainty in the diagnostic process: Current understanding and future directions. </a:t>
            </a:r>
            <a:r>
              <a:rPr lang="en-IN" i="1" dirty="0"/>
              <a:t>Patient Education and </a:t>
            </a:r>
            <a:r>
              <a:rPr lang="en-IN" i="1" dirty="0" err="1"/>
              <a:t>Counseling</a:t>
            </a:r>
            <a:r>
              <a:rPr lang="en-IN" dirty="0"/>
              <a:t>, [online] 104(11), pp.2606–2615. </a:t>
            </a:r>
            <a:r>
              <a:rPr lang="en-IN" dirty="0" err="1"/>
              <a:t>doi</a:t>
            </a:r>
            <a:r>
              <a:rPr lang="en-IN" dirty="0"/>
              <a:t>: </a:t>
            </a:r>
            <a:r>
              <a:rPr lang="en-IN" u="sng" dirty="0">
                <a:hlinkClick r:id="rId12"/>
              </a:rPr>
              <a:t>https://doi.org/10.1016/j.pec.2021.07.028</a:t>
            </a:r>
            <a:r>
              <a:rPr lang="en-IN" dirty="0"/>
              <a:t>. </a:t>
            </a:r>
          </a:p>
          <a:p>
            <a:r>
              <a:rPr lang="en-IN" dirty="0"/>
              <a:t>Nyman, F. (2023). Health care of the disadvantaged: chronic obstructive pulmonary disease in later life. </a:t>
            </a:r>
            <a:r>
              <a:rPr lang="en-IN" i="1" dirty="0"/>
              <a:t>Frontiers in Public Health</a:t>
            </a:r>
            <a:r>
              <a:rPr lang="en-IN" dirty="0"/>
              <a:t>, 11. </a:t>
            </a:r>
            <a:r>
              <a:rPr lang="en-IN" dirty="0" err="1"/>
              <a:t>doi</a:t>
            </a:r>
            <a:r>
              <a:rPr lang="en-IN" dirty="0"/>
              <a:t>: </a:t>
            </a:r>
            <a:r>
              <a:rPr lang="en-IN" u="sng" dirty="0">
                <a:hlinkClick r:id="rId13"/>
              </a:rPr>
              <a:t>https://doi.org/10.3389/fpubh.2023.1304494</a:t>
            </a:r>
            <a:r>
              <a:rPr lang="en-IN" dirty="0"/>
              <a:t>. </a:t>
            </a:r>
          </a:p>
          <a:p>
            <a:r>
              <a:rPr lang="en-IN" dirty="0" err="1"/>
              <a:t>Pinho</a:t>
            </a:r>
            <a:r>
              <a:rPr lang="en-IN" dirty="0"/>
              <a:t>, L.G. de, Lopes, M.J., Correia, T., Sampaio, F., Arco, H.R. do, Mendes, A., Marques, M. do C. and Fonseca, C. (2021). Patient-</a:t>
            </a:r>
            <a:r>
              <a:rPr lang="en-IN" dirty="0" err="1"/>
              <a:t>Centered</a:t>
            </a:r>
            <a:r>
              <a:rPr lang="en-IN" dirty="0"/>
              <a:t> Care for Patients with Depression or Anxiety Disorder: an Integrative Review. </a:t>
            </a:r>
            <a:r>
              <a:rPr lang="en-IN" i="1" dirty="0"/>
              <a:t>Journal of Personalized Medicine</a:t>
            </a:r>
            <a:r>
              <a:rPr lang="en-IN" dirty="0"/>
              <a:t>, [online] 11(8), p.776. </a:t>
            </a:r>
            <a:r>
              <a:rPr lang="en-IN" dirty="0" err="1"/>
              <a:t>doi</a:t>
            </a:r>
            <a:r>
              <a:rPr lang="en-IN" dirty="0"/>
              <a:t>: </a:t>
            </a:r>
            <a:r>
              <a:rPr lang="en-IN" u="sng" dirty="0">
                <a:hlinkClick r:id="rId14"/>
              </a:rPr>
              <a:t>https://doi.org/10.3390/jpm11080776</a:t>
            </a:r>
            <a:r>
              <a:rPr lang="en-IN" dirty="0"/>
              <a:t>. </a:t>
            </a:r>
          </a:p>
          <a:p>
            <a:r>
              <a:rPr lang="en-IN" dirty="0"/>
              <a:t>Rochester, C.L., Spruit, M.A. and Holland, A.E. (2021). Pulmonary Rehabilitation in 2021. </a:t>
            </a:r>
            <a:r>
              <a:rPr lang="en-IN" i="1" dirty="0"/>
              <a:t>JAMA</a:t>
            </a:r>
            <a:r>
              <a:rPr lang="en-IN" dirty="0"/>
              <a:t>, 326(10), p.969. </a:t>
            </a:r>
            <a:r>
              <a:rPr lang="en-IN" dirty="0" err="1"/>
              <a:t>doi</a:t>
            </a:r>
            <a:r>
              <a:rPr lang="en-IN" dirty="0"/>
              <a:t>: </a:t>
            </a:r>
            <a:r>
              <a:rPr lang="en-IN" u="sng" dirty="0">
                <a:hlinkClick r:id="rId15"/>
              </a:rPr>
              <a:t>https://doi.org/10.1001/jama.2021.6560</a:t>
            </a:r>
            <a:r>
              <a:rPr lang="en-IN" dirty="0"/>
              <a:t>. </a:t>
            </a:r>
          </a:p>
          <a:p>
            <a:r>
              <a:rPr lang="en-IN" dirty="0" err="1"/>
              <a:t>Shaili</a:t>
            </a:r>
            <a:r>
              <a:rPr lang="en-IN" dirty="0"/>
              <a:t> </a:t>
            </a:r>
            <a:r>
              <a:rPr lang="en-IN" dirty="0" err="1"/>
              <a:t>Dongare</a:t>
            </a:r>
            <a:r>
              <a:rPr lang="en-IN" dirty="0"/>
              <a:t>, </a:t>
            </a:r>
            <a:r>
              <a:rPr lang="en-IN" dirty="0" err="1"/>
              <a:t>Rathi</a:t>
            </a:r>
            <a:r>
              <a:rPr lang="en-IN" dirty="0"/>
              <a:t>, K. and </a:t>
            </a:r>
            <a:r>
              <a:rPr lang="en-IN" dirty="0" err="1"/>
              <a:t>Rathi</a:t>
            </a:r>
            <a:r>
              <a:rPr lang="en-IN" dirty="0"/>
              <a:t>, G. (2024). Inhaled Corticosteroids Its Evolution and Step Wise Pharmacological Treatment Strategies for All Levels of Asthma: A Review. </a:t>
            </a:r>
            <a:r>
              <a:rPr lang="en-IN" i="1" dirty="0"/>
              <a:t>Palestinian Medical and Pharmaceutical Journal (Pal. Med. Pharm. J.)</a:t>
            </a:r>
            <a:r>
              <a:rPr lang="en-IN" dirty="0"/>
              <a:t>, [online] 9(4), pp.465–482. Available at: </a:t>
            </a:r>
            <a:r>
              <a:rPr lang="en-IN" u="sng" dirty="0">
                <a:hlinkClick r:id="rId16"/>
              </a:rPr>
              <a:t>https://journals.najah.edu/journal/pmpj/issue/pmpj-v9-i4/article/2228/</a:t>
            </a:r>
            <a:r>
              <a:rPr lang="en-IN" dirty="0"/>
              <a:t>. </a:t>
            </a:r>
          </a:p>
          <a:p>
            <a:r>
              <a:rPr lang="en-IN" dirty="0" err="1"/>
              <a:t>Skou</a:t>
            </a:r>
            <a:r>
              <a:rPr lang="en-IN" dirty="0"/>
              <a:t>, S.T., Mair, F.S., Fortin, M., Guthrie, B., Nunes, B.P., Miranda, J.J., Boyd, C.M., </a:t>
            </a:r>
            <a:r>
              <a:rPr lang="en-IN" dirty="0" err="1"/>
              <a:t>Pati</a:t>
            </a:r>
            <a:r>
              <a:rPr lang="en-IN" dirty="0"/>
              <a:t>, S., </a:t>
            </a:r>
            <a:r>
              <a:rPr lang="en-IN" dirty="0" err="1"/>
              <a:t>Mtenga</a:t>
            </a:r>
            <a:r>
              <a:rPr lang="en-IN" dirty="0"/>
              <a:t>, S. and Smith, S.M. (2022). Multimorbidity. </a:t>
            </a:r>
            <a:r>
              <a:rPr lang="en-IN" i="1" dirty="0"/>
              <a:t>Nature Reviews Disease Primers</a:t>
            </a:r>
            <a:r>
              <a:rPr lang="en-IN" dirty="0"/>
              <a:t>, [online] 8(1), pp.1–22. </a:t>
            </a:r>
            <a:r>
              <a:rPr lang="en-IN" dirty="0" err="1"/>
              <a:t>doi</a:t>
            </a:r>
            <a:r>
              <a:rPr lang="en-IN" dirty="0"/>
              <a:t>: </a:t>
            </a:r>
            <a:r>
              <a:rPr lang="en-IN" u="sng" dirty="0">
                <a:hlinkClick r:id="rId17"/>
              </a:rPr>
              <a:t>https://doi.org/10.1038/s41572-022-00376-4</a:t>
            </a:r>
            <a:r>
              <a:rPr lang="en-IN" dirty="0"/>
              <a:t>.</a:t>
            </a:r>
          </a:p>
        </p:txBody>
      </p:sp>
    </p:spTree>
    <p:extLst>
      <p:ext uri="{BB962C8B-B14F-4D97-AF65-F5344CB8AC3E}">
        <p14:creationId xmlns:p14="http://schemas.microsoft.com/office/powerpoint/2010/main" val="37435302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Celestial</Template>
  <TotalTime>0</TotalTime>
  <Words>3660</Words>
  <Application>Microsoft Office PowerPoint</Application>
  <PresentationFormat>Widescreen</PresentationFormat>
  <Paragraphs>103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Celestial</vt:lpstr>
      <vt:lpstr>Chronic Obstructive Pulmonary Disease (COPD)</vt:lpstr>
      <vt:lpstr>Overview of COPD</vt:lpstr>
      <vt:lpstr>Symptoms and Aetiology</vt:lpstr>
      <vt:lpstr>Prevalence (UK &amp; Global)</vt:lpstr>
      <vt:lpstr>Economic &amp; Social Burden</vt:lpstr>
      <vt:lpstr>Diagnosis of COPD</vt:lpstr>
      <vt:lpstr>Initial Assessment (UK Guidelines)</vt:lpstr>
      <vt:lpstr>Management Using UK Guidance</vt:lpstr>
      <vt:lpstr>Pharmacological Treatment Options</vt:lpstr>
      <vt:lpstr>Non-Pharmacological Treatment Options</vt:lpstr>
      <vt:lpstr>Comorbidities in COPD</vt:lpstr>
      <vt:lpstr>Prevention of COPD</vt:lpstr>
      <vt:lpstr>Co-productive, Person-Centred Care</vt:lpstr>
      <vt:lpstr>Personalised Care Framework</vt:lpstr>
      <vt:lpstr>Conclusion &amp; Key Recommendations</vt:lpstr>
      <vt:lpstr>References List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Chronic Obstructive Pulmonary Disease (COPD)</dc:title>
  <dc:creator/>
  <cp:lastModifiedBy>Meet Sangani</cp:lastModifiedBy>
  <cp:revision>4</cp:revision>
  <dcterms:created xsi:type="dcterms:W3CDTF">2025-11-29T11:19:43Z</dcterms:created>
  <dcterms:modified xsi:type="dcterms:W3CDTF">2025-12-10T09:29:11Z</dcterms:modified>
</cp:coreProperties>
</file>