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8"/>
  </p:notesMasterIdLst>
  <p:handoutMasterIdLst>
    <p:handoutMasterId r:id="rId89"/>
  </p:handoutMasterIdLst>
  <p:sldIdLst>
    <p:sldId id="256" r:id="rId5"/>
    <p:sldId id="1702" r:id="rId6"/>
    <p:sldId id="1680" r:id="rId7"/>
    <p:sldId id="1911" r:id="rId8"/>
    <p:sldId id="2152" r:id="rId9"/>
    <p:sldId id="2151" r:id="rId10"/>
    <p:sldId id="2153" r:id="rId11"/>
    <p:sldId id="2173" r:id="rId12"/>
    <p:sldId id="335" r:id="rId13"/>
    <p:sldId id="336" r:id="rId14"/>
    <p:sldId id="337" r:id="rId15"/>
    <p:sldId id="338" r:id="rId16"/>
    <p:sldId id="339" r:id="rId17"/>
    <p:sldId id="2154" r:id="rId18"/>
    <p:sldId id="340" r:id="rId19"/>
    <p:sldId id="341" r:id="rId20"/>
    <p:sldId id="342" r:id="rId21"/>
    <p:sldId id="343" r:id="rId22"/>
    <p:sldId id="344" r:id="rId23"/>
    <p:sldId id="346" r:id="rId24"/>
    <p:sldId id="345" r:id="rId25"/>
    <p:sldId id="2139" r:id="rId26"/>
    <p:sldId id="1916" r:id="rId27"/>
    <p:sldId id="2155" r:id="rId28"/>
    <p:sldId id="2156" r:id="rId29"/>
    <p:sldId id="2157" r:id="rId30"/>
    <p:sldId id="2158" r:id="rId31"/>
    <p:sldId id="2140" r:id="rId32"/>
    <p:sldId id="2142" r:id="rId33"/>
    <p:sldId id="2159" r:id="rId34"/>
    <p:sldId id="2160" r:id="rId35"/>
    <p:sldId id="2161" r:id="rId36"/>
    <p:sldId id="2162" r:id="rId37"/>
    <p:sldId id="2163" r:id="rId38"/>
    <p:sldId id="2150" r:id="rId39"/>
    <p:sldId id="2164" r:id="rId40"/>
    <p:sldId id="2138" r:id="rId41"/>
    <p:sldId id="451" r:id="rId42"/>
    <p:sldId id="478" r:id="rId43"/>
    <p:sldId id="1633" r:id="rId44"/>
    <p:sldId id="1689" r:id="rId45"/>
    <p:sldId id="1688" r:id="rId46"/>
    <p:sldId id="1691" r:id="rId47"/>
    <p:sldId id="1690" r:id="rId48"/>
    <p:sldId id="1693" r:id="rId49"/>
    <p:sldId id="276" r:id="rId50"/>
    <p:sldId id="1629" r:id="rId51"/>
    <p:sldId id="279" r:id="rId52"/>
    <p:sldId id="1698" r:id="rId53"/>
    <p:sldId id="1699" r:id="rId54"/>
    <p:sldId id="1637" r:id="rId55"/>
    <p:sldId id="1638" r:id="rId56"/>
    <p:sldId id="1639" r:id="rId57"/>
    <p:sldId id="264" r:id="rId58"/>
    <p:sldId id="2172" r:id="rId59"/>
    <p:sldId id="2119" r:id="rId60"/>
    <p:sldId id="2116" r:id="rId61"/>
    <p:sldId id="2117" r:id="rId62"/>
    <p:sldId id="2179" r:id="rId63"/>
    <p:sldId id="2122" r:id="rId64"/>
    <p:sldId id="2123" r:id="rId65"/>
    <p:sldId id="2124" r:id="rId66"/>
    <p:sldId id="2165" r:id="rId67"/>
    <p:sldId id="2166" r:id="rId68"/>
    <p:sldId id="2127" r:id="rId69"/>
    <p:sldId id="2169" r:id="rId70"/>
    <p:sldId id="2167" r:id="rId71"/>
    <p:sldId id="2168" r:id="rId72"/>
    <p:sldId id="295" r:id="rId73"/>
    <p:sldId id="2106" r:id="rId74"/>
    <p:sldId id="2175" r:id="rId75"/>
    <p:sldId id="2176" r:id="rId76"/>
    <p:sldId id="2177" r:id="rId77"/>
    <p:sldId id="2174" r:id="rId78"/>
    <p:sldId id="2178" r:id="rId79"/>
    <p:sldId id="2146" r:id="rId80"/>
    <p:sldId id="2170" r:id="rId81"/>
    <p:sldId id="2171" r:id="rId82"/>
    <p:sldId id="1656" r:id="rId83"/>
    <p:sldId id="1679" r:id="rId84"/>
    <p:sldId id="2113" r:id="rId85"/>
    <p:sldId id="1705" r:id="rId86"/>
    <p:sldId id="318"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79"/>
    <a:srgbClr val="0432FF"/>
    <a:srgbClr val="521B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94709"/>
  </p:normalViewPr>
  <p:slideViewPr>
    <p:cSldViewPr snapToGrid="0">
      <p:cViewPr varScale="1">
        <p:scale>
          <a:sx n="90" d="100"/>
          <a:sy n="90" d="100"/>
        </p:scale>
        <p:origin x="232" y="448"/>
      </p:cViewPr>
      <p:guideLst/>
    </p:cSldViewPr>
  </p:slideViewPr>
  <p:notesTextViewPr>
    <p:cViewPr>
      <p:scale>
        <a:sx n="1" d="1"/>
        <a:sy n="1" d="1"/>
      </p:scale>
      <p:origin x="0" y="0"/>
    </p:cViewPr>
  </p:notesTextViewPr>
  <p:notesViewPr>
    <p:cSldViewPr snapToGrid="0">
      <p:cViewPr varScale="1">
        <p:scale>
          <a:sx n="92" d="100"/>
          <a:sy n="92" d="100"/>
        </p:scale>
        <p:origin x="3784" y="16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handoutMaster" Target="handoutMasters/handoutMaster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presProps" Target="presProp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EF7AB33-D1C5-7F32-C8FB-5DF94C23919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a:extLst>
              <a:ext uri="{FF2B5EF4-FFF2-40B4-BE49-F238E27FC236}">
                <a16:creationId xmlns:a16="http://schemas.microsoft.com/office/drawing/2014/main" id="{6516CDB2-E737-7621-2692-251C501C2B1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66A544-D849-4340-9F46-B55D420C2EEC}" type="datetimeFigureOut">
              <a:rPr lang="cy-GB" smtClean="0"/>
              <a:t>08/09/25</a:t>
            </a:fld>
            <a:endParaRPr lang="cy-GB"/>
          </a:p>
        </p:txBody>
      </p:sp>
      <p:sp>
        <p:nvSpPr>
          <p:cNvPr id="4" name="Footer Placeholder 3">
            <a:extLst>
              <a:ext uri="{FF2B5EF4-FFF2-40B4-BE49-F238E27FC236}">
                <a16:creationId xmlns:a16="http://schemas.microsoft.com/office/drawing/2014/main" id="{C16E0B4A-4ED4-E077-FEC5-873A3F2B7D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a:extLst>
              <a:ext uri="{FF2B5EF4-FFF2-40B4-BE49-F238E27FC236}">
                <a16:creationId xmlns:a16="http://schemas.microsoft.com/office/drawing/2014/main" id="{23548EC2-ACB9-16A1-1C13-F60A991EE2D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C364C74-13AB-8E4E-8027-FCC52908A9D9}" type="slidenum">
              <a:rPr lang="cy-GB" smtClean="0"/>
              <a:t>‹#›</a:t>
            </a:fld>
            <a:endParaRPr lang="cy-GB"/>
          </a:p>
        </p:txBody>
      </p:sp>
    </p:spTree>
    <p:extLst>
      <p:ext uri="{BB962C8B-B14F-4D97-AF65-F5344CB8AC3E}">
        <p14:creationId xmlns:p14="http://schemas.microsoft.com/office/powerpoint/2010/main" val="36863996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02B83-9A6D-704B-AEF7-FB338D4D7A59}" type="datetimeFigureOut">
              <a:rPr lang="cy-GB" smtClean="0"/>
              <a:t>08/09/25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CEB87F-E21A-8045-B5EC-11F966F3D566}" type="slidenum">
              <a:rPr lang="cy-GB" smtClean="0"/>
              <a:t>‹#›</a:t>
            </a:fld>
            <a:endParaRPr lang="cy-GB"/>
          </a:p>
        </p:txBody>
      </p:sp>
    </p:spTree>
    <p:extLst>
      <p:ext uri="{BB962C8B-B14F-4D97-AF65-F5344CB8AC3E}">
        <p14:creationId xmlns:p14="http://schemas.microsoft.com/office/powerpoint/2010/main" val="2500115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2995429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3859946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3059437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0407C-0FF8-8A44-32CA-80C100245E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90B54E-DFA7-5508-81FE-6E28E899C9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C06575-3DAA-6989-770D-6DEE6CA3727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048BFAB-FAEF-909D-6951-03BBE257D851}"/>
              </a:ext>
            </a:extLst>
          </p:cNvPr>
          <p:cNvSpPr>
            <a:spLocks noGrp="1"/>
          </p:cNvSpPr>
          <p:nvPr>
            <p:ph type="sldNum" sz="quarter" idx="5"/>
          </p:nvPr>
        </p:nvSpPr>
        <p:spPr/>
        <p:txBody>
          <a:bodyPr/>
          <a:lstStyle/>
          <a:p>
            <a:fld id="{27EB78F9-9824-4149-B236-A0925EE6549A}" type="slidenum">
              <a:rPr lang="en-US" smtClean="0"/>
              <a:t>35</a:t>
            </a:fld>
            <a:endParaRPr lang="en-US"/>
          </a:p>
        </p:txBody>
      </p:sp>
    </p:spTree>
    <p:extLst>
      <p:ext uri="{BB962C8B-B14F-4D97-AF65-F5344CB8AC3E}">
        <p14:creationId xmlns:p14="http://schemas.microsoft.com/office/powerpoint/2010/main" val="2166523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6D114-0745-CC99-C311-59DA1D121A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81F71E-C636-5561-2A83-F125411598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75924E-EC2C-CFD9-4918-F0D74996F8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8ABF0E9-1F5C-73CE-8853-AEBE7C8EA9BB}"/>
              </a:ext>
            </a:extLst>
          </p:cNvPr>
          <p:cNvSpPr>
            <a:spLocks noGrp="1"/>
          </p:cNvSpPr>
          <p:nvPr>
            <p:ph type="sldNum" sz="quarter" idx="5"/>
          </p:nvPr>
        </p:nvSpPr>
        <p:spPr/>
        <p:txBody>
          <a:bodyPr/>
          <a:lstStyle/>
          <a:p>
            <a:fld id="{27EB78F9-9824-4149-B236-A0925EE6549A}" type="slidenum">
              <a:rPr lang="en-US" smtClean="0"/>
              <a:t>36</a:t>
            </a:fld>
            <a:endParaRPr lang="en-US"/>
          </a:p>
        </p:txBody>
      </p:sp>
    </p:spTree>
    <p:extLst>
      <p:ext uri="{BB962C8B-B14F-4D97-AF65-F5344CB8AC3E}">
        <p14:creationId xmlns:p14="http://schemas.microsoft.com/office/powerpoint/2010/main" val="1109206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FA3F3-BC5A-F0F6-B4C0-EFAD0F0DD2FE}"/>
            </a:ext>
          </a:extLst>
        </p:cNvPr>
        <p:cNvGrpSpPr/>
        <p:nvPr/>
      </p:nvGrpSpPr>
      <p:grpSpPr>
        <a:xfrm>
          <a:off x="0" y="0"/>
          <a:ext cx="0" cy="0"/>
          <a:chOff x="0" y="0"/>
          <a:chExt cx="0" cy="0"/>
        </a:xfrm>
      </p:grpSpPr>
    </p:spTree>
    <p:extLst>
      <p:ext uri="{BB962C8B-B14F-4D97-AF65-F5344CB8AC3E}">
        <p14:creationId xmlns:p14="http://schemas.microsoft.com/office/powerpoint/2010/main" val="77543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37903F-0B60-11A5-F82C-140A360888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F28196-007F-C1FF-F99C-24D8E8BB85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A8C657-D06E-4F52-3F11-948B268E4CA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82AE24F-671E-3884-61D6-CC5DB4E6F239}"/>
              </a:ext>
            </a:extLst>
          </p:cNvPr>
          <p:cNvSpPr>
            <a:spLocks noGrp="1"/>
          </p:cNvSpPr>
          <p:nvPr>
            <p:ph type="sldNum" sz="quarter" idx="10"/>
          </p:nvPr>
        </p:nvSpPr>
        <p:spPr/>
        <p:txBody>
          <a:bodyPr/>
          <a:lstStyle/>
          <a:p>
            <a:fld id="{DB641BB8-44C0-934B-86DB-E8BE9DF68C78}" type="slidenum">
              <a:rPr lang="en-US" smtClean="0"/>
              <a:t>56</a:t>
            </a:fld>
            <a:endParaRPr lang="en-US"/>
          </a:p>
        </p:txBody>
      </p:sp>
    </p:spTree>
    <p:extLst>
      <p:ext uri="{BB962C8B-B14F-4D97-AF65-F5344CB8AC3E}">
        <p14:creationId xmlns:p14="http://schemas.microsoft.com/office/powerpoint/2010/main" val="595089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D4D78-AE3C-D0DF-2DD2-9D6B01A561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947B3C-F14B-E11F-C4A8-D87DDAD459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5BC242-EC54-702F-21E8-35FD9AD429C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055010C-5780-B70C-6213-0305D86DB456}"/>
              </a:ext>
            </a:extLst>
          </p:cNvPr>
          <p:cNvSpPr>
            <a:spLocks noGrp="1"/>
          </p:cNvSpPr>
          <p:nvPr>
            <p:ph type="sldNum" sz="quarter" idx="10"/>
          </p:nvPr>
        </p:nvSpPr>
        <p:spPr/>
        <p:txBody>
          <a:bodyPr/>
          <a:lstStyle/>
          <a:p>
            <a:fld id="{DB641BB8-44C0-934B-86DB-E8BE9DF68C78}" type="slidenum">
              <a:rPr lang="en-US" smtClean="0"/>
              <a:t>57</a:t>
            </a:fld>
            <a:endParaRPr lang="en-US"/>
          </a:p>
        </p:txBody>
      </p:sp>
    </p:spTree>
    <p:extLst>
      <p:ext uri="{BB962C8B-B14F-4D97-AF65-F5344CB8AC3E}">
        <p14:creationId xmlns:p14="http://schemas.microsoft.com/office/powerpoint/2010/main" val="2407652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1FD0C-5E80-64D5-8447-1C6FD6EE7C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E8E6C6-2DF0-F6F4-64D5-3872DC2AC9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90BA76-5969-64EF-9E35-4E476B264FC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2682C49-B2F2-C9A8-DB3B-3C004A34CAF2}"/>
              </a:ext>
            </a:extLst>
          </p:cNvPr>
          <p:cNvSpPr>
            <a:spLocks noGrp="1"/>
          </p:cNvSpPr>
          <p:nvPr>
            <p:ph type="sldNum" sz="quarter" idx="10"/>
          </p:nvPr>
        </p:nvSpPr>
        <p:spPr/>
        <p:txBody>
          <a:bodyPr/>
          <a:lstStyle/>
          <a:p>
            <a:fld id="{DB641BB8-44C0-934B-86DB-E8BE9DF68C78}" type="slidenum">
              <a:rPr lang="en-US" smtClean="0"/>
              <a:t>58</a:t>
            </a:fld>
            <a:endParaRPr lang="en-US"/>
          </a:p>
        </p:txBody>
      </p:sp>
    </p:spTree>
    <p:extLst>
      <p:ext uri="{BB962C8B-B14F-4D97-AF65-F5344CB8AC3E}">
        <p14:creationId xmlns:p14="http://schemas.microsoft.com/office/powerpoint/2010/main" val="1325054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F741D4-46F2-FE43-BE19-1972B949D3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8C7418-303C-D48E-6367-EEA1ADD373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372316-AB05-2FC7-6CF5-24D5D2CE311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AA91F87-D265-4B60-EEE2-6A51B7294639}"/>
              </a:ext>
            </a:extLst>
          </p:cNvPr>
          <p:cNvSpPr>
            <a:spLocks noGrp="1"/>
          </p:cNvSpPr>
          <p:nvPr>
            <p:ph type="sldNum" sz="quarter" idx="10"/>
          </p:nvPr>
        </p:nvSpPr>
        <p:spPr/>
        <p:txBody>
          <a:bodyPr/>
          <a:lstStyle/>
          <a:p>
            <a:fld id="{DB641BB8-44C0-934B-86DB-E8BE9DF68C78}" type="slidenum">
              <a:rPr lang="en-US" smtClean="0"/>
              <a:t>59</a:t>
            </a:fld>
            <a:endParaRPr lang="en-US"/>
          </a:p>
        </p:txBody>
      </p:sp>
    </p:spTree>
    <p:extLst>
      <p:ext uri="{BB962C8B-B14F-4D97-AF65-F5344CB8AC3E}">
        <p14:creationId xmlns:p14="http://schemas.microsoft.com/office/powerpoint/2010/main" val="459586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F7A53-99AD-BBCE-E279-4FECB334E1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6A1DD7-DBF1-EDDA-358D-343C81EAC2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A2498D-0B79-F56A-C365-F3F56DCC968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FC70B0F-BC54-AEAD-7D35-92C69A0F329F}"/>
              </a:ext>
            </a:extLst>
          </p:cNvPr>
          <p:cNvSpPr>
            <a:spLocks noGrp="1"/>
          </p:cNvSpPr>
          <p:nvPr>
            <p:ph type="sldNum" sz="quarter" idx="10"/>
          </p:nvPr>
        </p:nvSpPr>
        <p:spPr/>
        <p:txBody>
          <a:bodyPr/>
          <a:lstStyle/>
          <a:p>
            <a:fld id="{DB641BB8-44C0-934B-86DB-E8BE9DF68C78}" type="slidenum">
              <a:rPr lang="en-US" smtClean="0"/>
              <a:t>60</a:t>
            </a:fld>
            <a:endParaRPr lang="en-US"/>
          </a:p>
        </p:txBody>
      </p:sp>
    </p:spTree>
    <p:extLst>
      <p:ext uri="{BB962C8B-B14F-4D97-AF65-F5344CB8AC3E}">
        <p14:creationId xmlns:p14="http://schemas.microsoft.com/office/powerpoint/2010/main" val="29989626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DFEEB-B5D0-89BF-295B-201AEFD97B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B0F922-5848-786E-2AF4-3FF4AE9538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7B08F6-183D-A430-32A7-39D1C8EB6E9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BEE365E-D3F6-9C09-14CF-5A2C42A02248}"/>
              </a:ext>
            </a:extLst>
          </p:cNvPr>
          <p:cNvSpPr>
            <a:spLocks noGrp="1"/>
          </p:cNvSpPr>
          <p:nvPr>
            <p:ph type="sldNum" sz="quarter" idx="10"/>
          </p:nvPr>
        </p:nvSpPr>
        <p:spPr/>
        <p:txBody>
          <a:bodyPr/>
          <a:lstStyle/>
          <a:p>
            <a:fld id="{DB641BB8-44C0-934B-86DB-E8BE9DF68C78}" type="slidenum">
              <a:rPr lang="en-US" smtClean="0"/>
              <a:t>61</a:t>
            </a:fld>
            <a:endParaRPr lang="en-US"/>
          </a:p>
        </p:txBody>
      </p:sp>
    </p:spTree>
    <p:extLst>
      <p:ext uri="{BB962C8B-B14F-4D97-AF65-F5344CB8AC3E}">
        <p14:creationId xmlns:p14="http://schemas.microsoft.com/office/powerpoint/2010/main" val="2246167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3DD14-E560-9096-E8A9-FBB62CE21B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40298C-84F0-8FF3-CE6F-A84E2535D2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3769F4-15EE-8A25-F03B-D2DB9FA1BE1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7BBC6BA-62BE-86E7-5FA0-680A7456EE74}"/>
              </a:ext>
            </a:extLst>
          </p:cNvPr>
          <p:cNvSpPr>
            <a:spLocks noGrp="1"/>
          </p:cNvSpPr>
          <p:nvPr>
            <p:ph type="sldNum" sz="quarter" idx="10"/>
          </p:nvPr>
        </p:nvSpPr>
        <p:spPr/>
        <p:txBody>
          <a:bodyPr/>
          <a:lstStyle/>
          <a:p>
            <a:fld id="{DB641BB8-44C0-934B-86DB-E8BE9DF68C78}" type="slidenum">
              <a:rPr lang="en-US" smtClean="0"/>
              <a:t>62</a:t>
            </a:fld>
            <a:endParaRPr lang="en-US"/>
          </a:p>
        </p:txBody>
      </p:sp>
    </p:spTree>
    <p:extLst>
      <p:ext uri="{BB962C8B-B14F-4D97-AF65-F5344CB8AC3E}">
        <p14:creationId xmlns:p14="http://schemas.microsoft.com/office/powerpoint/2010/main" val="22026925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5C6FA-304D-355C-3440-D9006C43F3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4A24A4-C568-FB7D-E79E-9BC95E9E67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17DC3C-AEFF-9A10-007E-CA8E8DC582E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B52577F-FE01-EE60-0DFA-658477842A49}"/>
              </a:ext>
            </a:extLst>
          </p:cNvPr>
          <p:cNvSpPr>
            <a:spLocks noGrp="1"/>
          </p:cNvSpPr>
          <p:nvPr>
            <p:ph type="sldNum" sz="quarter" idx="10"/>
          </p:nvPr>
        </p:nvSpPr>
        <p:spPr/>
        <p:txBody>
          <a:bodyPr/>
          <a:lstStyle/>
          <a:p>
            <a:fld id="{DB641BB8-44C0-934B-86DB-E8BE9DF68C78}" type="slidenum">
              <a:rPr lang="en-US" smtClean="0"/>
              <a:t>63</a:t>
            </a:fld>
            <a:endParaRPr lang="en-US"/>
          </a:p>
        </p:txBody>
      </p:sp>
    </p:spTree>
    <p:extLst>
      <p:ext uri="{BB962C8B-B14F-4D97-AF65-F5344CB8AC3E}">
        <p14:creationId xmlns:p14="http://schemas.microsoft.com/office/powerpoint/2010/main" val="17502448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19A78-43DB-3396-BD56-46C18A70E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36C0AE-63CB-6A4F-92E1-C90AFA44E2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6C4092-D613-C2C5-03DF-B61BA9C548C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CE2193E-C0CF-7659-2A9B-7200C8A81A8F}"/>
              </a:ext>
            </a:extLst>
          </p:cNvPr>
          <p:cNvSpPr>
            <a:spLocks noGrp="1"/>
          </p:cNvSpPr>
          <p:nvPr>
            <p:ph type="sldNum" sz="quarter" idx="10"/>
          </p:nvPr>
        </p:nvSpPr>
        <p:spPr/>
        <p:txBody>
          <a:bodyPr/>
          <a:lstStyle/>
          <a:p>
            <a:fld id="{DB641BB8-44C0-934B-86DB-E8BE9DF68C78}" type="slidenum">
              <a:rPr lang="en-US" smtClean="0"/>
              <a:t>64</a:t>
            </a:fld>
            <a:endParaRPr lang="en-US"/>
          </a:p>
        </p:txBody>
      </p:sp>
    </p:spTree>
    <p:extLst>
      <p:ext uri="{BB962C8B-B14F-4D97-AF65-F5344CB8AC3E}">
        <p14:creationId xmlns:p14="http://schemas.microsoft.com/office/powerpoint/2010/main" val="2700764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7C96F-7B0D-D92B-4CEB-4FA33BD94B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8C0317-38C2-37DC-73D6-3B43B2211C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65FAB3-CF1A-C4F6-0CC0-9B447AD29DF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104EA67-2154-6671-4799-4969D626D2D4}"/>
              </a:ext>
            </a:extLst>
          </p:cNvPr>
          <p:cNvSpPr>
            <a:spLocks noGrp="1"/>
          </p:cNvSpPr>
          <p:nvPr>
            <p:ph type="sldNum" sz="quarter" idx="10"/>
          </p:nvPr>
        </p:nvSpPr>
        <p:spPr/>
        <p:txBody>
          <a:bodyPr/>
          <a:lstStyle/>
          <a:p>
            <a:fld id="{DB641BB8-44C0-934B-86DB-E8BE9DF68C78}" type="slidenum">
              <a:rPr lang="en-US" smtClean="0"/>
              <a:t>65</a:t>
            </a:fld>
            <a:endParaRPr lang="en-US"/>
          </a:p>
        </p:txBody>
      </p:sp>
    </p:spTree>
    <p:extLst>
      <p:ext uri="{BB962C8B-B14F-4D97-AF65-F5344CB8AC3E}">
        <p14:creationId xmlns:p14="http://schemas.microsoft.com/office/powerpoint/2010/main" val="1828928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C0E0C-FAD7-96AE-E6E5-65D4724DA7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68DA1D-AE58-0440-C168-21D83E7CB9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6D582C-DDAB-51B7-0858-79D704B8E23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01996A2-4E4A-7214-4F0E-17174CB66ABA}"/>
              </a:ext>
            </a:extLst>
          </p:cNvPr>
          <p:cNvSpPr>
            <a:spLocks noGrp="1"/>
          </p:cNvSpPr>
          <p:nvPr>
            <p:ph type="sldNum" sz="quarter" idx="10"/>
          </p:nvPr>
        </p:nvSpPr>
        <p:spPr/>
        <p:txBody>
          <a:bodyPr/>
          <a:lstStyle/>
          <a:p>
            <a:fld id="{DB641BB8-44C0-934B-86DB-E8BE9DF68C78}" type="slidenum">
              <a:rPr lang="en-US" smtClean="0"/>
              <a:t>66</a:t>
            </a:fld>
            <a:endParaRPr lang="en-US"/>
          </a:p>
        </p:txBody>
      </p:sp>
    </p:spTree>
    <p:extLst>
      <p:ext uri="{BB962C8B-B14F-4D97-AF65-F5344CB8AC3E}">
        <p14:creationId xmlns:p14="http://schemas.microsoft.com/office/powerpoint/2010/main" val="3487941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CEF13452-4DCE-1C41-B533-977C626DDE8F}" type="slidenum">
              <a:rPr lang="cy-GB" smtClean="0"/>
              <a:t>69</a:t>
            </a:fld>
            <a:endParaRPr lang="cy-GB"/>
          </a:p>
        </p:txBody>
      </p:sp>
    </p:spTree>
    <p:extLst>
      <p:ext uri="{BB962C8B-B14F-4D97-AF65-F5344CB8AC3E}">
        <p14:creationId xmlns:p14="http://schemas.microsoft.com/office/powerpoint/2010/main" val="204406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874237-F867-2494-CD47-6059DBE69E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8B0F95-3A9A-6188-E05E-270914DFACF1}"/>
              </a:ext>
            </a:extLst>
          </p:cNvPr>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718F36A-4FC7-2A80-EF6B-01F61DF28FE5}"/>
              </a:ext>
            </a:extLst>
          </p:cNvPr>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12906970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1D333-052C-3928-1169-86D45D4518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65E9AA-0B4F-4AE4-A517-B9CFDDB06C6D}"/>
              </a:ext>
            </a:extLst>
          </p:cNvPr>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E43FFD4-D1B8-3522-F709-51E63A354824}"/>
              </a:ext>
            </a:extLst>
          </p:cNvPr>
          <p:cNvSpPr>
            <a:spLocks noGrp="1"/>
          </p:cNvSpPr>
          <p:nvPr>
            <p:ph type="body" idx="1"/>
          </p:nvPr>
        </p:nvSpPr>
        <p:spPr>
          <a:xfrm>
            <a:off x="685800" y="4400550"/>
            <a:ext cx="5486400" cy="3600450"/>
          </a:xfrm>
          <a:prstGeom prst="rect">
            <a:avLst/>
          </a:prstGeom>
        </p:spPr>
        <p:txBody>
          <a:bodyPr/>
          <a:lstStyle/>
          <a:p>
            <a:endParaRPr lang="cy-GB" dirty="0"/>
          </a:p>
        </p:txBody>
      </p:sp>
    </p:spTree>
    <p:extLst>
      <p:ext uri="{BB962C8B-B14F-4D97-AF65-F5344CB8AC3E}">
        <p14:creationId xmlns:p14="http://schemas.microsoft.com/office/powerpoint/2010/main" val="4111660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139938-AB82-5722-8BCF-45F8B66617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6F2CB8-BCF9-C7E6-08F4-F6A37F652B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7C7F6A-0439-3C22-601E-55EF605AA7DC}"/>
              </a:ext>
            </a:extLst>
          </p:cNvPr>
          <p:cNvSpPr>
            <a:spLocks noGrp="1"/>
          </p:cNvSpPr>
          <p:nvPr>
            <p:ph type="body" idx="1"/>
          </p:nvPr>
        </p:nvSpPr>
        <p:spPr/>
        <p:txBody>
          <a:bodyPr/>
          <a:lstStyle/>
          <a:p>
            <a:endParaRPr lang="cy-GB"/>
          </a:p>
        </p:txBody>
      </p:sp>
      <p:sp>
        <p:nvSpPr>
          <p:cNvPr id="4" name="Slide Number Placeholder 3">
            <a:extLst>
              <a:ext uri="{FF2B5EF4-FFF2-40B4-BE49-F238E27FC236}">
                <a16:creationId xmlns:a16="http://schemas.microsoft.com/office/drawing/2014/main" id="{86CDF5A5-FEE2-2325-E4AE-2C4CE8A3DD31}"/>
              </a:ext>
            </a:extLst>
          </p:cNvPr>
          <p:cNvSpPr>
            <a:spLocks noGrp="1"/>
          </p:cNvSpPr>
          <p:nvPr>
            <p:ph type="sldNum" sz="quarter" idx="5"/>
          </p:nvPr>
        </p:nvSpPr>
        <p:spPr/>
        <p:txBody>
          <a:bodyPr/>
          <a:lstStyle/>
          <a:p>
            <a:fld id="{CEF13452-4DCE-1C41-B533-977C626DDE8F}" type="slidenum">
              <a:rPr lang="cy-GB" smtClean="0"/>
              <a:t>81</a:t>
            </a:fld>
            <a:endParaRPr lang="cy-GB"/>
          </a:p>
        </p:txBody>
      </p:sp>
    </p:spTree>
    <p:extLst>
      <p:ext uri="{BB962C8B-B14F-4D97-AF65-F5344CB8AC3E}">
        <p14:creationId xmlns:p14="http://schemas.microsoft.com/office/powerpoint/2010/main" val="1023599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4910-D9DB-ADB0-5646-F093EB92D47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636EEB59-3031-174F-C365-B18EDD7F19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93DC18A7-1AAF-CD18-404B-3605AA1879E4}"/>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5" name="Footer Placeholder 4">
            <a:extLst>
              <a:ext uri="{FF2B5EF4-FFF2-40B4-BE49-F238E27FC236}">
                <a16:creationId xmlns:a16="http://schemas.microsoft.com/office/drawing/2014/main" id="{2B5FAEB7-4641-46CF-49C5-8A8A537852F0}"/>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18F17F5-D518-5962-16EA-565657C1B6B7}"/>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1254881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8BE44-7732-2F68-47A4-979BA50AE612}"/>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03D58055-64E1-11AE-A5BF-098752F864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CAC0BC53-84F9-801B-1214-47E7204D770E}"/>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5" name="Footer Placeholder 4">
            <a:extLst>
              <a:ext uri="{FF2B5EF4-FFF2-40B4-BE49-F238E27FC236}">
                <a16:creationId xmlns:a16="http://schemas.microsoft.com/office/drawing/2014/main" id="{661FDEBC-9E69-E98A-5CC0-42511E0AF486}"/>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C848D1DE-16F9-7278-8BA0-02BFD4860812}"/>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1656564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F4EAC-43AC-B77D-96DD-307FB7BE2E1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F5C1C678-2FA1-20BF-31AA-B2F0A0F4F0A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18DF27-60C3-FEAD-A7C9-5C06B28FF980}"/>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5" name="Footer Placeholder 4">
            <a:extLst>
              <a:ext uri="{FF2B5EF4-FFF2-40B4-BE49-F238E27FC236}">
                <a16:creationId xmlns:a16="http://schemas.microsoft.com/office/drawing/2014/main" id="{C09C3E4E-2012-BA9D-B4EB-E02636B3E336}"/>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F84078A4-0578-26E4-CD15-8814DE64E29E}"/>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1640854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F62AA-EF78-482A-DE1A-13AACC460186}"/>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53588BC2-5999-1AFC-40D3-F07C6B124D8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B69464EC-97B6-6E93-B995-D767A3932E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632F8FB7-7CA7-DBB8-F09D-F8D67D5DC97A}"/>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6" name="Footer Placeholder 5">
            <a:extLst>
              <a:ext uri="{FF2B5EF4-FFF2-40B4-BE49-F238E27FC236}">
                <a16:creationId xmlns:a16="http://schemas.microsoft.com/office/drawing/2014/main" id="{CBCC0CFB-DE30-A342-5E6A-3D7A1FB0520E}"/>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F69807AA-8CB8-F382-611A-A91A3611D9BE}"/>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2183801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9BDFB-DA84-4F25-26FD-165215B2397B}"/>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3063CF52-AC51-AA5F-ACE5-0DFFC2FC63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76643B-12F7-951F-C7F5-6470E8159E8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76BA6AA6-82A8-6441-512F-AE146708C4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FF94922-997E-6E12-DAD9-D03F579DC9F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F7D525B1-365F-B2AE-1585-33F86FE280A9}"/>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8" name="Footer Placeholder 7">
            <a:extLst>
              <a:ext uri="{FF2B5EF4-FFF2-40B4-BE49-F238E27FC236}">
                <a16:creationId xmlns:a16="http://schemas.microsoft.com/office/drawing/2014/main" id="{FCB14933-E497-C0D4-F2DD-288EFE9B9871}"/>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3AB7E54E-FC45-27EB-C806-935047939E0D}"/>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2949343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3916B-735A-2F45-E0CA-4A05EC13EAA7}"/>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CD3FEDCF-7675-A01C-8A74-E5BCA6F59257}"/>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4" name="Footer Placeholder 3">
            <a:extLst>
              <a:ext uri="{FF2B5EF4-FFF2-40B4-BE49-F238E27FC236}">
                <a16:creationId xmlns:a16="http://schemas.microsoft.com/office/drawing/2014/main" id="{B752D7B3-9C03-02B0-1798-DEB40B950BC2}"/>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2F6FAC8A-CFC5-6E44-3068-E629E6684880}"/>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586748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C3E27B-C0AC-58C4-9C15-B9D3D22C8AF2}"/>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3" name="Footer Placeholder 2">
            <a:extLst>
              <a:ext uri="{FF2B5EF4-FFF2-40B4-BE49-F238E27FC236}">
                <a16:creationId xmlns:a16="http://schemas.microsoft.com/office/drawing/2014/main" id="{688AB269-F9C4-D9B6-B1B1-0BBDD27C106B}"/>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8ADD36C1-482D-8772-616D-3E3A2535571B}"/>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2433000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530F1-5859-68BF-6A77-30FBDCFEB8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6DEAF374-E4EA-0E19-8C7F-CA1C0EA647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28D0B998-BA72-0267-43B4-A8FDBF9B3C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BAB40B-940F-A94F-90AF-01549BDD7ADE}"/>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6" name="Footer Placeholder 5">
            <a:extLst>
              <a:ext uri="{FF2B5EF4-FFF2-40B4-BE49-F238E27FC236}">
                <a16:creationId xmlns:a16="http://schemas.microsoft.com/office/drawing/2014/main" id="{2921E4B3-8708-A939-6C18-AEF4E66A7D7D}"/>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81B7F4B9-0ECA-FEB8-F2E1-D4488FD4C430}"/>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4136789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BFD32-F089-8803-D31C-C10863999E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0F98B753-AE8A-500A-6739-5289A0ED4B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5C4A294B-F1A0-59BB-7468-D0210A13D1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A51853-2D05-4046-D806-8C7CF5C04F33}"/>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6" name="Footer Placeholder 5">
            <a:extLst>
              <a:ext uri="{FF2B5EF4-FFF2-40B4-BE49-F238E27FC236}">
                <a16:creationId xmlns:a16="http://schemas.microsoft.com/office/drawing/2014/main" id="{0CB4C7E1-5F22-F279-321F-78D0E8FA542B}"/>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FCF86990-4E68-3F82-1D6E-D40DD4F4D8E0}"/>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2242324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73857-00F5-B72B-0C36-8B10E6DBD473}"/>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7C2FB73E-4323-1AEC-D37F-EE0A9B1224B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30A907EB-5311-E4E6-5C72-BB4274F39BBE}"/>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5" name="Footer Placeholder 4">
            <a:extLst>
              <a:ext uri="{FF2B5EF4-FFF2-40B4-BE49-F238E27FC236}">
                <a16:creationId xmlns:a16="http://schemas.microsoft.com/office/drawing/2014/main" id="{5D721BF5-DB33-991E-037B-F12D2B2243D3}"/>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E68D8FDC-4841-3680-0413-34822BB4FC49}"/>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3539700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1F8801-F2C0-DC3D-EF45-272EF449A69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ACE9D7A5-003C-0C1F-EA1E-A6460BA16F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5BB58806-579C-B7D1-5718-4E4AAF923763}"/>
              </a:ext>
            </a:extLst>
          </p:cNvPr>
          <p:cNvSpPr>
            <a:spLocks noGrp="1"/>
          </p:cNvSpPr>
          <p:nvPr>
            <p:ph type="dt" sz="half" idx="10"/>
          </p:nvPr>
        </p:nvSpPr>
        <p:spPr/>
        <p:txBody>
          <a:bodyPr/>
          <a:lstStyle/>
          <a:p>
            <a:fld id="{29D42BE6-C96E-0747-8401-3F7552714191}" type="datetimeFigureOut">
              <a:rPr lang="cy-GB" smtClean="0"/>
              <a:t>08/09/25</a:t>
            </a:fld>
            <a:endParaRPr lang="cy-GB"/>
          </a:p>
        </p:txBody>
      </p:sp>
      <p:sp>
        <p:nvSpPr>
          <p:cNvPr id="5" name="Footer Placeholder 4">
            <a:extLst>
              <a:ext uri="{FF2B5EF4-FFF2-40B4-BE49-F238E27FC236}">
                <a16:creationId xmlns:a16="http://schemas.microsoft.com/office/drawing/2014/main" id="{900734B7-3183-B643-78C9-8B4D34BC596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CC4624B-F1E1-9236-BEDD-F0ED3A98476E}"/>
              </a:ext>
            </a:extLst>
          </p:cNvPr>
          <p:cNvSpPr>
            <a:spLocks noGrp="1"/>
          </p:cNvSpPr>
          <p:nvPr>
            <p:ph type="sldNum" sz="quarter" idx="12"/>
          </p:nvPr>
        </p:nvSpPr>
        <p:spPr/>
        <p:txBody>
          <a:bodyPr/>
          <a:lstStyle/>
          <a:p>
            <a:fld id="{8CB2CB4A-180D-D94D-B029-7AB3E9346E9F}" type="slidenum">
              <a:rPr lang="cy-GB" smtClean="0"/>
              <a:t>‹#›</a:t>
            </a:fld>
            <a:endParaRPr lang="cy-GB"/>
          </a:p>
        </p:txBody>
      </p:sp>
    </p:spTree>
    <p:extLst>
      <p:ext uri="{BB962C8B-B14F-4D97-AF65-F5344CB8AC3E}">
        <p14:creationId xmlns:p14="http://schemas.microsoft.com/office/powerpoint/2010/main" val="3049552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1F89C-CF40-63E1-83F9-17C314F44C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D933EA70-C83C-59F2-962B-7FDEAF53DB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F250199F-8285-FFAF-5FF1-337B5F37E0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9D42BE6-C96E-0747-8401-3F7552714191}" type="datetimeFigureOut">
              <a:rPr lang="cy-GB" smtClean="0"/>
              <a:t>08/09/25</a:t>
            </a:fld>
            <a:endParaRPr lang="cy-GB"/>
          </a:p>
        </p:txBody>
      </p:sp>
      <p:sp>
        <p:nvSpPr>
          <p:cNvPr id="5" name="Footer Placeholder 4">
            <a:extLst>
              <a:ext uri="{FF2B5EF4-FFF2-40B4-BE49-F238E27FC236}">
                <a16:creationId xmlns:a16="http://schemas.microsoft.com/office/drawing/2014/main" id="{C5524284-690D-6CAC-0B5E-74A3E0B70C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F599D2B7-708D-3665-8E6A-E3227257C5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B2CB4A-180D-D94D-B029-7AB3E9346E9F}" type="slidenum">
              <a:rPr lang="cy-GB" smtClean="0"/>
              <a:t>‹#›</a:t>
            </a:fld>
            <a:endParaRPr lang="cy-GB"/>
          </a:p>
        </p:txBody>
      </p:sp>
    </p:spTree>
    <p:extLst>
      <p:ext uri="{BB962C8B-B14F-4D97-AF65-F5344CB8AC3E}">
        <p14:creationId xmlns:p14="http://schemas.microsoft.com/office/powerpoint/2010/main" val="224551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pixabay.com/illustrations/thumbs-up-smiley-face-emoji-happy-4007573/" TargetMode="External"/><Relationship Id="rId11" Type="http://schemas.openxmlformats.org/officeDocument/2006/relationships/image" Target="../media/image10.png"/><Relationship Id="rId5" Type="http://schemas.openxmlformats.org/officeDocument/2006/relationships/image" Target="../media/image5.png"/><Relationship Id="rId10" Type="http://schemas.openxmlformats.org/officeDocument/2006/relationships/image" Target="../media/image9.png"/><Relationship Id="rId4" Type="http://schemas.openxmlformats.org/officeDocument/2006/relationships/hyperlink" Target="https://pixabay.com/es/emoticono-sonrisa-emoji-feliz-2120024/" TargetMode="External"/><Relationship Id="rId9" Type="http://schemas.openxmlformats.org/officeDocument/2006/relationships/image" Target="../media/image8.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1.png"/><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1.png"/><Relationship Id="rId4" Type="http://schemas.openxmlformats.org/officeDocument/2006/relationships/image" Target="../media/image1.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1.png"/><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1.png"/><Relationship Id="rId4" Type="http://schemas.openxmlformats.org/officeDocument/2006/relationships/image" Target="../media/image1.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1.png"/><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rpNuzGsPQCY?feature=oembed" TargetMode="External"/><Relationship Id="rId5" Type="http://schemas.openxmlformats.org/officeDocument/2006/relationships/image" Target="../media/image24.jpeg"/><Relationship Id="rId4" Type="http://schemas.openxmlformats.org/officeDocument/2006/relationships/image" Target="../media/image1.jpe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ideo" Target="https://www.youtube.com/embed/0PM7tY0QL80?feature=oembed" TargetMode="External"/><Relationship Id="rId5" Type="http://schemas.openxmlformats.org/officeDocument/2006/relationships/image" Target="../media/image25.jpeg"/><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5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5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5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6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6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6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6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30.png"/></Relationships>
</file>

<file path=ppt/slides/_rels/slide6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6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8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xml"/><Relationship Id="rId1" Type="http://schemas.openxmlformats.org/officeDocument/2006/relationships/video" Target="https://www.youtube.com/embed/HKiiK_UFawU?feature=oembed" TargetMode="External"/><Relationship Id="rId6" Type="http://schemas.openxmlformats.org/officeDocument/2006/relationships/image" Target="../media/image35.jpeg"/><Relationship Id="rId5" Type="http://schemas.openxmlformats.org/officeDocument/2006/relationships/hyperlink" Target="https://youtu.be/HKiiK_UFawU?si=091mZVjhxAImeVg_" TargetMode="External"/><Relationship Id="rId4" Type="http://schemas.openxmlformats.org/officeDocument/2006/relationships/image" Target="../media/image1.jpeg"/></Relationships>
</file>

<file path=ppt/slides/_rels/slide82.xml.rels><?xml version="1.0" encoding="UTF-8" standalone="yes"?>
<Relationships xmlns="http://schemas.openxmlformats.org/package/2006/relationships"><Relationship Id="rId3" Type="http://schemas.openxmlformats.org/officeDocument/2006/relationships/hyperlink" Target="https://www.estyn.llyw.cymru/adroddiadau-thematig/cefnogir-gymraeg-yn-addysg-gychwynnol-athrawon-sut-mae-sefydliadau-addysg"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educationwales.blog.gov.wales/2019/01/18/what-really-does-matter/" TargetMode="External"/><Relationship Id="rId5" Type="http://schemas.openxmlformats.org/officeDocument/2006/relationships/hyperlink" Target="https://hwb.gov.wales/api/storage/b0e91f7c-0050-47b6-9b23-0273d39df9f3/canllawiau-cwricwlwm-i-gymru-070220.pdf" TargetMode="External"/><Relationship Id="rId4" Type="http://schemas.openxmlformats.org/officeDocument/2006/relationships/hyperlink" Target="https://www.llyw.cymru/sites/default/files/publications/2019-03/cymraeg-2050-strategaeth-y-gymraeg-v1-1.pdf" TargetMode="External"/></Relationships>
</file>

<file path=ppt/slides/_rels/slide83.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A6101-B874-A246-8D2F-84634114C3D4}"/>
              </a:ext>
            </a:extLst>
          </p:cNvPr>
          <p:cNvSpPr>
            <a:spLocks noGrp="1"/>
          </p:cNvSpPr>
          <p:nvPr>
            <p:ph type="ctrTitle"/>
          </p:nvPr>
        </p:nvSpPr>
        <p:spPr>
          <a:xfrm>
            <a:off x="97732" y="1144016"/>
            <a:ext cx="11957538" cy="3176596"/>
          </a:xfrm>
        </p:spPr>
        <p:txBody>
          <a:bodyPr>
            <a:normAutofit/>
          </a:bodyPr>
          <a:lstStyle/>
          <a:p>
            <a:br>
              <a:rPr lang="cy-GB" b="1" dirty="0">
                <a:latin typeface="Arial"/>
                <a:cs typeface="Arial"/>
              </a:rPr>
            </a:br>
            <a:r>
              <a:rPr lang="cy-GB" sz="4400" b="1" dirty="0">
                <a:latin typeface="Arial"/>
                <a:cs typeface="Arial"/>
              </a:rPr>
              <a:t>Methodoleg Caffael a Datblygu Iaith</a:t>
            </a:r>
            <a:br>
              <a:rPr lang="cy-GB" sz="4400" b="1" dirty="0">
                <a:latin typeface="Arial"/>
                <a:cs typeface="Arial"/>
              </a:rPr>
            </a:br>
            <a:br>
              <a:rPr lang="cy-GB" sz="4400" b="1" dirty="0">
                <a:latin typeface="Arial"/>
                <a:cs typeface="Arial"/>
              </a:rPr>
            </a:br>
            <a:r>
              <a:rPr lang="cy-GB" sz="3600" i="1" dirty="0">
                <a:latin typeface="Arial"/>
                <a:cs typeface="Arial"/>
              </a:rPr>
              <a:t>Language Acquisition and Development Methodology</a:t>
            </a:r>
            <a:endParaRPr lang="en-US" sz="3600" dirty="0">
              <a:ea typeface="Calibri Light"/>
              <a:cs typeface="Calibri Light"/>
            </a:endParaRPr>
          </a:p>
        </p:txBody>
      </p:sp>
      <p:sp>
        <p:nvSpPr>
          <p:cNvPr id="5" name="Rectangle 4">
            <a:extLst>
              <a:ext uri="{FF2B5EF4-FFF2-40B4-BE49-F238E27FC236}">
                <a16:creationId xmlns:a16="http://schemas.microsoft.com/office/drawing/2014/main" id="{1408ED0C-5C9A-6A48-8C88-3598AD299A1B}"/>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6" name="Picture 8">
            <a:extLst>
              <a:ext uri="{FF2B5EF4-FFF2-40B4-BE49-F238E27FC236}">
                <a16:creationId xmlns:a16="http://schemas.microsoft.com/office/drawing/2014/main" id="{E45BAF55-1CEC-3648-A218-AF21BB2E1E99}"/>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8110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7EB98A-7C10-1B4D-8630-3E4E678640E0}"/>
              </a:ext>
            </a:extLst>
          </p:cNvPr>
          <p:cNvSpPr>
            <a:spLocks noGrp="1"/>
          </p:cNvSpPr>
          <p:nvPr>
            <p:ph idx="1"/>
          </p:nvPr>
        </p:nvSpPr>
        <p:spPr>
          <a:xfrm>
            <a:off x="838200" y="1062038"/>
            <a:ext cx="10515600" cy="4134231"/>
          </a:xfrm>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ctr">
            <a:noAutofit/>
          </a:bodyPr>
          <a:lstStyle/>
          <a:p>
            <a:pPr marL="0" indent="0" algn="ctr">
              <a:buNone/>
            </a:pPr>
            <a:r>
              <a:rPr lang="cy-GB" sz="5400" b="1" dirty="0">
                <a:latin typeface="Arial"/>
                <a:cs typeface="Arial"/>
              </a:rPr>
              <a:t>Sut ydych chi’n </a:t>
            </a:r>
          </a:p>
          <a:p>
            <a:pPr marL="0" indent="0" algn="ctr">
              <a:buNone/>
            </a:pPr>
            <a:r>
              <a:rPr lang="cy-GB" sz="5400" b="1" dirty="0">
                <a:latin typeface="Arial"/>
                <a:cs typeface="Arial"/>
              </a:rPr>
              <a:t>dod yn athro iaith?</a:t>
            </a:r>
          </a:p>
          <a:p>
            <a:pPr marL="0" indent="0" algn="ctr">
              <a:buNone/>
            </a:pPr>
            <a:endParaRPr lang="cy-GB" sz="2400" b="1" dirty="0">
              <a:latin typeface="Arial"/>
              <a:cs typeface="Arial"/>
            </a:endParaRPr>
          </a:p>
          <a:p>
            <a:pPr marL="0" indent="0" algn="ctr">
              <a:buNone/>
            </a:pPr>
            <a:r>
              <a:rPr lang="cy-GB" sz="5400" i="1" dirty="0">
                <a:latin typeface="Arial"/>
                <a:cs typeface="Arial"/>
              </a:rPr>
              <a:t>How do you </a:t>
            </a:r>
          </a:p>
          <a:p>
            <a:pPr marL="0" indent="0" algn="ctr">
              <a:buNone/>
            </a:pPr>
            <a:r>
              <a:rPr lang="cy-GB" sz="5400" i="1" dirty="0">
                <a:latin typeface="Arial"/>
                <a:cs typeface="Arial"/>
              </a:rPr>
              <a:t>become a language teacher?</a:t>
            </a:r>
          </a:p>
        </p:txBody>
      </p:sp>
      <p:sp>
        <p:nvSpPr>
          <p:cNvPr id="4" name="Rectangle 3">
            <a:extLst>
              <a:ext uri="{FF2B5EF4-FFF2-40B4-BE49-F238E27FC236}">
                <a16:creationId xmlns:a16="http://schemas.microsoft.com/office/drawing/2014/main" id="{271207D2-7AC2-9B4E-A3D5-6C023F07CD08}"/>
              </a:ext>
            </a:extLst>
          </p:cNvPr>
          <p:cNvSpPr/>
          <p:nvPr/>
        </p:nvSpPr>
        <p:spPr>
          <a:xfrm>
            <a:off x="-3694" y="6402597"/>
            <a:ext cx="12160391"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5" name="Picture 8">
            <a:extLst>
              <a:ext uri="{FF2B5EF4-FFF2-40B4-BE49-F238E27FC236}">
                <a16:creationId xmlns:a16="http://schemas.microsoft.com/office/drawing/2014/main" id="{D0CDE37F-6B0A-3844-9581-FEB2C48D52FE}"/>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7175" y="640259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5080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EA5B1BA-8C43-7F46-BBC1-69AA86716D47}"/>
              </a:ext>
            </a:extLst>
          </p:cNvPr>
          <p:cNvPicPr>
            <a:picLocks noChangeAspect="1"/>
          </p:cNvPicPr>
          <p:nvPr/>
        </p:nvPicPr>
        <p:blipFill>
          <a:blip r:embed="rId3"/>
          <a:stretch>
            <a:fillRect/>
          </a:stretch>
        </p:blipFill>
        <p:spPr>
          <a:xfrm>
            <a:off x="271606" y="1363370"/>
            <a:ext cx="1620447" cy="2146674"/>
          </a:xfrm>
          <a:prstGeom prst="rect">
            <a:avLst/>
          </a:prstGeom>
          <a:ln>
            <a:solidFill>
              <a:schemeClr val="tx1"/>
            </a:solidFill>
          </a:ln>
        </p:spPr>
      </p:pic>
      <p:sp>
        <p:nvSpPr>
          <p:cNvPr id="4" name="Title 3">
            <a:extLst>
              <a:ext uri="{FF2B5EF4-FFF2-40B4-BE49-F238E27FC236}">
                <a16:creationId xmlns:a16="http://schemas.microsoft.com/office/drawing/2014/main" id="{8D40E2B5-B064-8D4A-BE45-09E2F51B297E}"/>
              </a:ext>
            </a:extLst>
          </p:cNvPr>
          <p:cNvSpPr>
            <a:spLocks noGrp="1"/>
          </p:cNvSpPr>
          <p:nvPr>
            <p:ph type="title"/>
          </p:nvPr>
        </p:nvSpPr>
        <p:spPr>
          <a:xfrm>
            <a:off x="820057" y="149226"/>
            <a:ext cx="10515600" cy="898898"/>
          </a:xfrm>
          <a:solidFill>
            <a:srgbClr val="E6CCFF"/>
          </a:solidFill>
        </p:spPr>
        <p:txBody>
          <a:bodyPr/>
          <a:lstStyle/>
          <a:p>
            <a:pPr algn="ctr"/>
            <a:r>
              <a:rPr lang="cy-GB" b="1" dirty="0">
                <a:latin typeface="Arial"/>
                <a:cs typeface="Arial"/>
              </a:rPr>
              <a:t>Estyn</a:t>
            </a:r>
          </a:p>
        </p:txBody>
      </p:sp>
      <p:sp>
        <p:nvSpPr>
          <p:cNvPr id="3" name="TextBox 2">
            <a:extLst>
              <a:ext uri="{FF2B5EF4-FFF2-40B4-BE49-F238E27FC236}">
                <a16:creationId xmlns:a16="http://schemas.microsoft.com/office/drawing/2014/main" id="{844394DA-18E8-49AB-65BF-C1972E271574}"/>
              </a:ext>
            </a:extLst>
          </p:cNvPr>
          <p:cNvSpPr txBox="1"/>
          <p:nvPr/>
        </p:nvSpPr>
        <p:spPr>
          <a:xfrm>
            <a:off x="2136531" y="1361500"/>
            <a:ext cx="9909468" cy="4832092"/>
          </a:xfrm>
          <a:prstGeom prst="rect">
            <a:avLst/>
          </a:prstGeom>
          <a:noFill/>
        </p:spPr>
        <p:txBody>
          <a:bodyPr wrap="square" lIns="91440" tIns="45720" rIns="91440" bIns="45720" rtlCol="0" anchor="t">
            <a:spAutoFit/>
          </a:bodyPr>
          <a:lstStyle/>
          <a:p>
            <a:pPr algn="ctr"/>
            <a:r>
              <a:rPr lang="cy-GB" sz="2200" dirty="0">
                <a:latin typeface="Arial"/>
                <a:cs typeface="Arial"/>
              </a:rPr>
              <a:t>Argymhellion:</a:t>
            </a:r>
          </a:p>
          <a:p>
            <a:endParaRPr lang="cy-GB" sz="2200" dirty="0">
              <a:latin typeface="Arial" panose="020B0604020202020204" pitchFamily="34" charset="0"/>
              <a:cs typeface="Arial" panose="020B0604020202020204" pitchFamily="34" charset="0"/>
            </a:endParaRPr>
          </a:p>
          <a:p>
            <a:r>
              <a:rPr lang="cy-GB" sz="2200" dirty="0">
                <a:latin typeface="Arial"/>
                <a:cs typeface="Arial"/>
              </a:rPr>
              <a:t>A2 	Sicrhau bod y ddarpariaeth ar gyfer cefnogi medrau Cymraeg yn 	datblygu medrau personol ac addysgu ymarferwyr i ddatblygu medrau 	Cymraeg disgyblion.  Dylai hyn gynnwys addysgeg caffael a datblygu 	iaith mewn ysgolion cyfrwng Cymraeg, cyfrwng Saesneg a dwyieithog.</a:t>
            </a:r>
          </a:p>
          <a:p>
            <a:endParaRPr lang="en-US" sz="2200" dirty="0">
              <a:latin typeface="Arial" panose="020B0604020202020204" pitchFamily="34" charset="0"/>
              <a:cs typeface="Arial" panose="020B0604020202020204" pitchFamily="34" charset="0"/>
            </a:endParaRPr>
          </a:p>
          <a:p>
            <a:pPr algn="ctr"/>
            <a:endParaRPr lang="en-US" sz="2200" i="1" dirty="0">
              <a:latin typeface="Arial"/>
              <a:cs typeface="Arial"/>
            </a:endParaRPr>
          </a:p>
          <a:p>
            <a:pPr algn="ctr"/>
            <a:r>
              <a:rPr lang="en-US" sz="2200" i="1" dirty="0">
                <a:latin typeface="Arial"/>
                <a:cs typeface="Arial"/>
              </a:rPr>
              <a:t>Recommendation:</a:t>
            </a:r>
            <a:endParaRPr lang="en-US" dirty="0"/>
          </a:p>
          <a:p>
            <a:endParaRPr lang="en-US" sz="2200" i="1" dirty="0">
              <a:latin typeface="Arial" panose="020B0604020202020204" pitchFamily="34" charset="0"/>
              <a:cs typeface="Arial" panose="020B0604020202020204" pitchFamily="34" charset="0"/>
            </a:endParaRPr>
          </a:p>
          <a:p>
            <a:r>
              <a:rPr lang="en-US" sz="2200" i="1" dirty="0">
                <a:latin typeface="Arial"/>
                <a:cs typeface="Arial"/>
              </a:rPr>
              <a:t>R2 	Ensure that provision to support the Welsh language focuses on the 	development of practitioners’ personal skills and teaching to develop 	pupils’ 	Welsh skills: this should include language acquisition pedagogy 	in Welsh-medium, English-medium and bilingual schools.</a:t>
            </a:r>
          </a:p>
        </p:txBody>
      </p:sp>
      <p:pic>
        <p:nvPicPr>
          <p:cNvPr id="7" name="Picture 6">
            <a:extLst>
              <a:ext uri="{FF2B5EF4-FFF2-40B4-BE49-F238E27FC236}">
                <a16:creationId xmlns:a16="http://schemas.microsoft.com/office/drawing/2014/main" id="{11A4BE58-F12C-1193-679D-05767DB9375B}"/>
              </a:ext>
            </a:extLst>
          </p:cNvPr>
          <p:cNvPicPr>
            <a:picLocks noChangeAspect="1"/>
          </p:cNvPicPr>
          <p:nvPr/>
        </p:nvPicPr>
        <p:blipFill>
          <a:blip r:embed="rId4"/>
          <a:stretch>
            <a:fillRect/>
          </a:stretch>
        </p:blipFill>
        <p:spPr>
          <a:xfrm>
            <a:off x="271606" y="3960158"/>
            <a:ext cx="1627652" cy="2146674"/>
          </a:xfrm>
          <a:prstGeom prst="rect">
            <a:avLst/>
          </a:prstGeom>
          <a:ln>
            <a:solidFill>
              <a:schemeClr val="tx1"/>
            </a:solidFill>
          </a:ln>
        </p:spPr>
      </p:pic>
      <p:sp>
        <p:nvSpPr>
          <p:cNvPr id="2" name="Rectangle 1">
            <a:extLst>
              <a:ext uri="{FF2B5EF4-FFF2-40B4-BE49-F238E27FC236}">
                <a16:creationId xmlns:a16="http://schemas.microsoft.com/office/drawing/2014/main" id="{C628673D-626A-FBC9-A03A-139504F24DCD}"/>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5" name="Picture 8">
            <a:extLst>
              <a:ext uri="{FF2B5EF4-FFF2-40B4-BE49-F238E27FC236}">
                <a16:creationId xmlns:a16="http://schemas.microsoft.com/office/drawing/2014/main" id="{8BD3B329-28B4-303F-8D66-5575F5F160E9}"/>
              </a:ext>
            </a:extLst>
          </p:cNvPr>
          <p:cNvPicPr>
            <a:picLocks noChangeAspect="1"/>
          </p:cNvPicPr>
          <p:nvPr/>
        </p:nvPicPr>
        <p:blipFill>
          <a:blip r:embed="rId5">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1794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012AC-9E63-685C-FABD-D7C04522D5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348ED7-787B-B69A-75BD-ABBC068BA94B}"/>
              </a:ext>
            </a:extLst>
          </p:cNvPr>
          <p:cNvSpPr>
            <a:spLocks noGrp="1"/>
          </p:cNvSpPr>
          <p:nvPr>
            <p:ph type="ctrTitle"/>
          </p:nvPr>
        </p:nvSpPr>
        <p:spPr>
          <a:xfrm>
            <a:off x="503464" y="396939"/>
            <a:ext cx="11185071" cy="3774227"/>
          </a:xfrm>
        </p:spPr>
        <p:txBody>
          <a:bodyPr>
            <a:normAutofit/>
          </a:bodyPr>
          <a:lstStyle/>
          <a:p>
            <a:br>
              <a:rPr lang="cy-GB" sz="4900" b="1" dirty="0">
                <a:latin typeface="Arial" panose="020B0604020202020204" pitchFamily="34" charset="0"/>
                <a:cs typeface="Arial" panose="020B0604020202020204" pitchFamily="34" charset="0"/>
              </a:rPr>
            </a:br>
            <a:br>
              <a:rPr lang="cy-GB" sz="4900" b="1" dirty="0">
                <a:latin typeface="Arial" panose="020B0604020202020204" pitchFamily="34" charset="0"/>
                <a:cs typeface="Arial" panose="020B0604020202020204" pitchFamily="34" charset="0"/>
              </a:rPr>
            </a:br>
            <a:r>
              <a:rPr lang="cy-GB" sz="5300" b="1" dirty="0">
                <a:latin typeface="Arial"/>
                <a:cs typeface="Arial"/>
              </a:rPr>
              <a:t>Cael sylw ein dysgwyr</a:t>
            </a:r>
            <a:br>
              <a:rPr lang="cy-GB" sz="5300" b="1" dirty="0">
                <a:latin typeface="Arial"/>
                <a:cs typeface="Arial"/>
              </a:rPr>
            </a:br>
            <a:br>
              <a:rPr lang="cy-GB" sz="5300" b="1" dirty="0">
                <a:latin typeface="Arial" panose="020B0604020202020204" pitchFamily="34" charset="0"/>
                <a:cs typeface="Arial" panose="020B0604020202020204" pitchFamily="34" charset="0"/>
              </a:rPr>
            </a:br>
            <a:r>
              <a:rPr lang="cy-GB" sz="5300" b="1" i="1" dirty="0">
                <a:latin typeface="Arial"/>
                <a:cs typeface="Arial"/>
              </a:rPr>
              <a:t>Getting our learners’ attention</a:t>
            </a:r>
            <a:endParaRPr lang="cy-GB" b="1" i="1" dirty="0">
              <a:latin typeface="Arial"/>
              <a:cs typeface="Arial"/>
            </a:endParaRPr>
          </a:p>
        </p:txBody>
      </p:sp>
      <p:sp>
        <p:nvSpPr>
          <p:cNvPr id="3" name="Rectangle 2">
            <a:extLst>
              <a:ext uri="{FF2B5EF4-FFF2-40B4-BE49-F238E27FC236}">
                <a16:creationId xmlns:a16="http://schemas.microsoft.com/office/drawing/2014/main" id="{26705671-0C49-569C-F93A-A433EF124703}"/>
              </a:ext>
            </a:extLst>
          </p:cNvPr>
          <p:cNvSpPr/>
          <p:nvPr/>
        </p:nvSpPr>
        <p:spPr>
          <a:xfrm>
            <a:off x="0" y="6402819"/>
            <a:ext cx="12192000"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altLang="en-US" dirty="0">
                <a:solidFill>
                  <a:srgbClr val="FFFFFF"/>
                </a:solidFill>
                <a:cs typeface="Calibri" panose="020F0502020204030204" pitchFamily="34" charset="0"/>
              </a:rPr>
              <a:t>Sylfaen</a:t>
            </a:r>
            <a:endParaRPr lang="en-GB" noProof="1">
              <a:cs typeface="Calibri" panose="020F0502020204030204" pitchFamily="34" charset="0"/>
            </a:endParaRPr>
          </a:p>
        </p:txBody>
      </p:sp>
      <p:pic>
        <p:nvPicPr>
          <p:cNvPr id="6" name="Picture 8">
            <a:extLst>
              <a:ext uri="{FF2B5EF4-FFF2-40B4-BE49-F238E27FC236}">
                <a16:creationId xmlns:a16="http://schemas.microsoft.com/office/drawing/2014/main" id="{3BFF88E8-5825-6DD5-F07F-072D4A8B7679}"/>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497001" y="64028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3424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6F2E43-E360-E3DD-3A5E-1BE1D6FC08C7}"/>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E9B3F27-06A4-9C04-4BDD-BF81361DDEDE}"/>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361F8EB9-7D5C-5E5B-57F7-8A1AB574DFF8}"/>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58FFA4C2-7799-8D5E-10EB-3D483B40F643}"/>
              </a:ext>
            </a:extLst>
          </p:cNvPr>
          <p:cNvSpPr txBox="1"/>
          <p:nvPr/>
        </p:nvSpPr>
        <p:spPr>
          <a:xfrm>
            <a:off x="523547" y="875024"/>
            <a:ext cx="10637208" cy="5786199"/>
          </a:xfrm>
          <a:prstGeom prst="rect">
            <a:avLst/>
          </a:prstGeom>
          <a:noFill/>
        </p:spPr>
        <p:txBody>
          <a:bodyPr wrap="square" rtlCol="0">
            <a:spAutoFit/>
          </a:bodyPr>
          <a:lstStyle/>
          <a:p>
            <a:endParaRPr lang="cy-GB" sz="1400" dirty="0"/>
          </a:p>
          <a:p>
            <a:pPr marL="571500" indent="-571500">
              <a:lnSpc>
                <a:spcPct val="150000"/>
              </a:lnSpc>
              <a:buFont typeface="Arial" panose="020B0604020202020204" pitchFamily="34" charset="0"/>
              <a:buChar char="•"/>
            </a:pPr>
            <a:r>
              <a:rPr lang="cy-GB" sz="3600" dirty="0"/>
              <a:t>pawb</a:t>
            </a:r>
          </a:p>
          <a:p>
            <a:pPr marL="571500" indent="-571500">
              <a:lnSpc>
                <a:spcPct val="150000"/>
              </a:lnSpc>
              <a:buFont typeface="Arial" panose="020B0604020202020204" pitchFamily="34" charset="0"/>
              <a:buChar char="•"/>
            </a:pPr>
            <a:r>
              <a:rPr lang="cy-GB" sz="3600" dirty="0"/>
              <a:t>hapus</a:t>
            </a:r>
          </a:p>
          <a:p>
            <a:pPr marL="571500" indent="-571500">
              <a:lnSpc>
                <a:spcPct val="150000"/>
              </a:lnSpc>
              <a:buFont typeface="Arial" panose="020B0604020202020204" pitchFamily="34" charset="0"/>
              <a:buChar char="•"/>
            </a:pPr>
            <a:r>
              <a:rPr lang="cy-GB" sz="3600" dirty="0"/>
              <a:t>iawn</a:t>
            </a:r>
          </a:p>
          <a:p>
            <a:pPr marL="571500" indent="-571500">
              <a:lnSpc>
                <a:spcPct val="150000"/>
              </a:lnSpc>
              <a:buFont typeface="Arial" panose="020B0604020202020204" pitchFamily="34" charset="0"/>
              <a:buChar char="•"/>
            </a:pPr>
            <a:r>
              <a:rPr lang="cy-GB" sz="3600" dirty="0"/>
              <a:t>barod</a:t>
            </a:r>
          </a:p>
          <a:p>
            <a:pPr marL="571500" indent="-571500">
              <a:lnSpc>
                <a:spcPct val="150000"/>
              </a:lnSpc>
              <a:buFont typeface="Arial" panose="020B0604020202020204" pitchFamily="34" charset="0"/>
              <a:buChar char="•"/>
            </a:pPr>
            <a:r>
              <a:rPr lang="cy-GB" sz="3600" dirty="0"/>
              <a:t>eistedd</a:t>
            </a:r>
          </a:p>
          <a:p>
            <a:pPr marL="571500" indent="-571500">
              <a:lnSpc>
                <a:spcPct val="150000"/>
              </a:lnSpc>
              <a:buFont typeface="Arial" panose="020B0604020202020204" pitchFamily="34" charset="0"/>
              <a:buChar char="•"/>
            </a:pPr>
            <a:r>
              <a:rPr lang="cy-GB" sz="3600" dirty="0"/>
              <a:t>gwrando</a:t>
            </a:r>
          </a:p>
          <a:p>
            <a:endParaRPr lang="cy-GB" sz="3200" dirty="0"/>
          </a:p>
        </p:txBody>
      </p:sp>
      <p:sp>
        <p:nvSpPr>
          <p:cNvPr id="2" name="Dalfan Cynnwys 2">
            <a:extLst>
              <a:ext uri="{FF2B5EF4-FFF2-40B4-BE49-F238E27FC236}">
                <a16:creationId xmlns:a16="http://schemas.microsoft.com/office/drawing/2014/main" id="{281FA673-DDFE-087F-DF08-749134D3AA7E}"/>
              </a:ext>
            </a:extLst>
          </p:cNvPr>
          <p:cNvSpPr txBox="1">
            <a:spLocks/>
          </p:cNvSpPr>
          <p:nvPr/>
        </p:nvSpPr>
        <p:spPr>
          <a:xfrm>
            <a:off x="838200" y="414880"/>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Dysgwch / </a:t>
            </a:r>
            <a:r>
              <a:rPr lang="cy-GB" sz="4000" i="1" dirty="0">
                <a:solidFill>
                  <a:schemeClr val="bg1"/>
                </a:solidFill>
                <a:latin typeface="Calibri" panose="020F0502020204030204" pitchFamily="34" charset="0"/>
                <a:cs typeface="Calibri" panose="020F0502020204030204" pitchFamily="34" charset="0"/>
              </a:rPr>
              <a:t>Learn</a:t>
            </a:r>
          </a:p>
        </p:txBody>
      </p:sp>
      <p:pic>
        <p:nvPicPr>
          <p:cNvPr id="3" name="Picture 2" descr="A yellow smiley face with black background&#10;&#10;AI-generated content may be incorrect.">
            <a:extLst>
              <a:ext uri="{FF2B5EF4-FFF2-40B4-BE49-F238E27FC236}">
                <a16:creationId xmlns:a16="http://schemas.microsoft.com/office/drawing/2014/main" id="{FA5C1802-DBC5-09BE-4104-CDC875ED82D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388086" y="2208728"/>
            <a:ext cx="714779" cy="730764"/>
          </a:xfrm>
          <a:prstGeom prst="rect">
            <a:avLst/>
          </a:prstGeom>
        </p:spPr>
      </p:pic>
      <p:pic>
        <p:nvPicPr>
          <p:cNvPr id="9" name="Picture 8" descr="A cartoon emoji with a thumbs up&#10;&#10;AI-generated content may be incorrect.">
            <a:extLst>
              <a:ext uri="{FF2B5EF4-FFF2-40B4-BE49-F238E27FC236}">
                <a16:creationId xmlns:a16="http://schemas.microsoft.com/office/drawing/2014/main" id="{975CCBF0-3607-608A-F0DD-216B821064A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458309" y="3035631"/>
            <a:ext cx="714778" cy="499228"/>
          </a:xfrm>
          <a:prstGeom prst="rect">
            <a:avLst/>
          </a:prstGeom>
        </p:spPr>
      </p:pic>
      <p:pic>
        <p:nvPicPr>
          <p:cNvPr id="10" name="Picture 9" descr="A person in a running pose&#10;&#10;AI-generated content may be incorrect.">
            <a:extLst>
              <a:ext uri="{FF2B5EF4-FFF2-40B4-BE49-F238E27FC236}">
                <a16:creationId xmlns:a16="http://schemas.microsoft.com/office/drawing/2014/main" id="{60154B57-9FA6-A731-CC92-D526EE501E47}"/>
              </a:ext>
            </a:extLst>
          </p:cNvPr>
          <p:cNvPicPr>
            <a:picLocks noChangeAspect="1"/>
          </p:cNvPicPr>
          <p:nvPr/>
        </p:nvPicPr>
        <p:blipFill>
          <a:blip r:embed="rId7"/>
          <a:stretch>
            <a:fillRect/>
          </a:stretch>
        </p:blipFill>
        <p:spPr>
          <a:xfrm>
            <a:off x="3246426" y="3572755"/>
            <a:ext cx="998100" cy="1028118"/>
          </a:xfrm>
          <a:prstGeom prst="rect">
            <a:avLst/>
          </a:prstGeom>
        </p:spPr>
      </p:pic>
      <p:pic>
        <p:nvPicPr>
          <p:cNvPr id="11" name="Picture 27">
            <a:extLst>
              <a:ext uri="{FF2B5EF4-FFF2-40B4-BE49-F238E27FC236}">
                <a16:creationId xmlns:a16="http://schemas.microsoft.com/office/drawing/2014/main" id="{A4A6194B-3986-722A-9AF1-9EBF0314526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flipH="1">
            <a:off x="3568090" y="4613527"/>
            <a:ext cx="604995" cy="833428"/>
          </a:xfrm>
          <a:prstGeom prst="rect">
            <a:avLst/>
          </a:prstGeom>
        </p:spPr>
      </p:pic>
      <p:pic>
        <p:nvPicPr>
          <p:cNvPr id="14" name="Picture 13" descr="A black ear with waves&#10;&#10;AI-generated content may be incorrect.">
            <a:extLst>
              <a:ext uri="{FF2B5EF4-FFF2-40B4-BE49-F238E27FC236}">
                <a16:creationId xmlns:a16="http://schemas.microsoft.com/office/drawing/2014/main" id="{B7DE208E-7B83-EBE2-2DFD-B88B33315139}"/>
              </a:ext>
            </a:extLst>
          </p:cNvPr>
          <p:cNvPicPr>
            <a:picLocks noChangeAspect="1"/>
          </p:cNvPicPr>
          <p:nvPr/>
        </p:nvPicPr>
        <p:blipFill>
          <a:blip r:embed="rId10"/>
          <a:stretch>
            <a:fillRect/>
          </a:stretch>
        </p:blipFill>
        <p:spPr>
          <a:xfrm>
            <a:off x="3492466" y="5515499"/>
            <a:ext cx="752060" cy="701359"/>
          </a:xfrm>
          <a:prstGeom prst="rect">
            <a:avLst/>
          </a:prstGeom>
        </p:spPr>
      </p:pic>
      <p:pic>
        <p:nvPicPr>
          <p:cNvPr id="16" name="Picture 15" descr="A group of people with different faces&#10;&#10;AI-generated content may be incorrect.">
            <a:extLst>
              <a:ext uri="{FF2B5EF4-FFF2-40B4-BE49-F238E27FC236}">
                <a16:creationId xmlns:a16="http://schemas.microsoft.com/office/drawing/2014/main" id="{BBE2B00C-422C-C52D-3C86-A20E639E247E}"/>
              </a:ext>
            </a:extLst>
          </p:cNvPr>
          <p:cNvPicPr>
            <a:picLocks noChangeAspect="1"/>
          </p:cNvPicPr>
          <p:nvPr/>
        </p:nvPicPr>
        <p:blipFill>
          <a:blip r:embed="rId11"/>
          <a:stretch>
            <a:fillRect/>
          </a:stretch>
        </p:blipFill>
        <p:spPr>
          <a:xfrm>
            <a:off x="2990198" y="1233685"/>
            <a:ext cx="1651000" cy="901700"/>
          </a:xfrm>
          <a:prstGeom prst="rect">
            <a:avLst/>
          </a:prstGeom>
        </p:spPr>
      </p:pic>
    </p:spTree>
    <p:extLst>
      <p:ext uri="{BB962C8B-B14F-4D97-AF65-F5344CB8AC3E}">
        <p14:creationId xmlns:p14="http://schemas.microsoft.com/office/powerpoint/2010/main" val="1681919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dissolve">
                                      <p:cBhvr>
                                        <p:cTn id="7" dur="500"/>
                                        <p:tgtEl>
                                          <p:spTgt spid="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dissolv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dissolv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dissolv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animEffect transition="in" filter="dissolve">
                                      <p:cBhvr>
                                        <p:cTn id="27" dur="500"/>
                                        <p:tgtEl>
                                          <p:spTgt spid="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dissolv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8">
                                            <p:txEl>
                                              <p:pRg st="4" end="4"/>
                                            </p:txEl>
                                          </p:spTgt>
                                        </p:tgtEl>
                                        <p:attrNameLst>
                                          <p:attrName>style.visibility</p:attrName>
                                        </p:attrNameLst>
                                      </p:cBhvr>
                                      <p:to>
                                        <p:strVal val="visible"/>
                                      </p:to>
                                    </p:set>
                                    <p:animEffect transition="in" filter="dissolve">
                                      <p:cBhvr>
                                        <p:cTn id="37" dur="500"/>
                                        <p:tgtEl>
                                          <p:spTgt spid="8">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dissolv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nodeType="clickEffect">
                                  <p:stCondLst>
                                    <p:cond delay="0"/>
                                  </p:stCondLst>
                                  <p:childTnLst>
                                    <p:set>
                                      <p:cBhvr>
                                        <p:cTn id="46" dur="1" fill="hold">
                                          <p:stCondLst>
                                            <p:cond delay="0"/>
                                          </p:stCondLst>
                                        </p:cTn>
                                        <p:tgtEl>
                                          <p:spTgt spid="8">
                                            <p:txEl>
                                              <p:pRg st="5" end="5"/>
                                            </p:txEl>
                                          </p:spTgt>
                                        </p:tgtEl>
                                        <p:attrNameLst>
                                          <p:attrName>style.visibility</p:attrName>
                                        </p:attrNameLst>
                                      </p:cBhvr>
                                      <p:to>
                                        <p:strVal val="visible"/>
                                      </p:to>
                                    </p:set>
                                    <p:animEffect transition="in" filter="dissolve">
                                      <p:cBhvr>
                                        <p:cTn id="47" dur="500"/>
                                        <p:tgtEl>
                                          <p:spTgt spid="8">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dissolve">
                                      <p:cBhvr>
                                        <p:cTn id="52" dur="5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nodeType="clickEffect">
                                  <p:stCondLst>
                                    <p:cond delay="0"/>
                                  </p:stCondLst>
                                  <p:childTnLst>
                                    <p:set>
                                      <p:cBhvr>
                                        <p:cTn id="56" dur="1" fill="hold">
                                          <p:stCondLst>
                                            <p:cond delay="0"/>
                                          </p:stCondLst>
                                        </p:cTn>
                                        <p:tgtEl>
                                          <p:spTgt spid="8">
                                            <p:txEl>
                                              <p:pRg st="6" end="6"/>
                                            </p:txEl>
                                          </p:spTgt>
                                        </p:tgtEl>
                                        <p:attrNameLst>
                                          <p:attrName>style.visibility</p:attrName>
                                        </p:attrNameLst>
                                      </p:cBhvr>
                                      <p:to>
                                        <p:strVal val="visible"/>
                                      </p:to>
                                    </p:set>
                                    <p:animEffect transition="in" filter="dissolve">
                                      <p:cBhvr>
                                        <p:cTn id="57" dur="500"/>
                                        <p:tgtEl>
                                          <p:spTgt spid="8">
                                            <p:txEl>
                                              <p:pRg st="6" end="6"/>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dissolve">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82DD3F3-C75D-A8C0-87D8-E12E4022924B}"/>
              </a:ext>
            </a:extLst>
          </p:cNvPr>
          <p:cNvGraphicFramePr>
            <a:graphicFrameLocks noGrp="1"/>
          </p:cNvGraphicFramePr>
          <p:nvPr>
            <p:extLst>
              <p:ext uri="{D42A27DB-BD31-4B8C-83A1-F6EECF244321}">
                <p14:modId xmlns:p14="http://schemas.microsoft.com/office/powerpoint/2010/main" val="3975157811"/>
              </p:ext>
            </p:extLst>
          </p:nvPr>
        </p:nvGraphicFramePr>
        <p:xfrm>
          <a:off x="2032000" y="21430"/>
          <a:ext cx="8128000" cy="683657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964839804"/>
                    </a:ext>
                  </a:extLst>
                </a:gridCol>
                <a:gridCol w="4064000">
                  <a:extLst>
                    <a:ext uri="{9D8B030D-6E8A-4147-A177-3AD203B41FA5}">
                      <a16:colId xmlns:a16="http://schemas.microsoft.com/office/drawing/2014/main" val="2570663619"/>
                    </a:ext>
                  </a:extLst>
                </a:gridCol>
              </a:tblGrid>
              <a:tr h="2250192">
                <a:tc>
                  <a:txBody>
                    <a:bodyPr/>
                    <a:lstStyle/>
                    <a:p>
                      <a:pPr algn="ctr"/>
                      <a:endParaRPr lang="cy-GB" sz="4400" b="0" dirty="0">
                        <a:solidFill>
                          <a:schemeClr val="tx1"/>
                        </a:solidFill>
                      </a:endParaRPr>
                    </a:p>
                    <a:p>
                      <a:pPr algn="ctr"/>
                      <a:r>
                        <a:rPr lang="cy-GB" sz="4400" b="0" dirty="0">
                          <a:solidFill>
                            <a:schemeClr val="tx1"/>
                          </a:solidFill>
                        </a:rPr>
                        <a:t>pawb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cy-GB" sz="4400" b="0" dirty="0">
                        <a:solidFill>
                          <a:schemeClr val="tx1"/>
                        </a:solidFill>
                      </a:endParaRPr>
                    </a:p>
                    <a:p>
                      <a:pPr algn="ctr"/>
                      <a:r>
                        <a:rPr lang="cy-GB" sz="4400" b="0" dirty="0">
                          <a:solidFill>
                            <a:schemeClr val="tx1"/>
                          </a:solidFill>
                        </a:rPr>
                        <a:t>hapus</a:t>
                      </a:r>
                    </a:p>
                    <a:p>
                      <a:pPr algn="ctr"/>
                      <a:endParaRPr lang="cy-GB" sz="4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7192729"/>
                  </a:ext>
                </a:extLst>
              </a:tr>
              <a:tr h="2293189">
                <a:tc>
                  <a:txBody>
                    <a:bodyPr/>
                    <a:lstStyle/>
                    <a:p>
                      <a:pPr algn="ctr"/>
                      <a:endParaRPr lang="cy-GB" sz="4400" b="0" dirty="0">
                        <a:solidFill>
                          <a:schemeClr val="tx1"/>
                        </a:solidFill>
                      </a:endParaRPr>
                    </a:p>
                    <a:p>
                      <a:pPr algn="ctr"/>
                      <a:r>
                        <a:rPr lang="cy-GB" sz="4400" b="0" dirty="0">
                          <a:solidFill>
                            <a:schemeClr val="tx1"/>
                          </a:solidFill>
                        </a:rPr>
                        <a:t>iawn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cy-GB" sz="4400" b="0" dirty="0">
                        <a:solidFill>
                          <a:schemeClr val="tx1"/>
                        </a:solidFill>
                      </a:endParaRPr>
                    </a:p>
                    <a:p>
                      <a:pPr algn="ctr"/>
                      <a:r>
                        <a:rPr lang="cy-GB" sz="4400" b="0" dirty="0">
                          <a:solidFill>
                            <a:schemeClr val="tx1"/>
                          </a:solidFill>
                        </a:rPr>
                        <a:t>eistedd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58253539"/>
                  </a:ext>
                </a:extLst>
              </a:tr>
              <a:tr h="2293189">
                <a:tc>
                  <a:txBody>
                    <a:bodyPr/>
                    <a:lstStyle/>
                    <a:p>
                      <a:pPr algn="ctr"/>
                      <a:endParaRPr lang="cy-GB" sz="4400" b="0" dirty="0">
                        <a:solidFill>
                          <a:schemeClr val="tx1"/>
                        </a:solidFill>
                      </a:endParaRPr>
                    </a:p>
                    <a:p>
                      <a:pPr algn="ctr"/>
                      <a:r>
                        <a:rPr lang="cy-GB" sz="4400" b="0" dirty="0">
                          <a:solidFill>
                            <a:schemeClr val="tx1"/>
                          </a:solidFill>
                        </a:rPr>
                        <a:t>barod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cy-GB" sz="4400" b="0" dirty="0">
                        <a:solidFill>
                          <a:schemeClr val="tx1"/>
                        </a:solidFill>
                      </a:endParaRPr>
                    </a:p>
                    <a:p>
                      <a:pPr algn="ctr"/>
                      <a:r>
                        <a:rPr lang="cy-GB" sz="4400" b="0" dirty="0">
                          <a:solidFill>
                            <a:schemeClr val="tx1"/>
                          </a:solidFill>
                        </a:rPr>
                        <a:t>gwrando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17841556"/>
                  </a:ext>
                </a:extLst>
              </a:tr>
            </a:tbl>
          </a:graphicData>
        </a:graphic>
      </p:graphicFrame>
    </p:spTree>
    <p:extLst>
      <p:ext uri="{BB962C8B-B14F-4D97-AF65-F5344CB8AC3E}">
        <p14:creationId xmlns:p14="http://schemas.microsoft.com/office/powerpoint/2010/main" val="1518286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D8C6A-8543-BAEE-9D69-E5D66BCEF015}"/>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7022D82-981B-8CD2-5ACF-714BDB22130C}"/>
              </a:ext>
            </a:extLst>
          </p:cNvPr>
          <p:cNvGraphicFramePr>
            <a:graphicFrameLocks noGrp="1"/>
          </p:cNvGraphicFramePr>
          <p:nvPr>
            <p:extLst>
              <p:ext uri="{D42A27DB-BD31-4B8C-83A1-F6EECF244321}">
                <p14:modId xmlns:p14="http://schemas.microsoft.com/office/powerpoint/2010/main" val="908197640"/>
              </p:ext>
            </p:extLst>
          </p:nvPr>
        </p:nvGraphicFramePr>
        <p:xfrm>
          <a:off x="2032000" y="21430"/>
          <a:ext cx="8128000" cy="683657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964839804"/>
                    </a:ext>
                  </a:extLst>
                </a:gridCol>
                <a:gridCol w="4064000">
                  <a:extLst>
                    <a:ext uri="{9D8B030D-6E8A-4147-A177-3AD203B41FA5}">
                      <a16:colId xmlns:a16="http://schemas.microsoft.com/office/drawing/2014/main" val="2570663619"/>
                    </a:ext>
                  </a:extLst>
                </a:gridCol>
              </a:tblGrid>
              <a:tr h="2250192">
                <a:tc>
                  <a:txBody>
                    <a:bodyPr/>
                    <a:lstStyle/>
                    <a:p>
                      <a:pPr algn="ctr"/>
                      <a:endParaRPr lang="cy-GB" sz="4400" b="0" dirty="0">
                        <a:solidFill>
                          <a:schemeClr val="tx1"/>
                        </a:solidFill>
                      </a:endParaRPr>
                    </a:p>
                    <a:p>
                      <a:pPr algn="ctr"/>
                      <a:r>
                        <a:rPr lang="cy-GB" sz="4400" b="0" dirty="0">
                          <a:solidFill>
                            <a:schemeClr val="tx1"/>
                          </a:solidFill>
                        </a:rPr>
                        <a:t>happy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cy-GB" sz="4400" b="0" dirty="0">
                        <a:solidFill>
                          <a:schemeClr val="tx1"/>
                        </a:solidFill>
                      </a:endParaRPr>
                    </a:p>
                    <a:p>
                      <a:pPr algn="ctr"/>
                      <a:r>
                        <a:rPr lang="cy-GB" sz="4400" b="0" dirty="0">
                          <a:solidFill>
                            <a:schemeClr val="tx1"/>
                          </a:solidFill>
                        </a:rPr>
                        <a:t>everyone</a:t>
                      </a:r>
                    </a:p>
                    <a:p>
                      <a:pPr algn="ctr"/>
                      <a:endParaRPr lang="cy-GB" sz="4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7192729"/>
                  </a:ext>
                </a:extLst>
              </a:tr>
              <a:tr h="2293189">
                <a:tc>
                  <a:txBody>
                    <a:bodyPr/>
                    <a:lstStyle/>
                    <a:p>
                      <a:pPr algn="ctr"/>
                      <a:endParaRPr lang="cy-GB" sz="4400" b="0" dirty="0">
                        <a:solidFill>
                          <a:schemeClr val="tx1"/>
                        </a:solidFill>
                      </a:endParaRPr>
                    </a:p>
                    <a:p>
                      <a:pPr algn="ctr"/>
                      <a:r>
                        <a:rPr lang="cy-GB" sz="4400" b="0" dirty="0">
                          <a:solidFill>
                            <a:schemeClr val="tx1"/>
                          </a:solidFill>
                        </a:rPr>
                        <a:t>to sit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cy-GB" sz="4400" b="0" dirty="0">
                        <a:solidFill>
                          <a:schemeClr val="tx1"/>
                        </a:solidFill>
                      </a:endParaRPr>
                    </a:p>
                    <a:p>
                      <a:pPr algn="ctr"/>
                      <a:r>
                        <a:rPr lang="cy-GB" sz="4400" b="0" dirty="0">
                          <a:solidFill>
                            <a:schemeClr val="tx1"/>
                          </a:solidFill>
                        </a:rPr>
                        <a:t>fine / okay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58253539"/>
                  </a:ext>
                </a:extLst>
              </a:tr>
              <a:tr h="2293189">
                <a:tc>
                  <a:txBody>
                    <a:bodyPr/>
                    <a:lstStyle/>
                    <a:p>
                      <a:pPr algn="ctr"/>
                      <a:endParaRPr lang="cy-GB" sz="4400" b="0" dirty="0">
                        <a:solidFill>
                          <a:schemeClr val="tx1"/>
                        </a:solidFill>
                      </a:endParaRPr>
                    </a:p>
                    <a:p>
                      <a:pPr algn="ctr"/>
                      <a:r>
                        <a:rPr lang="cy-GB" sz="4400" b="0" dirty="0">
                          <a:solidFill>
                            <a:schemeClr val="tx1"/>
                          </a:solidFill>
                        </a:rPr>
                        <a:t>to listen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cy-GB" sz="4400" b="0" dirty="0">
                        <a:solidFill>
                          <a:schemeClr val="tx1"/>
                        </a:solidFill>
                      </a:endParaRPr>
                    </a:p>
                    <a:p>
                      <a:pPr algn="ctr"/>
                      <a:r>
                        <a:rPr lang="cy-GB" sz="4400" b="0" dirty="0">
                          <a:solidFill>
                            <a:schemeClr val="tx1"/>
                          </a:solidFill>
                        </a:rPr>
                        <a:t>ready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17841556"/>
                  </a:ext>
                </a:extLst>
              </a:tr>
            </a:tbl>
          </a:graphicData>
        </a:graphic>
      </p:graphicFrame>
    </p:spTree>
    <p:extLst>
      <p:ext uri="{BB962C8B-B14F-4D97-AF65-F5344CB8AC3E}">
        <p14:creationId xmlns:p14="http://schemas.microsoft.com/office/powerpoint/2010/main" val="2497828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game&#10;&#10;AI-generated content may be incorrect.">
            <a:extLst>
              <a:ext uri="{FF2B5EF4-FFF2-40B4-BE49-F238E27FC236}">
                <a16:creationId xmlns:a16="http://schemas.microsoft.com/office/drawing/2014/main" id="{651F6275-0C75-C9E5-9C43-DD67AC65BCF2}"/>
              </a:ext>
            </a:extLst>
          </p:cNvPr>
          <p:cNvPicPr>
            <a:picLocks noChangeAspect="1"/>
          </p:cNvPicPr>
          <p:nvPr/>
        </p:nvPicPr>
        <p:blipFill>
          <a:blip r:embed="rId2"/>
          <a:srcRect r="4141" b="7778"/>
          <a:stretch>
            <a:fillRect/>
          </a:stretch>
        </p:blipFill>
        <p:spPr>
          <a:xfrm>
            <a:off x="3613944" y="207168"/>
            <a:ext cx="4758531" cy="644366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991565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A19F6-6391-929A-E880-FC8419CB2E2F}"/>
            </a:ext>
          </a:extLst>
        </p:cNvPr>
        <p:cNvGrpSpPr/>
        <p:nvPr/>
      </p:nvGrpSpPr>
      <p:grpSpPr>
        <a:xfrm>
          <a:off x="0" y="0"/>
          <a:ext cx="0" cy="0"/>
          <a:chOff x="0" y="0"/>
          <a:chExt cx="0" cy="0"/>
        </a:xfrm>
      </p:grpSpPr>
      <p:pic>
        <p:nvPicPr>
          <p:cNvPr id="7" name="Picture 6" descr="A person standing in front of a group of children&#10;&#10;Description automatically generated">
            <a:extLst>
              <a:ext uri="{FF2B5EF4-FFF2-40B4-BE49-F238E27FC236}">
                <a16:creationId xmlns:a16="http://schemas.microsoft.com/office/drawing/2014/main" id="{740B007F-68AD-7A11-35C5-8D540A19C0FE}"/>
              </a:ext>
            </a:extLst>
          </p:cNvPr>
          <p:cNvPicPr>
            <a:picLocks noChangeAspect="1"/>
          </p:cNvPicPr>
          <p:nvPr/>
        </p:nvPicPr>
        <p:blipFill>
          <a:blip r:embed="rId2"/>
          <a:stretch>
            <a:fillRect/>
          </a:stretch>
        </p:blipFill>
        <p:spPr>
          <a:xfrm>
            <a:off x="2101834" y="632861"/>
            <a:ext cx="7988331" cy="5592277"/>
          </a:xfrm>
          <a:prstGeom prst="rect">
            <a:avLst/>
          </a:prstGeom>
        </p:spPr>
      </p:pic>
      <p:sp>
        <p:nvSpPr>
          <p:cNvPr id="8" name="Oval Callout 7">
            <a:extLst>
              <a:ext uri="{FF2B5EF4-FFF2-40B4-BE49-F238E27FC236}">
                <a16:creationId xmlns:a16="http://schemas.microsoft.com/office/drawing/2014/main" id="{A8FBAD0E-5242-1D7E-D9FF-9F65CAD79D11}"/>
              </a:ext>
            </a:extLst>
          </p:cNvPr>
          <p:cNvSpPr/>
          <p:nvPr/>
        </p:nvSpPr>
        <p:spPr>
          <a:xfrm>
            <a:off x="7302674" y="275573"/>
            <a:ext cx="4446740" cy="2689963"/>
          </a:xfrm>
          <a:prstGeom prst="wedgeEllipseCallout">
            <a:avLst>
              <a:gd name="adj1" fmla="val -66064"/>
              <a:gd name="adj2" fmla="val 12623"/>
            </a:avLst>
          </a:prstGeom>
          <a:solidFill>
            <a:schemeClr val="bg1">
              <a:alpha val="92157"/>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5400" b="1" dirty="0">
                <a:solidFill>
                  <a:schemeClr val="tx1"/>
                </a:solidFill>
              </a:rPr>
              <a:t>Pawb </a:t>
            </a:r>
          </a:p>
          <a:p>
            <a:pPr algn="ctr"/>
            <a:r>
              <a:rPr lang="cy-GB" sz="5400" b="1" dirty="0">
                <a:solidFill>
                  <a:schemeClr val="tx1"/>
                </a:solidFill>
              </a:rPr>
              <a:t>yn iawn?</a:t>
            </a:r>
          </a:p>
        </p:txBody>
      </p:sp>
      <p:sp>
        <p:nvSpPr>
          <p:cNvPr id="9" name="Rectangle 8">
            <a:extLst>
              <a:ext uri="{FF2B5EF4-FFF2-40B4-BE49-F238E27FC236}">
                <a16:creationId xmlns:a16="http://schemas.microsoft.com/office/drawing/2014/main" id="{3E682089-8580-B962-6361-3B61436F5FB5}"/>
              </a:ext>
            </a:extLst>
          </p:cNvPr>
          <p:cNvSpPr/>
          <p:nvPr/>
        </p:nvSpPr>
        <p:spPr>
          <a:xfrm>
            <a:off x="0" y="6402819"/>
            <a:ext cx="12192000"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altLang="en-US" dirty="0">
                <a:solidFill>
                  <a:srgbClr val="FFFFFF"/>
                </a:solidFill>
                <a:cs typeface="Calibri" panose="020F0502020204030204" pitchFamily="34" charset="0"/>
              </a:rPr>
              <a:t>Sylfaen</a:t>
            </a:r>
            <a:endParaRPr lang="en-GB" noProof="1">
              <a:cs typeface="Calibri" panose="020F0502020204030204" pitchFamily="34" charset="0"/>
            </a:endParaRPr>
          </a:p>
        </p:txBody>
      </p:sp>
      <p:pic>
        <p:nvPicPr>
          <p:cNvPr id="10" name="Picture 8">
            <a:extLst>
              <a:ext uri="{FF2B5EF4-FFF2-40B4-BE49-F238E27FC236}">
                <a16:creationId xmlns:a16="http://schemas.microsoft.com/office/drawing/2014/main" id="{FBA7724C-09BE-5C9F-71CF-42504126EFA7}"/>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497001" y="64028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452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2F5E1-2110-C88D-ACCF-2EA6DC60E66D}"/>
            </a:ext>
          </a:extLst>
        </p:cNvPr>
        <p:cNvGrpSpPr/>
        <p:nvPr/>
      </p:nvGrpSpPr>
      <p:grpSpPr>
        <a:xfrm>
          <a:off x="0" y="0"/>
          <a:ext cx="0" cy="0"/>
          <a:chOff x="0" y="0"/>
          <a:chExt cx="0" cy="0"/>
        </a:xfrm>
      </p:grpSpPr>
      <p:pic>
        <p:nvPicPr>
          <p:cNvPr id="10" name="Picture 8">
            <a:extLst>
              <a:ext uri="{FF2B5EF4-FFF2-40B4-BE49-F238E27FC236}">
                <a16:creationId xmlns:a16="http://schemas.microsoft.com/office/drawing/2014/main" id="{FA6C210B-3FAC-F34D-B9AD-1BFAA3E57EA3}"/>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group of children and a person&#10;&#10;Description automatically generated">
            <a:extLst>
              <a:ext uri="{FF2B5EF4-FFF2-40B4-BE49-F238E27FC236}">
                <a16:creationId xmlns:a16="http://schemas.microsoft.com/office/drawing/2014/main" id="{0EB11BA6-00CF-640C-B022-2DC752091A43}"/>
              </a:ext>
            </a:extLst>
          </p:cNvPr>
          <p:cNvPicPr>
            <a:picLocks noChangeAspect="1"/>
          </p:cNvPicPr>
          <p:nvPr/>
        </p:nvPicPr>
        <p:blipFill>
          <a:blip r:embed="rId3"/>
          <a:stretch>
            <a:fillRect/>
          </a:stretch>
        </p:blipFill>
        <p:spPr>
          <a:xfrm>
            <a:off x="1670140" y="551484"/>
            <a:ext cx="8781872" cy="5755031"/>
          </a:xfrm>
          <a:prstGeom prst="rect">
            <a:avLst/>
          </a:prstGeom>
        </p:spPr>
      </p:pic>
      <p:sp>
        <p:nvSpPr>
          <p:cNvPr id="4" name="Oval Callout 3">
            <a:extLst>
              <a:ext uri="{FF2B5EF4-FFF2-40B4-BE49-F238E27FC236}">
                <a16:creationId xmlns:a16="http://schemas.microsoft.com/office/drawing/2014/main" id="{6714F00E-96B5-A7A4-7C35-33CD6240BD6F}"/>
              </a:ext>
            </a:extLst>
          </p:cNvPr>
          <p:cNvSpPr/>
          <p:nvPr/>
        </p:nvSpPr>
        <p:spPr>
          <a:xfrm>
            <a:off x="7227518" y="275573"/>
            <a:ext cx="4709786" cy="2689963"/>
          </a:xfrm>
          <a:prstGeom prst="wedgeEllipseCallout">
            <a:avLst>
              <a:gd name="adj1" fmla="val -42925"/>
              <a:gd name="adj2" fmla="val 55929"/>
            </a:avLst>
          </a:prstGeom>
          <a:solidFill>
            <a:schemeClr val="bg1">
              <a:alpha val="92157"/>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5400" b="1" dirty="0">
                <a:solidFill>
                  <a:schemeClr val="tx1"/>
                </a:solidFill>
              </a:rPr>
              <a:t>Pawb </a:t>
            </a:r>
          </a:p>
          <a:p>
            <a:pPr algn="ctr"/>
            <a:r>
              <a:rPr lang="cy-GB" sz="5400" b="1" dirty="0">
                <a:solidFill>
                  <a:schemeClr val="tx1"/>
                </a:solidFill>
              </a:rPr>
              <a:t>yn hapus?</a:t>
            </a:r>
          </a:p>
        </p:txBody>
      </p:sp>
      <p:sp>
        <p:nvSpPr>
          <p:cNvPr id="2" name="Rectangle 1">
            <a:extLst>
              <a:ext uri="{FF2B5EF4-FFF2-40B4-BE49-F238E27FC236}">
                <a16:creationId xmlns:a16="http://schemas.microsoft.com/office/drawing/2014/main" id="{6210D635-B2BE-DD30-962E-D47B8A5819DD}"/>
              </a:ext>
            </a:extLst>
          </p:cNvPr>
          <p:cNvSpPr/>
          <p:nvPr/>
        </p:nvSpPr>
        <p:spPr>
          <a:xfrm>
            <a:off x="0" y="6402819"/>
            <a:ext cx="12192000"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altLang="en-US" dirty="0">
                <a:solidFill>
                  <a:srgbClr val="FFFFFF"/>
                </a:solidFill>
                <a:cs typeface="Calibri" panose="020F0502020204030204" pitchFamily="34" charset="0"/>
              </a:rPr>
              <a:t>Sylfaen</a:t>
            </a:r>
            <a:endParaRPr lang="en-GB" noProof="1">
              <a:cs typeface="Calibri" panose="020F0502020204030204" pitchFamily="34" charset="0"/>
            </a:endParaRPr>
          </a:p>
        </p:txBody>
      </p:sp>
      <p:pic>
        <p:nvPicPr>
          <p:cNvPr id="5" name="Picture 8">
            <a:extLst>
              <a:ext uri="{FF2B5EF4-FFF2-40B4-BE49-F238E27FC236}">
                <a16:creationId xmlns:a16="http://schemas.microsoft.com/office/drawing/2014/main" id="{CC9E54B3-FBE2-6360-E11E-8DF5E1AFB1C0}"/>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497001" y="64028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98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264E16-DBEA-F5F5-926D-1454E6616A7E}"/>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D61339AE-8C02-07F5-E8FA-709B604F49E8}"/>
              </a:ext>
            </a:extLst>
          </p:cNvPr>
          <p:cNvPicPr>
            <a:picLocks noChangeAspect="1"/>
          </p:cNvPicPr>
          <p:nvPr/>
        </p:nvPicPr>
        <p:blipFill>
          <a:blip r:embed="rId2"/>
          <a:stretch>
            <a:fillRect/>
          </a:stretch>
        </p:blipFill>
        <p:spPr>
          <a:xfrm>
            <a:off x="1468200" y="516698"/>
            <a:ext cx="9164876" cy="5824603"/>
          </a:xfrm>
          <a:prstGeom prst="rect">
            <a:avLst/>
          </a:prstGeom>
        </p:spPr>
      </p:pic>
      <p:sp>
        <p:nvSpPr>
          <p:cNvPr id="8" name="Oval Callout 7">
            <a:extLst>
              <a:ext uri="{FF2B5EF4-FFF2-40B4-BE49-F238E27FC236}">
                <a16:creationId xmlns:a16="http://schemas.microsoft.com/office/drawing/2014/main" id="{EC764A5C-AC58-C5D0-AB3E-E9AF5D9D6967}"/>
              </a:ext>
            </a:extLst>
          </p:cNvPr>
          <p:cNvSpPr/>
          <p:nvPr/>
        </p:nvSpPr>
        <p:spPr>
          <a:xfrm>
            <a:off x="6989523" y="208905"/>
            <a:ext cx="4709786" cy="2179528"/>
          </a:xfrm>
          <a:prstGeom prst="wedgeEllipseCallout">
            <a:avLst>
              <a:gd name="adj1" fmla="val -61277"/>
              <a:gd name="adj2" fmla="val 26127"/>
            </a:avLst>
          </a:prstGeom>
          <a:solidFill>
            <a:schemeClr val="bg1">
              <a:alpha val="92157"/>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5400" b="1" dirty="0">
                <a:solidFill>
                  <a:schemeClr val="tx1"/>
                </a:solidFill>
              </a:rPr>
              <a:t>Pawb </a:t>
            </a:r>
          </a:p>
          <a:p>
            <a:pPr algn="ctr"/>
            <a:r>
              <a:rPr lang="cy-GB" sz="5400" b="1" dirty="0">
                <a:solidFill>
                  <a:schemeClr val="tx1"/>
                </a:solidFill>
              </a:rPr>
              <a:t>yn barod?</a:t>
            </a:r>
          </a:p>
        </p:txBody>
      </p:sp>
      <p:sp>
        <p:nvSpPr>
          <p:cNvPr id="3" name="Rectangle 2">
            <a:extLst>
              <a:ext uri="{FF2B5EF4-FFF2-40B4-BE49-F238E27FC236}">
                <a16:creationId xmlns:a16="http://schemas.microsoft.com/office/drawing/2014/main" id="{F8FDD919-AFF0-EE88-2051-9F789C0EA47B}"/>
              </a:ext>
            </a:extLst>
          </p:cNvPr>
          <p:cNvSpPr/>
          <p:nvPr/>
        </p:nvSpPr>
        <p:spPr>
          <a:xfrm>
            <a:off x="0" y="6402819"/>
            <a:ext cx="12192000"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altLang="en-US" dirty="0">
                <a:solidFill>
                  <a:srgbClr val="FFFFFF"/>
                </a:solidFill>
                <a:cs typeface="Calibri" panose="020F0502020204030204" pitchFamily="34" charset="0"/>
              </a:rPr>
              <a:t>Sylfaen</a:t>
            </a:r>
            <a:endParaRPr lang="en-GB" noProof="1">
              <a:cs typeface="Calibri" panose="020F0502020204030204" pitchFamily="34" charset="0"/>
            </a:endParaRPr>
          </a:p>
        </p:txBody>
      </p:sp>
      <p:pic>
        <p:nvPicPr>
          <p:cNvPr id="4" name="Picture 8">
            <a:extLst>
              <a:ext uri="{FF2B5EF4-FFF2-40B4-BE49-F238E27FC236}">
                <a16:creationId xmlns:a16="http://schemas.microsoft.com/office/drawing/2014/main" id="{D67DB83C-67A4-2A6E-A3F8-A78D202A48F0}"/>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497001" y="64028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22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AF787-E146-1F00-2313-87EAE8C1DC60}"/>
            </a:ext>
          </a:extLst>
        </p:cNvPr>
        <p:cNvGrpSpPr/>
        <p:nvPr/>
      </p:nvGrpSpPr>
      <p:grpSpPr>
        <a:xfrm>
          <a:off x="0" y="0"/>
          <a:ext cx="0" cy="0"/>
          <a:chOff x="0" y="0"/>
          <a:chExt cx="0" cy="0"/>
        </a:xfrm>
      </p:grpSpPr>
      <p:pic>
        <p:nvPicPr>
          <p:cNvPr id="3" name="Picture 2" descr="A group of children sitting on a colorful mat&#10;&#10;Description automatically generated">
            <a:extLst>
              <a:ext uri="{FF2B5EF4-FFF2-40B4-BE49-F238E27FC236}">
                <a16:creationId xmlns:a16="http://schemas.microsoft.com/office/drawing/2014/main" id="{9D7D7C56-BB71-2B6F-E803-C8BEFA9E2695}"/>
              </a:ext>
            </a:extLst>
          </p:cNvPr>
          <p:cNvPicPr>
            <a:picLocks noChangeAspect="1"/>
          </p:cNvPicPr>
          <p:nvPr/>
        </p:nvPicPr>
        <p:blipFill>
          <a:blip r:embed="rId2"/>
          <a:stretch>
            <a:fillRect/>
          </a:stretch>
        </p:blipFill>
        <p:spPr>
          <a:xfrm>
            <a:off x="1232293" y="488515"/>
            <a:ext cx="9657566" cy="5636712"/>
          </a:xfrm>
          <a:prstGeom prst="rect">
            <a:avLst/>
          </a:prstGeom>
        </p:spPr>
      </p:pic>
      <p:sp>
        <p:nvSpPr>
          <p:cNvPr id="4" name="Oval Callout 3">
            <a:extLst>
              <a:ext uri="{FF2B5EF4-FFF2-40B4-BE49-F238E27FC236}">
                <a16:creationId xmlns:a16="http://schemas.microsoft.com/office/drawing/2014/main" id="{92C6F34B-45E6-FC8E-BFF7-ECA9BB010C5A}"/>
              </a:ext>
            </a:extLst>
          </p:cNvPr>
          <p:cNvSpPr/>
          <p:nvPr/>
        </p:nvSpPr>
        <p:spPr>
          <a:xfrm>
            <a:off x="6588690" y="201828"/>
            <a:ext cx="5373665" cy="2689963"/>
          </a:xfrm>
          <a:prstGeom prst="wedgeEllipseCallout">
            <a:avLst>
              <a:gd name="adj1" fmla="val -58381"/>
              <a:gd name="adj2" fmla="val 48478"/>
            </a:avLst>
          </a:prstGeom>
          <a:solidFill>
            <a:schemeClr val="bg1">
              <a:alpha val="92157"/>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5400" b="1" dirty="0">
                <a:solidFill>
                  <a:schemeClr val="tx1"/>
                </a:solidFill>
              </a:rPr>
              <a:t>Pawb </a:t>
            </a:r>
          </a:p>
          <a:p>
            <a:pPr algn="ctr"/>
            <a:r>
              <a:rPr lang="cy-GB" sz="5400" b="1" dirty="0">
                <a:solidFill>
                  <a:schemeClr val="tx1"/>
                </a:solidFill>
              </a:rPr>
              <a:t>yn eistedd?</a:t>
            </a:r>
          </a:p>
        </p:txBody>
      </p:sp>
      <p:sp>
        <p:nvSpPr>
          <p:cNvPr id="2" name="Rectangle 1">
            <a:extLst>
              <a:ext uri="{FF2B5EF4-FFF2-40B4-BE49-F238E27FC236}">
                <a16:creationId xmlns:a16="http://schemas.microsoft.com/office/drawing/2014/main" id="{AC52DD7B-8FBC-FE07-B4FE-88CA8CDED326}"/>
              </a:ext>
            </a:extLst>
          </p:cNvPr>
          <p:cNvSpPr/>
          <p:nvPr/>
        </p:nvSpPr>
        <p:spPr>
          <a:xfrm>
            <a:off x="0" y="6402819"/>
            <a:ext cx="12192000"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altLang="en-US" dirty="0">
                <a:solidFill>
                  <a:srgbClr val="FFFFFF"/>
                </a:solidFill>
                <a:cs typeface="Calibri" panose="020F0502020204030204" pitchFamily="34" charset="0"/>
              </a:rPr>
              <a:t>Sylfaen</a:t>
            </a:r>
            <a:endParaRPr lang="en-GB" noProof="1">
              <a:cs typeface="Calibri" panose="020F0502020204030204" pitchFamily="34" charset="0"/>
            </a:endParaRPr>
          </a:p>
        </p:txBody>
      </p:sp>
      <p:pic>
        <p:nvPicPr>
          <p:cNvPr id="5" name="Picture 8">
            <a:extLst>
              <a:ext uri="{FF2B5EF4-FFF2-40B4-BE49-F238E27FC236}">
                <a16:creationId xmlns:a16="http://schemas.microsoft.com/office/drawing/2014/main" id="{32ED42AE-CB72-607E-5BEF-189E3DB33FC6}"/>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497001" y="64028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7822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A3E59-16AA-A1F8-DE13-CF3E31AE3805}"/>
            </a:ext>
          </a:extLst>
        </p:cNvPr>
        <p:cNvGrpSpPr/>
        <p:nvPr/>
      </p:nvGrpSpPr>
      <p:grpSpPr>
        <a:xfrm>
          <a:off x="0" y="0"/>
          <a:ext cx="0" cy="0"/>
          <a:chOff x="0" y="0"/>
          <a:chExt cx="0" cy="0"/>
        </a:xfrm>
      </p:grpSpPr>
      <p:pic>
        <p:nvPicPr>
          <p:cNvPr id="5" name="Picture 4" descr="A person reading a book to children&#10;&#10;Description automatically generated">
            <a:extLst>
              <a:ext uri="{FF2B5EF4-FFF2-40B4-BE49-F238E27FC236}">
                <a16:creationId xmlns:a16="http://schemas.microsoft.com/office/drawing/2014/main" id="{D575CBFD-0FBD-2394-41A2-0D90EB0F7856}"/>
              </a:ext>
            </a:extLst>
          </p:cNvPr>
          <p:cNvPicPr>
            <a:picLocks noChangeAspect="1"/>
          </p:cNvPicPr>
          <p:nvPr/>
        </p:nvPicPr>
        <p:blipFill>
          <a:blip r:embed="rId2"/>
          <a:stretch>
            <a:fillRect/>
          </a:stretch>
        </p:blipFill>
        <p:spPr>
          <a:xfrm>
            <a:off x="1857140" y="443516"/>
            <a:ext cx="8407871" cy="5769951"/>
          </a:xfrm>
          <a:prstGeom prst="rect">
            <a:avLst/>
          </a:prstGeom>
        </p:spPr>
      </p:pic>
      <p:sp>
        <p:nvSpPr>
          <p:cNvPr id="6" name="Oval Callout 5">
            <a:extLst>
              <a:ext uri="{FF2B5EF4-FFF2-40B4-BE49-F238E27FC236}">
                <a16:creationId xmlns:a16="http://schemas.microsoft.com/office/drawing/2014/main" id="{2FC5FCEB-B031-9371-3C29-AFD0641060A2}"/>
              </a:ext>
            </a:extLst>
          </p:cNvPr>
          <p:cNvSpPr/>
          <p:nvPr/>
        </p:nvSpPr>
        <p:spPr>
          <a:xfrm>
            <a:off x="6534411" y="254165"/>
            <a:ext cx="5365313" cy="2564192"/>
          </a:xfrm>
          <a:prstGeom prst="wedgeEllipseCallout">
            <a:avLst>
              <a:gd name="adj1" fmla="val -59987"/>
              <a:gd name="adj2" fmla="val 1743"/>
            </a:avLst>
          </a:prstGeom>
          <a:solidFill>
            <a:schemeClr val="bg1">
              <a:alpha val="92157"/>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800" b="1" dirty="0">
                <a:solidFill>
                  <a:schemeClr val="tx1"/>
                </a:solidFill>
              </a:rPr>
              <a:t>Pawb </a:t>
            </a:r>
          </a:p>
          <a:p>
            <a:pPr algn="ctr"/>
            <a:r>
              <a:rPr lang="cy-GB" sz="4800" b="1" dirty="0">
                <a:solidFill>
                  <a:schemeClr val="tx1"/>
                </a:solidFill>
              </a:rPr>
              <a:t>yn gwrando?</a:t>
            </a:r>
          </a:p>
        </p:txBody>
      </p:sp>
      <p:sp>
        <p:nvSpPr>
          <p:cNvPr id="2" name="Rectangle 1">
            <a:extLst>
              <a:ext uri="{FF2B5EF4-FFF2-40B4-BE49-F238E27FC236}">
                <a16:creationId xmlns:a16="http://schemas.microsoft.com/office/drawing/2014/main" id="{293B8AF3-A0CC-9618-F05F-C94B1A16EF4B}"/>
              </a:ext>
            </a:extLst>
          </p:cNvPr>
          <p:cNvSpPr/>
          <p:nvPr/>
        </p:nvSpPr>
        <p:spPr>
          <a:xfrm>
            <a:off x="0" y="6402819"/>
            <a:ext cx="12192000"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altLang="en-US" dirty="0">
                <a:solidFill>
                  <a:srgbClr val="FFFFFF"/>
                </a:solidFill>
                <a:cs typeface="Calibri" panose="020F0502020204030204" pitchFamily="34" charset="0"/>
              </a:rPr>
              <a:t>Sylfaen</a:t>
            </a:r>
            <a:endParaRPr lang="en-GB" noProof="1">
              <a:cs typeface="Calibri" panose="020F0502020204030204" pitchFamily="34" charset="0"/>
            </a:endParaRPr>
          </a:p>
        </p:txBody>
      </p:sp>
      <p:pic>
        <p:nvPicPr>
          <p:cNvPr id="3" name="Picture 8">
            <a:extLst>
              <a:ext uri="{FF2B5EF4-FFF2-40B4-BE49-F238E27FC236}">
                <a16:creationId xmlns:a16="http://schemas.microsoft.com/office/drawing/2014/main" id="{059FD3CF-F2AB-836B-4F62-E2C69B36CFB8}"/>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497001" y="64028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9504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3B2FD-D212-D82F-88F9-B1269DDF308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74DC33C-01E6-D8E0-B87A-2D4042A00D76}"/>
              </a:ext>
            </a:extLst>
          </p:cNvPr>
          <p:cNvSpPr/>
          <p:nvPr/>
        </p:nvSpPr>
        <p:spPr>
          <a:xfrm>
            <a:off x="0" y="6402819"/>
            <a:ext cx="12192000"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altLang="en-US" dirty="0">
                <a:solidFill>
                  <a:srgbClr val="FFFFFF"/>
                </a:solidFill>
                <a:cs typeface="Calibri" panose="020F0502020204030204" pitchFamily="34" charset="0"/>
              </a:rPr>
              <a:t>Sylfaen</a:t>
            </a:r>
            <a:endParaRPr lang="en-GB" noProof="1">
              <a:cs typeface="Calibri" panose="020F0502020204030204" pitchFamily="34" charset="0"/>
            </a:endParaRPr>
          </a:p>
        </p:txBody>
      </p:sp>
      <p:pic>
        <p:nvPicPr>
          <p:cNvPr id="3" name="Picture 8">
            <a:extLst>
              <a:ext uri="{FF2B5EF4-FFF2-40B4-BE49-F238E27FC236}">
                <a16:creationId xmlns:a16="http://schemas.microsoft.com/office/drawing/2014/main" id="{D4DBF9CC-BDC6-871E-F89A-6E21FC2C6771}"/>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497001" y="64028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A black and white thumb up&#10;&#10;AI-generated content may be incorrect.">
            <a:extLst>
              <a:ext uri="{FF2B5EF4-FFF2-40B4-BE49-F238E27FC236}">
                <a16:creationId xmlns:a16="http://schemas.microsoft.com/office/drawing/2014/main" id="{A6B0DC51-BF37-EE32-0355-A01D1B274CEC}"/>
              </a:ext>
            </a:extLst>
          </p:cNvPr>
          <p:cNvPicPr>
            <a:picLocks noChangeAspect="1"/>
          </p:cNvPicPr>
          <p:nvPr/>
        </p:nvPicPr>
        <p:blipFill>
          <a:blip r:embed="rId3"/>
          <a:stretch>
            <a:fillRect/>
          </a:stretch>
        </p:blipFill>
        <p:spPr>
          <a:xfrm>
            <a:off x="4467225" y="201612"/>
            <a:ext cx="2514600" cy="2768600"/>
          </a:xfrm>
          <a:prstGeom prst="rect">
            <a:avLst/>
          </a:prstGeom>
        </p:spPr>
      </p:pic>
      <p:pic>
        <p:nvPicPr>
          <p:cNvPr id="11" name="Picture 10" descr="A yellow smiley face with black outline&#10;&#10;AI-generated content may be incorrect.">
            <a:extLst>
              <a:ext uri="{FF2B5EF4-FFF2-40B4-BE49-F238E27FC236}">
                <a16:creationId xmlns:a16="http://schemas.microsoft.com/office/drawing/2014/main" id="{FA71DD38-80E1-54A3-2333-6448D4BFDF34}"/>
              </a:ext>
            </a:extLst>
          </p:cNvPr>
          <p:cNvPicPr>
            <a:picLocks noChangeAspect="1"/>
          </p:cNvPicPr>
          <p:nvPr/>
        </p:nvPicPr>
        <p:blipFill>
          <a:blip r:embed="rId4"/>
          <a:stretch>
            <a:fillRect/>
          </a:stretch>
        </p:blipFill>
        <p:spPr>
          <a:xfrm>
            <a:off x="838200" y="201612"/>
            <a:ext cx="2514600" cy="2768600"/>
          </a:xfrm>
          <a:prstGeom prst="rect">
            <a:avLst/>
          </a:prstGeom>
        </p:spPr>
      </p:pic>
      <p:pic>
        <p:nvPicPr>
          <p:cNvPr id="13" name="Picture 12" descr="A person sitting at a table&#10;&#10;AI-generated content may be incorrect.">
            <a:extLst>
              <a:ext uri="{FF2B5EF4-FFF2-40B4-BE49-F238E27FC236}">
                <a16:creationId xmlns:a16="http://schemas.microsoft.com/office/drawing/2014/main" id="{42498B4B-1C0C-6C4E-939D-E407274870B7}"/>
              </a:ext>
            </a:extLst>
          </p:cNvPr>
          <p:cNvPicPr>
            <a:picLocks noChangeAspect="1"/>
          </p:cNvPicPr>
          <p:nvPr/>
        </p:nvPicPr>
        <p:blipFill>
          <a:blip r:embed="rId5"/>
          <a:stretch>
            <a:fillRect/>
          </a:stretch>
        </p:blipFill>
        <p:spPr>
          <a:xfrm>
            <a:off x="8596313" y="201612"/>
            <a:ext cx="2514600" cy="2768600"/>
          </a:xfrm>
          <a:prstGeom prst="rect">
            <a:avLst/>
          </a:prstGeom>
        </p:spPr>
      </p:pic>
      <p:pic>
        <p:nvPicPr>
          <p:cNvPr id="15" name="Picture 14" descr="A yellow and green comic book explosion&#10;&#10;AI-generated content may be incorrect.">
            <a:extLst>
              <a:ext uri="{FF2B5EF4-FFF2-40B4-BE49-F238E27FC236}">
                <a16:creationId xmlns:a16="http://schemas.microsoft.com/office/drawing/2014/main" id="{B6067D91-5FE5-9120-EB98-4F27FADE272C}"/>
              </a:ext>
            </a:extLst>
          </p:cNvPr>
          <p:cNvPicPr>
            <a:picLocks noChangeAspect="1"/>
          </p:cNvPicPr>
          <p:nvPr/>
        </p:nvPicPr>
        <p:blipFill>
          <a:blip r:embed="rId6"/>
          <a:stretch>
            <a:fillRect/>
          </a:stretch>
        </p:blipFill>
        <p:spPr>
          <a:xfrm>
            <a:off x="838200" y="3302215"/>
            <a:ext cx="2908300" cy="2768600"/>
          </a:xfrm>
          <a:prstGeom prst="rect">
            <a:avLst/>
          </a:prstGeom>
        </p:spPr>
      </p:pic>
      <p:pic>
        <p:nvPicPr>
          <p:cNvPr id="16" name="Picture 15" descr="A black ear with waves&#10;&#10;AI-generated content may be incorrect.">
            <a:extLst>
              <a:ext uri="{FF2B5EF4-FFF2-40B4-BE49-F238E27FC236}">
                <a16:creationId xmlns:a16="http://schemas.microsoft.com/office/drawing/2014/main" id="{F461B4D2-402E-4CC1-62AB-869BC0E88660}"/>
              </a:ext>
            </a:extLst>
          </p:cNvPr>
          <p:cNvPicPr>
            <a:picLocks noChangeAspect="1"/>
          </p:cNvPicPr>
          <p:nvPr/>
        </p:nvPicPr>
        <p:blipFill>
          <a:blip r:embed="rId7"/>
          <a:stretch>
            <a:fillRect/>
          </a:stretch>
        </p:blipFill>
        <p:spPr>
          <a:xfrm>
            <a:off x="4467225" y="3429000"/>
            <a:ext cx="2765459" cy="2579023"/>
          </a:xfrm>
          <a:prstGeom prst="rect">
            <a:avLst/>
          </a:prstGeom>
        </p:spPr>
      </p:pic>
    </p:spTree>
    <p:extLst>
      <p:ext uri="{BB962C8B-B14F-4D97-AF65-F5344CB8AC3E}">
        <p14:creationId xmlns:p14="http://schemas.microsoft.com/office/powerpoint/2010/main" val="3036712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5F8EA-0307-D707-3E6F-C46291E2C5D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6D789919-494C-1804-FDCE-7F2F7F794EE3}"/>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2A1D6FC6-B267-D1F2-4757-4C6347A695F0}"/>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2DD392B8-0C73-541A-CF74-7065A09131CC}"/>
              </a:ext>
            </a:extLst>
          </p:cNvPr>
          <p:cNvSpPr txBox="1"/>
          <p:nvPr/>
        </p:nvSpPr>
        <p:spPr>
          <a:xfrm>
            <a:off x="678493" y="1758481"/>
            <a:ext cx="10835014" cy="4001095"/>
          </a:xfrm>
          <a:prstGeom prst="rect">
            <a:avLst/>
          </a:prstGeom>
          <a:noFill/>
        </p:spPr>
        <p:txBody>
          <a:bodyPr wrap="square" rtlCol="0">
            <a:spAutoFit/>
          </a:bodyPr>
          <a:lstStyle/>
          <a:p>
            <a:endParaRPr lang="cy-GB" sz="1400" dirty="0"/>
          </a:p>
          <a:p>
            <a:pPr marL="571500" indent="-571500">
              <a:buFont typeface="Arial" panose="020B0604020202020204" pitchFamily="34" charset="0"/>
              <a:buChar char="•"/>
            </a:pPr>
            <a:r>
              <a:rPr lang="cy-GB" sz="4000" dirty="0"/>
              <a:t>Everyone fine?</a:t>
            </a:r>
          </a:p>
          <a:p>
            <a:pPr marL="571500" indent="-571500">
              <a:buFont typeface="Arial" panose="020B0604020202020204" pitchFamily="34" charset="0"/>
              <a:buChar char="•"/>
            </a:pPr>
            <a:r>
              <a:rPr lang="cy-GB" sz="4000" dirty="0"/>
              <a:t>Everyone happy?</a:t>
            </a:r>
          </a:p>
          <a:p>
            <a:pPr marL="571500" indent="-571500">
              <a:buFont typeface="Arial" panose="020B0604020202020204" pitchFamily="34" charset="0"/>
              <a:buChar char="•"/>
            </a:pPr>
            <a:r>
              <a:rPr lang="cy-GB" sz="4000" dirty="0"/>
              <a:t>Everyone ready?</a:t>
            </a:r>
          </a:p>
          <a:p>
            <a:pPr marL="571500" indent="-571500">
              <a:buFont typeface="Arial" panose="020B0604020202020204" pitchFamily="34" charset="0"/>
              <a:buChar char="•"/>
            </a:pPr>
            <a:r>
              <a:rPr lang="cy-GB" sz="4000" dirty="0"/>
              <a:t>Everyone sitting?</a:t>
            </a:r>
          </a:p>
          <a:p>
            <a:pPr marL="571500" indent="-571500">
              <a:buFont typeface="Arial" panose="020B0604020202020204" pitchFamily="34" charset="0"/>
              <a:buChar char="•"/>
            </a:pPr>
            <a:r>
              <a:rPr lang="cy-GB" sz="4000" dirty="0"/>
              <a:t>Everyone listening?</a:t>
            </a:r>
            <a:endParaRPr lang="cy-GB" sz="3600" dirty="0"/>
          </a:p>
          <a:p>
            <a:pPr marL="571500" indent="-571500">
              <a:buFont typeface="Arial" panose="020B0604020202020204" pitchFamily="34" charset="0"/>
              <a:buChar char="•"/>
            </a:pPr>
            <a:endParaRPr lang="cy-GB" sz="3200" dirty="0"/>
          </a:p>
        </p:txBody>
      </p:sp>
      <p:sp>
        <p:nvSpPr>
          <p:cNvPr id="2" name="Dalfan Cynnwys 2">
            <a:extLst>
              <a:ext uri="{FF2B5EF4-FFF2-40B4-BE49-F238E27FC236}">
                <a16:creationId xmlns:a16="http://schemas.microsoft.com/office/drawing/2014/main" id="{84615FD3-965B-4C91-7009-F73E01A7A23B}"/>
              </a:ext>
            </a:extLst>
          </p:cNvPr>
          <p:cNvSpPr txBox="1">
            <a:spLocks/>
          </p:cNvSpPr>
          <p:nvPr/>
        </p:nvSpPr>
        <p:spPr>
          <a:xfrm>
            <a:off x="838200" y="414880"/>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Gwrandewch.  Beth ydy’r cwestiwn? </a:t>
            </a:r>
          </a:p>
        </p:txBody>
      </p:sp>
      <p:pic>
        <p:nvPicPr>
          <p:cNvPr id="4" name="Audio Recording 25 Jun 2025 at 12:49:44">
            <a:hlinkClick r:id="" action="ppaction://media"/>
            <a:extLst>
              <a:ext uri="{FF2B5EF4-FFF2-40B4-BE49-F238E27FC236}">
                <a16:creationId xmlns:a16="http://schemas.microsoft.com/office/drawing/2014/main" id="{EC296650-1B6D-284B-B059-08CED16208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34300" y="2324100"/>
            <a:ext cx="2209800" cy="2209800"/>
          </a:xfrm>
          <a:prstGeom prst="rect">
            <a:avLst/>
          </a:prstGeom>
        </p:spPr>
      </p:pic>
    </p:spTree>
    <p:extLst>
      <p:ext uri="{BB962C8B-B14F-4D97-AF65-F5344CB8AC3E}">
        <p14:creationId xmlns:p14="http://schemas.microsoft.com/office/powerpoint/2010/main" val="422925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7" dur="500"/>
                                        <p:tgtEl>
                                          <p:spTgt spid="8">
                                            <p:txEl>
                                              <p:pRg st="3" end="3"/>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8">
                                            <p:txEl>
                                              <p:pRg st="3" end="3"/>
                                            </p:txEl>
                                          </p:spTgt>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1" dur="500"/>
                                        <p:tgtEl>
                                          <p:spTgt spid="8">
                                            <p:txEl>
                                              <p:pRg st="4" end="4"/>
                                            </p:txEl>
                                          </p:spTgt>
                                        </p:tgtEl>
                                        <p:attrNameLst>
                                          <p:attrName>ppt_y</p:attrName>
                                        </p:attrNameLst>
                                      </p:cBhvr>
                                      <p:tavLst>
                                        <p:tav tm="0">
                                          <p:val>
                                            <p:strVal val="ppt_y"/>
                                          </p:val>
                                        </p:tav>
                                        <p:tav tm="100000">
                                          <p:val>
                                            <p:strVal val="1+ppt_h/2"/>
                                          </p:val>
                                        </p:tav>
                                      </p:tavLst>
                                    </p:anim>
                                    <p:set>
                                      <p:cBhvr>
                                        <p:cTn id="12" dur="1" fill="hold">
                                          <p:stCondLst>
                                            <p:cond delay="499"/>
                                          </p:stCondLst>
                                        </p:cTn>
                                        <p:tgtEl>
                                          <p:spTgt spid="8">
                                            <p:txEl>
                                              <p:pRg st="4" end="4"/>
                                            </p:txEl>
                                          </p:spTgt>
                                        </p:tgtEl>
                                        <p:attrNameLst>
                                          <p:attrName>style.visibility</p:attrName>
                                        </p:attrNameLst>
                                      </p:cBhvr>
                                      <p:to>
                                        <p:strVal val="hidden"/>
                                      </p:to>
                                    </p:set>
                                  </p:childTnLst>
                                </p:cTn>
                              </p:par>
                              <p:par>
                                <p:cTn id="13" presetID="2" presetClass="exit" presetSubtype="4" fill="hold" nodeType="withEffect">
                                  <p:stCondLst>
                                    <p:cond delay="0"/>
                                  </p:stCondLst>
                                  <p:childTnLst>
                                    <p:anim calcmode="lin" valueType="num">
                                      <p:cBhvr additive="base">
                                        <p:cTn id="14" dur="500"/>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15" dur="500"/>
                                        <p:tgtEl>
                                          <p:spTgt spid="8">
                                            <p:txEl>
                                              <p:pRg st="5" end="5"/>
                                            </p:txEl>
                                          </p:spTgt>
                                        </p:tgtEl>
                                        <p:attrNameLst>
                                          <p:attrName>ppt_y</p:attrName>
                                        </p:attrNameLst>
                                      </p:cBhvr>
                                      <p:tavLst>
                                        <p:tav tm="0">
                                          <p:val>
                                            <p:strVal val="ppt_y"/>
                                          </p:val>
                                        </p:tav>
                                        <p:tav tm="100000">
                                          <p:val>
                                            <p:strVal val="1+ppt_h/2"/>
                                          </p:val>
                                        </p:tav>
                                      </p:tavLst>
                                    </p:anim>
                                    <p:set>
                                      <p:cBhvr>
                                        <p:cTn id="16" dur="1" fill="hold">
                                          <p:stCondLst>
                                            <p:cond delay="499"/>
                                          </p:stCondLst>
                                        </p:cTn>
                                        <p:tgtEl>
                                          <p:spTgt spid="8">
                                            <p:txEl>
                                              <p:pRg st="5" end="5"/>
                                            </p:txEl>
                                          </p:spTgt>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9" dur="500"/>
                                        <p:tgtEl>
                                          <p:spTgt spid="8">
                                            <p:txEl>
                                              <p:pRg st="1" end="1"/>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8">
                                            <p:txEl>
                                              <p:pRg st="1" end="1"/>
                                            </p:tx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45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DAF5F-03CB-DEB7-EA55-8581BC8014E2}"/>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5E21DB0-9897-F83D-CDD3-ECDBD709976F}"/>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A02B767E-3035-F491-217B-67FA4A2F4516}"/>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1E6467A4-99E3-BDC5-0C24-D627EA0B3D46}"/>
              </a:ext>
            </a:extLst>
          </p:cNvPr>
          <p:cNvSpPr txBox="1"/>
          <p:nvPr/>
        </p:nvSpPr>
        <p:spPr>
          <a:xfrm>
            <a:off x="678493" y="1634436"/>
            <a:ext cx="10835014" cy="4001095"/>
          </a:xfrm>
          <a:prstGeom prst="rect">
            <a:avLst/>
          </a:prstGeom>
          <a:noFill/>
        </p:spPr>
        <p:txBody>
          <a:bodyPr wrap="square" rtlCol="0">
            <a:spAutoFit/>
          </a:bodyPr>
          <a:lstStyle/>
          <a:p>
            <a:endParaRPr lang="cy-GB" sz="1400" dirty="0"/>
          </a:p>
          <a:p>
            <a:pPr marL="571500" indent="-571500">
              <a:buFont typeface="Arial" panose="020B0604020202020204" pitchFamily="34" charset="0"/>
              <a:buChar char="•"/>
            </a:pPr>
            <a:r>
              <a:rPr lang="cy-GB" sz="4000" dirty="0"/>
              <a:t>Everyone fine?</a:t>
            </a:r>
          </a:p>
          <a:p>
            <a:pPr marL="571500" indent="-571500">
              <a:buFont typeface="Arial" panose="020B0604020202020204" pitchFamily="34" charset="0"/>
              <a:buChar char="•"/>
            </a:pPr>
            <a:r>
              <a:rPr lang="cy-GB" sz="4000" dirty="0"/>
              <a:t>Everyone happy?</a:t>
            </a:r>
          </a:p>
          <a:p>
            <a:pPr marL="571500" indent="-571500">
              <a:buFont typeface="Arial" panose="020B0604020202020204" pitchFamily="34" charset="0"/>
              <a:buChar char="•"/>
            </a:pPr>
            <a:r>
              <a:rPr lang="cy-GB" sz="4000" dirty="0"/>
              <a:t>Everyone ready?</a:t>
            </a:r>
          </a:p>
          <a:p>
            <a:pPr marL="571500" indent="-571500">
              <a:buFont typeface="Arial" panose="020B0604020202020204" pitchFamily="34" charset="0"/>
              <a:buChar char="•"/>
            </a:pPr>
            <a:r>
              <a:rPr lang="cy-GB" sz="4000" dirty="0"/>
              <a:t>Everyone sitting?</a:t>
            </a:r>
          </a:p>
          <a:p>
            <a:pPr marL="571500" indent="-571500">
              <a:buFont typeface="Arial" panose="020B0604020202020204" pitchFamily="34" charset="0"/>
              <a:buChar char="•"/>
            </a:pPr>
            <a:r>
              <a:rPr lang="cy-GB" sz="4000" dirty="0"/>
              <a:t>Everyone listening?</a:t>
            </a:r>
            <a:endParaRPr lang="cy-GB" sz="3600" dirty="0"/>
          </a:p>
          <a:p>
            <a:pPr marL="571500" indent="-571500">
              <a:buFont typeface="Arial" panose="020B0604020202020204" pitchFamily="34" charset="0"/>
              <a:buChar char="•"/>
            </a:pPr>
            <a:endParaRPr lang="cy-GB" sz="3200" dirty="0"/>
          </a:p>
        </p:txBody>
      </p:sp>
      <p:pic>
        <p:nvPicPr>
          <p:cNvPr id="2" name="Audio Recording 25 Apr 2025 at 09:20:26">
            <a:hlinkClick r:id="" action="ppaction://media"/>
            <a:extLst>
              <a:ext uri="{FF2B5EF4-FFF2-40B4-BE49-F238E27FC236}">
                <a16:creationId xmlns:a16="http://schemas.microsoft.com/office/drawing/2014/main" id="{ECD98A9E-37B7-38FC-D374-2109979240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17499" y="2000512"/>
            <a:ext cx="2652734" cy="2652734"/>
          </a:xfrm>
          <a:prstGeom prst="rect">
            <a:avLst/>
          </a:prstGeom>
        </p:spPr>
      </p:pic>
      <p:sp>
        <p:nvSpPr>
          <p:cNvPr id="3" name="Dalfan Cynnwys 2">
            <a:extLst>
              <a:ext uri="{FF2B5EF4-FFF2-40B4-BE49-F238E27FC236}">
                <a16:creationId xmlns:a16="http://schemas.microsoft.com/office/drawing/2014/main" id="{AD97F884-851E-B74E-CA10-BE4CFBF4E1DA}"/>
              </a:ext>
            </a:extLst>
          </p:cNvPr>
          <p:cNvSpPr txBox="1">
            <a:spLocks/>
          </p:cNvSpPr>
          <p:nvPr/>
        </p:nvSpPr>
        <p:spPr>
          <a:xfrm>
            <a:off x="838200" y="414880"/>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Gwrandewch.  Beth ydy’r cwestiwn? </a:t>
            </a:r>
          </a:p>
        </p:txBody>
      </p:sp>
    </p:spTree>
    <p:extLst>
      <p:ext uri="{BB962C8B-B14F-4D97-AF65-F5344CB8AC3E}">
        <p14:creationId xmlns:p14="http://schemas.microsoft.com/office/powerpoint/2010/main" val="176899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7" dur="500"/>
                                        <p:tgtEl>
                                          <p:spTgt spid="8">
                                            <p:txEl>
                                              <p:pRg st="1" end="1"/>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8">
                                            <p:txEl>
                                              <p:pRg st="1" end="1"/>
                                            </p:txEl>
                                          </p:spTgt>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1" dur="500"/>
                                        <p:tgtEl>
                                          <p:spTgt spid="8">
                                            <p:txEl>
                                              <p:pRg st="2" end="2"/>
                                            </p:txEl>
                                          </p:spTgt>
                                        </p:tgtEl>
                                        <p:attrNameLst>
                                          <p:attrName>ppt_y</p:attrName>
                                        </p:attrNameLst>
                                      </p:cBhvr>
                                      <p:tavLst>
                                        <p:tav tm="0">
                                          <p:val>
                                            <p:strVal val="ppt_y"/>
                                          </p:val>
                                        </p:tav>
                                        <p:tav tm="100000">
                                          <p:val>
                                            <p:strVal val="1+ppt_h/2"/>
                                          </p:val>
                                        </p:tav>
                                      </p:tavLst>
                                    </p:anim>
                                    <p:set>
                                      <p:cBhvr>
                                        <p:cTn id="12" dur="1" fill="hold">
                                          <p:stCondLst>
                                            <p:cond delay="499"/>
                                          </p:stCondLst>
                                        </p:cTn>
                                        <p:tgtEl>
                                          <p:spTgt spid="8">
                                            <p:txEl>
                                              <p:pRg st="2" end="2"/>
                                            </p:txEl>
                                          </p:spTgt>
                                        </p:tgtEl>
                                        <p:attrNameLst>
                                          <p:attrName>style.visibility</p:attrName>
                                        </p:attrNameLst>
                                      </p:cBhvr>
                                      <p:to>
                                        <p:strVal val="hidden"/>
                                      </p:to>
                                    </p:set>
                                  </p:childTnLst>
                                </p:cTn>
                              </p:par>
                              <p:par>
                                <p:cTn id="13" presetID="2" presetClass="exit" presetSubtype="4" fill="hold" nodeType="withEffect">
                                  <p:stCondLst>
                                    <p:cond delay="0"/>
                                  </p:stCondLst>
                                  <p:childTnLst>
                                    <p:anim calcmode="lin" valueType="num">
                                      <p:cBhvr additive="base">
                                        <p:cTn id="14" dur="500"/>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5" dur="500"/>
                                        <p:tgtEl>
                                          <p:spTgt spid="8">
                                            <p:txEl>
                                              <p:pRg st="4" end="4"/>
                                            </p:txEl>
                                          </p:spTgt>
                                        </p:tgtEl>
                                        <p:attrNameLst>
                                          <p:attrName>ppt_y</p:attrName>
                                        </p:attrNameLst>
                                      </p:cBhvr>
                                      <p:tavLst>
                                        <p:tav tm="0">
                                          <p:val>
                                            <p:strVal val="ppt_y"/>
                                          </p:val>
                                        </p:tav>
                                        <p:tav tm="100000">
                                          <p:val>
                                            <p:strVal val="1+ppt_h/2"/>
                                          </p:val>
                                        </p:tav>
                                      </p:tavLst>
                                    </p:anim>
                                    <p:set>
                                      <p:cBhvr>
                                        <p:cTn id="16" dur="1" fill="hold">
                                          <p:stCondLst>
                                            <p:cond delay="499"/>
                                          </p:stCondLst>
                                        </p:cTn>
                                        <p:tgtEl>
                                          <p:spTgt spid="8">
                                            <p:txEl>
                                              <p:pRg st="4" end="4"/>
                                            </p:txEl>
                                          </p:spTgt>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19" dur="500"/>
                                        <p:tgtEl>
                                          <p:spTgt spid="8">
                                            <p:txEl>
                                              <p:pRg st="5" end="5"/>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8">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6D44A-1D3D-E2BA-7D68-5ED88C015EB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F467B034-E3C7-F4DB-B1CE-4BF670CF5E42}"/>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FC304C44-B7CE-EDB0-31AE-4C69D62D8647}"/>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E08C1AE9-D57D-9056-39BC-E155F4AA4C0A}"/>
              </a:ext>
            </a:extLst>
          </p:cNvPr>
          <p:cNvSpPr txBox="1"/>
          <p:nvPr/>
        </p:nvSpPr>
        <p:spPr>
          <a:xfrm>
            <a:off x="678493" y="1646463"/>
            <a:ext cx="10835014" cy="4001095"/>
          </a:xfrm>
          <a:prstGeom prst="rect">
            <a:avLst/>
          </a:prstGeom>
          <a:noFill/>
        </p:spPr>
        <p:txBody>
          <a:bodyPr wrap="square" rtlCol="0">
            <a:spAutoFit/>
          </a:bodyPr>
          <a:lstStyle/>
          <a:p>
            <a:endParaRPr lang="cy-GB" sz="1400" dirty="0"/>
          </a:p>
          <a:p>
            <a:pPr marL="571500" indent="-571500">
              <a:buFont typeface="Arial" panose="020B0604020202020204" pitchFamily="34" charset="0"/>
              <a:buChar char="•"/>
            </a:pPr>
            <a:r>
              <a:rPr lang="cy-GB" sz="4000" dirty="0"/>
              <a:t>Everyone fine?</a:t>
            </a:r>
          </a:p>
          <a:p>
            <a:pPr marL="571500" indent="-571500">
              <a:buFont typeface="Arial" panose="020B0604020202020204" pitchFamily="34" charset="0"/>
              <a:buChar char="•"/>
            </a:pPr>
            <a:r>
              <a:rPr lang="cy-GB" sz="4000" dirty="0"/>
              <a:t>Everyone happy?</a:t>
            </a:r>
          </a:p>
          <a:p>
            <a:pPr marL="571500" indent="-571500">
              <a:buFont typeface="Arial" panose="020B0604020202020204" pitchFamily="34" charset="0"/>
              <a:buChar char="•"/>
            </a:pPr>
            <a:r>
              <a:rPr lang="cy-GB" sz="4000" dirty="0"/>
              <a:t>Everyone ready?</a:t>
            </a:r>
          </a:p>
          <a:p>
            <a:pPr marL="571500" indent="-571500">
              <a:buFont typeface="Arial" panose="020B0604020202020204" pitchFamily="34" charset="0"/>
              <a:buChar char="•"/>
            </a:pPr>
            <a:r>
              <a:rPr lang="cy-GB" sz="4000" dirty="0"/>
              <a:t>Everyone sitting?</a:t>
            </a:r>
          </a:p>
          <a:p>
            <a:pPr marL="571500" indent="-571500">
              <a:buFont typeface="Arial" panose="020B0604020202020204" pitchFamily="34" charset="0"/>
              <a:buChar char="•"/>
            </a:pPr>
            <a:r>
              <a:rPr lang="cy-GB" sz="4000" dirty="0"/>
              <a:t>Everyone listening?</a:t>
            </a:r>
            <a:endParaRPr lang="cy-GB" sz="3600" dirty="0"/>
          </a:p>
          <a:p>
            <a:pPr marL="571500" indent="-571500">
              <a:buFont typeface="Arial" panose="020B0604020202020204" pitchFamily="34" charset="0"/>
              <a:buChar char="•"/>
            </a:pPr>
            <a:endParaRPr lang="cy-GB" sz="3200" dirty="0"/>
          </a:p>
        </p:txBody>
      </p:sp>
      <p:pic>
        <p:nvPicPr>
          <p:cNvPr id="3" name="Audio Recording 25 Apr 2025 at 09:21:29">
            <a:hlinkClick r:id="" action="ppaction://media"/>
            <a:extLst>
              <a:ext uri="{FF2B5EF4-FFF2-40B4-BE49-F238E27FC236}">
                <a16:creationId xmlns:a16="http://schemas.microsoft.com/office/drawing/2014/main" id="{6BBE5C89-75F4-360B-54D4-0233F6B006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56186" y="1870927"/>
            <a:ext cx="2769508" cy="2769508"/>
          </a:xfrm>
          <a:prstGeom prst="rect">
            <a:avLst/>
          </a:prstGeom>
        </p:spPr>
      </p:pic>
      <p:sp>
        <p:nvSpPr>
          <p:cNvPr id="2" name="Dalfan Cynnwys 2">
            <a:extLst>
              <a:ext uri="{FF2B5EF4-FFF2-40B4-BE49-F238E27FC236}">
                <a16:creationId xmlns:a16="http://schemas.microsoft.com/office/drawing/2014/main" id="{C66F1EAB-A049-B089-2221-287EF65FEBF5}"/>
              </a:ext>
            </a:extLst>
          </p:cNvPr>
          <p:cNvSpPr txBox="1">
            <a:spLocks/>
          </p:cNvSpPr>
          <p:nvPr/>
        </p:nvSpPr>
        <p:spPr>
          <a:xfrm>
            <a:off x="838200" y="414880"/>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Gwrandewch.  Beth ydy’r cwestiwn? </a:t>
            </a:r>
          </a:p>
        </p:txBody>
      </p:sp>
    </p:spTree>
    <p:extLst>
      <p:ext uri="{BB962C8B-B14F-4D97-AF65-F5344CB8AC3E}">
        <p14:creationId xmlns:p14="http://schemas.microsoft.com/office/powerpoint/2010/main" val="365550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7" dur="500"/>
                                        <p:tgtEl>
                                          <p:spTgt spid="8">
                                            <p:txEl>
                                              <p:pRg st="1" end="1"/>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8">
                                            <p:txEl>
                                              <p:pRg st="1" end="1"/>
                                            </p:txEl>
                                          </p:spTgt>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1" dur="500"/>
                                        <p:tgtEl>
                                          <p:spTgt spid="8">
                                            <p:txEl>
                                              <p:pRg st="2" end="2"/>
                                            </p:txEl>
                                          </p:spTgt>
                                        </p:tgtEl>
                                        <p:attrNameLst>
                                          <p:attrName>ppt_y</p:attrName>
                                        </p:attrNameLst>
                                      </p:cBhvr>
                                      <p:tavLst>
                                        <p:tav tm="0">
                                          <p:val>
                                            <p:strVal val="ppt_y"/>
                                          </p:val>
                                        </p:tav>
                                        <p:tav tm="100000">
                                          <p:val>
                                            <p:strVal val="1+ppt_h/2"/>
                                          </p:val>
                                        </p:tav>
                                      </p:tavLst>
                                    </p:anim>
                                    <p:set>
                                      <p:cBhvr>
                                        <p:cTn id="12" dur="1" fill="hold">
                                          <p:stCondLst>
                                            <p:cond delay="499"/>
                                          </p:stCondLst>
                                        </p:cTn>
                                        <p:tgtEl>
                                          <p:spTgt spid="8">
                                            <p:txEl>
                                              <p:pRg st="2" end="2"/>
                                            </p:txEl>
                                          </p:spTgt>
                                        </p:tgtEl>
                                        <p:attrNameLst>
                                          <p:attrName>style.visibility</p:attrName>
                                        </p:attrNameLst>
                                      </p:cBhvr>
                                      <p:to>
                                        <p:strVal val="hidden"/>
                                      </p:to>
                                    </p:set>
                                  </p:childTnLst>
                                </p:cTn>
                              </p:par>
                              <p:par>
                                <p:cTn id="13" presetID="2" presetClass="exit" presetSubtype="4" fill="hold" nodeType="withEffect">
                                  <p:stCondLst>
                                    <p:cond delay="0"/>
                                  </p:stCondLst>
                                  <p:childTnLst>
                                    <p:anim calcmode="lin" valueType="num">
                                      <p:cBhvr additive="base">
                                        <p:cTn id="14" dur="500"/>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15" dur="500"/>
                                        <p:tgtEl>
                                          <p:spTgt spid="8">
                                            <p:txEl>
                                              <p:pRg st="3" end="3"/>
                                            </p:txEl>
                                          </p:spTgt>
                                        </p:tgtEl>
                                        <p:attrNameLst>
                                          <p:attrName>ppt_y</p:attrName>
                                        </p:attrNameLst>
                                      </p:cBhvr>
                                      <p:tavLst>
                                        <p:tav tm="0">
                                          <p:val>
                                            <p:strVal val="ppt_y"/>
                                          </p:val>
                                        </p:tav>
                                        <p:tav tm="100000">
                                          <p:val>
                                            <p:strVal val="1+ppt_h/2"/>
                                          </p:val>
                                        </p:tav>
                                      </p:tavLst>
                                    </p:anim>
                                    <p:set>
                                      <p:cBhvr>
                                        <p:cTn id="16" dur="1" fill="hold">
                                          <p:stCondLst>
                                            <p:cond delay="499"/>
                                          </p:stCondLst>
                                        </p:cTn>
                                        <p:tgtEl>
                                          <p:spTgt spid="8">
                                            <p:txEl>
                                              <p:pRg st="3" end="3"/>
                                            </p:txEl>
                                          </p:spTgt>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9" dur="500"/>
                                        <p:tgtEl>
                                          <p:spTgt spid="8">
                                            <p:txEl>
                                              <p:pRg st="4" end="4"/>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8">
                                            <p:txEl>
                                              <p:pRg st="4" end="4"/>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CFB1D-29A3-233A-72BA-801C09A569F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4A9E06A-236B-0FF5-7ACB-F9AAA0FD72A1}"/>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70CB32A5-577B-7142-7635-7F6CE937FF41}"/>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1053BC7F-0BA6-D1C5-1DE7-014D6AA2EE15}"/>
              </a:ext>
            </a:extLst>
          </p:cNvPr>
          <p:cNvSpPr txBox="1"/>
          <p:nvPr/>
        </p:nvSpPr>
        <p:spPr>
          <a:xfrm>
            <a:off x="678493" y="1685298"/>
            <a:ext cx="10835014" cy="4001095"/>
          </a:xfrm>
          <a:prstGeom prst="rect">
            <a:avLst/>
          </a:prstGeom>
          <a:noFill/>
        </p:spPr>
        <p:txBody>
          <a:bodyPr wrap="square" rtlCol="0">
            <a:spAutoFit/>
          </a:bodyPr>
          <a:lstStyle/>
          <a:p>
            <a:endParaRPr lang="cy-GB" sz="1400" dirty="0"/>
          </a:p>
          <a:p>
            <a:pPr marL="571500" indent="-571500">
              <a:buFont typeface="Arial" panose="020B0604020202020204" pitchFamily="34" charset="0"/>
              <a:buChar char="•"/>
            </a:pPr>
            <a:r>
              <a:rPr lang="cy-GB" sz="4000" dirty="0"/>
              <a:t>Everyone fine?</a:t>
            </a:r>
          </a:p>
          <a:p>
            <a:pPr marL="571500" indent="-571500">
              <a:buFont typeface="Arial" panose="020B0604020202020204" pitchFamily="34" charset="0"/>
              <a:buChar char="•"/>
            </a:pPr>
            <a:r>
              <a:rPr lang="cy-GB" sz="4000" dirty="0"/>
              <a:t>Everyone happy?</a:t>
            </a:r>
          </a:p>
          <a:p>
            <a:pPr marL="571500" indent="-571500">
              <a:buFont typeface="Arial" panose="020B0604020202020204" pitchFamily="34" charset="0"/>
              <a:buChar char="•"/>
            </a:pPr>
            <a:r>
              <a:rPr lang="cy-GB" sz="4000" dirty="0"/>
              <a:t>Everyone ready?</a:t>
            </a:r>
          </a:p>
          <a:p>
            <a:pPr marL="571500" indent="-571500">
              <a:buFont typeface="Arial" panose="020B0604020202020204" pitchFamily="34" charset="0"/>
              <a:buChar char="•"/>
            </a:pPr>
            <a:r>
              <a:rPr lang="cy-GB" sz="4000" dirty="0"/>
              <a:t>Everyone sitting?</a:t>
            </a:r>
          </a:p>
          <a:p>
            <a:pPr marL="571500" indent="-571500">
              <a:buFont typeface="Arial" panose="020B0604020202020204" pitchFamily="34" charset="0"/>
              <a:buChar char="•"/>
            </a:pPr>
            <a:r>
              <a:rPr lang="cy-GB" sz="4000" dirty="0"/>
              <a:t>Everyone listening?</a:t>
            </a:r>
            <a:endParaRPr lang="cy-GB" sz="3600" dirty="0"/>
          </a:p>
          <a:p>
            <a:pPr marL="571500" indent="-571500">
              <a:buFont typeface="Arial" panose="020B0604020202020204" pitchFamily="34" charset="0"/>
              <a:buChar char="•"/>
            </a:pPr>
            <a:endParaRPr lang="cy-GB" sz="3200" dirty="0"/>
          </a:p>
        </p:txBody>
      </p:sp>
      <p:pic>
        <p:nvPicPr>
          <p:cNvPr id="2" name="Audio Recording 25 Apr 2025 at 09:22:10">
            <a:hlinkClick r:id="" action="ppaction://media"/>
            <a:extLst>
              <a:ext uri="{FF2B5EF4-FFF2-40B4-BE49-F238E27FC236}">
                <a16:creationId xmlns:a16="http://schemas.microsoft.com/office/drawing/2014/main" id="{49994914-C0A2-2A3C-48F0-0621E73A8F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665488" y="1888033"/>
            <a:ext cx="2844800" cy="2844800"/>
          </a:xfrm>
          <a:prstGeom prst="rect">
            <a:avLst/>
          </a:prstGeom>
        </p:spPr>
      </p:pic>
      <p:sp>
        <p:nvSpPr>
          <p:cNvPr id="3" name="Dalfan Cynnwys 2">
            <a:extLst>
              <a:ext uri="{FF2B5EF4-FFF2-40B4-BE49-F238E27FC236}">
                <a16:creationId xmlns:a16="http://schemas.microsoft.com/office/drawing/2014/main" id="{546351D7-9AB8-B10F-5A11-CB15D6904252}"/>
              </a:ext>
            </a:extLst>
          </p:cNvPr>
          <p:cNvSpPr txBox="1">
            <a:spLocks/>
          </p:cNvSpPr>
          <p:nvPr/>
        </p:nvSpPr>
        <p:spPr>
          <a:xfrm>
            <a:off x="838200" y="47124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Gwrandewch.  Beth ydy’r cwestiwn? </a:t>
            </a:r>
          </a:p>
        </p:txBody>
      </p:sp>
    </p:spTree>
    <p:extLst>
      <p:ext uri="{BB962C8B-B14F-4D97-AF65-F5344CB8AC3E}">
        <p14:creationId xmlns:p14="http://schemas.microsoft.com/office/powerpoint/2010/main" val="867046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7" dur="500"/>
                                        <p:tgtEl>
                                          <p:spTgt spid="8">
                                            <p:txEl>
                                              <p:pRg st="2" end="2"/>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8">
                                            <p:txEl>
                                              <p:pRg st="2" end="2"/>
                                            </p:txEl>
                                          </p:spTgt>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11" dur="500"/>
                                        <p:tgtEl>
                                          <p:spTgt spid="8">
                                            <p:txEl>
                                              <p:pRg st="3" end="3"/>
                                            </p:txEl>
                                          </p:spTgt>
                                        </p:tgtEl>
                                        <p:attrNameLst>
                                          <p:attrName>ppt_y</p:attrName>
                                        </p:attrNameLst>
                                      </p:cBhvr>
                                      <p:tavLst>
                                        <p:tav tm="0">
                                          <p:val>
                                            <p:strVal val="ppt_y"/>
                                          </p:val>
                                        </p:tav>
                                        <p:tav tm="100000">
                                          <p:val>
                                            <p:strVal val="1+ppt_h/2"/>
                                          </p:val>
                                        </p:tav>
                                      </p:tavLst>
                                    </p:anim>
                                    <p:set>
                                      <p:cBhvr>
                                        <p:cTn id="12" dur="1" fill="hold">
                                          <p:stCondLst>
                                            <p:cond delay="499"/>
                                          </p:stCondLst>
                                        </p:cTn>
                                        <p:tgtEl>
                                          <p:spTgt spid="8">
                                            <p:txEl>
                                              <p:pRg st="3" end="3"/>
                                            </p:txEl>
                                          </p:spTgt>
                                        </p:tgtEl>
                                        <p:attrNameLst>
                                          <p:attrName>style.visibility</p:attrName>
                                        </p:attrNameLst>
                                      </p:cBhvr>
                                      <p:to>
                                        <p:strVal val="hidden"/>
                                      </p:to>
                                    </p:set>
                                  </p:childTnLst>
                                </p:cTn>
                              </p:par>
                              <p:par>
                                <p:cTn id="13" presetID="2" presetClass="exit" presetSubtype="4" fill="hold" nodeType="withEffect">
                                  <p:stCondLst>
                                    <p:cond delay="0"/>
                                  </p:stCondLst>
                                  <p:childTnLst>
                                    <p:anim calcmode="lin" valueType="num">
                                      <p:cBhvr additive="base">
                                        <p:cTn id="14" dur="500"/>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5" dur="500"/>
                                        <p:tgtEl>
                                          <p:spTgt spid="8">
                                            <p:txEl>
                                              <p:pRg st="4" end="4"/>
                                            </p:txEl>
                                          </p:spTgt>
                                        </p:tgtEl>
                                        <p:attrNameLst>
                                          <p:attrName>ppt_y</p:attrName>
                                        </p:attrNameLst>
                                      </p:cBhvr>
                                      <p:tavLst>
                                        <p:tav tm="0">
                                          <p:val>
                                            <p:strVal val="ppt_y"/>
                                          </p:val>
                                        </p:tav>
                                        <p:tav tm="100000">
                                          <p:val>
                                            <p:strVal val="1+ppt_h/2"/>
                                          </p:val>
                                        </p:tav>
                                      </p:tavLst>
                                    </p:anim>
                                    <p:set>
                                      <p:cBhvr>
                                        <p:cTn id="16" dur="1" fill="hold">
                                          <p:stCondLst>
                                            <p:cond delay="499"/>
                                          </p:stCondLst>
                                        </p:cTn>
                                        <p:tgtEl>
                                          <p:spTgt spid="8">
                                            <p:txEl>
                                              <p:pRg st="4" end="4"/>
                                            </p:txEl>
                                          </p:spTgt>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19" dur="500"/>
                                        <p:tgtEl>
                                          <p:spTgt spid="8">
                                            <p:txEl>
                                              <p:pRg st="5" end="5"/>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8">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A2455-B34A-4FDF-38A9-45EAFAFA036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E9D65F47-A82B-DA99-CB0F-033053B1E6CB}"/>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D3B050AE-268D-4B1B-D704-9A1F8460E123}"/>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4FA2FBB4-09A0-4978-ABE1-60ADBC849514}"/>
              </a:ext>
            </a:extLst>
          </p:cNvPr>
          <p:cNvSpPr txBox="1"/>
          <p:nvPr/>
        </p:nvSpPr>
        <p:spPr>
          <a:xfrm>
            <a:off x="678493" y="1428452"/>
            <a:ext cx="10835014" cy="4001095"/>
          </a:xfrm>
          <a:prstGeom prst="rect">
            <a:avLst/>
          </a:prstGeom>
          <a:noFill/>
        </p:spPr>
        <p:txBody>
          <a:bodyPr wrap="square" rtlCol="0">
            <a:spAutoFit/>
          </a:bodyPr>
          <a:lstStyle/>
          <a:p>
            <a:endParaRPr lang="cy-GB" sz="1400" dirty="0"/>
          </a:p>
          <a:p>
            <a:pPr marL="571500" indent="-571500">
              <a:buFont typeface="Arial" panose="020B0604020202020204" pitchFamily="34" charset="0"/>
              <a:buChar char="•"/>
            </a:pPr>
            <a:r>
              <a:rPr lang="cy-GB" sz="4000" dirty="0"/>
              <a:t>Everyone fine?</a:t>
            </a:r>
          </a:p>
          <a:p>
            <a:pPr marL="571500" indent="-571500">
              <a:buFont typeface="Arial" panose="020B0604020202020204" pitchFamily="34" charset="0"/>
              <a:buChar char="•"/>
            </a:pPr>
            <a:r>
              <a:rPr lang="cy-GB" sz="4000" dirty="0"/>
              <a:t>Everyone happy?</a:t>
            </a:r>
          </a:p>
          <a:p>
            <a:pPr marL="571500" indent="-571500">
              <a:buFont typeface="Arial" panose="020B0604020202020204" pitchFamily="34" charset="0"/>
              <a:buChar char="•"/>
            </a:pPr>
            <a:r>
              <a:rPr lang="cy-GB" sz="4000" dirty="0"/>
              <a:t>Everyone ready?</a:t>
            </a:r>
          </a:p>
          <a:p>
            <a:pPr marL="571500" indent="-571500">
              <a:buFont typeface="Arial" panose="020B0604020202020204" pitchFamily="34" charset="0"/>
              <a:buChar char="•"/>
            </a:pPr>
            <a:r>
              <a:rPr lang="cy-GB" sz="4000" dirty="0"/>
              <a:t>Everyone sitting?</a:t>
            </a:r>
          </a:p>
          <a:p>
            <a:pPr marL="571500" indent="-571500">
              <a:buFont typeface="Arial" panose="020B0604020202020204" pitchFamily="34" charset="0"/>
              <a:buChar char="•"/>
            </a:pPr>
            <a:r>
              <a:rPr lang="cy-GB" sz="4000" dirty="0"/>
              <a:t>Everyone listening?</a:t>
            </a:r>
            <a:endParaRPr lang="cy-GB" sz="3600" dirty="0"/>
          </a:p>
          <a:p>
            <a:pPr marL="571500" indent="-571500">
              <a:buFont typeface="Arial" panose="020B0604020202020204" pitchFamily="34" charset="0"/>
              <a:buChar char="•"/>
            </a:pPr>
            <a:endParaRPr lang="cy-GB" sz="3200" dirty="0"/>
          </a:p>
        </p:txBody>
      </p:sp>
      <p:pic>
        <p:nvPicPr>
          <p:cNvPr id="3" name="Audio Recording 25 Apr 2025 at 09:22:43">
            <a:hlinkClick r:id="" action="ppaction://media"/>
            <a:extLst>
              <a:ext uri="{FF2B5EF4-FFF2-40B4-BE49-F238E27FC236}">
                <a16:creationId xmlns:a16="http://schemas.microsoft.com/office/drawing/2014/main" id="{9F3E0331-99CD-7ADA-6DA3-B029FF5BC1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48500" y="1866900"/>
            <a:ext cx="2627086" cy="2627086"/>
          </a:xfrm>
          <a:prstGeom prst="rect">
            <a:avLst/>
          </a:prstGeom>
        </p:spPr>
      </p:pic>
      <p:sp>
        <p:nvSpPr>
          <p:cNvPr id="2" name="Dalfan Cynnwys 2">
            <a:extLst>
              <a:ext uri="{FF2B5EF4-FFF2-40B4-BE49-F238E27FC236}">
                <a16:creationId xmlns:a16="http://schemas.microsoft.com/office/drawing/2014/main" id="{224266B5-6B43-2948-4E29-F6468869FF5C}"/>
              </a:ext>
            </a:extLst>
          </p:cNvPr>
          <p:cNvSpPr txBox="1">
            <a:spLocks/>
          </p:cNvSpPr>
          <p:nvPr/>
        </p:nvSpPr>
        <p:spPr>
          <a:xfrm>
            <a:off x="838200" y="338633"/>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Gwrandewch.  Beth ydy’r cwestiwn? </a:t>
            </a:r>
          </a:p>
        </p:txBody>
      </p:sp>
    </p:spTree>
    <p:extLst>
      <p:ext uri="{BB962C8B-B14F-4D97-AF65-F5344CB8AC3E}">
        <p14:creationId xmlns:p14="http://schemas.microsoft.com/office/powerpoint/2010/main" val="385637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7" dur="500"/>
                                        <p:tgtEl>
                                          <p:spTgt spid="8">
                                            <p:txEl>
                                              <p:pRg st="1" end="1"/>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8">
                                            <p:txEl>
                                              <p:pRg st="1" end="1"/>
                                            </p:txEl>
                                          </p:spTgt>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1" dur="500"/>
                                        <p:tgtEl>
                                          <p:spTgt spid="8">
                                            <p:txEl>
                                              <p:pRg st="2" end="2"/>
                                            </p:txEl>
                                          </p:spTgt>
                                        </p:tgtEl>
                                        <p:attrNameLst>
                                          <p:attrName>ppt_y</p:attrName>
                                        </p:attrNameLst>
                                      </p:cBhvr>
                                      <p:tavLst>
                                        <p:tav tm="0">
                                          <p:val>
                                            <p:strVal val="ppt_y"/>
                                          </p:val>
                                        </p:tav>
                                        <p:tav tm="100000">
                                          <p:val>
                                            <p:strVal val="1+ppt_h/2"/>
                                          </p:val>
                                        </p:tav>
                                      </p:tavLst>
                                    </p:anim>
                                    <p:set>
                                      <p:cBhvr>
                                        <p:cTn id="12" dur="1" fill="hold">
                                          <p:stCondLst>
                                            <p:cond delay="499"/>
                                          </p:stCondLst>
                                        </p:cTn>
                                        <p:tgtEl>
                                          <p:spTgt spid="8">
                                            <p:txEl>
                                              <p:pRg st="2" end="2"/>
                                            </p:txEl>
                                          </p:spTgt>
                                        </p:tgtEl>
                                        <p:attrNameLst>
                                          <p:attrName>style.visibility</p:attrName>
                                        </p:attrNameLst>
                                      </p:cBhvr>
                                      <p:to>
                                        <p:strVal val="hidden"/>
                                      </p:to>
                                    </p:set>
                                  </p:childTnLst>
                                </p:cTn>
                              </p:par>
                              <p:par>
                                <p:cTn id="13" presetID="2" presetClass="exit" presetSubtype="4" fill="hold" nodeType="withEffect">
                                  <p:stCondLst>
                                    <p:cond delay="0"/>
                                  </p:stCondLst>
                                  <p:childTnLst>
                                    <p:anim calcmode="lin" valueType="num">
                                      <p:cBhvr additive="base">
                                        <p:cTn id="14" dur="500"/>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15" dur="500"/>
                                        <p:tgtEl>
                                          <p:spTgt spid="8">
                                            <p:txEl>
                                              <p:pRg st="3" end="3"/>
                                            </p:txEl>
                                          </p:spTgt>
                                        </p:tgtEl>
                                        <p:attrNameLst>
                                          <p:attrName>ppt_y</p:attrName>
                                        </p:attrNameLst>
                                      </p:cBhvr>
                                      <p:tavLst>
                                        <p:tav tm="0">
                                          <p:val>
                                            <p:strVal val="ppt_y"/>
                                          </p:val>
                                        </p:tav>
                                        <p:tav tm="100000">
                                          <p:val>
                                            <p:strVal val="1+ppt_h/2"/>
                                          </p:val>
                                        </p:tav>
                                      </p:tavLst>
                                    </p:anim>
                                    <p:set>
                                      <p:cBhvr>
                                        <p:cTn id="16" dur="1" fill="hold">
                                          <p:stCondLst>
                                            <p:cond delay="499"/>
                                          </p:stCondLst>
                                        </p:cTn>
                                        <p:tgtEl>
                                          <p:spTgt spid="8">
                                            <p:txEl>
                                              <p:pRg st="3" end="3"/>
                                            </p:txEl>
                                          </p:spTgt>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19" dur="500"/>
                                        <p:tgtEl>
                                          <p:spTgt spid="8">
                                            <p:txEl>
                                              <p:pRg st="5" end="5"/>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8">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0A65-28B8-0E8A-AD21-6FAF8D7F2E8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EBEB2B0-8DDC-528B-5CD1-C58820E2124E}"/>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3822F6AB-8520-D42A-5A40-FD6D040E1CF3}"/>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E3BB2FAC-E075-7F17-1E39-902C5E9FF3F1}"/>
              </a:ext>
            </a:extLst>
          </p:cNvPr>
          <p:cNvSpPr txBox="1"/>
          <p:nvPr/>
        </p:nvSpPr>
        <p:spPr>
          <a:xfrm>
            <a:off x="925661" y="5378360"/>
            <a:ext cx="4986161" cy="646331"/>
          </a:xfrm>
          <a:prstGeom prst="rect">
            <a:avLst/>
          </a:prstGeom>
          <a:noFill/>
        </p:spPr>
        <p:txBody>
          <a:bodyPr wrap="square" rtlCol="0">
            <a:spAutoFit/>
          </a:bodyPr>
          <a:lstStyle/>
          <a:p>
            <a:pPr algn="ctr"/>
            <a:r>
              <a:rPr lang="cy-GB" sz="3600" dirty="0"/>
              <a:t>Pawb yn </a:t>
            </a:r>
            <a:r>
              <a:rPr lang="cy-GB" sz="3600" b="1" u="sng" dirty="0"/>
              <a:t>gwrando</a:t>
            </a:r>
            <a:r>
              <a:rPr lang="cy-GB" sz="3600" dirty="0"/>
              <a:t>?</a:t>
            </a:r>
          </a:p>
        </p:txBody>
      </p:sp>
      <p:sp>
        <p:nvSpPr>
          <p:cNvPr id="11" name="TextBox 10">
            <a:extLst>
              <a:ext uri="{FF2B5EF4-FFF2-40B4-BE49-F238E27FC236}">
                <a16:creationId xmlns:a16="http://schemas.microsoft.com/office/drawing/2014/main" id="{62F06CE3-1DAE-C7D3-84A5-2C80EC34C258}"/>
              </a:ext>
            </a:extLst>
          </p:cNvPr>
          <p:cNvSpPr txBox="1"/>
          <p:nvPr/>
        </p:nvSpPr>
        <p:spPr>
          <a:xfrm>
            <a:off x="6355795" y="5380434"/>
            <a:ext cx="4986161" cy="646331"/>
          </a:xfrm>
          <a:prstGeom prst="rect">
            <a:avLst/>
          </a:prstGeom>
          <a:noFill/>
        </p:spPr>
        <p:txBody>
          <a:bodyPr wrap="square" rtlCol="0">
            <a:spAutoFit/>
          </a:bodyPr>
          <a:lstStyle/>
          <a:p>
            <a:pPr algn="ctr"/>
            <a:r>
              <a:rPr lang="cy-GB" sz="3600" dirty="0"/>
              <a:t>Pawb yn </a:t>
            </a:r>
            <a:r>
              <a:rPr lang="cy-GB" sz="3600" b="1" u="sng" dirty="0"/>
              <a:t>barod</a:t>
            </a:r>
            <a:r>
              <a:rPr lang="cy-GB" sz="3600" dirty="0"/>
              <a:t>?</a:t>
            </a:r>
          </a:p>
        </p:txBody>
      </p:sp>
      <p:sp>
        <p:nvSpPr>
          <p:cNvPr id="3" name="Dalfan Cynnwys 2">
            <a:extLst>
              <a:ext uri="{FF2B5EF4-FFF2-40B4-BE49-F238E27FC236}">
                <a16:creationId xmlns:a16="http://schemas.microsoft.com/office/drawing/2014/main" id="{04134E4C-0122-D6F3-3ACB-AE12ADAC2673}"/>
              </a:ext>
            </a:extLst>
          </p:cNvPr>
          <p:cNvSpPr txBox="1">
            <a:spLocks/>
          </p:cNvSpPr>
          <p:nvPr/>
        </p:nvSpPr>
        <p:spPr>
          <a:xfrm>
            <a:off x="838200" y="203127"/>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Beth ydy’r cwestiwn bob tro? </a:t>
            </a:r>
          </a:p>
        </p:txBody>
      </p:sp>
      <p:pic>
        <p:nvPicPr>
          <p:cNvPr id="7" name="Picture 6" descr="A black ear with waves&#10;&#10;AI-generated content may be incorrect.">
            <a:extLst>
              <a:ext uri="{FF2B5EF4-FFF2-40B4-BE49-F238E27FC236}">
                <a16:creationId xmlns:a16="http://schemas.microsoft.com/office/drawing/2014/main" id="{97BF5EB5-E316-424C-EA60-900C2DFE1DC5}"/>
              </a:ext>
            </a:extLst>
          </p:cNvPr>
          <p:cNvPicPr>
            <a:picLocks noChangeAspect="1"/>
          </p:cNvPicPr>
          <p:nvPr/>
        </p:nvPicPr>
        <p:blipFill>
          <a:blip r:embed="rId3"/>
          <a:stretch>
            <a:fillRect/>
          </a:stretch>
        </p:blipFill>
        <p:spPr>
          <a:xfrm>
            <a:off x="2409825" y="1957888"/>
            <a:ext cx="2765459" cy="2579023"/>
          </a:xfrm>
          <a:prstGeom prst="rect">
            <a:avLst/>
          </a:prstGeom>
        </p:spPr>
      </p:pic>
      <p:pic>
        <p:nvPicPr>
          <p:cNvPr id="8" name="Picture 7" descr="A yellow and green comic book explosion&#10;&#10;AI-generated content may be incorrect.">
            <a:extLst>
              <a:ext uri="{FF2B5EF4-FFF2-40B4-BE49-F238E27FC236}">
                <a16:creationId xmlns:a16="http://schemas.microsoft.com/office/drawing/2014/main" id="{027086B8-1C76-36B6-5502-AA212208EFAB}"/>
              </a:ext>
            </a:extLst>
          </p:cNvPr>
          <p:cNvPicPr>
            <a:picLocks noChangeAspect="1"/>
          </p:cNvPicPr>
          <p:nvPr/>
        </p:nvPicPr>
        <p:blipFill>
          <a:blip r:embed="rId4"/>
          <a:stretch>
            <a:fillRect/>
          </a:stretch>
        </p:blipFill>
        <p:spPr>
          <a:xfrm>
            <a:off x="7394725" y="1908511"/>
            <a:ext cx="2908300" cy="2768600"/>
          </a:xfrm>
          <a:prstGeom prst="rect">
            <a:avLst/>
          </a:prstGeom>
        </p:spPr>
      </p:pic>
    </p:spTree>
    <p:extLst>
      <p:ext uri="{BB962C8B-B14F-4D97-AF65-F5344CB8AC3E}">
        <p14:creationId xmlns:p14="http://schemas.microsoft.com/office/powerpoint/2010/main" val="3406662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F03C5-0913-F39B-EA71-54568190D0F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A4AE7DA3-305B-FB73-0F28-654F02570667}"/>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BC053F31-BB6C-6987-6C0C-A13A44B87268}"/>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56DCCD0A-5264-8FD5-82DB-5E3B5B719A78}"/>
              </a:ext>
            </a:extLst>
          </p:cNvPr>
          <p:cNvSpPr txBox="1"/>
          <p:nvPr/>
        </p:nvSpPr>
        <p:spPr>
          <a:xfrm>
            <a:off x="1074915" y="5336430"/>
            <a:ext cx="4986161" cy="646331"/>
          </a:xfrm>
          <a:prstGeom prst="rect">
            <a:avLst/>
          </a:prstGeom>
          <a:noFill/>
        </p:spPr>
        <p:txBody>
          <a:bodyPr wrap="square" rtlCol="0">
            <a:spAutoFit/>
          </a:bodyPr>
          <a:lstStyle/>
          <a:p>
            <a:pPr algn="ctr"/>
            <a:r>
              <a:rPr lang="cy-GB" sz="3600" dirty="0"/>
              <a:t>Pawb yn </a:t>
            </a:r>
            <a:r>
              <a:rPr lang="cy-GB" sz="3600" b="1" u="sng" dirty="0"/>
              <a:t>hapus</a:t>
            </a:r>
            <a:r>
              <a:rPr lang="cy-GB" sz="3600" dirty="0"/>
              <a:t>?</a:t>
            </a:r>
          </a:p>
        </p:txBody>
      </p:sp>
      <p:sp>
        <p:nvSpPr>
          <p:cNvPr id="11" name="TextBox 10">
            <a:extLst>
              <a:ext uri="{FF2B5EF4-FFF2-40B4-BE49-F238E27FC236}">
                <a16:creationId xmlns:a16="http://schemas.microsoft.com/office/drawing/2014/main" id="{32B7B4DC-C2B9-9B3E-E014-7B422611C15F}"/>
              </a:ext>
            </a:extLst>
          </p:cNvPr>
          <p:cNvSpPr txBox="1"/>
          <p:nvPr/>
        </p:nvSpPr>
        <p:spPr>
          <a:xfrm>
            <a:off x="6355794" y="5336430"/>
            <a:ext cx="4986161" cy="646331"/>
          </a:xfrm>
          <a:prstGeom prst="rect">
            <a:avLst/>
          </a:prstGeom>
          <a:noFill/>
        </p:spPr>
        <p:txBody>
          <a:bodyPr wrap="square" rtlCol="0">
            <a:spAutoFit/>
          </a:bodyPr>
          <a:lstStyle/>
          <a:p>
            <a:pPr algn="ctr"/>
            <a:r>
              <a:rPr lang="cy-GB" sz="3600" dirty="0"/>
              <a:t>Pawb yn </a:t>
            </a:r>
            <a:r>
              <a:rPr lang="cy-GB" sz="3600" b="1" u="sng" dirty="0"/>
              <a:t>eistedd</a:t>
            </a:r>
            <a:r>
              <a:rPr lang="cy-GB" sz="3600" dirty="0"/>
              <a:t>?</a:t>
            </a:r>
          </a:p>
        </p:txBody>
      </p:sp>
      <p:sp>
        <p:nvSpPr>
          <p:cNvPr id="2" name="Dalfan Cynnwys 2">
            <a:extLst>
              <a:ext uri="{FF2B5EF4-FFF2-40B4-BE49-F238E27FC236}">
                <a16:creationId xmlns:a16="http://schemas.microsoft.com/office/drawing/2014/main" id="{D531CDCB-F5F1-C892-F5B5-0262D9E64E82}"/>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Beth ydy’r cwestiwn bob tro? </a:t>
            </a:r>
          </a:p>
        </p:txBody>
      </p:sp>
      <p:pic>
        <p:nvPicPr>
          <p:cNvPr id="8" name="Picture 7" descr="A yellow smiley face with black outline&#10;&#10;AI-generated content may be incorrect.">
            <a:extLst>
              <a:ext uri="{FF2B5EF4-FFF2-40B4-BE49-F238E27FC236}">
                <a16:creationId xmlns:a16="http://schemas.microsoft.com/office/drawing/2014/main" id="{7E85EF53-F031-D35E-893E-0535E148F4AF}"/>
              </a:ext>
            </a:extLst>
          </p:cNvPr>
          <p:cNvPicPr>
            <a:picLocks noChangeAspect="1"/>
          </p:cNvPicPr>
          <p:nvPr/>
        </p:nvPicPr>
        <p:blipFill>
          <a:blip r:embed="rId3"/>
          <a:stretch>
            <a:fillRect/>
          </a:stretch>
        </p:blipFill>
        <p:spPr>
          <a:xfrm>
            <a:off x="2310695" y="1831463"/>
            <a:ext cx="2514600" cy="2768600"/>
          </a:xfrm>
          <a:prstGeom prst="rect">
            <a:avLst/>
          </a:prstGeom>
        </p:spPr>
      </p:pic>
      <p:pic>
        <p:nvPicPr>
          <p:cNvPr id="9" name="Picture 8" descr="A person sitting at a table&#10;&#10;AI-generated content may be incorrect.">
            <a:extLst>
              <a:ext uri="{FF2B5EF4-FFF2-40B4-BE49-F238E27FC236}">
                <a16:creationId xmlns:a16="http://schemas.microsoft.com/office/drawing/2014/main" id="{3C9D76C6-2EF7-85F2-BE62-EE9003C9BC12}"/>
              </a:ext>
            </a:extLst>
          </p:cNvPr>
          <p:cNvPicPr>
            <a:picLocks noChangeAspect="1"/>
          </p:cNvPicPr>
          <p:nvPr/>
        </p:nvPicPr>
        <p:blipFill>
          <a:blip r:embed="rId4"/>
          <a:stretch>
            <a:fillRect/>
          </a:stretch>
        </p:blipFill>
        <p:spPr>
          <a:xfrm>
            <a:off x="7591574" y="1831463"/>
            <a:ext cx="2514600" cy="2768600"/>
          </a:xfrm>
          <a:prstGeom prst="rect">
            <a:avLst/>
          </a:prstGeom>
        </p:spPr>
      </p:pic>
    </p:spTree>
    <p:extLst>
      <p:ext uri="{BB962C8B-B14F-4D97-AF65-F5344CB8AC3E}">
        <p14:creationId xmlns:p14="http://schemas.microsoft.com/office/powerpoint/2010/main" val="3836039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A2990-719D-7EA5-798B-0F48CD9188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170BF7-EB05-2971-A9A2-A14600AF2B19}"/>
              </a:ext>
            </a:extLst>
          </p:cNvPr>
          <p:cNvSpPr>
            <a:spLocks noGrp="1"/>
          </p:cNvSpPr>
          <p:nvPr>
            <p:ph type="ctrTitle"/>
          </p:nvPr>
        </p:nvSpPr>
        <p:spPr>
          <a:xfrm>
            <a:off x="503464" y="396939"/>
            <a:ext cx="11185071" cy="3774227"/>
          </a:xfrm>
        </p:spPr>
        <p:txBody>
          <a:bodyPr>
            <a:normAutofit/>
          </a:bodyPr>
          <a:lstStyle/>
          <a:p>
            <a:br>
              <a:rPr lang="cy-GB" sz="4900" b="1" dirty="0">
                <a:latin typeface="Arial" panose="020B0604020202020204" pitchFamily="34" charset="0"/>
                <a:cs typeface="Arial" panose="020B0604020202020204" pitchFamily="34" charset="0"/>
              </a:rPr>
            </a:br>
            <a:br>
              <a:rPr lang="cy-GB" sz="4900" b="1" dirty="0">
                <a:latin typeface="Arial" panose="020B0604020202020204" pitchFamily="34" charset="0"/>
                <a:cs typeface="Arial" panose="020B0604020202020204" pitchFamily="34" charset="0"/>
              </a:rPr>
            </a:br>
            <a:r>
              <a:rPr lang="cy-GB" sz="5300" b="1" dirty="0">
                <a:latin typeface="Arial"/>
                <a:cs typeface="Arial"/>
              </a:rPr>
              <a:t>Darllen a chofio (1)</a:t>
            </a:r>
            <a:br>
              <a:rPr lang="cy-GB" sz="5300" b="1" dirty="0">
                <a:latin typeface="Arial"/>
                <a:cs typeface="Arial"/>
              </a:rPr>
            </a:br>
            <a:br>
              <a:rPr lang="cy-GB" sz="5300" b="1" dirty="0">
                <a:latin typeface="Arial" panose="020B0604020202020204" pitchFamily="34" charset="0"/>
                <a:cs typeface="Arial" panose="020B0604020202020204" pitchFamily="34" charset="0"/>
              </a:rPr>
            </a:br>
            <a:r>
              <a:rPr lang="cy-GB" sz="5300" b="1" i="1" dirty="0">
                <a:latin typeface="Arial"/>
                <a:cs typeface="Arial"/>
              </a:rPr>
              <a:t>Reading and memorising (1)</a:t>
            </a:r>
            <a:endParaRPr lang="cy-GB" b="1" i="1" dirty="0">
              <a:latin typeface="Arial"/>
              <a:cs typeface="Arial"/>
            </a:endParaRPr>
          </a:p>
        </p:txBody>
      </p:sp>
      <p:sp>
        <p:nvSpPr>
          <p:cNvPr id="4" name="Rectangle 3">
            <a:extLst>
              <a:ext uri="{FF2B5EF4-FFF2-40B4-BE49-F238E27FC236}">
                <a16:creationId xmlns:a16="http://schemas.microsoft.com/office/drawing/2014/main" id="{6474DB1D-AFE4-99D2-8B21-992837B0FA50}"/>
              </a:ext>
            </a:extLst>
          </p:cNvPr>
          <p:cNvSpPr/>
          <p:nvPr/>
        </p:nvSpPr>
        <p:spPr>
          <a:xfrm>
            <a:off x="1736942" y="6408738"/>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5" name="Picture 8">
            <a:extLst>
              <a:ext uri="{FF2B5EF4-FFF2-40B4-BE49-F238E27FC236}">
                <a16:creationId xmlns:a16="http://schemas.microsoft.com/office/drawing/2014/main" id="{EC311B80-54D2-D9DD-F3BA-A6F94D4CA85A}"/>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26647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2A70A-F92E-21F9-E967-CEF740C61E7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443C61A-C8D3-91C7-6AD9-8C4344C164D5}"/>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1D4C0E9F-8F31-937C-2FFA-D69C4BF325CB}"/>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3051BB93-2D96-7013-022D-B62AECF7032F}"/>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10" name="TextBox 9">
            <a:extLst>
              <a:ext uri="{FF2B5EF4-FFF2-40B4-BE49-F238E27FC236}">
                <a16:creationId xmlns:a16="http://schemas.microsoft.com/office/drawing/2014/main" id="{BFF60E68-5ED5-08D7-A80F-0AD97BEE5E97}"/>
              </a:ext>
            </a:extLst>
          </p:cNvPr>
          <p:cNvSpPr txBox="1"/>
          <p:nvPr/>
        </p:nvSpPr>
        <p:spPr>
          <a:xfrm>
            <a:off x="1309688" y="2063966"/>
            <a:ext cx="5140324" cy="3119380"/>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r>
              <a:rPr lang="en-GB" sz="3200" kern="100" dirty="0">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gweithio</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iawn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barod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gwrando</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it-IT"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3" name="Picture 12" descr="A person standing in front of a chalkboard&#10;&#10;Description automatically generated">
            <a:extLst>
              <a:ext uri="{FF2B5EF4-FFF2-40B4-BE49-F238E27FC236}">
                <a16:creationId xmlns:a16="http://schemas.microsoft.com/office/drawing/2014/main" id="{9BA1316A-F6D7-000F-A377-BA7C430CF2C5}"/>
              </a:ext>
            </a:extLst>
          </p:cNvPr>
          <p:cNvPicPr>
            <a:picLocks noChangeAspect="1"/>
          </p:cNvPicPr>
          <p:nvPr/>
        </p:nvPicPr>
        <p:blipFill>
          <a:blip r:embed="rId3"/>
          <a:stretch>
            <a:fillRect/>
          </a:stretch>
        </p:blipFill>
        <p:spPr>
          <a:xfrm>
            <a:off x="7628444" y="1412875"/>
            <a:ext cx="3725356" cy="4032250"/>
          </a:xfrm>
          <a:prstGeom prst="rect">
            <a:avLst/>
          </a:prstGeom>
        </p:spPr>
      </p:pic>
      <p:sp>
        <p:nvSpPr>
          <p:cNvPr id="14" name="Rectangular Callout 13">
            <a:extLst>
              <a:ext uri="{FF2B5EF4-FFF2-40B4-BE49-F238E27FC236}">
                <a16:creationId xmlns:a16="http://schemas.microsoft.com/office/drawing/2014/main" id="{44FC0EF7-4A6D-C596-A0BE-36CB259D4BB9}"/>
              </a:ext>
            </a:extLst>
          </p:cNvPr>
          <p:cNvSpPr/>
          <p:nvPr/>
        </p:nvSpPr>
        <p:spPr>
          <a:xfrm>
            <a:off x="1092200" y="1951191"/>
            <a:ext cx="5575300" cy="3344930"/>
          </a:xfrm>
          <a:prstGeom prst="wedgeRectCallout">
            <a:avLst>
              <a:gd name="adj1" fmla="val 86001"/>
              <a:gd name="adj2" fmla="val -25586"/>
            </a:avLst>
          </a:prstGeom>
          <a:solidFill>
            <a:srgbClr val="521B93">
              <a:alpha val="5098"/>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29126971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DA423-BC27-8F63-4240-64A983C093D3}"/>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2BD4A0C-DBFA-1485-E1D3-BF0C26D66E5E}"/>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81988783-3F87-827C-BD99-6DEEA8B26654}"/>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7A7699CC-4AAA-95DA-7674-E8750A7C948C}"/>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10" name="TextBox 9">
            <a:extLst>
              <a:ext uri="{FF2B5EF4-FFF2-40B4-BE49-F238E27FC236}">
                <a16:creationId xmlns:a16="http://schemas.microsoft.com/office/drawing/2014/main" id="{D6ACD418-A5B0-BD91-C101-5E3E3CD1FEFB}"/>
              </a:ext>
            </a:extLst>
          </p:cNvPr>
          <p:cNvSpPr txBox="1"/>
          <p:nvPr/>
        </p:nvSpPr>
        <p:spPr>
          <a:xfrm>
            <a:off x="1309688" y="2063966"/>
            <a:ext cx="5140324" cy="3119380"/>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r>
              <a:rPr lang="en-GB" sz="3200" kern="100" dirty="0">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gweithio</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iawn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barod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gwrando</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it-IT"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3" name="Picture 12" descr="A person standing in front of a chalkboard&#10;&#10;Description automatically generated">
            <a:extLst>
              <a:ext uri="{FF2B5EF4-FFF2-40B4-BE49-F238E27FC236}">
                <a16:creationId xmlns:a16="http://schemas.microsoft.com/office/drawing/2014/main" id="{2EAEAA53-EF97-F11E-FEDD-25BEF382763F}"/>
              </a:ext>
            </a:extLst>
          </p:cNvPr>
          <p:cNvPicPr>
            <a:picLocks noChangeAspect="1"/>
          </p:cNvPicPr>
          <p:nvPr/>
        </p:nvPicPr>
        <p:blipFill>
          <a:blip r:embed="rId3"/>
          <a:stretch>
            <a:fillRect/>
          </a:stretch>
        </p:blipFill>
        <p:spPr>
          <a:xfrm>
            <a:off x="7628444" y="1412875"/>
            <a:ext cx="3725356" cy="4032250"/>
          </a:xfrm>
          <a:prstGeom prst="rect">
            <a:avLst/>
          </a:prstGeom>
        </p:spPr>
      </p:pic>
      <p:sp>
        <p:nvSpPr>
          <p:cNvPr id="14" name="Rectangular Callout 13">
            <a:extLst>
              <a:ext uri="{FF2B5EF4-FFF2-40B4-BE49-F238E27FC236}">
                <a16:creationId xmlns:a16="http://schemas.microsoft.com/office/drawing/2014/main" id="{F48F280E-BA64-512D-A7F0-10E2B78A1CAB}"/>
              </a:ext>
            </a:extLst>
          </p:cNvPr>
          <p:cNvSpPr/>
          <p:nvPr/>
        </p:nvSpPr>
        <p:spPr>
          <a:xfrm>
            <a:off x="1092200" y="1951191"/>
            <a:ext cx="5575300" cy="3344930"/>
          </a:xfrm>
          <a:prstGeom prst="wedgeRectCallout">
            <a:avLst>
              <a:gd name="adj1" fmla="val 86001"/>
              <a:gd name="adj2" fmla="val -25586"/>
            </a:avLst>
          </a:prstGeom>
          <a:solidFill>
            <a:srgbClr val="521B93">
              <a:alpha val="5098"/>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3" name="Explosion 1 2">
            <a:extLst>
              <a:ext uri="{FF2B5EF4-FFF2-40B4-BE49-F238E27FC236}">
                <a16:creationId xmlns:a16="http://schemas.microsoft.com/office/drawing/2014/main" id="{5CBDC51A-EA23-FD73-62C8-93ED1577C115}"/>
              </a:ext>
            </a:extLst>
          </p:cNvPr>
          <p:cNvSpPr/>
          <p:nvPr/>
        </p:nvSpPr>
        <p:spPr>
          <a:xfrm>
            <a:off x="1092199" y="3303087"/>
            <a:ext cx="1436689"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
        <p:nvSpPr>
          <p:cNvPr id="4" name="Explosion 1 3">
            <a:extLst>
              <a:ext uri="{FF2B5EF4-FFF2-40B4-BE49-F238E27FC236}">
                <a16:creationId xmlns:a16="http://schemas.microsoft.com/office/drawing/2014/main" id="{2E923F0A-6EA7-CCB7-CD2A-16752E0B75A7}"/>
              </a:ext>
            </a:extLst>
          </p:cNvPr>
          <p:cNvSpPr/>
          <p:nvPr/>
        </p:nvSpPr>
        <p:spPr>
          <a:xfrm>
            <a:off x="1309688" y="3977154"/>
            <a:ext cx="1219200" cy="520418"/>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25B46B08-E2CE-5F42-BE04-05D71F13DC02}"/>
              </a:ext>
            </a:extLst>
          </p:cNvPr>
          <p:cNvSpPr/>
          <p:nvPr/>
        </p:nvSpPr>
        <p:spPr>
          <a:xfrm>
            <a:off x="1309687" y="2063965"/>
            <a:ext cx="1030796"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8" name="Explosion 1 7">
            <a:extLst>
              <a:ext uri="{FF2B5EF4-FFF2-40B4-BE49-F238E27FC236}">
                <a16:creationId xmlns:a16="http://schemas.microsoft.com/office/drawing/2014/main" id="{CE9CA99D-DDC4-F133-3C0D-EB42978D9392}"/>
              </a:ext>
            </a:extLst>
          </p:cNvPr>
          <p:cNvSpPr/>
          <p:nvPr/>
        </p:nvSpPr>
        <p:spPr>
          <a:xfrm>
            <a:off x="1309687" y="4641707"/>
            <a:ext cx="1219200" cy="520418"/>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Tree>
    <p:extLst>
      <p:ext uri="{BB962C8B-B14F-4D97-AF65-F5344CB8AC3E}">
        <p14:creationId xmlns:p14="http://schemas.microsoft.com/office/powerpoint/2010/main" val="246997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8"/>
                                        </p:tgtEl>
                                      </p:cBhvr>
                                    </p:animEffect>
                                    <p:set>
                                      <p:cBhvr>
                                        <p:cTn id="22"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5DCDD-B676-E71A-3082-8C4DFB8FC39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EFDD328-706A-ADDE-F5F3-B35308806CC8}"/>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7246A906-D31E-22CC-217C-DB99BB18E492}"/>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0CEE60EE-3883-093A-1AE5-88300F2AB783}"/>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10" name="TextBox 9">
            <a:extLst>
              <a:ext uri="{FF2B5EF4-FFF2-40B4-BE49-F238E27FC236}">
                <a16:creationId xmlns:a16="http://schemas.microsoft.com/office/drawing/2014/main" id="{6BEA5138-3BF7-41D2-6B92-6EFEDC2B0385}"/>
              </a:ext>
            </a:extLst>
          </p:cNvPr>
          <p:cNvSpPr txBox="1"/>
          <p:nvPr/>
        </p:nvSpPr>
        <p:spPr>
          <a:xfrm>
            <a:off x="1309688" y="2063966"/>
            <a:ext cx="5140324" cy="3119380"/>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r>
              <a:rPr lang="en-GB" sz="3200" kern="100" dirty="0">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gweithio</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iawn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barod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gwrando</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it-IT"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3" name="Picture 12" descr="A person standing in front of a chalkboard&#10;&#10;Description automatically generated">
            <a:extLst>
              <a:ext uri="{FF2B5EF4-FFF2-40B4-BE49-F238E27FC236}">
                <a16:creationId xmlns:a16="http://schemas.microsoft.com/office/drawing/2014/main" id="{57F7FB73-6673-3A8E-5B52-5353A3E25902}"/>
              </a:ext>
            </a:extLst>
          </p:cNvPr>
          <p:cNvPicPr>
            <a:picLocks noChangeAspect="1"/>
          </p:cNvPicPr>
          <p:nvPr/>
        </p:nvPicPr>
        <p:blipFill>
          <a:blip r:embed="rId3"/>
          <a:stretch>
            <a:fillRect/>
          </a:stretch>
        </p:blipFill>
        <p:spPr>
          <a:xfrm>
            <a:off x="7628444" y="1412875"/>
            <a:ext cx="3725356" cy="4032250"/>
          </a:xfrm>
          <a:prstGeom prst="rect">
            <a:avLst/>
          </a:prstGeom>
        </p:spPr>
      </p:pic>
      <p:sp>
        <p:nvSpPr>
          <p:cNvPr id="14" name="Rectangular Callout 13">
            <a:extLst>
              <a:ext uri="{FF2B5EF4-FFF2-40B4-BE49-F238E27FC236}">
                <a16:creationId xmlns:a16="http://schemas.microsoft.com/office/drawing/2014/main" id="{D00530A7-73CD-F9BB-3C51-86E4B64BFE23}"/>
              </a:ext>
            </a:extLst>
          </p:cNvPr>
          <p:cNvSpPr/>
          <p:nvPr/>
        </p:nvSpPr>
        <p:spPr>
          <a:xfrm>
            <a:off x="1092200" y="1951191"/>
            <a:ext cx="5575300" cy="3344930"/>
          </a:xfrm>
          <a:prstGeom prst="wedgeRectCallout">
            <a:avLst>
              <a:gd name="adj1" fmla="val 86001"/>
              <a:gd name="adj2" fmla="val -25586"/>
            </a:avLst>
          </a:prstGeom>
          <a:solidFill>
            <a:srgbClr val="521B93">
              <a:alpha val="5098"/>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3" name="Explosion 1 2">
            <a:extLst>
              <a:ext uri="{FF2B5EF4-FFF2-40B4-BE49-F238E27FC236}">
                <a16:creationId xmlns:a16="http://schemas.microsoft.com/office/drawing/2014/main" id="{D82CD012-3634-112C-FB24-787F9BEC33AC}"/>
              </a:ext>
            </a:extLst>
          </p:cNvPr>
          <p:cNvSpPr/>
          <p:nvPr/>
        </p:nvSpPr>
        <p:spPr>
          <a:xfrm>
            <a:off x="2340483" y="3303087"/>
            <a:ext cx="153936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
        <p:nvSpPr>
          <p:cNvPr id="4" name="Explosion 1 3">
            <a:extLst>
              <a:ext uri="{FF2B5EF4-FFF2-40B4-BE49-F238E27FC236}">
                <a16:creationId xmlns:a16="http://schemas.microsoft.com/office/drawing/2014/main" id="{7D2F7B0B-E064-1E84-C444-DFD2C1AA2636}"/>
              </a:ext>
            </a:extLst>
          </p:cNvPr>
          <p:cNvSpPr/>
          <p:nvPr/>
        </p:nvSpPr>
        <p:spPr>
          <a:xfrm>
            <a:off x="2957798" y="4641707"/>
            <a:ext cx="1539368" cy="520418"/>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464EE01F-8E13-2044-5137-E916F9519EC2}"/>
              </a:ext>
            </a:extLst>
          </p:cNvPr>
          <p:cNvSpPr/>
          <p:nvPr/>
        </p:nvSpPr>
        <p:spPr>
          <a:xfrm>
            <a:off x="1092200" y="2047501"/>
            <a:ext cx="1665287"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8" name="Explosion 1 7">
            <a:extLst>
              <a:ext uri="{FF2B5EF4-FFF2-40B4-BE49-F238E27FC236}">
                <a16:creationId xmlns:a16="http://schemas.microsoft.com/office/drawing/2014/main" id="{00834634-FA48-7435-AD09-42989692124A}"/>
              </a:ext>
            </a:extLst>
          </p:cNvPr>
          <p:cNvSpPr/>
          <p:nvPr/>
        </p:nvSpPr>
        <p:spPr>
          <a:xfrm>
            <a:off x="1309687" y="4558676"/>
            <a:ext cx="1248282"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Tree>
    <p:extLst>
      <p:ext uri="{BB962C8B-B14F-4D97-AF65-F5344CB8AC3E}">
        <p14:creationId xmlns:p14="http://schemas.microsoft.com/office/powerpoint/2010/main" val="1583407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4"/>
                                        </p:tgtEl>
                                      </p:cBhvr>
                                    </p:animEffect>
                                    <p:set>
                                      <p:cBhvr>
                                        <p:cTn id="22"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BDC01-9553-29F9-4401-0B3A0EF92EA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30E1B70-5E5C-605D-D756-C833A89174D7}"/>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2F5139D6-EFBF-FC6C-C0A2-1C4DD3848979}"/>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CDB8358D-D046-873A-619E-05C103BEF51C}"/>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10" name="TextBox 9">
            <a:extLst>
              <a:ext uri="{FF2B5EF4-FFF2-40B4-BE49-F238E27FC236}">
                <a16:creationId xmlns:a16="http://schemas.microsoft.com/office/drawing/2014/main" id="{22EF51ED-3587-F57A-A064-D840C9535B2D}"/>
              </a:ext>
            </a:extLst>
          </p:cNvPr>
          <p:cNvSpPr txBox="1"/>
          <p:nvPr/>
        </p:nvSpPr>
        <p:spPr>
          <a:xfrm>
            <a:off x="1309688" y="2063966"/>
            <a:ext cx="5140324" cy="3119380"/>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r>
              <a:rPr lang="en-GB" sz="3200" kern="100" dirty="0">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gweithio</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iawn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barod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gwrando</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it-IT"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3" name="Picture 12" descr="A person standing in front of a chalkboard&#10;&#10;Description automatically generated">
            <a:extLst>
              <a:ext uri="{FF2B5EF4-FFF2-40B4-BE49-F238E27FC236}">
                <a16:creationId xmlns:a16="http://schemas.microsoft.com/office/drawing/2014/main" id="{C08FD493-78DE-4C81-2FDC-B66FFD6C33A0}"/>
              </a:ext>
            </a:extLst>
          </p:cNvPr>
          <p:cNvPicPr>
            <a:picLocks noChangeAspect="1"/>
          </p:cNvPicPr>
          <p:nvPr/>
        </p:nvPicPr>
        <p:blipFill>
          <a:blip r:embed="rId3"/>
          <a:stretch>
            <a:fillRect/>
          </a:stretch>
        </p:blipFill>
        <p:spPr>
          <a:xfrm>
            <a:off x="7628444" y="1412875"/>
            <a:ext cx="3725356" cy="4032250"/>
          </a:xfrm>
          <a:prstGeom prst="rect">
            <a:avLst/>
          </a:prstGeom>
        </p:spPr>
      </p:pic>
      <p:sp>
        <p:nvSpPr>
          <p:cNvPr id="14" name="Rectangular Callout 13">
            <a:extLst>
              <a:ext uri="{FF2B5EF4-FFF2-40B4-BE49-F238E27FC236}">
                <a16:creationId xmlns:a16="http://schemas.microsoft.com/office/drawing/2014/main" id="{188F80C1-7D10-3AC6-660E-7D227A19880C}"/>
              </a:ext>
            </a:extLst>
          </p:cNvPr>
          <p:cNvSpPr/>
          <p:nvPr/>
        </p:nvSpPr>
        <p:spPr>
          <a:xfrm>
            <a:off x="1092200" y="1951191"/>
            <a:ext cx="5575300" cy="3344930"/>
          </a:xfrm>
          <a:prstGeom prst="wedgeRectCallout">
            <a:avLst>
              <a:gd name="adj1" fmla="val 86001"/>
              <a:gd name="adj2" fmla="val -25586"/>
            </a:avLst>
          </a:prstGeom>
          <a:solidFill>
            <a:srgbClr val="521B93">
              <a:alpha val="5098"/>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3" name="Explosion 1 2">
            <a:extLst>
              <a:ext uri="{FF2B5EF4-FFF2-40B4-BE49-F238E27FC236}">
                <a16:creationId xmlns:a16="http://schemas.microsoft.com/office/drawing/2014/main" id="{5CC0E4C7-95DB-D471-6E37-12FD997344A0}"/>
              </a:ext>
            </a:extLst>
          </p:cNvPr>
          <p:cNvSpPr/>
          <p:nvPr/>
        </p:nvSpPr>
        <p:spPr>
          <a:xfrm>
            <a:off x="2340483" y="3303087"/>
            <a:ext cx="153936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
        <p:nvSpPr>
          <p:cNvPr id="4" name="Explosion 1 3">
            <a:extLst>
              <a:ext uri="{FF2B5EF4-FFF2-40B4-BE49-F238E27FC236}">
                <a16:creationId xmlns:a16="http://schemas.microsoft.com/office/drawing/2014/main" id="{D2F41CB8-BE75-B4DB-711E-211FE956F0D2}"/>
              </a:ext>
            </a:extLst>
          </p:cNvPr>
          <p:cNvSpPr/>
          <p:nvPr/>
        </p:nvSpPr>
        <p:spPr>
          <a:xfrm>
            <a:off x="2957798" y="4641707"/>
            <a:ext cx="1539368" cy="520418"/>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07A83158-513C-0550-5EC7-0B766E1A7244}"/>
              </a:ext>
            </a:extLst>
          </p:cNvPr>
          <p:cNvSpPr/>
          <p:nvPr/>
        </p:nvSpPr>
        <p:spPr>
          <a:xfrm>
            <a:off x="1092200" y="2047501"/>
            <a:ext cx="1665287"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8" name="Explosion 1 7">
            <a:extLst>
              <a:ext uri="{FF2B5EF4-FFF2-40B4-BE49-F238E27FC236}">
                <a16:creationId xmlns:a16="http://schemas.microsoft.com/office/drawing/2014/main" id="{C92F8582-B277-5505-2977-EB3C0AC4A6DD}"/>
              </a:ext>
            </a:extLst>
          </p:cNvPr>
          <p:cNvSpPr/>
          <p:nvPr/>
        </p:nvSpPr>
        <p:spPr>
          <a:xfrm>
            <a:off x="1309687" y="4558676"/>
            <a:ext cx="1248282"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
        <p:nvSpPr>
          <p:cNvPr id="9" name="Explosion 1 8">
            <a:extLst>
              <a:ext uri="{FF2B5EF4-FFF2-40B4-BE49-F238E27FC236}">
                <a16:creationId xmlns:a16="http://schemas.microsoft.com/office/drawing/2014/main" id="{BB06621E-F85A-9FC3-BD75-0A95C9B7A4F8}"/>
              </a:ext>
            </a:extLst>
          </p:cNvPr>
          <p:cNvSpPr/>
          <p:nvPr/>
        </p:nvSpPr>
        <p:spPr>
          <a:xfrm>
            <a:off x="2449227" y="2698753"/>
            <a:ext cx="1430624"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
        <p:nvSpPr>
          <p:cNvPr id="11" name="Explosion 1 10">
            <a:extLst>
              <a:ext uri="{FF2B5EF4-FFF2-40B4-BE49-F238E27FC236}">
                <a16:creationId xmlns:a16="http://schemas.microsoft.com/office/drawing/2014/main" id="{56194D7C-68B6-6380-0D91-CFC1EAA28D3E}"/>
              </a:ext>
            </a:extLst>
          </p:cNvPr>
          <p:cNvSpPr/>
          <p:nvPr/>
        </p:nvSpPr>
        <p:spPr>
          <a:xfrm>
            <a:off x="2557971" y="3909476"/>
            <a:ext cx="153936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Tree>
    <p:extLst>
      <p:ext uri="{BB962C8B-B14F-4D97-AF65-F5344CB8AC3E}">
        <p14:creationId xmlns:p14="http://schemas.microsoft.com/office/powerpoint/2010/main" val="3324453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3"/>
                                        </p:tgtEl>
                                      </p:cBhvr>
                                    </p:animEffect>
                                    <p:set>
                                      <p:cBhvr>
                                        <p:cTn id="17" dur="1" fill="hold">
                                          <p:stCondLst>
                                            <p:cond delay="499"/>
                                          </p:stCondLst>
                                        </p:cTn>
                                        <p:tgtEl>
                                          <p:spTgt spid="3"/>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5" presetClass="exit" presetSubtype="10" fill="hold" grpId="0" nodeType="clickEffect">
                                  <p:stCondLst>
                                    <p:cond delay="0"/>
                                  </p:stCondLst>
                                  <p:childTnLst>
                                    <p:animEffect transition="out" filter="checkerboard(across)">
                                      <p:cBhvr>
                                        <p:cTn id="26" dur="500"/>
                                        <p:tgtEl>
                                          <p:spTgt spid="8"/>
                                        </p:tgtEl>
                                      </p:cBhvr>
                                    </p:animEffect>
                                    <p:set>
                                      <p:cBhvr>
                                        <p:cTn id="27" dur="1" fill="hold">
                                          <p:stCondLst>
                                            <p:cond delay="4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5" presetClass="exit" presetSubtype="10" fill="hold" grpId="0" nodeType="clickEffect">
                                  <p:stCondLst>
                                    <p:cond delay="0"/>
                                  </p:stCondLst>
                                  <p:childTnLst>
                                    <p:animEffect transition="out" filter="checkerboard(across)">
                                      <p:cBhvr>
                                        <p:cTn id="31" dur="500"/>
                                        <p:tgtEl>
                                          <p:spTgt spid="4"/>
                                        </p:tgtEl>
                                      </p:cBhvr>
                                    </p:animEffect>
                                    <p:set>
                                      <p:cBhvr>
                                        <p:cTn id="32"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4C84B-6924-FEA1-4A3E-A257DB758723}"/>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37501653-0359-5C4A-B6AB-BF51E9B1E8B2}"/>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E849CBD7-968F-F973-E879-47E9B7C792A4}"/>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AD07B40A-6A32-B836-0036-C2B303B1DA21}"/>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10" name="TextBox 9">
            <a:extLst>
              <a:ext uri="{FF2B5EF4-FFF2-40B4-BE49-F238E27FC236}">
                <a16:creationId xmlns:a16="http://schemas.microsoft.com/office/drawing/2014/main" id="{226E0CC8-DDAC-4EDD-525E-2252EA1BC763}"/>
              </a:ext>
            </a:extLst>
          </p:cNvPr>
          <p:cNvSpPr txBox="1"/>
          <p:nvPr/>
        </p:nvSpPr>
        <p:spPr>
          <a:xfrm>
            <a:off x="1309688" y="2063966"/>
            <a:ext cx="5140324" cy="3119380"/>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r>
              <a:rPr lang="en-GB" sz="3200" kern="100" dirty="0">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gweithio</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iawn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barod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gwrando</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it-IT"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3" name="Picture 12" descr="A person standing in front of a chalkboard&#10;&#10;Description automatically generated">
            <a:extLst>
              <a:ext uri="{FF2B5EF4-FFF2-40B4-BE49-F238E27FC236}">
                <a16:creationId xmlns:a16="http://schemas.microsoft.com/office/drawing/2014/main" id="{B123BDB1-777C-5CD0-B6DB-B9541610A0B1}"/>
              </a:ext>
            </a:extLst>
          </p:cNvPr>
          <p:cNvPicPr>
            <a:picLocks noChangeAspect="1"/>
          </p:cNvPicPr>
          <p:nvPr/>
        </p:nvPicPr>
        <p:blipFill>
          <a:blip r:embed="rId3"/>
          <a:stretch>
            <a:fillRect/>
          </a:stretch>
        </p:blipFill>
        <p:spPr>
          <a:xfrm>
            <a:off x="7628444" y="1412875"/>
            <a:ext cx="3725356" cy="4032250"/>
          </a:xfrm>
          <a:prstGeom prst="rect">
            <a:avLst/>
          </a:prstGeom>
        </p:spPr>
      </p:pic>
      <p:sp>
        <p:nvSpPr>
          <p:cNvPr id="14" name="Rectangular Callout 13">
            <a:extLst>
              <a:ext uri="{FF2B5EF4-FFF2-40B4-BE49-F238E27FC236}">
                <a16:creationId xmlns:a16="http://schemas.microsoft.com/office/drawing/2014/main" id="{E5AFFFFF-B9E5-3AD5-16B4-F089F866FAC8}"/>
              </a:ext>
            </a:extLst>
          </p:cNvPr>
          <p:cNvSpPr/>
          <p:nvPr/>
        </p:nvSpPr>
        <p:spPr>
          <a:xfrm>
            <a:off x="1092200" y="1951191"/>
            <a:ext cx="5575300" cy="3344930"/>
          </a:xfrm>
          <a:prstGeom prst="wedgeRectCallout">
            <a:avLst>
              <a:gd name="adj1" fmla="val 86001"/>
              <a:gd name="adj2" fmla="val -25586"/>
            </a:avLst>
          </a:prstGeom>
          <a:solidFill>
            <a:srgbClr val="521B93">
              <a:alpha val="5098"/>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3" name="Explosion 1 2">
            <a:extLst>
              <a:ext uri="{FF2B5EF4-FFF2-40B4-BE49-F238E27FC236}">
                <a16:creationId xmlns:a16="http://schemas.microsoft.com/office/drawing/2014/main" id="{E1C432BE-E5AA-270D-3C06-0D0AC41F070A}"/>
              </a:ext>
            </a:extLst>
          </p:cNvPr>
          <p:cNvSpPr/>
          <p:nvPr/>
        </p:nvSpPr>
        <p:spPr>
          <a:xfrm>
            <a:off x="1309687" y="3303087"/>
            <a:ext cx="2570164"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
        <p:nvSpPr>
          <p:cNvPr id="4" name="Explosion 1 3">
            <a:extLst>
              <a:ext uri="{FF2B5EF4-FFF2-40B4-BE49-F238E27FC236}">
                <a16:creationId xmlns:a16="http://schemas.microsoft.com/office/drawing/2014/main" id="{A11DB91A-1780-BF7E-D763-1F72D740BCD9}"/>
              </a:ext>
            </a:extLst>
          </p:cNvPr>
          <p:cNvSpPr/>
          <p:nvPr/>
        </p:nvSpPr>
        <p:spPr>
          <a:xfrm>
            <a:off x="1309686" y="4567076"/>
            <a:ext cx="3187480" cy="595049"/>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A837B86B-2912-1094-3252-E1EC17251D00}"/>
              </a:ext>
            </a:extLst>
          </p:cNvPr>
          <p:cNvSpPr/>
          <p:nvPr/>
        </p:nvSpPr>
        <p:spPr>
          <a:xfrm>
            <a:off x="1092200" y="2047501"/>
            <a:ext cx="1665287"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9" name="Explosion 1 8">
            <a:extLst>
              <a:ext uri="{FF2B5EF4-FFF2-40B4-BE49-F238E27FC236}">
                <a16:creationId xmlns:a16="http://schemas.microsoft.com/office/drawing/2014/main" id="{43ABD1EE-B80C-F3EC-227A-73B30EA22DD3}"/>
              </a:ext>
            </a:extLst>
          </p:cNvPr>
          <p:cNvSpPr/>
          <p:nvPr/>
        </p:nvSpPr>
        <p:spPr>
          <a:xfrm>
            <a:off x="2449227" y="2698753"/>
            <a:ext cx="1430624"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
        <p:nvSpPr>
          <p:cNvPr id="11" name="Explosion 1 10">
            <a:extLst>
              <a:ext uri="{FF2B5EF4-FFF2-40B4-BE49-F238E27FC236}">
                <a16:creationId xmlns:a16="http://schemas.microsoft.com/office/drawing/2014/main" id="{8946B8EA-8831-6C62-504A-812EE661B482}"/>
              </a:ext>
            </a:extLst>
          </p:cNvPr>
          <p:cNvSpPr/>
          <p:nvPr/>
        </p:nvSpPr>
        <p:spPr>
          <a:xfrm>
            <a:off x="1309686" y="3909476"/>
            <a:ext cx="2787653"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bg1">
                  <a:lumMod val="50000"/>
                </a:schemeClr>
              </a:solidFill>
            </a:endParaRPr>
          </a:p>
        </p:txBody>
      </p:sp>
    </p:spTree>
    <p:extLst>
      <p:ext uri="{BB962C8B-B14F-4D97-AF65-F5344CB8AC3E}">
        <p14:creationId xmlns:p14="http://schemas.microsoft.com/office/powerpoint/2010/main" val="10506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3"/>
                                        </p:tgtEl>
                                      </p:cBhvr>
                                    </p:animEffect>
                                    <p:set>
                                      <p:cBhvr>
                                        <p:cTn id="17" dur="1" fill="hold">
                                          <p:stCondLst>
                                            <p:cond delay="499"/>
                                          </p:stCondLst>
                                        </p:cTn>
                                        <p:tgtEl>
                                          <p:spTgt spid="3"/>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5" presetClass="exit" presetSubtype="10" fill="hold" grpId="0" nodeType="clickEffect">
                                  <p:stCondLst>
                                    <p:cond delay="0"/>
                                  </p:stCondLst>
                                  <p:childTnLst>
                                    <p:animEffect transition="out" filter="checkerboard(across)">
                                      <p:cBhvr>
                                        <p:cTn id="26" dur="500"/>
                                        <p:tgtEl>
                                          <p:spTgt spid="4"/>
                                        </p:tgtEl>
                                      </p:cBhvr>
                                    </p:animEffect>
                                    <p:set>
                                      <p:cBhvr>
                                        <p:cTn id="2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9" grpId="0" animBg="1"/>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62B51-A567-A228-4ADE-DAEA64E382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49EC47-C623-0F5A-1263-41485D9859C9}"/>
              </a:ext>
            </a:extLst>
          </p:cNvPr>
          <p:cNvSpPr>
            <a:spLocks noGrp="1"/>
          </p:cNvSpPr>
          <p:nvPr>
            <p:ph type="ctrTitle"/>
          </p:nvPr>
        </p:nvSpPr>
        <p:spPr>
          <a:xfrm>
            <a:off x="503464" y="396939"/>
            <a:ext cx="11185071" cy="3774227"/>
          </a:xfrm>
        </p:spPr>
        <p:txBody>
          <a:bodyPr>
            <a:normAutofit/>
          </a:bodyPr>
          <a:lstStyle/>
          <a:p>
            <a:br>
              <a:rPr lang="cy-GB" sz="4900" b="1" dirty="0">
                <a:latin typeface="Arial" panose="020B0604020202020204" pitchFamily="34" charset="0"/>
                <a:cs typeface="Arial" panose="020B0604020202020204" pitchFamily="34" charset="0"/>
              </a:rPr>
            </a:br>
            <a:br>
              <a:rPr lang="cy-GB" sz="4900" b="1" dirty="0">
                <a:latin typeface="Arial" panose="020B0604020202020204" pitchFamily="34" charset="0"/>
                <a:cs typeface="Arial" panose="020B0604020202020204" pitchFamily="34" charset="0"/>
              </a:rPr>
            </a:br>
            <a:r>
              <a:rPr lang="cy-GB" sz="5300" b="1" dirty="0">
                <a:latin typeface="Arial"/>
                <a:cs typeface="Arial"/>
              </a:rPr>
              <a:t>Darllen a chofio (2)</a:t>
            </a:r>
            <a:br>
              <a:rPr lang="cy-GB" sz="5300" b="1" dirty="0">
                <a:latin typeface="Arial"/>
                <a:cs typeface="Arial"/>
              </a:rPr>
            </a:br>
            <a:br>
              <a:rPr lang="cy-GB" sz="5300" b="1" dirty="0">
                <a:latin typeface="Arial" panose="020B0604020202020204" pitchFamily="34" charset="0"/>
                <a:cs typeface="Arial" panose="020B0604020202020204" pitchFamily="34" charset="0"/>
              </a:rPr>
            </a:br>
            <a:r>
              <a:rPr lang="cy-GB" sz="5300" b="1" i="1" dirty="0">
                <a:latin typeface="Arial"/>
                <a:cs typeface="Arial"/>
              </a:rPr>
              <a:t>Reading and memorising (2)</a:t>
            </a:r>
            <a:endParaRPr lang="cy-GB" b="1" i="1" dirty="0">
              <a:latin typeface="Arial"/>
              <a:cs typeface="Arial"/>
            </a:endParaRPr>
          </a:p>
        </p:txBody>
      </p:sp>
      <p:sp>
        <p:nvSpPr>
          <p:cNvPr id="4" name="Rectangle 3">
            <a:extLst>
              <a:ext uri="{FF2B5EF4-FFF2-40B4-BE49-F238E27FC236}">
                <a16:creationId xmlns:a16="http://schemas.microsoft.com/office/drawing/2014/main" id="{0BC23F82-0183-E47F-7026-5D2511FBB9ED}"/>
              </a:ext>
            </a:extLst>
          </p:cNvPr>
          <p:cNvSpPr/>
          <p:nvPr/>
        </p:nvSpPr>
        <p:spPr>
          <a:xfrm>
            <a:off x="1736942" y="6408738"/>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5" name="Picture 8">
            <a:extLst>
              <a:ext uri="{FF2B5EF4-FFF2-40B4-BE49-F238E27FC236}">
                <a16:creationId xmlns:a16="http://schemas.microsoft.com/office/drawing/2014/main" id="{A1B94448-5A89-FD6F-540A-DAB0B7855275}"/>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71253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FA8EA-D0F4-591F-1BA7-1A71D91AF18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CAE1F69-261B-A141-11D1-8F18F05B64B2}"/>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05839386-C297-7384-759F-A3511027EF18}"/>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052BA532-3DA7-925B-1D84-0A235466B3C6}"/>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4" name="TextBox 3">
            <a:extLst>
              <a:ext uri="{FF2B5EF4-FFF2-40B4-BE49-F238E27FC236}">
                <a16:creationId xmlns:a16="http://schemas.microsoft.com/office/drawing/2014/main" id="{63C4BFDA-FDBF-3DD7-C897-3496657FFA08}"/>
              </a:ext>
            </a:extLst>
          </p:cNvPr>
          <p:cNvSpPr txBox="1"/>
          <p:nvPr/>
        </p:nvSpPr>
        <p:spPr>
          <a:xfrm>
            <a:off x="6061076" y="1906370"/>
            <a:ext cx="5140324" cy="3748911"/>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p>
          <a:p>
            <a:pPr>
              <a:lnSpc>
                <a:spcPct val="107000"/>
              </a:lnSpc>
              <a:spcAft>
                <a:spcPts val="800"/>
              </a:spcAft>
            </a:pPr>
            <a:r>
              <a:rPr lang="it-IT" sz="3200" kern="100" dirty="0" err="1">
                <a:latin typeface="Aptos" panose="020B0004020202020204" pitchFamily="34" charset="0"/>
                <a:ea typeface="Aptos" panose="020B0004020202020204" pitchFamily="34" charset="0"/>
                <a:cs typeface="Times New Roman" panose="02020603050405020304" pitchFamily="18" charset="0"/>
              </a:rPr>
              <a:t>Pawb</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yn</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iawn</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en-GB" sz="3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darllen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eistedd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hapus?</a:t>
            </a:r>
          </a:p>
          <a:p>
            <a:pPr>
              <a:lnSpc>
                <a:spcPct val="107000"/>
              </a:lnSpc>
              <a:spcAft>
                <a:spcPts val="800"/>
              </a:spcAft>
            </a:pPr>
            <a:r>
              <a:rPr lang="en-GB" sz="3200" kern="100" dirty="0" err="1">
                <a:latin typeface="Aptos" panose="020B0004020202020204" pitchFamily="34" charset="0"/>
                <a:ea typeface="Aptos" panose="020B0004020202020204" pitchFamily="34" charset="0"/>
                <a:cs typeface="Times New Roman" panose="02020603050405020304" pitchFamily="18" charset="0"/>
              </a:rPr>
              <a:t>Pawb</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yn</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barod</a:t>
            </a:r>
            <a:r>
              <a:rPr lang="en-GB" sz="3200" kern="100" dirty="0">
                <a:latin typeface="Aptos" panose="020B0004020202020204" pitchFamily="34" charset="0"/>
                <a:ea typeface="Aptos" panose="020B0004020202020204" pitchFamily="34" charset="0"/>
                <a:cs typeface="Times New Roman" panose="02020603050405020304" pitchFamily="18" charset="0"/>
              </a:rPr>
              <a: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8" name="Picture 7" descr="A person holding a book&#10;&#10;Description automatically generated">
            <a:extLst>
              <a:ext uri="{FF2B5EF4-FFF2-40B4-BE49-F238E27FC236}">
                <a16:creationId xmlns:a16="http://schemas.microsoft.com/office/drawing/2014/main" id="{A5D0FE79-D95C-D980-2668-5282ED297746}"/>
              </a:ext>
            </a:extLst>
          </p:cNvPr>
          <p:cNvPicPr>
            <a:picLocks noChangeAspect="1"/>
          </p:cNvPicPr>
          <p:nvPr/>
        </p:nvPicPr>
        <p:blipFill>
          <a:blip r:embed="rId3"/>
          <a:stretch>
            <a:fillRect/>
          </a:stretch>
        </p:blipFill>
        <p:spPr>
          <a:xfrm>
            <a:off x="1143000" y="1378437"/>
            <a:ext cx="3460749" cy="4411880"/>
          </a:xfrm>
          <a:prstGeom prst="rect">
            <a:avLst/>
          </a:prstGeom>
        </p:spPr>
      </p:pic>
      <p:sp>
        <p:nvSpPr>
          <p:cNvPr id="9" name="Rectangular Callout 8">
            <a:extLst>
              <a:ext uri="{FF2B5EF4-FFF2-40B4-BE49-F238E27FC236}">
                <a16:creationId xmlns:a16="http://schemas.microsoft.com/office/drawing/2014/main" id="{E5DC295F-C12F-FC3F-8861-5B8CF7E37064}"/>
              </a:ext>
            </a:extLst>
          </p:cNvPr>
          <p:cNvSpPr/>
          <p:nvPr/>
        </p:nvSpPr>
        <p:spPr>
          <a:xfrm>
            <a:off x="5419724" y="1902765"/>
            <a:ext cx="5575300" cy="3887551"/>
          </a:xfrm>
          <a:prstGeom prst="wedgeRectCallout">
            <a:avLst>
              <a:gd name="adj1" fmla="val -87348"/>
              <a:gd name="adj2" fmla="val -21030"/>
            </a:avLst>
          </a:prstGeom>
          <a:solidFill>
            <a:srgbClr val="FFD579">
              <a:alpha val="1882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Tree>
    <p:extLst>
      <p:ext uri="{BB962C8B-B14F-4D97-AF65-F5344CB8AC3E}">
        <p14:creationId xmlns:p14="http://schemas.microsoft.com/office/powerpoint/2010/main" val="2696765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53C5C-DE6A-4EAA-23D2-E23BE4FCBA6E}"/>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3499224-E709-E1AB-AEFD-2FFE67CCF3DA}"/>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5C5C4367-8F67-3BA5-F4E0-D4EF2E3D9398}"/>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AAA1A3BE-4C11-297E-3240-180B9A66B881}"/>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4" name="TextBox 3">
            <a:extLst>
              <a:ext uri="{FF2B5EF4-FFF2-40B4-BE49-F238E27FC236}">
                <a16:creationId xmlns:a16="http://schemas.microsoft.com/office/drawing/2014/main" id="{480FBD93-653B-C1B9-7200-FA5229CFE9C2}"/>
              </a:ext>
            </a:extLst>
          </p:cNvPr>
          <p:cNvSpPr txBox="1"/>
          <p:nvPr/>
        </p:nvSpPr>
        <p:spPr>
          <a:xfrm>
            <a:off x="6061076" y="1906370"/>
            <a:ext cx="5140324" cy="3748911"/>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p>
          <a:p>
            <a:pPr>
              <a:lnSpc>
                <a:spcPct val="107000"/>
              </a:lnSpc>
              <a:spcAft>
                <a:spcPts val="800"/>
              </a:spcAft>
            </a:pPr>
            <a:r>
              <a:rPr lang="it-IT" sz="3200" kern="100" dirty="0" err="1">
                <a:latin typeface="Aptos" panose="020B0004020202020204" pitchFamily="34" charset="0"/>
                <a:ea typeface="Aptos" panose="020B0004020202020204" pitchFamily="34" charset="0"/>
                <a:cs typeface="Times New Roman" panose="02020603050405020304" pitchFamily="18" charset="0"/>
              </a:rPr>
              <a:t>Pawb</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yn</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iawn</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en-GB" sz="3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darllen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eistedd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hapus?</a:t>
            </a:r>
          </a:p>
          <a:p>
            <a:pPr>
              <a:lnSpc>
                <a:spcPct val="107000"/>
              </a:lnSpc>
              <a:spcAft>
                <a:spcPts val="800"/>
              </a:spcAft>
            </a:pPr>
            <a:r>
              <a:rPr lang="en-GB" sz="3200" kern="100" dirty="0" err="1">
                <a:latin typeface="Aptos" panose="020B0004020202020204" pitchFamily="34" charset="0"/>
                <a:ea typeface="Aptos" panose="020B0004020202020204" pitchFamily="34" charset="0"/>
                <a:cs typeface="Times New Roman" panose="02020603050405020304" pitchFamily="18" charset="0"/>
              </a:rPr>
              <a:t>Pawb</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yn</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barod</a:t>
            </a:r>
            <a:r>
              <a:rPr lang="en-GB" sz="3200" kern="100" dirty="0">
                <a:latin typeface="Aptos" panose="020B0004020202020204" pitchFamily="34" charset="0"/>
                <a:ea typeface="Aptos" panose="020B0004020202020204" pitchFamily="34" charset="0"/>
                <a:cs typeface="Times New Roman" panose="02020603050405020304" pitchFamily="18" charset="0"/>
              </a:rPr>
              <a: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8" name="Picture 7" descr="A person holding a book&#10;&#10;Description automatically generated">
            <a:extLst>
              <a:ext uri="{FF2B5EF4-FFF2-40B4-BE49-F238E27FC236}">
                <a16:creationId xmlns:a16="http://schemas.microsoft.com/office/drawing/2014/main" id="{9D7DB2F6-E648-535C-AF0F-AAE24B7F5808}"/>
              </a:ext>
            </a:extLst>
          </p:cNvPr>
          <p:cNvPicPr>
            <a:picLocks noChangeAspect="1"/>
          </p:cNvPicPr>
          <p:nvPr/>
        </p:nvPicPr>
        <p:blipFill>
          <a:blip r:embed="rId3"/>
          <a:stretch>
            <a:fillRect/>
          </a:stretch>
        </p:blipFill>
        <p:spPr>
          <a:xfrm>
            <a:off x="1143000" y="1378437"/>
            <a:ext cx="3460749" cy="4411880"/>
          </a:xfrm>
          <a:prstGeom prst="rect">
            <a:avLst/>
          </a:prstGeom>
        </p:spPr>
      </p:pic>
      <p:sp>
        <p:nvSpPr>
          <p:cNvPr id="9" name="Rectangular Callout 8">
            <a:extLst>
              <a:ext uri="{FF2B5EF4-FFF2-40B4-BE49-F238E27FC236}">
                <a16:creationId xmlns:a16="http://schemas.microsoft.com/office/drawing/2014/main" id="{08A39686-018E-8810-6B19-5807BF426D7A}"/>
              </a:ext>
            </a:extLst>
          </p:cNvPr>
          <p:cNvSpPr/>
          <p:nvPr/>
        </p:nvSpPr>
        <p:spPr>
          <a:xfrm>
            <a:off x="5419724" y="1902765"/>
            <a:ext cx="5575300" cy="3887551"/>
          </a:xfrm>
          <a:prstGeom prst="wedgeRectCallout">
            <a:avLst>
              <a:gd name="adj1" fmla="val -87348"/>
              <a:gd name="adj2" fmla="val -21030"/>
            </a:avLst>
          </a:prstGeom>
          <a:solidFill>
            <a:srgbClr val="FFD579">
              <a:alpha val="1882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3" name="Explosion 1 2">
            <a:extLst>
              <a:ext uri="{FF2B5EF4-FFF2-40B4-BE49-F238E27FC236}">
                <a16:creationId xmlns:a16="http://schemas.microsoft.com/office/drawing/2014/main" id="{96461E4C-8F7C-6FB6-47DC-02CEC642E31F}"/>
              </a:ext>
            </a:extLst>
          </p:cNvPr>
          <p:cNvSpPr/>
          <p:nvPr/>
        </p:nvSpPr>
        <p:spPr>
          <a:xfrm>
            <a:off x="6096000" y="1902765"/>
            <a:ext cx="163353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55E7C700-FC4A-9D36-7177-82A3F48089AA}"/>
              </a:ext>
            </a:extLst>
          </p:cNvPr>
          <p:cNvSpPr/>
          <p:nvPr/>
        </p:nvSpPr>
        <p:spPr>
          <a:xfrm>
            <a:off x="5975351" y="2543900"/>
            <a:ext cx="1238250"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0" name="Explosion 1 9">
            <a:extLst>
              <a:ext uri="{FF2B5EF4-FFF2-40B4-BE49-F238E27FC236}">
                <a16:creationId xmlns:a16="http://schemas.microsoft.com/office/drawing/2014/main" id="{AE065E69-92ED-4D3B-2B61-191B05EAC8FC}"/>
              </a:ext>
            </a:extLst>
          </p:cNvPr>
          <p:cNvSpPr/>
          <p:nvPr/>
        </p:nvSpPr>
        <p:spPr>
          <a:xfrm>
            <a:off x="5777707" y="3798262"/>
            <a:ext cx="1435894"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1" name="Explosion 1 10">
            <a:extLst>
              <a:ext uri="{FF2B5EF4-FFF2-40B4-BE49-F238E27FC236}">
                <a16:creationId xmlns:a16="http://schemas.microsoft.com/office/drawing/2014/main" id="{C901D407-602A-7B3A-F1A8-1F38FA5AC97C}"/>
              </a:ext>
            </a:extLst>
          </p:cNvPr>
          <p:cNvSpPr/>
          <p:nvPr/>
        </p:nvSpPr>
        <p:spPr>
          <a:xfrm>
            <a:off x="5890420" y="4406203"/>
            <a:ext cx="1323181"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2" name="Explosion 1 11">
            <a:extLst>
              <a:ext uri="{FF2B5EF4-FFF2-40B4-BE49-F238E27FC236}">
                <a16:creationId xmlns:a16="http://schemas.microsoft.com/office/drawing/2014/main" id="{5B295A49-339F-CC07-1A33-B8566FE1F034}"/>
              </a:ext>
            </a:extLst>
          </p:cNvPr>
          <p:cNvSpPr/>
          <p:nvPr/>
        </p:nvSpPr>
        <p:spPr>
          <a:xfrm>
            <a:off x="5932885" y="5081663"/>
            <a:ext cx="1323181"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bg1">
                    <a:lumMod val="50000"/>
                  </a:schemeClr>
                </a:solidFill>
              </a:rPr>
              <a:t>v</a:t>
            </a:r>
          </a:p>
        </p:txBody>
      </p:sp>
    </p:spTree>
    <p:extLst>
      <p:ext uri="{BB962C8B-B14F-4D97-AF65-F5344CB8AC3E}">
        <p14:creationId xmlns:p14="http://schemas.microsoft.com/office/powerpoint/2010/main" val="1567616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grpId="0" nodeType="clickEffect">
                                  <p:stCondLst>
                                    <p:cond delay="0"/>
                                  </p:stCondLst>
                                  <p:childTnLst>
                                    <p:animEffect transition="out" filter="checkerboard(across)">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5" presetClass="exit" presetSubtype="10" fill="hold" grpId="0" nodeType="clickEffect">
                                  <p:stCondLst>
                                    <p:cond delay="0"/>
                                  </p:stCondLst>
                                  <p:childTnLst>
                                    <p:animEffect transition="out" filter="checkerboard(across)">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10" grpId="0" animBg="1"/>
      <p:bldP spid="11" grpId="0" animBg="1"/>
      <p:bldP spid="1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21228-6FD5-2CA2-8AAD-FBF67105A30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A5B53A6B-10D0-853C-E869-42593A5F4A55}"/>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DA040AFF-FD4F-1D8E-3871-F937D0BF5C3A}"/>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764D9AED-B3AA-D300-9536-3DA5C89186BD}"/>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4" name="TextBox 3">
            <a:extLst>
              <a:ext uri="{FF2B5EF4-FFF2-40B4-BE49-F238E27FC236}">
                <a16:creationId xmlns:a16="http://schemas.microsoft.com/office/drawing/2014/main" id="{05FC4499-210A-3FD1-DB2A-5ECC7F1C5C1F}"/>
              </a:ext>
            </a:extLst>
          </p:cNvPr>
          <p:cNvSpPr txBox="1"/>
          <p:nvPr/>
        </p:nvSpPr>
        <p:spPr>
          <a:xfrm>
            <a:off x="6061076" y="1906370"/>
            <a:ext cx="5140324" cy="3748911"/>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p>
          <a:p>
            <a:pPr>
              <a:lnSpc>
                <a:spcPct val="107000"/>
              </a:lnSpc>
              <a:spcAft>
                <a:spcPts val="800"/>
              </a:spcAft>
            </a:pPr>
            <a:r>
              <a:rPr lang="it-IT" sz="3200" kern="100" dirty="0" err="1">
                <a:latin typeface="Aptos" panose="020B0004020202020204" pitchFamily="34" charset="0"/>
                <a:ea typeface="Aptos" panose="020B0004020202020204" pitchFamily="34" charset="0"/>
                <a:cs typeface="Times New Roman" panose="02020603050405020304" pitchFamily="18" charset="0"/>
              </a:rPr>
              <a:t>Pawb</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yn</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iawn</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en-GB" sz="3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darllen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eistedd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hapus?</a:t>
            </a:r>
          </a:p>
          <a:p>
            <a:pPr>
              <a:lnSpc>
                <a:spcPct val="107000"/>
              </a:lnSpc>
              <a:spcAft>
                <a:spcPts val="800"/>
              </a:spcAft>
            </a:pPr>
            <a:r>
              <a:rPr lang="en-GB" sz="3200" kern="100" dirty="0" err="1">
                <a:latin typeface="Aptos" panose="020B0004020202020204" pitchFamily="34" charset="0"/>
                <a:ea typeface="Aptos" panose="020B0004020202020204" pitchFamily="34" charset="0"/>
                <a:cs typeface="Times New Roman" panose="02020603050405020304" pitchFamily="18" charset="0"/>
              </a:rPr>
              <a:t>Pawb</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yn</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barod</a:t>
            </a:r>
            <a:r>
              <a:rPr lang="en-GB" sz="3200" kern="100" dirty="0">
                <a:latin typeface="Aptos" panose="020B0004020202020204" pitchFamily="34" charset="0"/>
                <a:ea typeface="Aptos" panose="020B0004020202020204" pitchFamily="34" charset="0"/>
                <a:cs typeface="Times New Roman" panose="02020603050405020304" pitchFamily="18" charset="0"/>
              </a:rPr>
              <a: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8" name="Picture 7" descr="A person holding a book&#10;&#10;Description automatically generated">
            <a:extLst>
              <a:ext uri="{FF2B5EF4-FFF2-40B4-BE49-F238E27FC236}">
                <a16:creationId xmlns:a16="http://schemas.microsoft.com/office/drawing/2014/main" id="{90174686-D975-0800-AA1A-7C60C1F7402F}"/>
              </a:ext>
            </a:extLst>
          </p:cNvPr>
          <p:cNvPicPr>
            <a:picLocks noChangeAspect="1"/>
          </p:cNvPicPr>
          <p:nvPr/>
        </p:nvPicPr>
        <p:blipFill>
          <a:blip r:embed="rId3"/>
          <a:stretch>
            <a:fillRect/>
          </a:stretch>
        </p:blipFill>
        <p:spPr>
          <a:xfrm>
            <a:off x="1143000" y="1378437"/>
            <a:ext cx="3460749" cy="4411880"/>
          </a:xfrm>
          <a:prstGeom prst="rect">
            <a:avLst/>
          </a:prstGeom>
        </p:spPr>
      </p:pic>
      <p:sp>
        <p:nvSpPr>
          <p:cNvPr id="9" name="Rectangular Callout 8">
            <a:extLst>
              <a:ext uri="{FF2B5EF4-FFF2-40B4-BE49-F238E27FC236}">
                <a16:creationId xmlns:a16="http://schemas.microsoft.com/office/drawing/2014/main" id="{A32D9546-B3D7-CDB0-398C-74B01A834C2F}"/>
              </a:ext>
            </a:extLst>
          </p:cNvPr>
          <p:cNvSpPr/>
          <p:nvPr/>
        </p:nvSpPr>
        <p:spPr>
          <a:xfrm>
            <a:off x="5419724" y="1902765"/>
            <a:ext cx="5575300" cy="3887551"/>
          </a:xfrm>
          <a:prstGeom prst="wedgeRectCallout">
            <a:avLst>
              <a:gd name="adj1" fmla="val -87348"/>
              <a:gd name="adj2" fmla="val -21030"/>
            </a:avLst>
          </a:prstGeom>
          <a:solidFill>
            <a:srgbClr val="FFD579">
              <a:alpha val="1882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3" name="Explosion 1 2">
            <a:extLst>
              <a:ext uri="{FF2B5EF4-FFF2-40B4-BE49-F238E27FC236}">
                <a16:creationId xmlns:a16="http://schemas.microsoft.com/office/drawing/2014/main" id="{C68F18BE-891B-CA01-BA8D-D1C81416439E}"/>
              </a:ext>
            </a:extLst>
          </p:cNvPr>
          <p:cNvSpPr/>
          <p:nvPr/>
        </p:nvSpPr>
        <p:spPr>
          <a:xfrm>
            <a:off x="6096000" y="1902765"/>
            <a:ext cx="163353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85A8696D-2AE4-C4F5-B856-FFFED56CEF1C}"/>
              </a:ext>
            </a:extLst>
          </p:cNvPr>
          <p:cNvSpPr/>
          <p:nvPr/>
        </p:nvSpPr>
        <p:spPr>
          <a:xfrm>
            <a:off x="5975351" y="2543900"/>
            <a:ext cx="1238250"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0" name="Explosion 1 9">
            <a:extLst>
              <a:ext uri="{FF2B5EF4-FFF2-40B4-BE49-F238E27FC236}">
                <a16:creationId xmlns:a16="http://schemas.microsoft.com/office/drawing/2014/main" id="{920525C2-FB29-DFBF-ED7A-386518B82B9E}"/>
              </a:ext>
            </a:extLst>
          </p:cNvPr>
          <p:cNvSpPr/>
          <p:nvPr/>
        </p:nvSpPr>
        <p:spPr>
          <a:xfrm>
            <a:off x="5777707" y="3798262"/>
            <a:ext cx="1435894"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1" name="Explosion 1 10">
            <a:extLst>
              <a:ext uri="{FF2B5EF4-FFF2-40B4-BE49-F238E27FC236}">
                <a16:creationId xmlns:a16="http://schemas.microsoft.com/office/drawing/2014/main" id="{A7907B61-9A86-F592-106F-4D3E18626FCC}"/>
              </a:ext>
            </a:extLst>
          </p:cNvPr>
          <p:cNvSpPr/>
          <p:nvPr/>
        </p:nvSpPr>
        <p:spPr>
          <a:xfrm>
            <a:off x="5890420" y="4406203"/>
            <a:ext cx="1323181"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2" name="Explosion 1 11">
            <a:extLst>
              <a:ext uri="{FF2B5EF4-FFF2-40B4-BE49-F238E27FC236}">
                <a16:creationId xmlns:a16="http://schemas.microsoft.com/office/drawing/2014/main" id="{E1C738AF-4BBD-B7B6-469A-5FCCC32B420E}"/>
              </a:ext>
            </a:extLst>
          </p:cNvPr>
          <p:cNvSpPr/>
          <p:nvPr/>
        </p:nvSpPr>
        <p:spPr>
          <a:xfrm>
            <a:off x="5932885" y="5081663"/>
            <a:ext cx="1323181"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bg1">
                    <a:lumMod val="50000"/>
                  </a:schemeClr>
                </a:solidFill>
              </a:rPr>
              <a:t>v</a:t>
            </a:r>
          </a:p>
        </p:txBody>
      </p:sp>
      <p:sp>
        <p:nvSpPr>
          <p:cNvPr id="13" name="Explosion 1 12">
            <a:extLst>
              <a:ext uri="{FF2B5EF4-FFF2-40B4-BE49-F238E27FC236}">
                <a16:creationId xmlns:a16="http://schemas.microsoft.com/office/drawing/2014/main" id="{A841B91B-F1A2-8210-A9A3-8E6D09747731}"/>
              </a:ext>
            </a:extLst>
          </p:cNvPr>
          <p:cNvSpPr/>
          <p:nvPr/>
        </p:nvSpPr>
        <p:spPr>
          <a:xfrm>
            <a:off x="7571584" y="3779023"/>
            <a:ext cx="1323181"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4" name="Explosion 1 13">
            <a:extLst>
              <a:ext uri="{FF2B5EF4-FFF2-40B4-BE49-F238E27FC236}">
                <a16:creationId xmlns:a16="http://schemas.microsoft.com/office/drawing/2014/main" id="{F279E489-5469-7893-6C87-6D35693F0740}"/>
              </a:ext>
            </a:extLst>
          </p:cNvPr>
          <p:cNvSpPr/>
          <p:nvPr/>
        </p:nvSpPr>
        <p:spPr>
          <a:xfrm>
            <a:off x="7769227" y="5032660"/>
            <a:ext cx="1206102"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Tree>
    <p:extLst>
      <p:ext uri="{BB962C8B-B14F-4D97-AF65-F5344CB8AC3E}">
        <p14:creationId xmlns:p14="http://schemas.microsoft.com/office/powerpoint/2010/main" val="400080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grpId="0" nodeType="clickEffect">
                                  <p:stCondLst>
                                    <p:cond delay="0"/>
                                  </p:stCondLst>
                                  <p:childTnLst>
                                    <p:animEffect transition="out" filter="checkerboard(across)">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13"/>
                                        </p:tgtEl>
                                      </p:cBhvr>
                                    </p:animEffect>
                                    <p:set>
                                      <p:cBhvr>
                                        <p:cTn id="22" dur="1" fill="hold">
                                          <p:stCondLst>
                                            <p:cond delay="499"/>
                                          </p:stCondLst>
                                        </p:cTn>
                                        <p:tgtEl>
                                          <p:spTgt spid="1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5" presetClass="exit" presetSubtype="10" fill="hold" grpId="0" nodeType="clickEffect">
                                  <p:stCondLst>
                                    <p:cond delay="0"/>
                                  </p:stCondLst>
                                  <p:childTnLst>
                                    <p:animEffect transition="out" filter="checkerboard(across)">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5" presetClass="exit" presetSubtype="10" fill="hold" grpId="0" nodeType="clickEffect">
                                  <p:stCondLst>
                                    <p:cond delay="0"/>
                                  </p:stCondLst>
                                  <p:childTnLst>
                                    <p:animEffect transition="out" filter="checkerboard(across)">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5" presetClass="exit" presetSubtype="10" fill="hold" grpId="0" nodeType="clickEffect">
                                  <p:stCondLst>
                                    <p:cond delay="0"/>
                                  </p:stCondLst>
                                  <p:childTnLst>
                                    <p:animEffect transition="out" filter="checkerboard(across)">
                                      <p:cBhvr>
                                        <p:cTn id="36" dur="500"/>
                                        <p:tgtEl>
                                          <p:spTgt spid="14"/>
                                        </p:tgtEl>
                                      </p:cBhvr>
                                    </p:animEffect>
                                    <p:set>
                                      <p:cBhvr>
                                        <p:cTn id="37" dur="1" fill="hold">
                                          <p:stCondLst>
                                            <p:cond delay="499"/>
                                          </p:stCondLst>
                                        </p:cTn>
                                        <p:tgtEl>
                                          <p:spTgt spid="14"/>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5" presetClass="exit" presetSubtype="10" fill="hold" grpId="1" nodeType="clickEffect">
                                  <p:stCondLst>
                                    <p:cond delay="0"/>
                                  </p:stCondLst>
                                  <p:childTnLst>
                                    <p:animEffect transition="out" filter="checkerboard(across)">
                                      <p:cBhvr>
                                        <p:cTn id="41" dur="500"/>
                                        <p:tgtEl>
                                          <p:spTgt spid="3"/>
                                        </p:tgtEl>
                                      </p:cBhvr>
                                    </p:animEffect>
                                    <p:set>
                                      <p:cBhvr>
                                        <p:cTn id="42" dur="1" fill="hold">
                                          <p:stCondLst>
                                            <p:cond delay="499"/>
                                          </p:stCondLst>
                                        </p:cTn>
                                        <p:tgtEl>
                                          <p:spTgt spid="3"/>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5" presetClass="exit" presetSubtype="10" fill="hold" grpId="1" nodeType="clickEffect">
                                  <p:stCondLst>
                                    <p:cond delay="0"/>
                                  </p:stCondLst>
                                  <p:childTnLst>
                                    <p:animEffect transition="out" filter="checkerboard(across)">
                                      <p:cBhvr>
                                        <p:cTn id="46" dur="500"/>
                                        <p:tgtEl>
                                          <p:spTgt spid="7"/>
                                        </p:tgtEl>
                                      </p:cBhvr>
                                    </p:animEffect>
                                    <p:set>
                                      <p:cBhvr>
                                        <p:cTn id="47" dur="1" fill="hold">
                                          <p:stCondLst>
                                            <p:cond delay="499"/>
                                          </p:stCondLst>
                                        </p:cTn>
                                        <p:tgtEl>
                                          <p:spTgt spid="7"/>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5" presetClass="exit" presetSubtype="10" fill="hold" grpId="1" nodeType="clickEffect">
                                  <p:stCondLst>
                                    <p:cond delay="0"/>
                                  </p:stCondLst>
                                  <p:childTnLst>
                                    <p:animEffect transition="out" filter="checkerboard(across)">
                                      <p:cBhvr>
                                        <p:cTn id="51" dur="500"/>
                                        <p:tgtEl>
                                          <p:spTgt spid="10"/>
                                        </p:tgtEl>
                                      </p:cBhvr>
                                    </p:animEffect>
                                    <p:set>
                                      <p:cBhvr>
                                        <p:cTn id="52" dur="1" fill="hold">
                                          <p:stCondLst>
                                            <p:cond delay="499"/>
                                          </p:stCondLst>
                                        </p:cTn>
                                        <p:tgtEl>
                                          <p:spTgt spid="10"/>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5" presetClass="exit" presetSubtype="10" fill="hold" grpId="1" nodeType="clickEffect">
                                  <p:stCondLst>
                                    <p:cond delay="0"/>
                                  </p:stCondLst>
                                  <p:childTnLst>
                                    <p:animEffect transition="out" filter="checkerboard(across)">
                                      <p:cBhvr>
                                        <p:cTn id="56" dur="500"/>
                                        <p:tgtEl>
                                          <p:spTgt spid="13"/>
                                        </p:tgtEl>
                                      </p:cBhvr>
                                    </p:animEffect>
                                    <p:set>
                                      <p:cBhvr>
                                        <p:cTn id="57" dur="1" fill="hold">
                                          <p:stCondLst>
                                            <p:cond delay="499"/>
                                          </p:stCondLst>
                                        </p:cTn>
                                        <p:tgtEl>
                                          <p:spTgt spid="13"/>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5" presetClass="exit" presetSubtype="10" fill="hold" grpId="1" nodeType="clickEffect">
                                  <p:stCondLst>
                                    <p:cond delay="0"/>
                                  </p:stCondLst>
                                  <p:childTnLst>
                                    <p:animEffect transition="out" filter="checkerboard(across)">
                                      <p:cBhvr>
                                        <p:cTn id="61" dur="500"/>
                                        <p:tgtEl>
                                          <p:spTgt spid="11"/>
                                        </p:tgtEl>
                                      </p:cBhvr>
                                    </p:animEffect>
                                    <p:set>
                                      <p:cBhvr>
                                        <p:cTn id="62" dur="1" fill="hold">
                                          <p:stCondLst>
                                            <p:cond delay="499"/>
                                          </p:stCondLst>
                                        </p:cTn>
                                        <p:tgtEl>
                                          <p:spTgt spid="11"/>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5" presetClass="exit" presetSubtype="10" fill="hold" grpId="1" nodeType="clickEffect">
                                  <p:stCondLst>
                                    <p:cond delay="0"/>
                                  </p:stCondLst>
                                  <p:childTnLst>
                                    <p:animEffect transition="out" filter="checkerboard(across)">
                                      <p:cBhvr>
                                        <p:cTn id="66" dur="500"/>
                                        <p:tgtEl>
                                          <p:spTgt spid="12"/>
                                        </p:tgtEl>
                                      </p:cBhvr>
                                    </p:animEffect>
                                    <p:set>
                                      <p:cBhvr>
                                        <p:cTn id="67" dur="1" fill="hold">
                                          <p:stCondLst>
                                            <p:cond delay="499"/>
                                          </p:stCondLst>
                                        </p:cTn>
                                        <p:tgtEl>
                                          <p:spTgt spid="12"/>
                                        </p:tgtEl>
                                        <p:attrNameLst>
                                          <p:attrName>style.visibility</p:attrName>
                                        </p:attrNameLst>
                                      </p:cBhvr>
                                      <p:to>
                                        <p:strVal val="hidden"/>
                                      </p:to>
                                    </p:set>
                                  </p:childTnLst>
                                </p:cTn>
                              </p:par>
                            </p:childTnLst>
                          </p:cTn>
                        </p:par>
                      </p:childTnLst>
                    </p:cTn>
                  </p:par>
                  <p:par>
                    <p:cTn id="68" fill="hold">
                      <p:stCondLst>
                        <p:cond delay="indefinite"/>
                      </p:stCondLst>
                      <p:childTnLst>
                        <p:par>
                          <p:cTn id="69" fill="hold">
                            <p:stCondLst>
                              <p:cond delay="0"/>
                            </p:stCondLst>
                            <p:childTnLst>
                              <p:par>
                                <p:cTn id="70" presetID="5" presetClass="exit" presetSubtype="10" fill="hold" grpId="1" nodeType="clickEffect">
                                  <p:stCondLst>
                                    <p:cond delay="0"/>
                                  </p:stCondLst>
                                  <p:childTnLst>
                                    <p:animEffect transition="out" filter="checkerboard(across)">
                                      <p:cBhvr>
                                        <p:cTn id="71" dur="500"/>
                                        <p:tgtEl>
                                          <p:spTgt spid="14"/>
                                        </p:tgtEl>
                                      </p:cBhvr>
                                    </p:animEffect>
                                    <p:set>
                                      <p:cBhvr>
                                        <p:cTn id="72"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P spid="7" grpId="0" animBg="1"/>
      <p:bldP spid="7" grpId="1" animBg="1"/>
      <p:bldP spid="10" grpId="0" animBg="1"/>
      <p:bldP spid="10" grpId="1" animBg="1"/>
      <p:bldP spid="11" grpId="0" animBg="1"/>
      <p:bldP spid="11" grpId="1" animBg="1"/>
      <p:bldP spid="12" grpId="0" animBg="1"/>
      <p:bldP spid="12" grpId="1" animBg="1"/>
      <p:bldP spid="13" grpId="0" animBg="1"/>
      <p:bldP spid="13" grpId="1" animBg="1"/>
      <p:bldP spid="14" grpId="0" animBg="1"/>
      <p:bldP spid="14" grpId="1"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05520D-C586-10C3-16F4-93D2718BB9C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035EDDA-419B-9286-2EA7-D5E31DC5E08A}"/>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ADA24E4A-4754-4D9B-2B9A-C5CFCBE56F70}"/>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000A3DBD-A7A3-2384-946B-5155FA7FD993}"/>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4" name="TextBox 3">
            <a:extLst>
              <a:ext uri="{FF2B5EF4-FFF2-40B4-BE49-F238E27FC236}">
                <a16:creationId xmlns:a16="http://schemas.microsoft.com/office/drawing/2014/main" id="{E1B891B0-92F4-2E8B-0751-2889AB95E291}"/>
              </a:ext>
            </a:extLst>
          </p:cNvPr>
          <p:cNvSpPr txBox="1"/>
          <p:nvPr/>
        </p:nvSpPr>
        <p:spPr>
          <a:xfrm>
            <a:off x="6061076" y="1906370"/>
            <a:ext cx="5140324" cy="3748911"/>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p>
          <a:p>
            <a:pPr>
              <a:lnSpc>
                <a:spcPct val="107000"/>
              </a:lnSpc>
              <a:spcAft>
                <a:spcPts val="800"/>
              </a:spcAft>
            </a:pPr>
            <a:r>
              <a:rPr lang="it-IT" sz="3200" kern="100" dirty="0" err="1">
                <a:latin typeface="Aptos" panose="020B0004020202020204" pitchFamily="34" charset="0"/>
                <a:ea typeface="Aptos" panose="020B0004020202020204" pitchFamily="34" charset="0"/>
                <a:cs typeface="Times New Roman" panose="02020603050405020304" pitchFamily="18" charset="0"/>
              </a:rPr>
              <a:t>Pawb</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yn</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iawn</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en-GB" sz="3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darllen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eistedd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hapus?</a:t>
            </a:r>
          </a:p>
          <a:p>
            <a:pPr>
              <a:lnSpc>
                <a:spcPct val="107000"/>
              </a:lnSpc>
              <a:spcAft>
                <a:spcPts val="800"/>
              </a:spcAft>
            </a:pPr>
            <a:r>
              <a:rPr lang="en-GB" sz="3200" kern="100" dirty="0" err="1">
                <a:latin typeface="Aptos" panose="020B0004020202020204" pitchFamily="34" charset="0"/>
                <a:ea typeface="Aptos" panose="020B0004020202020204" pitchFamily="34" charset="0"/>
                <a:cs typeface="Times New Roman" panose="02020603050405020304" pitchFamily="18" charset="0"/>
              </a:rPr>
              <a:t>Pawb</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yn</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barod</a:t>
            </a:r>
            <a:r>
              <a:rPr lang="en-GB" sz="3200" kern="100" dirty="0">
                <a:latin typeface="Aptos" panose="020B0004020202020204" pitchFamily="34" charset="0"/>
                <a:ea typeface="Aptos" panose="020B0004020202020204" pitchFamily="34" charset="0"/>
                <a:cs typeface="Times New Roman" panose="02020603050405020304" pitchFamily="18" charset="0"/>
              </a:rPr>
              <a: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8" name="Picture 7" descr="A person holding a book&#10;&#10;Description automatically generated">
            <a:extLst>
              <a:ext uri="{FF2B5EF4-FFF2-40B4-BE49-F238E27FC236}">
                <a16:creationId xmlns:a16="http://schemas.microsoft.com/office/drawing/2014/main" id="{890468FA-9DC9-D075-CA74-2E6FF88D74BE}"/>
              </a:ext>
            </a:extLst>
          </p:cNvPr>
          <p:cNvPicPr>
            <a:picLocks noChangeAspect="1"/>
          </p:cNvPicPr>
          <p:nvPr/>
        </p:nvPicPr>
        <p:blipFill>
          <a:blip r:embed="rId3"/>
          <a:stretch>
            <a:fillRect/>
          </a:stretch>
        </p:blipFill>
        <p:spPr>
          <a:xfrm>
            <a:off x="1143000" y="1378437"/>
            <a:ext cx="3460749" cy="4411880"/>
          </a:xfrm>
          <a:prstGeom prst="rect">
            <a:avLst/>
          </a:prstGeom>
        </p:spPr>
      </p:pic>
      <p:sp>
        <p:nvSpPr>
          <p:cNvPr id="9" name="Rectangular Callout 8">
            <a:extLst>
              <a:ext uri="{FF2B5EF4-FFF2-40B4-BE49-F238E27FC236}">
                <a16:creationId xmlns:a16="http://schemas.microsoft.com/office/drawing/2014/main" id="{1630ADC0-7904-4C25-625B-3F7FB019B2D0}"/>
              </a:ext>
            </a:extLst>
          </p:cNvPr>
          <p:cNvSpPr/>
          <p:nvPr/>
        </p:nvSpPr>
        <p:spPr>
          <a:xfrm>
            <a:off x="5419724" y="1902765"/>
            <a:ext cx="5575300" cy="3887551"/>
          </a:xfrm>
          <a:prstGeom prst="wedgeRectCallout">
            <a:avLst>
              <a:gd name="adj1" fmla="val -87348"/>
              <a:gd name="adj2" fmla="val -21030"/>
            </a:avLst>
          </a:prstGeom>
          <a:solidFill>
            <a:srgbClr val="FFD579">
              <a:alpha val="1882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3" name="Explosion 1 2">
            <a:extLst>
              <a:ext uri="{FF2B5EF4-FFF2-40B4-BE49-F238E27FC236}">
                <a16:creationId xmlns:a16="http://schemas.microsoft.com/office/drawing/2014/main" id="{CA95AD48-F773-2D9F-AF53-E40239848930}"/>
              </a:ext>
            </a:extLst>
          </p:cNvPr>
          <p:cNvSpPr/>
          <p:nvPr/>
        </p:nvSpPr>
        <p:spPr>
          <a:xfrm>
            <a:off x="6096000" y="1902765"/>
            <a:ext cx="163353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EBC18BB9-08E0-67E8-A959-FA7D691FFC17}"/>
              </a:ext>
            </a:extLst>
          </p:cNvPr>
          <p:cNvSpPr/>
          <p:nvPr/>
        </p:nvSpPr>
        <p:spPr>
          <a:xfrm>
            <a:off x="5975350" y="2543900"/>
            <a:ext cx="2782887"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0" name="Explosion 1 9">
            <a:extLst>
              <a:ext uri="{FF2B5EF4-FFF2-40B4-BE49-F238E27FC236}">
                <a16:creationId xmlns:a16="http://schemas.microsoft.com/office/drawing/2014/main" id="{7A6EEDD4-72DC-0C24-09CF-8B206CE61DAC}"/>
              </a:ext>
            </a:extLst>
          </p:cNvPr>
          <p:cNvSpPr/>
          <p:nvPr/>
        </p:nvSpPr>
        <p:spPr>
          <a:xfrm>
            <a:off x="5777706" y="3798262"/>
            <a:ext cx="3537743"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1" name="Explosion 1 10">
            <a:extLst>
              <a:ext uri="{FF2B5EF4-FFF2-40B4-BE49-F238E27FC236}">
                <a16:creationId xmlns:a16="http://schemas.microsoft.com/office/drawing/2014/main" id="{B8B64054-C2D8-2A1A-AFF5-6143EF17FAF7}"/>
              </a:ext>
            </a:extLst>
          </p:cNvPr>
          <p:cNvSpPr/>
          <p:nvPr/>
        </p:nvSpPr>
        <p:spPr>
          <a:xfrm>
            <a:off x="5890420" y="4406203"/>
            <a:ext cx="1323181"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2" name="Explosion 1 11">
            <a:extLst>
              <a:ext uri="{FF2B5EF4-FFF2-40B4-BE49-F238E27FC236}">
                <a16:creationId xmlns:a16="http://schemas.microsoft.com/office/drawing/2014/main" id="{607FDF3A-822B-38C8-96A4-92BE0259C57D}"/>
              </a:ext>
            </a:extLst>
          </p:cNvPr>
          <p:cNvSpPr/>
          <p:nvPr/>
        </p:nvSpPr>
        <p:spPr>
          <a:xfrm>
            <a:off x="5932885" y="5081663"/>
            <a:ext cx="313967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bg1">
                    <a:lumMod val="50000"/>
                  </a:schemeClr>
                </a:solidFill>
              </a:rPr>
              <a:t>v</a:t>
            </a:r>
          </a:p>
        </p:txBody>
      </p:sp>
    </p:spTree>
    <p:extLst>
      <p:ext uri="{BB962C8B-B14F-4D97-AF65-F5344CB8AC3E}">
        <p14:creationId xmlns:p14="http://schemas.microsoft.com/office/powerpoint/2010/main" val="2174890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grpId="0" nodeType="clickEffect">
                                  <p:stCondLst>
                                    <p:cond delay="0"/>
                                  </p:stCondLst>
                                  <p:childTnLst>
                                    <p:animEffect transition="out" filter="checkerboard(across)">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5" presetClass="exit" presetSubtype="10" fill="hold" grpId="0" nodeType="clickEffect">
                                  <p:stCondLst>
                                    <p:cond delay="0"/>
                                  </p:stCondLst>
                                  <p:childTnLst>
                                    <p:animEffect transition="out" filter="checkerboard(across)">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10" grpId="0" animBg="1"/>
      <p:bldP spid="11" grpId="0" animBg="1"/>
      <p:bldP spid="1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6B36B2-0A24-F0E6-4192-ED2F14E8DBBE}"/>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B549CED-DED1-3A6A-2C58-5D21600004A5}"/>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ADDE0728-438D-7219-45A2-42012E8B3937}"/>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94CA2A30-1799-0A68-2E37-F83B7886B2FE}"/>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4" name="TextBox 3">
            <a:extLst>
              <a:ext uri="{FF2B5EF4-FFF2-40B4-BE49-F238E27FC236}">
                <a16:creationId xmlns:a16="http://schemas.microsoft.com/office/drawing/2014/main" id="{E08DA3CD-3702-DD67-E632-4E530ACCD4AD}"/>
              </a:ext>
            </a:extLst>
          </p:cNvPr>
          <p:cNvSpPr txBox="1"/>
          <p:nvPr/>
        </p:nvSpPr>
        <p:spPr>
          <a:xfrm>
            <a:off x="6061076" y="1906370"/>
            <a:ext cx="5140324" cy="3748911"/>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p>
          <a:p>
            <a:pPr>
              <a:lnSpc>
                <a:spcPct val="107000"/>
              </a:lnSpc>
              <a:spcAft>
                <a:spcPts val="800"/>
              </a:spcAft>
            </a:pPr>
            <a:r>
              <a:rPr lang="it-IT" sz="3200" kern="100" dirty="0" err="1">
                <a:latin typeface="Aptos" panose="020B0004020202020204" pitchFamily="34" charset="0"/>
                <a:ea typeface="Aptos" panose="020B0004020202020204" pitchFamily="34" charset="0"/>
                <a:cs typeface="Times New Roman" panose="02020603050405020304" pitchFamily="18" charset="0"/>
              </a:rPr>
              <a:t>Pawb</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yn</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iawn</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en-GB" sz="3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darllen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eistedd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hapus?</a:t>
            </a:r>
          </a:p>
          <a:p>
            <a:pPr>
              <a:lnSpc>
                <a:spcPct val="107000"/>
              </a:lnSpc>
              <a:spcAft>
                <a:spcPts val="800"/>
              </a:spcAft>
            </a:pPr>
            <a:r>
              <a:rPr lang="en-GB" sz="3200" kern="100" dirty="0" err="1">
                <a:latin typeface="Aptos" panose="020B0004020202020204" pitchFamily="34" charset="0"/>
                <a:ea typeface="Aptos" panose="020B0004020202020204" pitchFamily="34" charset="0"/>
                <a:cs typeface="Times New Roman" panose="02020603050405020304" pitchFamily="18" charset="0"/>
              </a:rPr>
              <a:t>Pawb</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yn</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barod</a:t>
            </a:r>
            <a:r>
              <a:rPr lang="en-GB" sz="3200" kern="100" dirty="0">
                <a:latin typeface="Aptos" panose="020B0004020202020204" pitchFamily="34" charset="0"/>
                <a:ea typeface="Aptos" panose="020B0004020202020204" pitchFamily="34" charset="0"/>
                <a:cs typeface="Times New Roman" panose="02020603050405020304" pitchFamily="18" charset="0"/>
              </a:rPr>
              <a: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8" name="Picture 7" descr="A person holding a book&#10;&#10;Description automatically generated">
            <a:extLst>
              <a:ext uri="{FF2B5EF4-FFF2-40B4-BE49-F238E27FC236}">
                <a16:creationId xmlns:a16="http://schemas.microsoft.com/office/drawing/2014/main" id="{FC0D21D8-B353-9B76-6563-A95CFBE2FFCE}"/>
              </a:ext>
            </a:extLst>
          </p:cNvPr>
          <p:cNvPicPr>
            <a:picLocks noChangeAspect="1"/>
          </p:cNvPicPr>
          <p:nvPr/>
        </p:nvPicPr>
        <p:blipFill>
          <a:blip r:embed="rId3"/>
          <a:stretch>
            <a:fillRect/>
          </a:stretch>
        </p:blipFill>
        <p:spPr>
          <a:xfrm>
            <a:off x="1143000" y="1378437"/>
            <a:ext cx="3460749" cy="4411880"/>
          </a:xfrm>
          <a:prstGeom prst="rect">
            <a:avLst/>
          </a:prstGeom>
        </p:spPr>
      </p:pic>
      <p:sp>
        <p:nvSpPr>
          <p:cNvPr id="9" name="Rectangular Callout 8">
            <a:extLst>
              <a:ext uri="{FF2B5EF4-FFF2-40B4-BE49-F238E27FC236}">
                <a16:creationId xmlns:a16="http://schemas.microsoft.com/office/drawing/2014/main" id="{9A4571DD-30F8-B05B-1658-8D55D03D1565}"/>
              </a:ext>
            </a:extLst>
          </p:cNvPr>
          <p:cNvSpPr/>
          <p:nvPr/>
        </p:nvSpPr>
        <p:spPr>
          <a:xfrm>
            <a:off x="5419724" y="1902765"/>
            <a:ext cx="5575300" cy="3887551"/>
          </a:xfrm>
          <a:prstGeom prst="wedgeRectCallout">
            <a:avLst>
              <a:gd name="adj1" fmla="val -87348"/>
              <a:gd name="adj2" fmla="val -21030"/>
            </a:avLst>
          </a:prstGeom>
          <a:solidFill>
            <a:srgbClr val="FFD579">
              <a:alpha val="1882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3" name="Explosion 1 2">
            <a:extLst>
              <a:ext uri="{FF2B5EF4-FFF2-40B4-BE49-F238E27FC236}">
                <a16:creationId xmlns:a16="http://schemas.microsoft.com/office/drawing/2014/main" id="{C0DE7747-FE05-3B83-59DF-89B1BCB381E1}"/>
              </a:ext>
            </a:extLst>
          </p:cNvPr>
          <p:cNvSpPr/>
          <p:nvPr/>
        </p:nvSpPr>
        <p:spPr>
          <a:xfrm>
            <a:off x="6096000" y="1902765"/>
            <a:ext cx="163353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78AD95F8-4F74-29F8-9D17-DBC9AAB30585}"/>
              </a:ext>
            </a:extLst>
          </p:cNvPr>
          <p:cNvSpPr/>
          <p:nvPr/>
        </p:nvSpPr>
        <p:spPr>
          <a:xfrm>
            <a:off x="5975350" y="2543900"/>
            <a:ext cx="2782887"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0" name="Explosion 1 9">
            <a:extLst>
              <a:ext uri="{FF2B5EF4-FFF2-40B4-BE49-F238E27FC236}">
                <a16:creationId xmlns:a16="http://schemas.microsoft.com/office/drawing/2014/main" id="{1AD3231D-4AED-14CC-13E3-A6AD8A5A7B8F}"/>
              </a:ext>
            </a:extLst>
          </p:cNvPr>
          <p:cNvSpPr/>
          <p:nvPr/>
        </p:nvSpPr>
        <p:spPr>
          <a:xfrm>
            <a:off x="5777706" y="3798262"/>
            <a:ext cx="3537743"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1" name="Explosion 1 10">
            <a:extLst>
              <a:ext uri="{FF2B5EF4-FFF2-40B4-BE49-F238E27FC236}">
                <a16:creationId xmlns:a16="http://schemas.microsoft.com/office/drawing/2014/main" id="{B51948F8-58EF-8ACE-3F07-DB76A6CF89D8}"/>
              </a:ext>
            </a:extLst>
          </p:cNvPr>
          <p:cNvSpPr/>
          <p:nvPr/>
        </p:nvSpPr>
        <p:spPr>
          <a:xfrm>
            <a:off x="5890420" y="4406203"/>
            <a:ext cx="3182143"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2" name="Explosion 1 11">
            <a:extLst>
              <a:ext uri="{FF2B5EF4-FFF2-40B4-BE49-F238E27FC236}">
                <a16:creationId xmlns:a16="http://schemas.microsoft.com/office/drawing/2014/main" id="{2283E93D-E9D9-B1C1-C12C-190036C108A6}"/>
              </a:ext>
            </a:extLst>
          </p:cNvPr>
          <p:cNvSpPr/>
          <p:nvPr/>
        </p:nvSpPr>
        <p:spPr>
          <a:xfrm>
            <a:off x="5932885" y="5081663"/>
            <a:ext cx="313967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bg1">
                    <a:lumMod val="50000"/>
                  </a:schemeClr>
                </a:solidFill>
              </a:rPr>
              <a:t>v</a:t>
            </a:r>
          </a:p>
        </p:txBody>
      </p:sp>
    </p:spTree>
    <p:extLst>
      <p:ext uri="{BB962C8B-B14F-4D97-AF65-F5344CB8AC3E}">
        <p14:creationId xmlns:p14="http://schemas.microsoft.com/office/powerpoint/2010/main" val="1124814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grpId="0" nodeType="clickEffect">
                                  <p:stCondLst>
                                    <p:cond delay="0"/>
                                  </p:stCondLst>
                                  <p:childTnLst>
                                    <p:animEffect transition="out" filter="checkerboard(across)">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5" presetClass="exit" presetSubtype="10" fill="hold" grpId="0" nodeType="clickEffect">
                                  <p:stCondLst>
                                    <p:cond delay="0"/>
                                  </p:stCondLst>
                                  <p:childTnLst>
                                    <p:animEffect transition="out" filter="checkerboard(across)">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10" grpId="0" animBg="1"/>
      <p:bldP spid="11" grpId="0" animBg="1"/>
      <p:bldP spid="1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31928-8228-655F-8C31-0A060E1941B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9A3D6B3-D9E9-656C-8A0A-2C32143728DE}"/>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6" name="Picture 8">
            <a:extLst>
              <a:ext uri="{FF2B5EF4-FFF2-40B4-BE49-F238E27FC236}">
                <a16:creationId xmlns:a16="http://schemas.microsoft.com/office/drawing/2014/main" id="{DDE3A0FB-1E2B-15D2-3494-0A6329206D63}"/>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Dalfan Cynnwys 2">
            <a:extLst>
              <a:ext uri="{FF2B5EF4-FFF2-40B4-BE49-F238E27FC236}">
                <a16:creationId xmlns:a16="http://schemas.microsoft.com/office/drawing/2014/main" id="{099F280A-4346-1F77-E530-76520CC3F941}"/>
              </a:ext>
            </a:extLst>
          </p:cNvPr>
          <p:cNvSpPr txBox="1">
            <a:spLocks/>
          </p:cNvSpPr>
          <p:nvPr/>
        </p:nvSpPr>
        <p:spPr>
          <a:xfrm>
            <a:off x="838200" y="394739"/>
            <a:ext cx="10515600" cy="700358"/>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Darllenwch / </a:t>
            </a:r>
            <a:r>
              <a:rPr lang="cy-GB" sz="4000" i="1" dirty="0">
                <a:solidFill>
                  <a:schemeClr val="bg1"/>
                </a:solidFill>
                <a:latin typeface="Calibri" panose="020F0502020204030204" pitchFamily="34" charset="0"/>
                <a:cs typeface="Calibri" panose="020F0502020204030204" pitchFamily="34" charset="0"/>
              </a:rPr>
              <a:t>Read</a:t>
            </a:r>
          </a:p>
        </p:txBody>
      </p:sp>
      <p:sp>
        <p:nvSpPr>
          <p:cNvPr id="4" name="TextBox 3">
            <a:extLst>
              <a:ext uri="{FF2B5EF4-FFF2-40B4-BE49-F238E27FC236}">
                <a16:creationId xmlns:a16="http://schemas.microsoft.com/office/drawing/2014/main" id="{600DEF88-CC68-7A1D-69B6-3FD58F15EADE}"/>
              </a:ext>
            </a:extLst>
          </p:cNvPr>
          <p:cNvSpPr txBox="1"/>
          <p:nvPr/>
        </p:nvSpPr>
        <p:spPr>
          <a:xfrm>
            <a:off x="6061076" y="1906370"/>
            <a:ext cx="5140324" cy="3748911"/>
          </a:xfrm>
          <a:prstGeom prst="rect">
            <a:avLst/>
          </a:prstGeom>
          <a:noFill/>
        </p:spPr>
        <p:txBody>
          <a:bodyPr wrap="square">
            <a:spAutoFit/>
          </a:bodyPr>
          <a:lstStyle/>
          <a:p>
            <a:pPr>
              <a:lnSpc>
                <a:spcPct val="107000"/>
              </a:lnSpc>
              <a:spcAft>
                <a:spcPts val="800"/>
              </a:spcAft>
            </a:pPr>
            <a:r>
              <a:rPr lang="it-IT" sz="3200" kern="100" dirty="0">
                <a:effectLst/>
                <a:latin typeface="Aptos" panose="020B0004020202020204" pitchFamily="34" charset="0"/>
                <a:ea typeface="Aptos" panose="020B0004020202020204" pitchFamily="34" charset="0"/>
                <a:cs typeface="Times New Roman" panose="02020603050405020304" pitchFamily="18" charset="0"/>
              </a:rPr>
              <a:t>Bore da! </a:t>
            </a:r>
          </a:p>
          <a:p>
            <a:pPr>
              <a:lnSpc>
                <a:spcPct val="107000"/>
              </a:lnSpc>
              <a:spcAft>
                <a:spcPts val="800"/>
              </a:spcAft>
            </a:pPr>
            <a:r>
              <a:rPr lang="it-IT" sz="3200" kern="100" dirty="0" err="1">
                <a:latin typeface="Aptos" panose="020B0004020202020204" pitchFamily="34" charset="0"/>
                <a:ea typeface="Aptos" panose="020B0004020202020204" pitchFamily="34" charset="0"/>
                <a:cs typeface="Times New Roman" panose="02020603050405020304" pitchFamily="18" charset="0"/>
              </a:rPr>
              <a:t>Pawb</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yn</a:t>
            </a:r>
            <a:r>
              <a:rPr lang="it-IT" sz="3200" kern="100" dirty="0">
                <a:latin typeface="Aptos" panose="020B0004020202020204" pitchFamily="34" charset="0"/>
                <a:ea typeface="Aptos" panose="020B0004020202020204" pitchFamily="34" charset="0"/>
                <a:cs typeface="Times New Roman" panose="02020603050405020304" pitchFamily="18" charset="0"/>
              </a:rPr>
              <a:t> </a:t>
            </a:r>
            <a:r>
              <a:rPr lang="it-IT" sz="3200" kern="100" dirty="0" err="1">
                <a:latin typeface="Aptos" panose="020B0004020202020204" pitchFamily="34" charset="0"/>
                <a:ea typeface="Aptos" panose="020B0004020202020204" pitchFamily="34" charset="0"/>
                <a:cs typeface="Times New Roman" panose="02020603050405020304" pitchFamily="18" charset="0"/>
              </a:rPr>
              <a:t>iawn</a:t>
            </a:r>
            <a:r>
              <a:rPr lang="it-IT" sz="3200" kern="100" dirty="0">
                <a:latin typeface="Aptos" panose="020B0004020202020204" pitchFamily="34" charset="0"/>
                <a:ea typeface="Aptos" panose="020B0004020202020204" pitchFamily="34" charset="0"/>
                <a:cs typeface="Times New Roman" panose="02020603050405020304" pitchFamily="18" charset="0"/>
              </a:rPr>
              <a:t>?</a:t>
            </a:r>
            <a:endParaRPr lang="en-GB" sz="3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Mae’n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amser</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 </a:t>
            </a:r>
            <a:r>
              <a:rPr lang="it-IT" sz="3200" kern="100" dirty="0" err="1">
                <a:effectLst/>
                <a:latin typeface="Aptos" panose="020B0004020202020204" pitchFamily="34" charset="0"/>
                <a:ea typeface="Aptos" panose="020B0004020202020204" pitchFamily="34" charset="0"/>
                <a:cs typeface="Times New Roman" panose="02020603050405020304" pitchFamily="18" charset="0"/>
              </a:rPr>
              <a:t>darllen</a:t>
            </a:r>
            <a:r>
              <a:rPr lang="it-IT" sz="3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eistedd</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Pawb</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3200" kern="100" dirty="0" err="1">
                <a:effectLst/>
                <a:latin typeface="Aptos" panose="020B0004020202020204" pitchFamily="34" charset="0"/>
                <a:ea typeface="Aptos" panose="020B0004020202020204" pitchFamily="34" charset="0"/>
                <a:cs typeface="Times New Roman" panose="02020603050405020304" pitchFamily="18" charset="0"/>
              </a:rPr>
              <a:t>yn</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hapus?</a:t>
            </a:r>
          </a:p>
          <a:p>
            <a:pPr>
              <a:lnSpc>
                <a:spcPct val="107000"/>
              </a:lnSpc>
              <a:spcAft>
                <a:spcPts val="800"/>
              </a:spcAft>
            </a:pPr>
            <a:r>
              <a:rPr lang="en-GB" sz="3200" kern="100" dirty="0" err="1">
                <a:latin typeface="Aptos" panose="020B0004020202020204" pitchFamily="34" charset="0"/>
                <a:ea typeface="Aptos" panose="020B0004020202020204" pitchFamily="34" charset="0"/>
                <a:cs typeface="Times New Roman" panose="02020603050405020304" pitchFamily="18" charset="0"/>
              </a:rPr>
              <a:t>Pawb</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yn</a:t>
            </a:r>
            <a:r>
              <a:rPr lang="en-GB" sz="3200" kern="100" dirty="0">
                <a:latin typeface="Aptos" panose="020B0004020202020204" pitchFamily="34" charset="0"/>
                <a:ea typeface="Aptos" panose="020B0004020202020204" pitchFamily="34" charset="0"/>
                <a:cs typeface="Times New Roman" panose="02020603050405020304" pitchFamily="18" charset="0"/>
              </a:rPr>
              <a:t> </a:t>
            </a:r>
            <a:r>
              <a:rPr lang="en-GB" sz="3200" kern="100" dirty="0" err="1">
                <a:latin typeface="Aptos" panose="020B0004020202020204" pitchFamily="34" charset="0"/>
                <a:ea typeface="Aptos" panose="020B0004020202020204" pitchFamily="34" charset="0"/>
                <a:cs typeface="Times New Roman" panose="02020603050405020304" pitchFamily="18" charset="0"/>
              </a:rPr>
              <a:t>barod</a:t>
            </a:r>
            <a:r>
              <a:rPr lang="en-GB" sz="3200" kern="100" dirty="0">
                <a:latin typeface="Aptos" panose="020B0004020202020204" pitchFamily="34" charset="0"/>
                <a:ea typeface="Aptos" panose="020B0004020202020204" pitchFamily="34" charset="0"/>
                <a:cs typeface="Times New Roman" panose="02020603050405020304" pitchFamily="18" charset="0"/>
              </a:rPr>
              <a:t>?</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8" name="Picture 7" descr="A person holding a book&#10;&#10;Description automatically generated">
            <a:extLst>
              <a:ext uri="{FF2B5EF4-FFF2-40B4-BE49-F238E27FC236}">
                <a16:creationId xmlns:a16="http://schemas.microsoft.com/office/drawing/2014/main" id="{DE1FE199-A774-402B-5BFC-436856E6AB64}"/>
              </a:ext>
            </a:extLst>
          </p:cNvPr>
          <p:cNvPicPr>
            <a:picLocks noChangeAspect="1"/>
          </p:cNvPicPr>
          <p:nvPr/>
        </p:nvPicPr>
        <p:blipFill>
          <a:blip r:embed="rId3"/>
          <a:stretch>
            <a:fillRect/>
          </a:stretch>
        </p:blipFill>
        <p:spPr>
          <a:xfrm>
            <a:off x="1143000" y="1378437"/>
            <a:ext cx="3460749" cy="4411880"/>
          </a:xfrm>
          <a:prstGeom prst="rect">
            <a:avLst/>
          </a:prstGeom>
        </p:spPr>
      </p:pic>
      <p:sp>
        <p:nvSpPr>
          <p:cNvPr id="9" name="Rectangular Callout 8">
            <a:extLst>
              <a:ext uri="{FF2B5EF4-FFF2-40B4-BE49-F238E27FC236}">
                <a16:creationId xmlns:a16="http://schemas.microsoft.com/office/drawing/2014/main" id="{3C5404A0-82CF-FEFE-AFEC-CB3ADC8DE1CB}"/>
              </a:ext>
            </a:extLst>
          </p:cNvPr>
          <p:cNvSpPr/>
          <p:nvPr/>
        </p:nvSpPr>
        <p:spPr>
          <a:xfrm>
            <a:off x="5419724" y="1902765"/>
            <a:ext cx="5575300" cy="3887551"/>
          </a:xfrm>
          <a:prstGeom prst="wedgeRectCallout">
            <a:avLst>
              <a:gd name="adj1" fmla="val -87348"/>
              <a:gd name="adj2" fmla="val -21030"/>
            </a:avLst>
          </a:prstGeom>
          <a:solidFill>
            <a:srgbClr val="FFD579">
              <a:alpha val="1882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3" name="Explosion 1 2">
            <a:extLst>
              <a:ext uri="{FF2B5EF4-FFF2-40B4-BE49-F238E27FC236}">
                <a16:creationId xmlns:a16="http://schemas.microsoft.com/office/drawing/2014/main" id="{81F6D18B-E028-FDB8-72A7-635D6B2DD872}"/>
              </a:ext>
            </a:extLst>
          </p:cNvPr>
          <p:cNvSpPr/>
          <p:nvPr/>
        </p:nvSpPr>
        <p:spPr>
          <a:xfrm>
            <a:off x="6096000" y="1902765"/>
            <a:ext cx="163353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7" name="Explosion 1 6">
            <a:extLst>
              <a:ext uri="{FF2B5EF4-FFF2-40B4-BE49-F238E27FC236}">
                <a16:creationId xmlns:a16="http://schemas.microsoft.com/office/drawing/2014/main" id="{B30828FE-E392-37FE-9ECA-5F28F2280DC1}"/>
              </a:ext>
            </a:extLst>
          </p:cNvPr>
          <p:cNvSpPr/>
          <p:nvPr/>
        </p:nvSpPr>
        <p:spPr>
          <a:xfrm>
            <a:off x="5975350" y="2543900"/>
            <a:ext cx="2782887"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0" name="Explosion 1 9">
            <a:extLst>
              <a:ext uri="{FF2B5EF4-FFF2-40B4-BE49-F238E27FC236}">
                <a16:creationId xmlns:a16="http://schemas.microsoft.com/office/drawing/2014/main" id="{5D7DD7AC-2CAE-3F20-2F7B-6852E878F752}"/>
              </a:ext>
            </a:extLst>
          </p:cNvPr>
          <p:cNvSpPr/>
          <p:nvPr/>
        </p:nvSpPr>
        <p:spPr>
          <a:xfrm>
            <a:off x="5777706" y="3798262"/>
            <a:ext cx="3537743"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1" name="Explosion 1 10">
            <a:extLst>
              <a:ext uri="{FF2B5EF4-FFF2-40B4-BE49-F238E27FC236}">
                <a16:creationId xmlns:a16="http://schemas.microsoft.com/office/drawing/2014/main" id="{3A407BBC-4200-8A42-48D1-71C816A14DEE}"/>
              </a:ext>
            </a:extLst>
          </p:cNvPr>
          <p:cNvSpPr/>
          <p:nvPr/>
        </p:nvSpPr>
        <p:spPr>
          <a:xfrm>
            <a:off x="5890420" y="4406203"/>
            <a:ext cx="3182143"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
        <p:nvSpPr>
          <p:cNvPr id="12" name="Explosion 1 11">
            <a:extLst>
              <a:ext uri="{FF2B5EF4-FFF2-40B4-BE49-F238E27FC236}">
                <a16:creationId xmlns:a16="http://schemas.microsoft.com/office/drawing/2014/main" id="{25D66002-10E0-2192-EF5F-ECA363D5EC5F}"/>
              </a:ext>
            </a:extLst>
          </p:cNvPr>
          <p:cNvSpPr/>
          <p:nvPr/>
        </p:nvSpPr>
        <p:spPr>
          <a:xfrm>
            <a:off x="5932885" y="5081663"/>
            <a:ext cx="3139678"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bg1">
                    <a:lumMod val="50000"/>
                  </a:schemeClr>
                </a:solidFill>
              </a:rPr>
              <a:t>v</a:t>
            </a:r>
          </a:p>
        </p:txBody>
      </p:sp>
      <p:sp>
        <p:nvSpPr>
          <p:cNvPr id="13" name="Explosion 1 12">
            <a:extLst>
              <a:ext uri="{FF2B5EF4-FFF2-40B4-BE49-F238E27FC236}">
                <a16:creationId xmlns:a16="http://schemas.microsoft.com/office/drawing/2014/main" id="{A3B8ED7A-32F7-280F-EFB3-58A3792CFA12}"/>
              </a:ext>
            </a:extLst>
          </p:cNvPr>
          <p:cNvSpPr/>
          <p:nvPr/>
        </p:nvSpPr>
        <p:spPr>
          <a:xfrm>
            <a:off x="7243763" y="3089609"/>
            <a:ext cx="1271587" cy="641135"/>
          </a:xfrm>
          <a:prstGeom prst="irregularSeal1">
            <a:avLst/>
          </a:prstGeom>
          <a:solidFill>
            <a:schemeClr val="tx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solidFill>
                <a:schemeClr val="bg1">
                  <a:lumMod val="50000"/>
                </a:schemeClr>
              </a:solidFill>
            </a:endParaRPr>
          </a:p>
        </p:txBody>
      </p:sp>
    </p:spTree>
    <p:extLst>
      <p:ext uri="{BB962C8B-B14F-4D97-AF65-F5344CB8AC3E}">
        <p14:creationId xmlns:p14="http://schemas.microsoft.com/office/powerpoint/2010/main" val="4179543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grpId="0" nodeType="clickEffect">
                                  <p:stCondLst>
                                    <p:cond delay="0"/>
                                  </p:stCondLst>
                                  <p:childTnLst>
                                    <p:animEffect transition="out" filter="checkerboard(across)">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 presetClass="exit" presetSubtype="10" fill="hold" grpId="0" nodeType="clickEffect">
                                  <p:stCondLst>
                                    <p:cond delay="0"/>
                                  </p:stCondLst>
                                  <p:childTnLst>
                                    <p:animEffect transition="out" filter="checkerboard(across)">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5" presetClass="exit" presetSubtype="10" fill="hold" grpId="0" nodeType="clickEffect">
                                  <p:stCondLst>
                                    <p:cond delay="0"/>
                                  </p:stCondLst>
                                  <p:childTnLst>
                                    <p:animEffect transition="out" filter="checkerboard(across)">
                                      <p:cBhvr>
                                        <p:cTn id="16" dur="500"/>
                                        <p:tgtEl>
                                          <p:spTgt spid="13"/>
                                        </p:tgtEl>
                                      </p:cBhvr>
                                    </p:animEffect>
                                    <p:set>
                                      <p:cBhvr>
                                        <p:cTn id="17" dur="1" fill="hold">
                                          <p:stCondLst>
                                            <p:cond delay="499"/>
                                          </p:stCondLst>
                                        </p:cTn>
                                        <p:tgtEl>
                                          <p:spTgt spid="13"/>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5" presetClass="exit" presetSubtype="10" fill="hold" grpId="0" nodeType="clickEffect">
                                  <p:stCondLst>
                                    <p:cond delay="0"/>
                                  </p:stCondLst>
                                  <p:childTnLst>
                                    <p:animEffect transition="out" filter="checkerboard(across)">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5" presetClass="exit" presetSubtype="10" fill="hold" grpId="0" nodeType="clickEffect">
                                  <p:stCondLst>
                                    <p:cond delay="0"/>
                                  </p:stCondLst>
                                  <p:childTnLst>
                                    <p:animEffect transition="out" filter="checkerboard(across)">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5" presetClass="exit" presetSubtype="10" fill="hold" grpId="0" nodeType="clickEffect">
                                  <p:stCondLst>
                                    <p:cond delay="0"/>
                                  </p:stCondLst>
                                  <p:childTnLst>
                                    <p:animEffect transition="out" filter="checkerboard(across)">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10" grpId="0" animBg="1"/>
      <p:bldP spid="11" grpId="0" animBg="1"/>
      <p:bldP spid="12" grpId="0" animBg="1"/>
      <p:bldP spid="1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68F77-8202-FF2C-7093-4E18AE887A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7F1C8AB-4EF2-B049-FF57-E39E102244C6}"/>
              </a:ext>
            </a:extLst>
          </p:cNvPr>
          <p:cNvSpPr txBox="1"/>
          <p:nvPr/>
        </p:nvSpPr>
        <p:spPr>
          <a:xfrm>
            <a:off x="1196283" y="2255674"/>
            <a:ext cx="6807200" cy="748795"/>
          </a:xfrm>
          <a:prstGeom prst="rect">
            <a:avLst/>
          </a:prstGeom>
          <a:noFill/>
        </p:spPr>
        <p:txBody>
          <a:bodyPr wrap="square" rtlCol="0">
            <a:spAutoFit/>
          </a:bodyPr>
          <a:lstStyle/>
          <a:p>
            <a:endParaRPr lang="cy-GB" sz="2133" dirty="0">
              <a:solidFill>
                <a:schemeClr val="bg1"/>
              </a:solidFill>
              <a:latin typeface="+mj-lt"/>
              <a:ea typeface="Century Gothic"/>
              <a:cs typeface="Century Gothic"/>
              <a:sym typeface="Century Gothic"/>
            </a:endParaRPr>
          </a:p>
          <a:p>
            <a:endParaRPr lang="en-US" sz="2133" dirty="0"/>
          </a:p>
        </p:txBody>
      </p:sp>
      <p:sp>
        <p:nvSpPr>
          <p:cNvPr id="5" name="Dalfan Cynnwys 2">
            <a:extLst>
              <a:ext uri="{FF2B5EF4-FFF2-40B4-BE49-F238E27FC236}">
                <a16:creationId xmlns:a16="http://schemas.microsoft.com/office/drawing/2014/main" id="{59BB4417-49FC-CA42-1FF2-7B82753FCE62}"/>
              </a:ext>
            </a:extLst>
          </p:cNvPr>
          <p:cNvSpPr txBox="1">
            <a:spLocks/>
          </p:cNvSpPr>
          <p:nvPr/>
        </p:nvSpPr>
        <p:spPr>
          <a:xfrm>
            <a:off x="186198" y="133309"/>
            <a:ext cx="11623631"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00000"/>
              </a:lnSpc>
              <a:spcBef>
                <a:spcPts val="0"/>
              </a:spcBef>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Fideo</a:t>
            </a:r>
            <a:endParaRPr lang="cy-GB" sz="3600" i="1" dirty="0">
              <a:solidFill>
                <a:schemeClr val="bg1"/>
              </a:solidFill>
              <a:latin typeface="Calibri" panose="020F0502020204030204" pitchFamily="34" charset="0"/>
              <a:cs typeface="Calibri" panose="020F0502020204030204" pitchFamily="34" charset="0"/>
            </a:endParaRPr>
          </a:p>
        </p:txBody>
      </p:sp>
      <p:sp>
        <p:nvSpPr>
          <p:cNvPr id="8" name="Rectangle 7">
            <a:extLst>
              <a:ext uri="{FF2B5EF4-FFF2-40B4-BE49-F238E27FC236}">
                <a16:creationId xmlns:a16="http://schemas.microsoft.com/office/drawing/2014/main" id="{00EBB836-8073-0D49-ADD1-ED1E09E69ADD}"/>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12" name="Picture 8">
            <a:extLst>
              <a:ext uri="{FF2B5EF4-FFF2-40B4-BE49-F238E27FC236}">
                <a16:creationId xmlns:a16="http://schemas.microsoft.com/office/drawing/2014/main" id="{C1354BC8-589E-D54D-2942-879647DE649E}"/>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Online Media 1" descr="Cymraeg Bob Dydd (Cynradd) Uned 3 - Amser Cylch">
            <a:hlinkClick r:id="" action="ppaction://media"/>
            <a:extLst>
              <a:ext uri="{FF2B5EF4-FFF2-40B4-BE49-F238E27FC236}">
                <a16:creationId xmlns:a16="http://schemas.microsoft.com/office/drawing/2014/main" id="{9C802BC5-3CE2-688C-DE3F-B1325529231E}"/>
              </a:ext>
            </a:extLst>
          </p:cNvPr>
          <p:cNvPicPr>
            <a:picLocks noRot="1" noChangeAspect="1"/>
          </p:cNvPicPr>
          <p:nvPr>
            <a:videoFile r:link="rId1"/>
          </p:nvPr>
        </p:nvPicPr>
        <p:blipFill>
          <a:blip r:embed="rId5"/>
          <a:stretch>
            <a:fillRect/>
          </a:stretch>
        </p:blipFill>
        <p:spPr>
          <a:xfrm>
            <a:off x="3438264" y="1558211"/>
            <a:ext cx="5119497" cy="2892516"/>
          </a:xfrm>
          <a:prstGeom prst="rect">
            <a:avLst/>
          </a:prstGeom>
        </p:spPr>
      </p:pic>
      <p:sp>
        <p:nvSpPr>
          <p:cNvPr id="6" name="TextBox 5">
            <a:extLst>
              <a:ext uri="{FF2B5EF4-FFF2-40B4-BE49-F238E27FC236}">
                <a16:creationId xmlns:a16="http://schemas.microsoft.com/office/drawing/2014/main" id="{2CE596E7-38B9-5039-8F09-D2563C877B83}"/>
              </a:ext>
            </a:extLst>
          </p:cNvPr>
          <p:cNvSpPr txBox="1"/>
          <p:nvPr/>
        </p:nvSpPr>
        <p:spPr>
          <a:xfrm>
            <a:off x="3232572" y="5115123"/>
            <a:ext cx="6100354" cy="369332"/>
          </a:xfrm>
          <a:prstGeom prst="rect">
            <a:avLst/>
          </a:prstGeom>
          <a:noFill/>
        </p:spPr>
        <p:txBody>
          <a:bodyPr wrap="square">
            <a:spAutoFit/>
          </a:bodyPr>
          <a:lstStyle/>
          <a:p>
            <a:r>
              <a:rPr lang="cy-GB" dirty="0"/>
              <a:t>https://youtu.be/rpNuzGsPQCY?si=97Akf63_z7ntwF7Q</a:t>
            </a:r>
          </a:p>
        </p:txBody>
      </p:sp>
    </p:spTree>
    <p:extLst>
      <p:ext uri="{BB962C8B-B14F-4D97-AF65-F5344CB8AC3E}">
        <p14:creationId xmlns:p14="http://schemas.microsoft.com/office/powerpoint/2010/main" val="963469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EACC5C-EF1D-EDAC-8CA8-271E1E0A6676}"/>
            </a:ext>
          </a:extLst>
        </p:cNvPr>
        <p:cNvGrpSpPr/>
        <p:nvPr/>
      </p:nvGrpSpPr>
      <p:grpSpPr>
        <a:xfrm>
          <a:off x="0" y="0"/>
          <a:ext cx="0" cy="0"/>
          <a:chOff x="0" y="0"/>
          <a:chExt cx="0" cy="0"/>
        </a:xfrm>
      </p:grpSpPr>
      <p:sp>
        <p:nvSpPr>
          <p:cNvPr id="5" name="Dalfan Cynnwys 2">
            <a:extLst>
              <a:ext uri="{FF2B5EF4-FFF2-40B4-BE49-F238E27FC236}">
                <a16:creationId xmlns:a16="http://schemas.microsoft.com/office/drawing/2014/main" id="{2DA992E2-5DBD-2EF6-006C-E7CC2CB78DD9}"/>
              </a:ext>
            </a:extLst>
          </p:cNvPr>
          <p:cNvSpPr txBox="1">
            <a:spLocks/>
          </p:cNvSpPr>
          <p:nvPr/>
        </p:nvSpPr>
        <p:spPr>
          <a:xfrm>
            <a:off x="186198" y="133309"/>
            <a:ext cx="11623631"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00000"/>
              </a:lnSpc>
              <a:spcBef>
                <a:spcPts val="0"/>
              </a:spcBef>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Fideo</a:t>
            </a:r>
            <a:endParaRPr lang="cy-GB" sz="3600" i="1" dirty="0">
              <a:solidFill>
                <a:schemeClr val="bg1"/>
              </a:solidFill>
              <a:latin typeface="Calibri" panose="020F0502020204030204" pitchFamily="34" charset="0"/>
              <a:cs typeface="Calibri" panose="020F0502020204030204" pitchFamily="34" charset="0"/>
            </a:endParaRPr>
          </a:p>
        </p:txBody>
      </p:sp>
      <p:sp>
        <p:nvSpPr>
          <p:cNvPr id="8" name="Rectangle 7">
            <a:extLst>
              <a:ext uri="{FF2B5EF4-FFF2-40B4-BE49-F238E27FC236}">
                <a16:creationId xmlns:a16="http://schemas.microsoft.com/office/drawing/2014/main" id="{7E0CF02F-1CDF-E099-C8D0-FCBD66FFA7A1}"/>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12" name="Picture 8">
            <a:extLst>
              <a:ext uri="{FF2B5EF4-FFF2-40B4-BE49-F238E27FC236}">
                <a16:creationId xmlns:a16="http://schemas.microsoft.com/office/drawing/2014/main" id="{066A4E7F-C9BF-8317-7683-78FA7AB54559}"/>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Online Media 1" descr="Cymraeg Bob Dydd (Uwchradd) Uned 3 - Sut wyt ti? (How are you?)">
            <a:hlinkClick r:id="" action="ppaction://media"/>
            <a:extLst>
              <a:ext uri="{FF2B5EF4-FFF2-40B4-BE49-F238E27FC236}">
                <a16:creationId xmlns:a16="http://schemas.microsoft.com/office/drawing/2014/main" id="{3B91A736-1A82-99DD-50FB-D309EAA7BC51}"/>
              </a:ext>
            </a:extLst>
          </p:cNvPr>
          <p:cNvPicPr>
            <a:picLocks noRot="1" noChangeAspect="1"/>
          </p:cNvPicPr>
          <p:nvPr>
            <a:videoFile r:link="rId1"/>
          </p:nvPr>
        </p:nvPicPr>
        <p:blipFill>
          <a:blip r:embed="rId5"/>
          <a:stretch>
            <a:fillRect/>
          </a:stretch>
        </p:blipFill>
        <p:spPr>
          <a:xfrm>
            <a:off x="3657600" y="1587500"/>
            <a:ext cx="4664159" cy="2635250"/>
          </a:xfrm>
          <a:prstGeom prst="rect">
            <a:avLst/>
          </a:prstGeom>
        </p:spPr>
      </p:pic>
      <p:sp>
        <p:nvSpPr>
          <p:cNvPr id="6" name="TextBox 5">
            <a:extLst>
              <a:ext uri="{FF2B5EF4-FFF2-40B4-BE49-F238E27FC236}">
                <a16:creationId xmlns:a16="http://schemas.microsoft.com/office/drawing/2014/main" id="{BF703613-3E49-679E-16B9-503C61D36671}"/>
              </a:ext>
            </a:extLst>
          </p:cNvPr>
          <p:cNvSpPr txBox="1"/>
          <p:nvPr/>
        </p:nvSpPr>
        <p:spPr>
          <a:xfrm>
            <a:off x="3276600" y="4758786"/>
            <a:ext cx="6096000" cy="369332"/>
          </a:xfrm>
          <a:prstGeom prst="rect">
            <a:avLst/>
          </a:prstGeom>
          <a:noFill/>
        </p:spPr>
        <p:txBody>
          <a:bodyPr wrap="square">
            <a:spAutoFit/>
          </a:bodyPr>
          <a:lstStyle/>
          <a:p>
            <a:r>
              <a:rPr lang="cy-GB" dirty="0"/>
              <a:t>https://youtu.be/0PM7tY0QL80?si=_fbi63qc3yuL7DcU</a:t>
            </a:r>
          </a:p>
        </p:txBody>
      </p:sp>
    </p:spTree>
    <p:extLst>
      <p:ext uri="{BB962C8B-B14F-4D97-AF65-F5344CB8AC3E}">
        <p14:creationId xmlns:p14="http://schemas.microsoft.com/office/powerpoint/2010/main" val="2466383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AB470-184D-5295-EE5B-41EB68AEE5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CFDCDA-E5E8-6BF5-DD61-383FD84F304F}"/>
              </a:ext>
            </a:extLst>
          </p:cNvPr>
          <p:cNvSpPr>
            <a:spLocks noGrp="1"/>
          </p:cNvSpPr>
          <p:nvPr>
            <p:ph type="ctrTitle"/>
          </p:nvPr>
        </p:nvSpPr>
        <p:spPr>
          <a:xfrm>
            <a:off x="503464" y="396939"/>
            <a:ext cx="11185071" cy="3774227"/>
          </a:xfrm>
        </p:spPr>
        <p:txBody>
          <a:bodyPr>
            <a:normAutofit fontScale="90000"/>
          </a:bodyPr>
          <a:lstStyle/>
          <a:p>
            <a:br>
              <a:rPr lang="cy-GB" sz="4900" b="1" dirty="0">
                <a:latin typeface="Arial" panose="020B0604020202020204" pitchFamily="34" charset="0"/>
                <a:cs typeface="Arial" panose="020B0604020202020204" pitchFamily="34" charset="0"/>
              </a:rPr>
            </a:br>
            <a:br>
              <a:rPr lang="cy-GB" sz="4900" b="1" dirty="0">
                <a:latin typeface="Arial" panose="020B0604020202020204" pitchFamily="34" charset="0"/>
                <a:cs typeface="Arial" panose="020B0604020202020204" pitchFamily="34" charset="0"/>
              </a:rPr>
            </a:br>
            <a:r>
              <a:rPr lang="cy-GB" sz="4900" b="1" dirty="0">
                <a:latin typeface="Arial" panose="020B0604020202020204" pitchFamily="34" charset="0"/>
                <a:cs typeface="Arial" panose="020B0604020202020204" pitchFamily="34" charset="0"/>
              </a:rPr>
              <a:t>Adfyfyrio: </a:t>
            </a:r>
            <a:r>
              <a:rPr lang="cy-GB" sz="5300" b="1" dirty="0">
                <a:latin typeface="Arial"/>
                <a:cs typeface="Arial"/>
              </a:rPr>
              <a:t>Pa ddulliau?</a:t>
            </a:r>
            <a:br>
              <a:rPr lang="cy-GB" sz="5300" b="1" dirty="0">
                <a:latin typeface="Arial"/>
                <a:cs typeface="Arial"/>
              </a:rPr>
            </a:br>
            <a:br>
              <a:rPr lang="cy-GB" sz="5300" b="1" dirty="0">
                <a:latin typeface="Arial" panose="020B0604020202020204" pitchFamily="34" charset="0"/>
                <a:cs typeface="Arial" panose="020B0604020202020204" pitchFamily="34" charset="0"/>
              </a:rPr>
            </a:br>
            <a:r>
              <a:rPr lang="cy-GB" sz="5300" i="1" dirty="0">
                <a:latin typeface="Arial" panose="020B0604020202020204" pitchFamily="34" charset="0"/>
                <a:cs typeface="Arial" panose="020B0604020202020204" pitchFamily="34" charset="0"/>
              </a:rPr>
              <a:t>Reflection: </a:t>
            </a:r>
            <a:r>
              <a:rPr lang="cy-GB" sz="5300" i="1" dirty="0">
                <a:latin typeface="Arial"/>
                <a:cs typeface="Arial"/>
              </a:rPr>
              <a:t>Which methods were used?</a:t>
            </a:r>
            <a:endParaRPr lang="cy-GB" i="1" dirty="0">
              <a:latin typeface="Arial"/>
              <a:cs typeface="Arial"/>
            </a:endParaRPr>
          </a:p>
        </p:txBody>
      </p:sp>
      <p:sp>
        <p:nvSpPr>
          <p:cNvPr id="4" name="Rectangle 3">
            <a:extLst>
              <a:ext uri="{FF2B5EF4-FFF2-40B4-BE49-F238E27FC236}">
                <a16:creationId xmlns:a16="http://schemas.microsoft.com/office/drawing/2014/main" id="{2887510C-20A0-790D-839A-B98CCF5F04ED}"/>
              </a:ext>
            </a:extLst>
          </p:cNvPr>
          <p:cNvSpPr/>
          <p:nvPr/>
        </p:nvSpPr>
        <p:spPr>
          <a:xfrm>
            <a:off x="1736942" y="6408738"/>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5" name="Picture 8">
            <a:extLst>
              <a:ext uri="{FF2B5EF4-FFF2-40B4-BE49-F238E27FC236}">
                <a16:creationId xmlns:a16="http://schemas.microsoft.com/office/drawing/2014/main" id="{02539B9E-C6B4-DB18-7563-89DADCB89C51}"/>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33622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80921-5962-1E6D-5F28-E3521750406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866C442A-D9E8-FC26-69CF-469BBE3CE818}"/>
              </a:ext>
            </a:extLst>
          </p:cNvPr>
          <p:cNvSpPr txBox="1"/>
          <p:nvPr/>
        </p:nvSpPr>
        <p:spPr>
          <a:xfrm>
            <a:off x="1711740" y="2783035"/>
            <a:ext cx="8333015" cy="830997"/>
          </a:xfrm>
          <a:prstGeom prst="rect">
            <a:avLst/>
          </a:prstGeom>
          <a:solidFill>
            <a:srgbClr val="E6CCFF"/>
          </a:solidFill>
          <a:ln w="28575">
            <a:solidFill>
              <a:srgbClr val="7030A0"/>
            </a:solidFill>
          </a:ln>
        </p:spPr>
        <p:txBody>
          <a:bodyPr wrap="square" lIns="91440" tIns="45720" rIns="91440" bIns="45720" anchor="ctr">
            <a:spAutoFit/>
          </a:bodyPr>
          <a:lstStyle/>
          <a:p>
            <a:pPr marL="0" indent="0">
              <a:buNone/>
            </a:pPr>
            <a:r>
              <a:rPr lang="en-US" sz="2400" dirty="0">
                <a:latin typeface="Arial"/>
                <a:cs typeface="Arial"/>
              </a:rPr>
              <a:t>“Our brains are wired to pick up language through listening.” </a:t>
            </a:r>
          </a:p>
          <a:p>
            <a:r>
              <a:rPr lang="en-US" sz="2400" dirty="0">
                <a:latin typeface="Arial"/>
                <a:cs typeface="Arial"/>
              </a:rPr>
              <a:t>                   (Tud 1, Breaking the Sound Barrier)</a:t>
            </a:r>
          </a:p>
        </p:txBody>
      </p:sp>
      <p:sp>
        <p:nvSpPr>
          <p:cNvPr id="4" name="Rectangle 3">
            <a:extLst>
              <a:ext uri="{FF2B5EF4-FFF2-40B4-BE49-F238E27FC236}">
                <a16:creationId xmlns:a16="http://schemas.microsoft.com/office/drawing/2014/main" id="{4046610D-F84F-E407-CDC2-DBA97BCDA8E0}"/>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5" name="Picture 8">
            <a:extLst>
              <a:ext uri="{FF2B5EF4-FFF2-40B4-BE49-F238E27FC236}">
                <a16:creationId xmlns:a16="http://schemas.microsoft.com/office/drawing/2014/main" id="{E2374733-1B75-4649-F3B2-3651B7673FD7}"/>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a:extLst>
              <a:ext uri="{FF2B5EF4-FFF2-40B4-BE49-F238E27FC236}">
                <a16:creationId xmlns:a16="http://schemas.microsoft.com/office/drawing/2014/main" id="{4717A1FA-2F29-4416-B6F9-BE061DD6FCBA}"/>
              </a:ext>
            </a:extLst>
          </p:cNvPr>
          <p:cNvSpPr txBox="1">
            <a:spLocks/>
          </p:cNvSpPr>
          <p:nvPr/>
        </p:nvSpPr>
        <p:spPr>
          <a:xfrm>
            <a:off x="496880" y="1254592"/>
            <a:ext cx="10515600" cy="8788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000" b="1" dirty="0">
                <a:latin typeface="Arial"/>
                <a:cs typeface="Arial"/>
              </a:rPr>
              <a:t>Sgil gwrando      </a:t>
            </a:r>
            <a:r>
              <a:rPr lang="cy-GB" sz="4000" i="1" dirty="0" err="1">
                <a:latin typeface="Arial"/>
                <a:cs typeface="Arial"/>
              </a:rPr>
              <a:t>Listening</a:t>
            </a:r>
            <a:r>
              <a:rPr lang="cy-GB" sz="4000" i="1" dirty="0">
                <a:latin typeface="Arial"/>
                <a:cs typeface="Arial"/>
              </a:rPr>
              <a:t> </a:t>
            </a:r>
            <a:r>
              <a:rPr lang="cy-GB" sz="4000" i="1" dirty="0" err="1">
                <a:latin typeface="Arial"/>
                <a:cs typeface="Arial"/>
              </a:rPr>
              <a:t>skill</a:t>
            </a:r>
            <a:endParaRPr lang="cy-GB" sz="4000" i="1" dirty="0">
              <a:latin typeface="Arial"/>
              <a:cs typeface="Arial"/>
            </a:endParaRPr>
          </a:p>
        </p:txBody>
      </p:sp>
    </p:spTree>
    <p:extLst>
      <p:ext uri="{BB962C8B-B14F-4D97-AF65-F5344CB8AC3E}">
        <p14:creationId xmlns:p14="http://schemas.microsoft.com/office/powerpoint/2010/main" val="31496463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740" y="289560"/>
            <a:ext cx="10306520" cy="954695"/>
          </a:xfrm>
        </p:spPr>
        <p:txBody>
          <a:bodyPr>
            <a:normAutofit fontScale="90000"/>
          </a:bodyPr>
          <a:lstStyle/>
          <a:p>
            <a:pPr algn="ctr"/>
            <a:r>
              <a:rPr lang="en-US" sz="4000" b="1" dirty="0">
                <a:latin typeface="Arial"/>
                <a:ea typeface="Noteworthy Light" charset="0"/>
                <a:cs typeface="Arial"/>
              </a:rPr>
              <a:t>Pam </a:t>
            </a:r>
            <a:r>
              <a:rPr lang="en-US" sz="4000" b="1" err="1">
                <a:latin typeface="Arial"/>
                <a:ea typeface="Noteworthy Light" charset="0"/>
                <a:cs typeface="Arial"/>
              </a:rPr>
              <a:t>fod</a:t>
            </a:r>
            <a:r>
              <a:rPr lang="en-US" sz="4000" b="1" dirty="0">
                <a:latin typeface="Arial"/>
                <a:ea typeface="Noteworthy Light" charset="0"/>
                <a:cs typeface="Arial"/>
              </a:rPr>
              <a:t> </a:t>
            </a:r>
            <a:r>
              <a:rPr lang="en-US" sz="4000" b="1" err="1">
                <a:latin typeface="Arial"/>
                <a:ea typeface="Noteworthy Light" charset="0"/>
                <a:cs typeface="Arial"/>
              </a:rPr>
              <a:t>dysgu</a:t>
            </a:r>
            <a:r>
              <a:rPr lang="en-US" sz="4000" b="1" dirty="0">
                <a:latin typeface="Arial"/>
                <a:ea typeface="Noteworthy Light" charset="0"/>
                <a:cs typeface="Arial"/>
              </a:rPr>
              <a:t> </a:t>
            </a:r>
            <a:r>
              <a:rPr lang="en-US" sz="4000" b="1" err="1">
                <a:latin typeface="Arial"/>
                <a:ea typeface="Noteworthy Light" charset="0"/>
                <a:cs typeface="Arial"/>
              </a:rPr>
              <a:t>geirfa’n</a:t>
            </a:r>
            <a:r>
              <a:rPr lang="en-US" sz="4000" b="1" dirty="0">
                <a:latin typeface="Arial"/>
                <a:ea typeface="Noteworthy Light" charset="0"/>
                <a:cs typeface="Arial"/>
              </a:rPr>
              <a:t> </a:t>
            </a:r>
            <a:r>
              <a:rPr lang="en-US" sz="4000" b="1" err="1">
                <a:latin typeface="Arial"/>
                <a:ea typeface="Noteworthy Light" charset="0"/>
                <a:cs typeface="Arial"/>
              </a:rPr>
              <a:t>bwysig</a:t>
            </a:r>
            <a:r>
              <a:rPr lang="en-US" sz="4000" b="1" dirty="0">
                <a:latin typeface="Arial"/>
                <a:ea typeface="Noteworthy Light" charset="0"/>
                <a:cs typeface="Arial"/>
              </a:rPr>
              <a:t>?</a:t>
            </a:r>
            <a:br>
              <a:rPr lang="en-US" sz="4000" b="1" dirty="0">
                <a:latin typeface="Arial" panose="020B0604020202020204" pitchFamily="34" charset="0"/>
                <a:ea typeface="Noteworthy Light" charset="0"/>
                <a:cs typeface="Arial" panose="020B0604020202020204" pitchFamily="34" charset="0"/>
              </a:rPr>
            </a:br>
            <a:r>
              <a:rPr lang="en-US" sz="4000" i="1" dirty="0">
                <a:latin typeface="Arial"/>
                <a:ea typeface="Noteworthy Light" charset="0"/>
                <a:cs typeface="Arial"/>
              </a:rPr>
              <a:t>Why is learning vocabulary important?</a:t>
            </a:r>
          </a:p>
        </p:txBody>
      </p:sp>
      <p:sp>
        <p:nvSpPr>
          <p:cNvPr id="3" name="Content Placeholder 2"/>
          <p:cNvSpPr>
            <a:spLocks noGrp="1"/>
          </p:cNvSpPr>
          <p:nvPr>
            <p:ph idx="1"/>
          </p:nvPr>
        </p:nvSpPr>
        <p:spPr>
          <a:xfrm>
            <a:off x="618524" y="1852574"/>
            <a:ext cx="5140996" cy="3152851"/>
          </a:xfrm>
          <a:solidFill>
            <a:srgbClr val="FFD579">
              <a:alpha val="14902"/>
            </a:srgbClr>
          </a:solidFill>
          <a:ln>
            <a:solidFill>
              <a:srgbClr val="7030A0"/>
            </a:solidFill>
          </a:ln>
        </p:spPr>
        <p:txBody>
          <a:bodyPr vert="horz" lIns="91440" tIns="45720" rIns="91440" bIns="45720" rtlCol="0" anchor="t">
            <a:normAutofit/>
          </a:bodyPr>
          <a:lstStyle/>
          <a:p>
            <a:pPr marL="0" marR="0" lvl="0" indent="0" defTabSz="914400" eaLnBrk="1" fontAlgn="auto" latinLnBrk="0" hangingPunct="1">
              <a:spcBef>
                <a:spcPts val="0"/>
              </a:spcBef>
              <a:spcAft>
                <a:spcPts val="600"/>
              </a:spcAft>
              <a:buClrTx/>
              <a:buSzTx/>
              <a:buFontTx/>
              <a:buNone/>
              <a:tabLst/>
              <a:defRPr/>
            </a:pPr>
            <a:r>
              <a:rPr lang="cy-GB" sz="2400" dirty="0">
                <a:latin typeface="Arial" panose="020B0604020202020204" pitchFamily="34" charset="0"/>
                <a:cs typeface="Arial" panose="020B0604020202020204" pitchFamily="34" charset="0"/>
              </a:rPr>
              <a:t>Wrth ddysgu geirfa, gall y dysgwr:</a:t>
            </a:r>
          </a:p>
          <a:p>
            <a:pPr marL="0" indent="0">
              <a:spcBef>
                <a:spcPts val="0"/>
              </a:spcBef>
              <a:spcAft>
                <a:spcPts val="600"/>
              </a:spcAft>
              <a:buNone/>
            </a:pPr>
            <a:endParaRPr lang="cy-GB" sz="2400" dirty="0">
              <a:latin typeface="Arial"/>
              <a:cs typeface="Arial"/>
            </a:endParaRPr>
          </a:p>
          <a:p>
            <a:pPr>
              <a:spcBef>
                <a:spcPts val="0"/>
              </a:spcBef>
              <a:spcAft>
                <a:spcPts val="600"/>
              </a:spcAft>
            </a:pPr>
            <a:r>
              <a:rPr lang="cy-GB" sz="2400" dirty="0">
                <a:latin typeface="Arial" panose="020B0604020202020204" pitchFamily="34" charset="0"/>
                <a:cs typeface="Arial" panose="020B0604020202020204" pitchFamily="34" charset="0"/>
              </a:rPr>
              <a:t>gyfathrebu’n well ac yn gyflymach</a:t>
            </a:r>
          </a:p>
          <a:p>
            <a:pPr>
              <a:spcBef>
                <a:spcPts val="0"/>
              </a:spcBef>
              <a:spcAft>
                <a:spcPts val="600"/>
              </a:spcAft>
            </a:pPr>
            <a:r>
              <a:rPr lang="cy-GB" sz="2400" dirty="0">
                <a:latin typeface="Arial" panose="020B0604020202020204" pitchFamily="34" charset="0"/>
                <a:cs typeface="Arial" panose="020B0604020202020204" pitchFamily="34" charset="0"/>
              </a:rPr>
              <a:t>ddeall yn well</a:t>
            </a:r>
          </a:p>
          <a:p>
            <a:pPr>
              <a:spcBef>
                <a:spcPts val="0"/>
              </a:spcBef>
              <a:spcAft>
                <a:spcPts val="600"/>
              </a:spcAft>
            </a:pPr>
            <a:r>
              <a:rPr lang="cy-GB" sz="2400" dirty="0">
                <a:latin typeface="Arial" panose="020B0604020202020204" pitchFamily="34" charset="0"/>
                <a:cs typeface="Arial" panose="020B0604020202020204" pitchFamily="34" charset="0"/>
              </a:rPr>
              <a:t>gynyddu ei hunan hyder</a:t>
            </a:r>
          </a:p>
          <a:p>
            <a:pPr>
              <a:spcBef>
                <a:spcPts val="0"/>
              </a:spcBef>
              <a:spcAft>
                <a:spcPts val="600"/>
              </a:spcAft>
            </a:pPr>
            <a:r>
              <a:rPr lang="cy-GB" sz="2400" dirty="0">
                <a:latin typeface="Arial" panose="020B0604020202020204" pitchFamily="34" charset="0"/>
                <a:cs typeface="Arial" panose="020B0604020202020204" pitchFamily="34" charset="0"/>
              </a:rPr>
              <a:t>gynyddu ei hunan-effeithlonrwydd</a:t>
            </a:r>
          </a:p>
          <a:p>
            <a:pPr>
              <a:spcBef>
                <a:spcPts val="0"/>
              </a:spcBef>
              <a:spcAft>
                <a:spcPts val="600"/>
              </a:spcAft>
            </a:pPr>
            <a:r>
              <a:rPr lang="cy-GB" sz="2400" dirty="0">
                <a:latin typeface="Arial" panose="020B0604020202020204" pitchFamily="34" charset="0"/>
                <a:cs typeface="Arial" panose="020B0604020202020204" pitchFamily="34" charset="0"/>
              </a:rPr>
              <a:t>ddysgu’n well</a:t>
            </a:r>
          </a:p>
        </p:txBody>
      </p:sp>
      <p:sp>
        <p:nvSpPr>
          <p:cNvPr id="4" name="Content Placeholder 2">
            <a:extLst>
              <a:ext uri="{FF2B5EF4-FFF2-40B4-BE49-F238E27FC236}">
                <a16:creationId xmlns:a16="http://schemas.microsoft.com/office/drawing/2014/main" id="{F53E9D7B-5993-5B29-4BA8-37622D17FDF1}"/>
              </a:ext>
            </a:extLst>
          </p:cNvPr>
          <p:cNvSpPr txBox="1">
            <a:spLocks/>
          </p:cNvSpPr>
          <p:nvPr/>
        </p:nvSpPr>
        <p:spPr>
          <a:xfrm>
            <a:off x="6096000" y="1852574"/>
            <a:ext cx="5649432" cy="3152852"/>
          </a:xfrm>
          <a:prstGeom prst="rect">
            <a:avLst/>
          </a:prstGeom>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Tx/>
              <a:buNone/>
              <a:defRPr/>
            </a:pPr>
            <a:r>
              <a:rPr lang="en-US" sz="2400" i="1" dirty="0">
                <a:latin typeface="Arial" panose="020B0604020202020204" pitchFamily="34" charset="0"/>
                <a:cs typeface="Arial" panose="020B0604020202020204" pitchFamily="34" charset="0"/>
              </a:rPr>
              <a:t>By learning vocabulary, learners can:</a:t>
            </a:r>
          </a:p>
          <a:p>
            <a:pPr marL="0" indent="0">
              <a:spcBef>
                <a:spcPts val="0"/>
              </a:spcBef>
              <a:spcAft>
                <a:spcPts val="600"/>
              </a:spcAft>
              <a:buNone/>
            </a:pPr>
            <a:endParaRPr lang="en-US" sz="2400" i="1" dirty="0">
              <a:latin typeface="Arial"/>
              <a:cs typeface="Arial"/>
            </a:endParaRPr>
          </a:p>
          <a:p>
            <a:pPr>
              <a:spcBef>
                <a:spcPts val="0"/>
              </a:spcBef>
              <a:spcAft>
                <a:spcPts val="600"/>
              </a:spcAft>
            </a:pPr>
            <a:r>
              <a:rPr lang="en-US" sz="2400" i="1" dirty="0">
                <a:latin typeface="Arial" panose="020B0604020202020204" pitchFamily="34" charset="0"/>
                <a:cs typeface="Arial" panose="020B0604020202020204" pitchFamily="34" charset="0"/>
              </a:rPr>
              <a:t>communicate better and quicker</a:t>
            </a:r>
          </a:p>
          <a:p>
            <a:pPr>
              <a:spcBef>
                <a:spcPts val="0"/>
              </a:spcBef>
              <a:spcAft>
                <a:spcPts val="600"/>
              </a:spcAft>
            </a:pPr>
            <a:r>
              <a:rPr lang="en-US" sz="2400" i="1" dirty="0">
                <a:latin typeface="Arial" panose="020B0604020202020204" pitchFamily="34" charset="0"/>
                <a:cs typeface="Arial" panose="020B0604020202020204" pitchFamily="34" charset="0"/>
              </a:rPr>
              <a:t>show better understanding</a:t>
            </a:r>
          </a:p>
          <a:p>
            <a:pPr>
              <a:spcBef>
                <a:spcPts val="0"/>
              </a:spcBef>
              <a:spcAft>
                <a:spcPts val="600"/>
              </a:spcAft>
            </a:pPr>
            <a:r>
              <a:rPr lang="en-US" sz="2400" i="1" dirty="0">
                <a:latin typeface="Arial" panose="020B0604020202020204" pitchFamily="34" charset="0"/>
                <a:cs typeface="Arial" panose="020B0604020202020204" pitchFamily="34" charset="0"/>
              </a:rPr>
              <a:t>increase confidence</a:t>
            </a:r>
          </a:p>
          <a:p>
            <a:pPr>
              <a:spcBef>
                <a:spcPts val="0"/>
              </a:spcBef>
              <a:spcAft>
                <a:spcPts val="600"/>
              </a:spcAft>
            </a:pPr>
            <a:r>
              <a:rPr lang="en-US" sz="2400" i="1" dirty="0">
                <a:latin typeface="Arial" panose="020B0604020202020204" pitchFamily="34" charset="0"/>
                <a:cs typeface="Arial" panose="020B0604020202020204" pitchFamily="34" charset="0"/>
              </a:rPr>
              <a:t>increase self-efficacy</a:t>
            </a:r>
          </a:p>
          <a:p>
            <a:pPr>
              <a:spcBef>
                <a:spcPts val="0"/>
              </a:spcBef>
              <a:spcAft>
                <a:spcPts val="600"/>
              </a:spcAft>
            </a:pPr>
            <a:r>
              <a:rPr lang="en-US" sz="2400" i="1" dirty="0">
                <a:latin typeface="Arial" panose="020B0604020202020204" pitchFamily="34" charset="0"/>
                <a:cs typeface="Arial" panose="020B0604020202020204" pitchFamily="34" charset="0"/>
              </a:rPr>
              <a:t>learn better</a:t>
            </a:r>
          </a:p>
        </p:txBody>
      </p:sp>
      <p:sp>
        <p:nvSpPr>
          <p:cNvPr id="5" name="Rectangle 4">
            <a:extLst>
              <a:ext uri="{FF2B5EF4-FFF2-40B4-BE49-F238E27FC236}">
                <a16:creationId xmlns:a16="http://schemas.microsoft.com/office/drawing/2014/main" id="{26AA7399-C586-CC2F-0FBF-EE574CCBCF6B}"/>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6" name="Picture 8">
            <a:extLst>
              <a:ext uri="{FF2B5EF4-FFF2-40B4-BE49-F238E27FC236}">
                <a16:creationId xmlns:a16="http://schemas.microsoft.com/office/drawing/2014/main" id="{557DE3A4-3EAF-C5F8-EA6D-5A2261DF09D1}"/>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2173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dissolve">
                                      <p:cBhvr>
                                        <p:cTn id="7" dur="500"/>
                                        <p:tgtEl>
                                          <p:spTgt spid="3">
                                            <p:bg/>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ssolve">
                                      <p:cBhvr>
                                        <p:cTn id="13" dur="500"/>
                                        <p:tgtEl>
                                          <p:spTgt spid="3">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dissolve">
                                      <p:cBhvr>
                                        <p:cTn id="16" dur="500"/>
                                        <p:tgtEl>
                                          <p:spTgt spid="3">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dissolve">
                                      <p:cBhvr>
                                        <p:cTn id="19" dur="500"/>
                                        <p:tgtEl>
                                          <p:spTgt spid="3">
                                            <p:txEl>
                                              <p:pRg st="4" end="4"/>
                                            </p:txEl>
                                          </p:spTgt>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ssolve">
                                      <p:cBhvr>
                                        <p:cTn id="22" dur="500"/>
                                        <p:tgtEl>
                                          <p:spTgt spid="3">
                                            <p:txEl>
                                              <p:pRg st="5" end="5"/>
                                            </p:txEl>
                                          </p:spTgt>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dissolv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dissolve">
                                      <p:cBhvr>
                                        <p:cTn id="3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838200" y="210213"/>
            <a:ext cx="10515600" cy="917575"/>
          </a:xfrm>
        </p:spPr>
        <p:txBody>
          <a:bodyPr>
            <a:normAutofit/>
          </a:bodyPr>
          <a:lstStyle/>
          <a:p>
            <a:pPr algn="ctr"/>
            <a:r>
              <a:rPr lang="cy-GB" sz="4000" b="1" dirty="0">
                <a:latin typeface="Arial"/>
                <a:cs typeface="Arial"/>
              </a:rPr>
              <a:t>Addysgu geirfa    </a:t>
            </a:r>
            <a:r>
              <a:rPr lang="cy-GB" sz="4000" i="1" err="1">
                <a:latin typeface="Arial"/>
                <a:cs typeface="Arial"/>
              </a:rPr>
              <a:t>Teaching</a:t>
            </a:r>
            <a:r>
              <a:rPr lang="cy-GB" sz="4000" i="1" dirty="0">
                <a:latin typeface="Arial"/>
                <a:cs typeface="Arial"/>
              </a:rPr>
              <a:t> </a:t>
            </a:r>
            <a:r>
              <a:rPr lang="cy-GB" sz="4000" i="1" err="1">
                <a:latin typeface="Arial"/>
                <a:cs typeface="Arial"/>
              </a:rPr>
              <a:t>vocabulary</a:t>
            </a:r>
            <a:endParaRPr lang="cy-GB" sz="4000" i="1">
              <a:latin typeface="Arial"/>
              <a:cs typeface="Arial"/>
            </a:endParaRPr>
          </a:p>
        </p:txBody>
      </p:sp>
      <p:sp>
        <p:nvSpPr>
          <p:cNvPr id="3" name="Content Placeholder 2">
            <a:extLst>
              <a:ext uri="{FF2B5EF4-FFF2-40B4-BE49-F238E27FC236}">
                <a16:creationId xmlns:a16="http://schemas.microsoft.com/office/drawing/2014/main" id="{4524D680-B90A-4349-A07B-49154D1E20EE}"/>
              </a:ext>
            </a:extLst>
          </p:cNvPr>
          <p:cNvSpPr>
            <a:spLocks noGrp="1"/>
          </p:cNvSpPr>
          <p:nvPr>
            <p:ph idx="1"/>
          </p:nvPr>
        </p:nvSpPr>
        <p:spPr>
          <a:xfrm>
            <a:off x="565359" y="1271588"/>
            <a:ext cx="7809006" cy="4905375"/>
          </a:xfrm>
        </p:spPr>
        <p:txBody>
          <a:bodyPr vert="horz" lIns="91440" tIns="45720" rIns="91440" bIns="45720" rtlCol="0" anchor="t">
            <a:normAutofit fontScale="92500"/>
          </a:bodyPr>
          <a:lstStyle/>
          <a:p>
            <a:pPr marL="0" indent="0">
              <a:buNone/>
            </a:pPr>
            <a:r>
              <a:rPr lang="cy-GB" sz="2400" dirty="0">
                <a:latin typeface="Arial"/>
                <a:cs typeface="Arial"/>
              </a:rPr>
              <a:t>Make sure students have lots of opportunities to practise orally, both in a tightly structured fashion led by the teacher and through communication with other students.  </a:t>
            </a:r>
          </a:p>
          <a:p>
            <a:pPr marL="0" indent="0">
              <a:buNone/>
            </a:pPr>
            <a:endParaRPr lang="cy-GB" sz="2400" b="1" dirty="0">
              <a:latin typeface="Arial"/>
              <a:cs typeface="Arial"/>
            </a:endParaRPr>
          </a:p>
          <a:p>
            <a:pPr marL="0" indent="0">
              <a:buNone/>
            </a:pPr>
            <a:r>
              <a:rPr lang="cy-GB" sz="2400" b="1" dirty="0">
                <a:latin typeface="Arial"/>
                <a:cs typeface="Arial"/>
              </a:rPr>
              <a:t>Have them repeat and recycle language as much as possible</a:t>
            </a:r>
            <a:r>
              <a:rPr lang="cy-GB" sz="2400" dirty="0">
                <a:latin typeface="Arial"/>
                <a:cs typeface="Arial"/>
              </a:rPr>
              <a:t>.</a:t>
            </a:r>
          </a:p>
          <a:p>
            <a:pPr marL="0" indent="0">
              <a:buNone/>
            </a:pPr>
            <a:endParaRPr lang="cy-GB" sz="2400" dirty="0">
              <a:latin typeface="Arial" panose="020B0604020202020204" pitchFamily="34" charset="0"/>
              <a:cs typeface="Arial" panose="020B0604020202020204" pitchFamily="34" charset="0"/>
            </a:endParaRPr>
          </a:p>
          <a:p>
            <a:pPr marL="0" indent="0">
              <a:buNone/>
            </a:pPr>
            <a:r>
              <a:rPr lang="cy-GB" sz="2400" dirty="0" err="1">
                <a:latin typeface="Arial"/>
                <a:cs typeface="Arial"/>
              </a:rPr>
              <a:t>Select</a:t>
            </a:r>
            <a:r>
              <a:rPr lang="cy-GB" sz="2400" dirty="0">
                <a:latin typeface="Arial"/>
                <a:cs typeface="Arial"/>
              </a:rPr>
              <a:t> </a:t>
            </a:r>
            <a:r>
              <a:rPr lang="cy-GB" sz="2400" dirty="0" err="1">
                <a:latin typeface="Arial"/>
                <a:cs typeface="Arial"/>
              </a:rPr>
              <a:t>and</a:t>
            </a:r>
            <a:r>
              <a:rPr lang="cy-GB" sz="2400" dirty="0">
                <a:latin typeface="Arial"/>
                <a:cs typeface="Arial"/>
              </a:rPr>
              <a:t> </a:t>
            </a:r>
            <a:r>
              <a:rPr lang="cy-GB" sz="2400" dirty="0" err="1">
                <a:latin typeface="Arial"/>
                <a:cs typeface="Arial"/>
              </a:rPr>
              <a:t>sequence</a:t>
            </a:r>
            <a:r>
              <a:rPr lang="cy-GB" sz="2400" dirty="0">
                <a:latin typeface="Arial"/>
                <a:cs typeface="Arial"/>
              </a:rPr>
              <a:t> the </a:t>
            </a:r>
            <a:r>
              <a:rPr lang="cy-GB" sz="2400" dirty="0" err="1">
                <a:latin typeface="Arial"/>
                <a:cs typeface="Arial"/>
              </a:rPr>
              <a:t>vocabulary</a:t>
            </a:r>
            <a:r>
              <a:rPr lang="cy-GB" sz="2400" dirty="0">
                <a:latin typeface="Arial"/>
                <a:cs typeface="Arial"/>
              </a:rPr>
              <a:t> </a:t>
            </a:r>
            <a:r>
              <a:rPr lang="cy-GB" sz="2400" dirty="0" err="1">
                <a:latin typeface="Arial"/>
                <a:cs typeface="Arial"/>
              </a:rPr>
              <a:t>and</a:t>
            </a:r>
            <a:r>
              <a:rPr lang="cy-GB" sz="2400" dirty="0">
                <a:latin typeface="Arial"/>
                <a:cs typeface="Arial"/>
              </a:rPr>
              <a:t> </a:t>
            </a:r>
            <a:r>
              <a:rPr lang="cy-GB" sz="2400" dirty="0" err="1">
                <a:latin typeface="Arial"/>
                <a:cs typeface="Arial"/>
              </a:rPr>
              <a:t>grammar</a:t>
            </a:r>
            <a:r>
              <a:rPr lang="cy-GB" sz="2400" dirty="0">
                <a:latin typeface="Arial"/>
                <a:cs typeface="Arial"/>
              </a:rPr>
              <a:t> </a:t>
            </a:r>
            <a:r>
              <a:rPr lang="cy-GB" sz="2400" dirty="0" err="1">
                <a:latin typeface="Arial"/>
                <a:cs typeface="Arial"/>
              </a:rPr>
              <a:t>you</a:t>
            </a:r>
            <a:r>
              <a:rPr lang="cy-GB" sz="2400" dirty="0">
                <a:latin typeface="Arial"/>
                <a:cs typeface="Arial"/>
              </a:rPr>
              <a:t> </a:t>
            </a:r>
            <a:r>
              <a:rPr lang="cy-GB" sz="2400" dirty="0" err="1">
                <a:latin typeface="Arial"/>
                <a:cs typeface="Arial"/>
              </a:rPr>
              <a:t>expose</a:t>
            </a:r>
            <a:r>
              <a:rPr lang="cy-GB" sz="2400" dirty="0">
                <a:latin typeface="Arial"/>
                <a:cs typeface="Arial"/>
              </a:rPr>
              <a:t> </a:t>
            </a:r>
            <a:r>
              <a:rPr lang="cy-GB" sz="2400" dirty="0" err="1">
                <a:latin typeface="Arial"/>
                <a:cs typeface="Arial"/>
              </a:rPr>
              <a:t>students</a:t>
            </a:r>
            <a:r>
              <a:rPr lang="cy-GB" sz="2400" dirty="0">
                <a:latin typeface="Arial"/>
                <a:cs typeface="Arial"/>
              </a:rPr>
              <a:t> to.  Do not </a:t>
            </a:r>
            <a:r>
              <a:rPr lang="cy-GB" sz="2400" dirty="0" err="1">
                <a:latin typeface="Arial"/>
                <a:cs typeface="Arial"/>
              </a:rPr>
              <a:t>overload</a:t>
            </a:r>
            <a:r>
              <a:rPr lang="cy-GB" sz="2400" dirty="0">
                <a:latin typeface="Arial"/>
                <a:cs typeface="Arial"/>
              </a:rPr>
              <a:t> </a:t>
            </a:r>
            <a:r>
              <a:rPr lang="cy-GB" sz="2400" dirty="0" err="1">
                <a:latin typeface="Arial"/>
                <a:cs typeface="Arial"/>
              </a:rPr>
              <a:t>them</a:t>
            </a:r>
            <a:r>
              <a:rPr lang="cy-GB" sz="2400" dirty="0">
                <a:latin typeface="Arial"/>
                <a:cs typeface="Arial"/>
              </a:rPr>
              <a:t> </a:t>
            </a:r>
            <a:r>
              <a:rPr lang="cy-GB" sz="2400" dirty="0" err="1">
                <a:latin typeface="Arial"/>
                <a:cs typeface="Arial"/>
              </a:rPr>
              <a:t>with</a:t>
            </a:r>
            <a:r>
              <a:rPr lang="cy-GB" sz="2400" dirty="0">
                <a:latin typeface="Arial"/>
                <a:cs typeface="Arial"/>
              </a:rPr>
              <a:t> </a:t>
            </a:r>
            <a:r>
              <a:rPr lang="cy-GB" sz="2400" dirty="0" err="1">
                <a:latin typeface="Arial"/>
                <a:cs typeface="Arial"/>
              </a:rPr>
              <a:t>too</a:t>
            </a:r>
            <a:r>
              <a:rPr lang="cy-GB" sz="2400" dirty="0">
                <a:latin typeface="Arial"/>
                <a:cs typeface="Arial"/>
              </a:rPr>
              <a:t> </a:t>
            </a:r>
            <a:r>
              <a:rPr lang="cy-GB" sz="2400" dirty="0" err="1">
                <a:latin typeface="Arial"/>
                <a:cs typeface="Arial"/>
              </a:rPr>
              <a:t>much</a:t>
            </a:r>
            <a:r>
              <a:rPr lang="cy-GB" sz="2400" dirty="0">
                <a:latin typeface="Arial"/>
                <a:cs typeface="Arial"/>
              </a:rPr>
              <a:t> </a:t>
            </a:r>
            <a:r>
              <a:rPr lang="cy-GB" sz="2400" dirty="0" err="1">
                <a:latin typeface="Arial"/>
                <a:cs typeface="Arial"/>
              </a:rPr>
              <a:t>new</a:t>
            </a:r>
            <a:r>
              <a:rPr lang="cy-GB" sz="2400" dirty="0">
                <a:latin typeface="Arial"/>
                <a:cs typeface="Arial"/>
              </a:rPr>
              <a:t> </a:t>
            </a:r>
            <a:r>
              <a:rPr lang="cy-GB" sz="2400" dirty="0" err="1">
                <a:latin typeface="Arial"/>
                <a:cs typeface="Arial"/>
              </a:rPr>
              <a:t>language</a:t>
            </a:r>
            <a:r>
              <a:rPr lang="cy-GB" sz="2400" dirty="0">
                <a:latin typeface="Arial"/>
                <a:cs typeface="Arial"/>
              </a:rPr>
              <a:t> at </a:t>
            </a:r>
            <a:r>
              <a:rPr lang="cy-GB" sz="2400" dirty="0" err="1">
                <a:latin typeface="Arial"/>
                <a:cs typeface="Arial"/>
              </a:rPr>
              <a:t>once</a:t>
            </a:r>
            <a:r>
              <a:rPr lang="cy-GB" sz="2400" dirty="0">
                <a:latin typeface="Arial"/>
                <a:cs typeface="Arial"/>
              </a:rPr>
              <a:t>.  </a:t>
            </a:r>
            <a:r>
              <a:rPr lang="cy-GB" sz="2400" dirty="0" err="1">
                <a:latin typeface="Arial"/>
                <a:cs typeface="Arial"/>
              </a:rPr>
              <a:t>Focus</a:t>
            </a:r>
            <a:r>
              <a:rPr lang="cy-GB" sz="2400" dirty="0">
                <a:latin typeface="Arial"/>
                <a:cs typeface="Arial"/>
              </a:rPr>
              <a:t> </a:t>
            </a:r>
            <a:r>
              <a:rPr lang="cy-GB" sz="2400" dirty="0" err="1">
                <a:latin typeface="Arial"/>
                <a:cs typeface="Arial"/>
              </a:rPr>
              <a:t>on</a:t>
            </a:r>
            <a:r>
              <a:rPr lang="cy-GB" sz="2400" dirty="0">
                <a:latin typeface="Arial"/>
                <a:cs typeface="Arial"/>
              </a:rPr>
              <a:t> </a:t>
            </a:r>
            <a:r>
              <a:rPr lang="cy-GB" sz="2400" dirty="0" err="1">
                <a:latin typeface="Arial"/>
                <a:cs typeface="Arial"/>
              </a:rPr>
              <a:t>high</a:t>
            </a:r>
            <a:r>
              <a:rPr lang="cy-GB" sz="2400" dirty="0">
                <a:latin typeface="Arial"/>
                <a:cs typeface="Arial"/>
              </a:rPr>
              <a:t> </a:t>
            </a:r>
            <a:r>
              <a:rPr lang="cy-GB" sz="2400" dirty="0" err="1">
                <a:latin typeface="Arial"/>
                <a:cs typeface="Arial"/>
              </a:rPr>
              <a:t>frequency</a:t>
            </a:r>
            <a:r>
              <a:rPr lang="cy-GB" sz="2400" dirty="0">
                <a:latin typeface="Arial"/>
                <a:cs typeface="Arial"/>
              </a:rPr>
              <a:t> </a:t>
            </a:r>
            <a:r>
              <a:rPr lang="cy-GB" sz="2400" dirty="0" err="1">
                <a:latin typeface="Arial"/>
                <a:cs typeface="Arial"/>
              </a:rPr>
              <a:t>language</a:t>
            </a:r>
            <a:endParaRPr lang="cy-GB" sz="2400" dirty="0">
              <a:latin typeface="Arial" panose="020B0604020202020204" pitchFamily="34" charset="0"/>
              <a:cs typeface="Arial" panose="020B0604020202020204" pitchFamily="34" charset="0"/>
            </a:endParaRPr>
          </a:p>
          <a:p>
            <a:pPr marL="0" indent="0">
              <a:buNone/>
            </a:pPr>
            <a:endParaRPr lang="cy-GB"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and G. Conti, 2016, t.11)</a:t>
            </a:r>
            <a:endParaRPr lang="en-US" sz="2800" i="1" dirty="0">
              <a:latin typeface="Arial"/>
              <a:cs typeface="Arial"/>
            </a:endParaRPr>
          </a:p>
          <a:p>
            <a:pPr marL="0" indent="0">
              <a:buNone/>
            </a:pPr>
            <a:endParaRPr lang="cy-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95E1060-5FDD-4742-A4B1-A66FD4B1A951}"/>
              </a:ext>
            </a:extLst>
          </p:cNvPr>
          <p:cNvPicPr>
            <a:picLocks noChangeAspect="1"/>
          </p:cNvPicPr>
          <p:nvPr/>
        </p:nvPicPr>
        <p:blipFill>
          <a:blip r:embed="rId2"/>
          <a:stretch>
            <a:fillRect/>
          </a:stretch>
        </p:blipFill>
        <p:spPr>
          <a:xfrm>
            <a:off x="9021745" y="1825110"/>
            <a:ext cx="2667000" cy="3911600"/>
          </a:xfrm>
          <a:prstGeom prst="rect">
            <a:avLst/>
          </a:prstGeom>
        </p:spPr>
      </p:pic>
      <p:sp>
        <p:nvSpPr>
          <p:cNvPr id="4" name="Rectangle 3">
            <a:extLst>
              <a:ext uri="{FF2B5EF4-FFF2-40B4-BE49-F238E27FC236}">
                <a16:creationId xmlns:a16="http://schemas.microsoft.com/office/drawing/2014/main" id="{AE8C5A39-18CF-3B54-81C1-C1FD102457E2}"/>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7" name="Picture 8">
            <a:extLst>
              <a:ext uri="{FF2B5EF4-FFF2-40B4-BE49-F238E27FC236}">
                <a16:creationId xmlns:a16="http://schemas.microsoft.com/office/drawing/2014/main" id="{997E0902-7037-0C38-CD44-84AE90742D58}"/>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92626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50192" y="70123"/>
            <a:ext cx="12090399" cy="791900"/>
          </a:xfrm>
        </p:spPr>
        <p:txBody>
          <a:bodyPr>
            <a:normAutofit/>
          </a:bodyPr>
          <a:lstStyle/>
          <a:p>
            <a:pPr algn="ctr"/>
            <a:r>
              <a:rPr lang="cy-GB" b="1" dirty="0">
                <a:latin typeface="Arial"/>
                <a:cs typeface="Arial"/>
              </a:rPr>
              <a:t>     Drilio iaith               </a:t>
            </a:r>
            <a:r>
              <a:rPr lang="cy-GB" i="1" dirty="0">
                <a:latin typeface="Arial"/>
                <a:cs typeface="Arial"/>
              </a:rPr>
              <a:t>Language drills</a:t>
            </a:r>
          </a:p>
        </p:txBody>
      </p:sp>
      <p:sp>
        <p:nvSpPr>
          <p:cNvPr id="12" name="TextBox 11">
            <a:extLst>
              <a:ext uri="{FF2B5EF4-FFF2-40B4-BE49-F238E27FC236}">
                <a16:creationId xmlns:a16="http://schemas.microsoft.com/office/drawing/2014/main" id="{2F06ECD9-8D18-E16F-F241-88BD1546647C}"/>
              </a:ext>
            </a:extLst>
          </p:cNvPr>
          <p:cNvSpPr txBox="1"/>
          <p:nvPr/>
        </p:nvSpPr>
        <p:spPr>
          <a:xfrm>
            <a:off x="241071" y="946393"/>
            <a:ext cx="5613402" cy="5324535"/>
          </a:xfrm>
          <a:prstGeom prst="rect">
            <a:avLst/>
          </a:prstGeom>
          <a:solidFill>
            <a:srgbClr val="FFD579">
              <a:alpha val="14118"/>
            </a:srgbClr>
          </a:solidFill>
          <a:ln>
            <a:solidFill>
              <a:srgbClr val="7030A0"/>
            </a:solidFill>
          </a:ln>
        </p:spPr>
        <p:txBody>
          <a:bodyPr wrap="square" lIns="91440" tIns="45720" rIns="91440" bIns="45720" rtlCol="0" anchor="t">
            <a:spAutoFit/>
          </a:bodyPr>
          <a:lstStyle/>
          <a:p>
            <a:r>
              <a:rPr lang="cy-GB" sz="2000" dirty="0">
                <a:latin typeface="Arial" panose="020B0604020202020204" pitchFamily="34" charset="0"/>
                <a:cs typeface="Arial" panose="020B0604020202020204" pitchFamily="34" charset="0"/>
              </a:rPr>
              <a:t>Mae drilio yn ffordd effeithiol o ddysgu geirfa, ymadrodd neu dalp o iaith. </a:t>
            </a:r>
          </a:p>
          <a:p>
            <a:endParaRPr lang="cy-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Mae’n ffordd dda o gyflwyno geirfa berthnasol yn y cyd-destun cywir, e.e. i gyd-fynd â chynnwys y wers.</a:t>
            </a:r>
          </a:p>
          <a:p>
            <a:endParaRPr lang="cy-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Gellir defnyddio drilio:</a:t>
            </a: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ar ddechrau gwers – wrth gyflwyno geirfa / patrymau newydd</a:t>
            </a: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ar ddiwedd gwers – er mwyn atgyfnerthu’r hyn a ddysgwyd</a:t>
            </a: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yng nghanol gwers – er mywn codi’r egni / adolygu geirfa / patrymau</a:t>
            </a:r>
          </a:p>
          <a:p>
            <a:endParaRPr lang="cy-GB" sz="2000" dirty="0">
              <a:latin typeface="Arial"/>
              <a:cs typeface="Arial"/>
            </a:endParaRPr>
          </a:p>
          <a:p>
            <a:r>
              <a:rPr lang="cy-GB" sz="2000" dirty="0">
                <a:latin typeface="Arial"/>
                <a:cs typeface="Arial"/>
              </a:rPr>
              <a:t>Ceisiwch gadw’r drilio yn fyr, e.e. tua 5 munud.</a:t>
            </a:r>
          </a:p>
          <a:p>
            <a:endParaRPr lang="cy-GB" sz="2000" dirty="0">
              <a:latin typeface="Arial"/>
              <a:cs typeface="Arial"/>
            </a:endParaRPr>
          </a:p>
        </p:txBody>
      </p:sp>
      <p:sp>
        <p:nvSpPr>
          <p:cNvPr id="3" name="TextBox 2">
            <a:extLst>
              <a:ext uri="{FF2B5EF4-FFF2-40B4-BE49-F238E27FC236}">
                <a16:creationId xmlns:a16="http://schemas.microsoft.com/office/drawing/2014/main" id="{2D083317-3D1A-2C75-7407-CE41F378E094}"/>
              </a:ext>
            </a:extLst>
          </p:cNvPr>
          <p:cNvSpPr txBox="1"/>
          <p:nvPr/>
        </p:nvSpPr>
        <p:spPr>
          <a:xfrm>
            <a:off x="6112504" y="944207"/>
            <a:ext cx="5829300" cy="5324535"/>
          </a:xfrm>
          <a:prstGeom prst="rect">
            <a:avLst/>
          </a:prstGeom>
          <a:ln/>
        </p:spPr>
        <p:style>
          <a:lnRef idx="2">
            <a:schemeClr val="accent5"/>
          </a:lnRef>
          <a:fillRef idx="1">
            <a:schemeClr val="lt1"/>
          </a:fillRef>
          <a:effectRef idx="0">
            <a:schemeClr val="accent5"/>
          </a:effectRef>
          <a:fontRef idx="minor">
            <a:schemeClr val="dk1"/>
          </a:fontRef>
        </p:style>
        <p:txBody>
          <a:bodyPr wrap="square" lIns="91440" tIns="45720" rIns="91440" bIns="45720" rtlCol="0" anchor="t">
            <a:spAutoFit/>
          </a:bodyPr>
          <a:lstStyle/>
          <a:p>
            <a:r>
              <a:rPr lang="en-US" sz="2000" i="1" dirty="0">
                <a:latin typeface="Arial" panose="020B0604020202020204" pitchFamily="34" charset="0"/>
                <a:cs typeface="Arial" panose="020B0604020202020204" pitchFamily="34" charset="0"/>
              </a:rPr>
              <a:t>Language drills are an effective way to teach vocabulary, phrases or chunks of language. </a:t>
            </a:r>
          </a:p>
          <a:p>
            <a:endParaRPr lang="en-US" sz="2000" i="1" dirty="0">
              <a:latin typeface="Arial" panose="020B0604020202020204" pitchFamily="34" charset="0"/>
              <a:cs typeface="Arial" panose="020B0604020202020204" pitchFamily="34" charset="0"/>
            </a:endParaRPr>
          </a:p>
          <a:p>
            <a:r>
              <a:rPr lang="en-US" sz="2000" i="1" dirty="0">
                <a:latin typeface="Arial" panose="020B0604020202020204" pitchFamily="34" charset="0"/>
                <a:cs typeface="Arial" panose="020B0604020202020204" pitchFamily="34" charset="0"/>
              </a:rPr>
              <a:t>It is a good approach to use when introducing new vocabulary or new patterns in curriculum context.</a:t>
            </a:r>
          </a:p>
          <a:p>
            <a:endParaRPr lang="en-US" sz="2000" i="1" dirty="0">
              <a:latin typeface="Arial" panose="020B0604020202020204" pitchFamily="34" charset="0"/>
              <a:cs typeface="Arial" panose="020B0604020202020204" pitchFamily="34" charset="0"/>
            </a:endParaRPr>
          </a:p>
          <a:p>
            <a:r>
              <a:rPr lang="en-US" sz="2000" i="1" dirty="0">
                <a:latin typeface="Arial" panose="020B0604020202020204" pitchFamily="34" charset="0"/>
                <a:cs typeface="Arial" panose="020B0604020202020204" pitchFamily="34" charset="0"/>
              </a:rPr>
              <a:t>Language drills can be used:</a:t>
            </a:r>
          </a:p>
          <a:p>
            <a:pPr marL="342900" indent="-342900">
              <a:buFont typeface="Arial" panose="020B0604020202020204" pitchFamily="34" charset="0"/>
              <a:buChar char="•"/>
            </a:pPr>
            <a:r>
              <a:rPr lang="en-US" sz="2000" i="1" dirty="0">
                <a:latin typeface="Arial" panose="020B0604020202020204" pitchFamily="34" charset="0"/>
                <a:cs typeface="Arial" panose="020B0604020202020204" pitchFamily="34" charset="0"/>
              </a:rPr>
              <a:t>at the beginning of a lesson – when learning new vocabulary / language patterns</a:t>
            </a:r>
          </a:p>
          <a:p>
            <a:pPr marL="342900" indent="-342900">
              <a:buFont typeface="Arial" panose="020B0604020202020204" pitchFamily="34" charset="0"/>
              <a:buChar char="•"/>
            </a:pPr>
            <a:r>
              <a:rPr lang="en-US" sz="2000" i="1" dirty="0">
                <a:latin typeface="Arial" panose="020B0604020202020204" pitchFamily="34" charset="0"/>
                <a:cs typeface="Arial" panose="020B0604020202020204" pitchFamily="34" charset="0"/>
              </a:rPr>
              <a:t>at the end of a lesson – to revise new patterns learnt</a:t>
            </a:r>
          </a:p>
          <a:p>
            <a:pPr marL="342900" indent="-342900">
              <a:buFont typeface="Arial" panose="020B0604020202020204" pitchFamily="34" charset="0"/>
              <a:buChar char="•"/>
            </a:pPr>
            <a:r>
              <a:rPr lang="en-US" sz="2000" i="1" dirty="0">
                <a:latin typeface="Arial"/>
                <a:cs typeface="Arial"/>
              </a:rPr>
              <a:t>in the middle of a lesson – to increase pace / to revise new vocabulary and patterns</a:t>
            </a:r>
          </a:p>
          <a:p>
            <a:endParaRPr lang="en-US" sz="2000" i="1" dirty="0">
              <a:latin typeface="Arial"/>
              <a:cs typeface="Arial"/>
            </a:endParaRPr>
          </a:p>
          <a:p>
            <a:r>
              <a:rPr lang="en-US" sz="2000" i="1" dirty="0">
                <a:latin typeface="Arial"/>
                <a:cs typeface="Arial"/>
              </a:rPr>
              <a:t>Aim to keep your language drills short, e.g. around 5 minutes. </a:t>
            </a:r>
            <a:endParaRPr lang="en-US" sz="2000" i="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AF3A08DF-D514-6233-8110-02E9B3AA2BE6}"/>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5" name="Picture 8">
            <a:extLst>
              <a:ext uri="{FF2B5EF4-FFF2-40B4-BE49-F238E27FC236}">
                <a16:creationId xmlns:a16="http://schemas.microsoft.com/office/drawing/2014/main" id="{4CD15C00-64B8-DE54-6AC7-923D931B1BB9}"/>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10625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152399" y="101601"/>
            <a:ext cx="11912601" cy="668832"/>
          </a:xfrm>
        </p:spPr>
        <p:txBody>
          <a:bodyPr>
            <a:normAutofit fontScale="90000"/>
          </a:bodyPr>
          <a:lstStyle/>
          <a:p>
            <a:pPr algn="ctr"/>
            <a:r>
              <a:rPr lang="cy-GB" b="1" dirty="0">
                <a:latin typeface="Arial"/>
                <a:cs typeface="Arial"/>
              </a:rPr>
              <a:t>   Sut mae drilio?         </a:t>
            </a:r>
            <a:r>
              <a:rPr lang="cy-GB" i="1" dirty="0" err="1">
                <a:latin typeface="Arial"/>
                <a:cs typeface="Arial"/>
              </a:rPr>
              <a:t>How</a:t>
            </a:r>
            <a:r>
              <a:rPr lang="cy-GB" i="1" dirty="0">
                <a:latin typeface="Arial"/>
                <a:cs typeface="Arial"/>
              </a:rPr>
              <a:t> to </a:t>
            </a:r>
            <a:r>
              <a:rPr lang="cy-GB" i="1" dirty="0" err="1">
                <a:latin typeface="Arial"/>
                <a:cs typeface="Arial"/>
              </a:rPr>
              <a:t>use</a:t>
            </a:r>
            <a:r>
              <a:rPr lang="cy-GB" i="1" dirty="0">
                <a:latin typeface="Arial"/>
                <a:cs typeface="Arial"/>
              </a:rPr>
              <a:t> </a:t>
            </a:r>
            <a:r>
              <a:rPr lang="cy-GB" i="1" dirty="0" err="1">
                <a:latin typeface="Arial"/>
                <a:cs typeface="Arial"/>
              </a:rPr>
              <a:t>language</a:t>
            </a:r>
            <a:r>
              <a:rPr lang="cy-GB" i="1" dirty="0">
                <a:latin typeface="Arial"/>
                <a:cs typeface="Arial"/>
              </a:rPr>
              <a:t> </a:t>
            </a:r>
            <a:r>
              <a:rPr lang="cy-GB" i="1" dirty="0" err="1">
                <a:latin typeface="Arial"/>
                <a:cs typeface="Arial"/>
              </a:rPr>
              <a:t>drills</a:t>
            </a:r>
            <a:r>
              <a:rPr lang="cy-GB" i="1" dirty="0">
                <a:latin typeface="Arial"/>
                <a:cs typeface="Arial"/>
              </a:rPr>
              <a:t>?</a:t>
            </a:r>
          </a:p>
        </p:txBody>
      </p:sp>
      <p:sp>
        <p:nvSpPr>
          <p:cNvPr id="7" name="TextBox 6">
            <a:extLst>
              <a:ext uri="{FF2B5EF4-FFF2-40B4-BE49-F238E27FC236}">
                <a16:creationId xmlns:a16="http://schemas.microsoft.com/office/drawing/2014/main" id="{E9039BC4-5E95-777E-19BE-5F0DF6E4C817}"/>
              </a:ext>
            </a:extLst>
          </p:cNvPr>
          <p:cNvSpPr txBox="1"/>
          <p:nvPr/>
        </p:nvSpPr>
        <p:spPr>
          <a:xfrm>
            <a:off x="152398" y="1003044"/>
            <a:ext cx="5613402" cy="4708981"/>
          </a:xfrm>
          <a:prstGeom prst="rect">
            <a:avLst/>
          </a:prstGeom>
          <a:solidFill>
            <a:srgbClr val="FFD579">
              <a:alpha val="16078"/>
            </a:srgbClr>
          </a:solidFill>
          <a:ln>
            <a:solidFill>
              <a:srgbClr val="7030A0"/>
            </a:solidFill>
          </a:ln>
        </p:spPr>
        <p:txBody>
          <a:bodyPr wrap="square" lIns="91440" tIns="45720" rIns="91440" bIns="45720" rtlCol="0" anchor="t">
            <a:spAutoFit/>
          </a:bodyPr>
          <a:lstStyle/>
          <a:p>
            <a:r>
              <a:rPr lang="cy-GB" sz="2000" dirty="0">
                <a:latin typeface="Arial" panose="020B0604020202020204" pitchFamily="34" charset="0"/>
                <a:cs typeface="Arial" panose="020B0604020202020204" pitchFamily="34" charset="0"/>
              </a:rPr>
              <a:t>Dyma rai enghreifftiau:</a:t>
            </a:r>
          </a:p>
          <a:p>
            <a:endParaRPr lang="cy-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ailadrodd fel grŵp - defnyddio cardiau fflach fel sbardun wrth gyflwyno geirfa newydd;</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ailadrodd fel grŵp gan ddefnyddio lleisiau amrywiol, e.e. llais uchel, llais tawel, llais cryf, llais gwichlyd, etc.</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rapio (a chlapio);</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canu (a chlapio);</a:t>
            </a: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pasio’r bêl – pasio’r bêl a’r person sy’n ei dal sy’n dweud y gair / patrwm iaith;</a:t>
            </a:r>
          </a:p>
          <a:p>
            <a:pPr marL="342900" indent="-342900">
              <a:buFont typeface="Arial" panose="020B0604020202020204" pitchFamily="34" charset="0"/>
              <a:buChar char="•"/>
            </a:pPr>
            <a:r>
              <a:rPr lang="cy-GB" sz="2000" dirty="0">
                <a:latin typeface="Arial"/>
                <a:cs typeface="Arial"/>
              </a:rPr>
              <a:t>cadwyn – “Es i i’r siop a phrynais ..” – gyda’r rhestr o eirfa’n cynyddu wrth symud o un person i’r nesaf.</a:t>
            </a:r>
          </a:p>
          <a:p>
            <a:endParaRPr lang="cy-GB" sz="2000" dirty="0">
              <a:latin typeface="Arial"/>
              <a:cs typeface="Arial"/>
            </a:endParaRPr>
          </a:p>
        </p:txBody>
      </p:sp>
      <p:sp>
        <p:nvSpPr>
          <p:cNvPr id="8" name="TextBox 7">
            <a:extLst>
              <a:ext uri="{FF2B5EF4-FFF2-40B4-BE49-F238E27FC236}">
                <a16:creationId xmlns:a16="http://schemas.microsoft.com/office/drawing/2014/main" id="{39EED394-85C1-9F15-1E3F-07B3594D4D04}"/>
              </a:ext>
            </a:extLst>
          </p:cNvPr>
          <p:cNvSpPr txBox="1"/>
          <p:nvPr/>
        </p:nvSpPr>
        <p:spPr>
          <a:xfrm>
            <a:off x="6096000" y="1003044"/>
            <a:ext cx="5613402" cy="4708981"/>
          </a:xfrm>
          <a:prstGeom prst="rect">
            <a:avLst/>
          </a:prstGeom>
          <a:ln/>
        </p:spPr>
        <p:style>
          <a:lnRef idx="2">
            <a:schemeClr val="accent5"/>
          </a:lnRef>
          <a:fillRef idx="1">
            <a:schemeClr val="lt1"/>
          </a:fillRef>
          <a:effectRef idx="0">
            <a:schemeClr val="accent5"/>
          </a:effectRef>
          <a:fontRef idx="minor">
            <a:schemeClr val="dk1"/>
          </a:fontRef>
        </p:style>
        <p:txBody>
          <a:bodyPr wrap="square" lIns="91440" tIns="45720" rIns="91440" bIns="45720" rtlCol="0" anchor="t">
            <a:spAutoFit/>
          </a:bodyPr>
          <a:lstStyle/>
          <a:p>
            <a:r>
              <a:rPr lang="en-US" sz="2000" i="1" dirty="0">
                <a:latin typeface="Arial"/>
                <a:cs typeface="Arial"/>
              </a:rPr>
              <a:t>Here are some examples:</a:t>
            </a:r>
          </a:p>
          <a:p>
            <a:endParaRPr lang="en-US" sz="2000" i="1" dirty="0">
              <a:latin typeface="Arial"/>
              <a:cs typeface="Arial"/>
            </a:endParaRPr>
          </a:p>
          <a:p>
            <a:pPr marL="342900" indent="-342900">
              <a:buFont typeface="Arial" panose="020B0604020202020204" pitchFamily="34" charset="0"/>
              <a:buChar char="•"/>
            </a:pPr>
            <a:r>
              <a:rPr lang="en-US" sz="2000" i="1" dirty="0">
                <a:latin typeface="Arial"/>
                <a:cs typeface="Arial"/>
              </a:rPr>
              <a:t>group repetition - using flashcards to introduce new vocabulary;</a:t>
            </a:r>
          </a:p>
          <a:p>
            <a:pPr marL="342900" indent="-342900">
              <a:buFont typeface="Arial" panose="020B0604020202020204" pitchFamily="34" charset="0"/>
              <a:buChar char="•"/>
            </a:pPr>
            <a:r>
              <a:rPr lang="en-US" sz="2000" i="1" dirty="0">
                <a:latin typeface="Arial"/>
                <a:cs typeface="Arial"/>
              </a:rPr>
              <a:t>group repetition using different voices, e.g. loud voice, quiet voice, strong voice, high-pitched voice, etc.</a:t>
            </a:r>
          </a:p>
          <a:p>
            <a:pPr marL="342900" indent="-342900">
              <a:buFont typeface="Arial" panose="020B0604020202020204" pitchFamily="34" charset="0"/>
              <a:buChar char="•"/>
            </a:pPr>
            <a:r>
              <a:rPr lang="en-US" sz="2000" i="1" dirty="0">
                <a:latin typeface="Arial"/>
                <a:cs typeface="Arial"/>
              </a:rPr>
              <a:t>rapping (and clapping);</a:t>
            </a:r>
          </a:p>
          <a:p>
            <a:pPr marL="342900" indent="-342900">
              <a:buFont typeface="Arial" panose="020B0604020202020204" pitchFamily="34" charset="0"/>
              <a:buChar char="•"/>
            </a:pPr>
            <a:r>
              <a:rPr lang="en-US" sz="2000" i="1" dirty="0">
                <a:latin typeface="Arial"/>
                <a:cs typeface="Arial"/>
              </a:rPr>
              <a:t>singing (and clapping);</a:t>
            </a:r>
          </a:p>
          <a:p>
            <a:pPr marL="342900" indent="-342900">
              <a:buFont typeface="Arial" panose="020B0604020202020204" pitchFamily="34" charset="0"/>
              <a:buChar char="•"/>
            </a:pPr>
            <a:r>
              <a:rPr lang="en-US" sz="2000" i="1" dirty="0">
                <a:latin typeface="Arial"/>
                <a:cs typeface="Arial"/>
              </a:rPr>
              <a:t>pass the ball – the person with the ball repeats the pattern;</a:t>
            </a:r>
          </a:p>
          <a:p>
            <a:pPr marL="342900" indent="-342900">
              <a:buFont typeface="Arial" panose="020B0604020202020204" pitchFamily="34" charset="0"/>
              <a:buChar char="•"/>
            </a:pPr>
            <a:r>
              <a:rPr lang="en-US" sz="2000" i="1" dirty="0">
                <a:latin typeface="Arial"/>
                <a:cs typeface="Arial"/>
              </a:rPr>
              <a:t>chain – “I went to the shop and I bought…” – the vocabulary list increases as it moves from one person to the next.</a:t>
            </a:r>
          </a:p>
          <a:p>
            <a:pPr marL="342900" indent="-342900">
              <a:buFont typeface="Arial" panose="020B0604020202020204" pitchFamily="34" charset="0"/>
              <a:buChar char="•"/>
            </a:pPr>
            <a:endParaRPr lang="en-US" sz="2000" i="1" dirty="0">
              <a:latin typeface="Arial"/>
              <a:cs typeface="Arial"/>
            </a:endParaRPr>
          </a:p>
        </p:txBody>
      </p:sp>
      <p:sp>
        <p:nvSpPr>
          <p:cNvPr id="3" name="Rectangle 2">
            <a:extLst>
              <a:ext uri="{FF2B5EF4-FFF2-40B4-BE49-F238E27FC236}">
                <a16:creationId xmlns:a16="http://schemas.microsoft.com/office/drawing/2014/main" id="{EDD9ED97-3CBC-EF87-46E1-A30C17DB4C78}"/>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4" name="Picture 8">
            <a:extLst>
              <a:ext uri="{FF2B5EF4-FFF2-40B4-BE49-F238E27FC236}">
                <a16:creationId xmlns:a16="http://schemas.microsoft.com/office/drawing/2014/main" id="{8634CC7E-FB10-D187-F29C-5BAB62764250}"/>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806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dissolve">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dissolv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dissolve">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dissolv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dissolve">
                                      <p:cBhvr>
                                        <p:cTn id="27" dur="500"/>
                                        <p:tgtEl>
                                          <p:spTgt spid="7">
                                            <p:txEl>
                                              <p:pRg st="4" end="4"/>
                                            </p:txEl>
                                          </p:spTgt>
                                        </p:tgtEl>
                                      </p:cBhvr>
                                    </p:animEffect>
                                  </p:childTnLst>
                                </p:cTn>
                              </p:par>
                              <p:par>
                                <p:cTn id="28" presetID="9" presetClass="entr" presetSubtype="0" fill="hold" nodeType="withEffect">
                                  <p:stCondLst>
                                    <p:cond delay="0"/>
                                  </p:stCondLst>
                                  <p:childTnLst>
                                    <p:set>
                                      <p:cBhvr>
                                        <p:cTn id="29" dur="1" fill="hold">
                                          <p:stCondLst>
                                            <p:cond delay="0"/>
                                          </p:stCondLst>
                                        </p:cTn>
                                        <p:tgtEl>
                                          <p:spTgt spid="7">
                                            <p:txEl>
                                              <p:pRg st="5" end="5"/>
                                            </p:txEl>
                                          </p:spTgt>
                                        </p:tgtEl>
                                        <p:attrNameLst>
                                          <p:attrName>style.visibility</p:attrName>
                                        </p:attrNameLst>
                                      </p:cBhvr>
                                      <p:to>
                                        <p:strVal val="visible"/>
                                      </p:to>
                                    </p:set>
                                    <p:animEffect transition="in" filter="dissolve">
                                      <p:cBhvr>
                                        <p:cTn id="30" dur="500"/>
                                        <p:tgtEl>
                                          <p:spTgt spid="7">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dissolve">
                                      <p:cBhvr>
                                        <p:cTn id="35" dur="500"/>
                                        <p:tgtEl>
                                          <p:spTgt spid="8">
                                            <p:txEl>
                                              <p:pRg st="4" end="4"/>
                                            </p:txEl>
                                          </p:spTgt>
                                        </p:tgtEl>
                                      </p:cBhvr>
                                    </p:animEffect>
                                  </p:childTnLst>
                                </p:cTn>
                              </p:par>
                              <p:par>
                                <p:cTn id="36" presetID="9" presetClass="entr" presetSubtype="0" fill="hold" nodeType="withEffect">
                                  <p:stCondLst>
                                    <p:cond delay="0"/>
                                  </p:stCondLst>
                                  <p:childTnLst>
                                    <p:set>
                                      <p:cBhvr>
                                        <p:cTn id="37" dur="1" fill="hold">
                                          <p:stCondLst>
                                            <p:cond delay="0"/>
                                          </p:stCondLst>
                                        </p:cTn>
                                        <p:tgtEl>
                                          <p:spTgt spid="8">
                                            <p:txEl>
                                              <p:pRg st="5" end="5"/>
                                            </p:txEl>
                                          </p:spTgt>
                                        </p:tgtEl>
                                        <p:attrNameLst>
                                          <p:attrName>style.visibility</p:attrName>
                                        </p:attrNameLst>
                                      </p:cBhvr>
                                      <p:to>
                                        <p:strVal val="visible"/>
                                      </p:to>
                                    </p:set>
                                    <p:animEffect transition="in" filter="dissolve">
                                      <p:cBhvr>
                                        <p:cTn id="38" dur="500"/>
                                        <p:tgtEl>
                                          <p:spTgt spid="8">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nodeType="clickEffect">
                                  <p:stCondLst>
                                    <p:cond delay="0"/>
                                  </p:stCondLst>
                                  <p:childTnLst>
                                    <p:set>
                                      <p:cBhvr>
                                        <p:cTn id="42" dur="1" fill="hold">
                                          <p:stCondLst>
                                            <p:cond delay="0"/>
                                          </p:stCondLst>
                                        </p:cTn>
                                        <p:tgtEl>
                                          <p:spTgt spid="7">
                                            <p:txEl>
                                              <p:pRg st="6" end="6"/>
                                            </p:txEl>
                                          </p:spTgt>
                                        </p:tgtEl>
                                        <p:attrNameLst>
                                          <p:attrName>style.visibility</p:attrName>
                                        </p:attrNameLst>
                                      </p:cBhvr>
                                      <p:to>
                                        <p:strVal val="visible"/>
                                      </p:to>
                                    </p:set>
                                    <p:animEffect transition="in" filter="dissolve">
                                      <p:cBhvr>
                                        <p:cTn id="43" dur="500"/>
                                        <p:tgtEl>
                                          <p:spTgt spid="7">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nodeType="clickEffect">
                                  <p:stCondLst>
                                    <p:cond delay="0"/>
                                  </p:stCondLst>
                                  <p:childTnLst>
                                    <p:set>
                                      <p:cBhvr>
                                        <p:cTn id="47" dur="1" fill="hold">
                                          <p:stCondLst>
                                            <p:cond delay="0"/>
                                          </p:stCondLst>
                                        </p:cTn>
                                        <p:tgtEl>
                                          <p:spTgt spid="8">
                                            <p:txEl>
                                              <p:pRg st="6" end="6"/>
                                            </p:txEl>
                                          </p:spTgt>
                                        </p:tgtEl>
                                        <p:attrNameLst>
                                          <p:attrName>style.visibility</p:attrName>
                                        </p:attrNameLst>
                                      </p:cBhvr>
                                      <p:to>
                                        <p:strVal val="visible"/>
                                      </p:to>
                                    </p:set>
                                    <p:animEffect transition="in" filter="dissolve">
                                      <p:cBhvr>
                                        <p:cTn id="48" dur="500"/>
                                        <p:tgtEl>
                                          <p:spTgt spid="8">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9" presetClass="entr" presetSubtype="0" fill="hold" nodeType="clickEffect">
                                  <p:stCondLst>
                                    <p:cond delay="0"/>
                                  </p:stCondLst>
                                  <p:childTnLst>
                                    <p:set>
                                      <p:cBhvr>
                                        <p:cTn id="52" dur="1" fill="hold">
                                          <p:stCondLst>
                                            <p:cond delay="0"/>
                                          </p:stCondLst>
                                        </p:cTn>
                                        <p:tgtEl>
                                          <p:spTgt spid="7">
                                            <p:txEl>
                                              <p:pRg st="7" end="7"/>
                                            </p:txEl>
                                          </p:spTgt>
                                        </p:tgtEl>
                                        <p:attrNameLst>
                                          <p:attrName>style.visibility</p:attrName>
                                        </p:attrNameLst>
                                      </p:cBhvr>
                                      <p:to>
                                        <p:strVal val="visible"/>
                                      </p:to>
                                    </p:set>
                                    <p:animEffect transition="in" filter="dissolve">
                                      <p:cBhvr>
                                        <p:cTn id="53" dur="500"/>
                                        <p:tgtEl>
                                          <p:spTgt spid="7">
                                            <p:txEl>
                                              <p:pRg st="7" end="7"/>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9" presetClass="entr" presetSubtype="0" fill="hold" nodeType="clickEffect">
                                  <p:stCondLst>
                                    <p:cond delay="0"/>
                                  </p:stCondLst>
                                  <p:childTnLst>
                                    <p:set>
                                      <p:cBhvr>
                                        <p:cTn id="57" dur="1" fill="hold">
                                          <p:stCondLst>
                                            <p:cond delay="0"/>
                                          </p:stCondLst>
                                        </p:cTn>
                                        <p:tgtEl>
                                          <p:spTgt spid="8">
                                            <p:txEl>
                                              <p:pRg st="7" end="7"/>
                                            </p:txEl>
                                          </p:spTgt>
                                        </p:tgtEl>
                                        <p:attrNameLst>
                                          <p:attrName>style.visibility</p:attrName>
                                        </p:attrNameLst>
                                      </p:cBhvr>
                                      <p:to>
                                        <p:strVal val="visible"/>
                                      </p:to>
                                    </p:set>
                                    <p:animEffect transition="in" filter="dissolve">
                                      <p:cBhvr>
                                        <p:cTn id="58"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8B132784-ABF2-041D-9356-DAB00CBE33C5}"/>
              </a:ext>
            </a:extLst>
          </p:cNvPr>
          <p:cNvSpPr/>
          <p:nvPr/>
        </p:nvSpPr>
        <p:spPr>
          <a:xfrm>
            <a:off x="2190750" y="1705983"/>
            <a:ext cx="7810500" cy="3546417"/>
          </a:xfrm>
          <a:prstGeom prst="ellipse">
            <a:avLst/>
          </a:prstGeom>
          <a:solidFill>
            <a:srgbClr val="E6CCFF"/>
          </a:solid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solidFill>
                  <a:schemeClr val="tx1"/>
                </a:solidFill>
                <a:latin typeface="Arial"/>
                <a:cs typeface="Arial"/>
              </a:rPr>
              <a:t>Beth </a:t>
            </a:r>
            <a:r>
              <a:rPr lang="en-US" sz="3200" b="1" err="1">
                <a:solidFill>
                  <a:schemeClr val="tx1"/>
                </a:solidFill>
                <a:latin typeface="Arial"/>
                <a:cs typeface="Arial"/>
              </a:rPr>
              <a:t>ydy</a:t>
            </a:r>
            <a:r>
              <a:rPr lang="en-US" sz="3200" b="1" dirty="0">
                <a:solidFill>
                  <a:schemeClr val="tx1"/>
                </a:solidFill>
                <a:latin typeface="Arial"/>
                <a:cs typeface="Arial"/>
              </a:rPr>
              <a:t> </a:t>
            </a:r>
            <a:r>
              <a:rPr lang="en-US" sz="3200" b="1" err="1">
                <a:solidFill>
                  <a:schemeClr val="tx1"/>
                </a:solidFill>
                <a:latin typeface="Arial"/>
                <a:cs typeface="Arial"/>
              </a:rPr>
              <a:t>manteision</a:t>
            </a:r>
            <a:r>
              <a:rPr lang="en-US" sz="3200" b="1" dirty="0">
                <a:solidFill>
                  <a:schemeClr val="tx1"/>
                </a:solidFill>
                <a:latin typeface="Arial"/>
                <a:cs typeface="Arial"/>
              </a:rPr>
              <a:t> </a:t>
            </a:r>
            <a:r>
              <a:rPr lang="en-US" sz="3200" b="1" err="1">
                <a:solidFill>
                  <a:schemeClr val="tx1"/>
                </a:solidFill>
                <a:latin typeface="Arial"/>
                <a:cs typeface="Arial"/>
              </a:rPr>
              <a:t>defnyddio</a:t>
            </a:r>
            <a:r>
              <a:rPr lang="en-US" sz="3200" b="1" dirty="0">
                <a:solidFill>
                  <a:schemeClr val="tx1"/>
                </a:solidFill>
                <a:latin typeface="Arial"/>
                <a:cs typeface="Arial"/>
              </a:rPr>
              <a:t> </a:t>
            </a:r>
            <a:r>
              <a:rPr lang="en-US" sz="3200" b="1" err="1">
                <a:solidFill>
                  <a:schemeClr val="tx1"/>
                </a:solidFill>
                <a:latin typeface="Arial"/>
                <a:cs typeface="Arial"/>
              </a:rPr>
              <a:t>drilio</a:t>
            </a:r>
            <a:r>
              <a:rPr lang="en-US" sz="3200" b="1" dirty="0">
                <a:solidFill>
                  <a:schemeClr val="tx1"/>
                </a:solidFill>
                <a:latin typeface="Arial"/>
                <a:cs typeface="Arial"/>
              </a:rPr>
              <a:t>?</a:t>
            </a:r>
          </a:p>
          <a:p>
            <a:pPr algn="ctr"/>
            <a:r>
              <a:rPr lang="en-US" sz="3200" i="1" dirty="0">
                <a:solidFill>
                  <a:schemeClr val="tx1"/>
                </a:solidFill>
                <a:latin typeface="Arial"/>
                <a:cs typeface="Arial"/>
              </a:rPr>
              <a:t>What are the advantages of using language drills?</a:t>
            </a:r>
          </a:p>
        </p:txBody>
      </p:sp>
      <p:sp>
        <p:nvSpPr>
          <p:cNvPr id="3" name="Rectangle 2">
            <a:extLst>
              <a:ext uri="{FF2B5EF4-FFF2-40B4-BE49-F238E27FC236}">
                <a16:creationId xmlns:a16="http://schemas.microsoft.com/office/drawing/2014/main" id="{E6239C9C-26E5-5AC7-0FC5-5CBE86E057C3}"/>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6" name="Picture 8">
            <a:extLst>
              <a:ext uri="{FF2B5EF4-FFF2-40B4-BE49-F238E27FC236}">
                <a16:creationId xmlns:a16="http://schemas.microsoft.com/office/drawing/2014/main" id="{E897938A-447D-67BE-F298-9DADD3173819}"/>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B65B5483-E9D8-CCCE-3F93-F4A324D96783}"/>
              </a:ext>
            </a:extLst>
          </p:cNvPr>
          <p:cNvSpPr>
            <a:spLocks noGrp="1"/>
          </p:cNvSpPr>
          <p:nvPr>
            <p:ph type="title"/>
          </p:nvPr>
        </p:nvSpPr>
        <p:spPr>
          <a:xfrm>
            <a:off x="838200" y="200288"/>
            <a:ext cx="10515600" cy="714375"/>
          </a:xfrm>
        </p:spPr>
        <p:txBody>
          <a:bodyPr>
            <a:normAutofit/>
          </a:bodyPr>
          <a:lstStyle/>
          <a:p>
            <a:pPr algn="ctr"/>
            <a:r>
              <a:rPr lang="en-GB" sz="4000" b="1" dirty="0">
                <a:latin typeface="Arial"/>
                <a:cs typeface="Arial"/>
              </a:rPr>
              <a:t>Amser </a:t>
            </a:r>
            <a:r>
              <a:rPr lang="en-GB" sz="4000" b="1" err="1">
                <a:latin typeface="Arial"/>
                <a:cs typeface="Arial"/>
              </a:rPr>
              <a:t>i</a:t>
            </a:r>
            <a:r>
              <a:rPr lang="en-GB" sz="4000" b="1" dirty="0">
                <a:latin typeface="Arial"/>
                <a:cs typeface="Arial"/>
              </a:rPr>
              <a:t> </a:t>
            </a:r>
            <a:r>
              <a:rPr lang="en-GB" sz="4000" b="1" err="1">
                <a:latin typeface="Arial"/>
                <a:cs typeface="Arial"/>
              </a:rPr>
              <a:t>feddwl</a:t>
            </a:r>
            <a:r>
              <a:rPr lang="en-GB" sz="4000" b="1" dirty="0">
                <a:latin typeface="Arial"/>
                <a:cs typeface="Arial"/>
              </a:rPr>
              <a:t>...   </a:t>
            </a:r>
            <a:r>
              <a:rPr lang="en-GB" sz="4000" i="1" dirty="0">
                <a:latin typeface="Arial"/>
                <a:cs typeface="Arial"/>
              </a:rPr>
              <a:t>Time to think...</a:t>
            </a:r>
          </a:p>
        </p:txBody>
      </p:sp>
    </p:spTree>
    <p:extLst>
      <p:ext uri="{BB962C8B-B14F-4D97-AF65-F5344CB8AC3E}">
        <p14:creationId xmlns:p14="http://schemas.microsoft.com/office/powerpoint/2010/main" val="20547132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0" y="101601"/>
            <a:ext cx="12191999" cy="1308100"/>
          </a:xfrm>
        </p:spPr>
        <p:txBody>
          <a:bodyPr>
            <a:normAutofit fontScale="90000"/>
          </a:bodyPr>
          <a:lstStyle/>
          <a:p>
            <a:pPr algn="ctr"/>
            <a:r>
              <a:rPr lang="cy-GB" dirty="0">
                <a:latin typeface="Arial"/>
                <a:cs typeface="Arial"/>
              </a:rPr>
              <a:t>Beth ydy manteision drilio?</a:t>
            </a:r>
            <a:br>
              <a:rPr lang="cy-GB" dirty="0">
                <a:latin typeface="Arial" panose="020B0604020202020204" pitchFamily="34" charset="0"/>
                <a:cs typeface="Arial" panose="020B0604020202020204" pitchFamily="34" charset="0"/>
              </a:rPr>
            </a:br>
            <a:r>
              <a:rPr lang="cy-GB" sz="4000" b="1" i="1" dirty="0">
                <a:latin typeface="Arial"/>
                <a:cs typeface="Arial"/>
              </a:rPr>
              <a:t>What are the advantages of using language drills?</a:t>
            </a:r>
            <a:endParaRPr lang="cy-GB" b="1" i="1" dirty="0">
              <a:latin typeface="Arial"/>
              <a:cs typeface="Arial"/>
            </a:endParaRPr>
          </a:p>
        </p:txBody>
      </p:sp>
      <p:sp>
        <p:nvSpPr>
          <p:cNvPr id="7" name="TextBox 6">
            <a:extLst>
              <a:ext uri="{FF2B5EF4-FFF2-40B4-BE49-F238E27FC236}">
                <a16:creationId xmlns:a16="http://schemas.microsoft.com/office/drawing/2014/main" id="{E9039BC4-5E95-777E-19BE-5F0DF6E4C817}"/>
              </a:ext>
            </a:extLst>
          </p:cNvPr>
          <p:cNvSpPr txBox="1"/>
          <p:nvPr/>
        </p:nvSpPr>
        <p:spPr>
          <a:xfrm>
            <a:off x="101598" y="1804830"/>
            <a:ext cx="5613402" cy="1631216"/>
          </a:xfrm>
          <a:prstGeom prst="rect">
            <a:avLst/>
          </a:prstGeom>
          <a:noFill/>
        </p:spPr>
        <p:txBody>
          <a:bodyPr wrap="square" rtlCol="0">
            <a:spAutoFit/>
          </a:bodyPr>
          <a:lstStyle/>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00D1C12-FE84-61F9-7835-D3FF400FFC97}"/>
              </a:ext>
            </a:extLst>
          </p:cNvPr>
          <p:cNvSpPr txBox="1"/>
          <p:nvPr/>
        </p:nvSpPr>
        <p:spPr>
          <a:xfrm>
            <a:off x="452789" y="1991908"/>
            <a:ext cx="4917866" cy="3785652"/>
          </a:xfrm>
          <a:prstGeom prst="rect">
            <a:avLst/>
          </a:prstGeom>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ynganu</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cywirdeb</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rhoi cyfle i ymarfer mewn ‘amgylchedd diogel’</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cynhwysol</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codi hunanhyder dysgwyr</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rhoi cyfle i gywiro yn y fan a’r lle</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rhoi cyfle i asesu’n ffurfiannol </a:t>
            </a:r>
          </a:p>
          <a:p>
            <a:pPr marL="285750" indent="-285750">
              <a:buFont typeface="Arial" panose="020B0604020202020204" pitchFamily="34" charset="0"/>
              <a:buChar char="•"/>
            </a:pPr>
            <a:r>
              <a:rPr lang="cy-GB" sz="2400" dirty="0">
                <a:latin typeface="Arial"/>
                <a:cs typeface="Arial"/>
              </a:rPr>
              <a:t>gallu newid cyflymdra gwers</a:t>
            </a:r>
          </a:p>
          <a:p>
            <a:endParaRPr lang="cy-GB" sz="2400" dirty="0">
              <a:latin typeface="Arial"/>
              <a:cs typeface="Arial"/>
            </a:endParaRPr>
          </a:p>
        </p:txBody>
      </p:sp>
      <p:sp>
        <p:nvSpPr>
          <p:cNvPr id="4" name="TextBox 3">
            <a:extLst>
              <a:ext uri="{FF2B5EF4-FFF2-40B4-BE49-F238E27FC236}">
                <a16:creationId xmlns:a16="http://schemas.microsoft.com/office/drawing/2014/main" id="{1E02572D-BB3E-09F6-AB0F-D0C72FE27A7E}"/>
              </a:ext>
            </a:extLst>
          </p:cNvPr>
          <p:cNvSpPr txBox="1"/>
          <p:nvPr/>
        </p:nvSpPr>
        <p:spPr>
          <a:xfrm>
            <a:off x="6050219" y="1991908"/>
            <a:ext cx="5638800" cy="3785652"/>
          </a:xfrm>
          <a:prstGeom prst="rect">
            <a:avLst/>
          </a:prstGeom>
          <a:ln/>
        </p:spPr>
        <p:style>
          <a:lnRef idx="2">
            <a:schemeClr val="accent5"/>
          </a:lnRef>
          <a:fillRef idx="1">
            <a:schemeClr val="lt1"/>
          </a:fillRef>
          <a:effectRef idx="0">
            <a:schemeClr val="accent5"/>
          </a:effectRef>
          <a:fontRef idx="minor">
            <a:schemeClr val="dk1"/>
          </a:fontRef>
        </p:style>
        <p:txBody>
          <a:bodyPr wrap="square" lIns="91440" tIns="45720" rIns="91440" bIns="45720" rtlCol="0" anchor="t">
            <a:spAutoFit/>
          </a:bodyPr>
          <a:lstStyle/>
          <a:p>
            <a:pPr marL="285750" indent="-285750">
              <a:buFont typeface="Arial" panose="020B0604020202020204" pitchFamily="34" charset="0"/>
              <a:buChar char="•"/>
            </a:pPr>
            <a:r>
              <a:rPr lang="en-US" sz="2400" b="1" i="1" dirty="0">
                <a:latin typeface="Arial" panose="020B0604020202020204" pitchFamily="34" charset="0"/>
                <a:cs typeface="Arial" panose="020B0604020202020204" pitchFamily="34" charset="0"/>
              </a:rPr>
              <a:t>pronunciation</a:t>
            </a:r>
          </a:p>
          <a:p>
            <a:pPr marL="285750" indent="-285750">
              <a:buFont typeface="Arial" panose="020B0604020202020204" pitchFamily="34" charset="0"/>
              <a:buChar char="•"/>
            </a:pPr>
            <a:r>
              <a:rPr lang="en-US" sz="2400" b="1" i="1" dirty="0">
                <a:latin typeface="Arial" panose="020B0604020202020204" pitchFamily="34" charset="0"/>
                <a:cs typeface="Arial" panose="020B0604020202020204" pitchFamily="34" charset="0"/>
              </a:rPr>
              <a:t>accuracy</a:t>
            </a:r>
          </a:p>
          <a:p>
            <a:pPr marL="285750" indent="-285750">
              <a:buFont typeface="Arial" panose="020B0604020202020204" pitchFamily="34" charset="0"/>
              <a:buChar char="•"/>
            </a:pPr>
            <a:r>
              <a:rPr lang="en-US" sz="2400" b="1" i="1" dirty="0">
                <a:latin typeface="Arial" panose="020B0604020202020204" pitchFamily="34" charset="0"/>
                <a:cs typeface="Arial" panose="020B0604020202020204" pitchFamily="34" charset="0"/>
              </a:rPr>
              <a:t>provides an opportunity to practice in a ‘safe environment’</a:t>
            </a:r>
          </a:p>
          <a:p>
            <a:pPr marL="285750" indent="-285750">
              <a:buFont typeface="Arial" panose="020B0604020202020204" pitchFamily="34" charset="0"/>
              <a:buChar char="•"/>
            </a:pPr>
            <a:r>
              <a:rPr lang="en-US" sz="2400" b="1" i="1" dirty="0">
                <a:latin typeface="Arial" panose="020B0604020202020204" pitchFamily="34" charset="0"/>
                <a:cs typeface="Arial" panose="020B0604020202020204" pitchFamily="34" charset="0"/>
              </a:rPr>
              <a:t>inclusive</a:t>
            </a:r>
          </a:p>
          <a:p>
            <a:pPr marL="285750" indent="-285750">
              <a:buFont typeface="Arial" panose="020B0604020202020204" pitchFamily="34" charset="0"/>
              <a:buChar char="•"/>
            </a:pPr>
            <a:r>
              <a:rPr lang="en-US" sz="2400" b="1" i="1" dirty="0">
                <a:latin typeface="Arial"/>
                <a:cs typeface="Arial"/>
              </a:rPr>
              <a:t>raises self-confidence of learners</a:t>
            </a:r>
          </a:p>
          <a:p>
            <a:pPr marL="285750" indent="-285750">
              <a:buFont typeface="Arial" panose="020B0604020202020204" pitchFamily="34" charset="0"/>
              <a:buChar char="•"/>
            </a:pPr>
            <a:r>
              <a:rPr lang="en-US" sz="2400" b="1" i="1" dirty="0">
                <a:latin typeface="Arial" panose="020B0604020202020204" pitchFamily="34" charset="0"/>
                <a:cs typeface="Arial" panose="020B0604020202020204" pitchFamily="34" charset="0"/>
              </a:rPr>
              <a:t>provides an opportunity to correct </a:t>
            </a:r>
          </a:p>
          <a:p>
            <a:pPr marL="285750" indent="-285750">
              <a:buFont typeface="Arial" panose="020B0604020202020204" pitchFamily="34" charset="0"/>
              <a:buChar char="•"/>
            </a:pPr>
            <a:r>
              <a:rPr lang="en-US" sz="2400" b="1" i="1" dirty="0">
                <a:latin typeface="Arial" panose="020B0604020202020204" pitchFamily="34" charset="0"/>
                <a:cs typeface="Arial" panose="020B0604020202020204" pitchFamily="34" charset="0"/>
              </a:rPr>
              <a:t>provides an opportunity for formative assessment</a:t>
            </a:r>
          </a:p>
          <a:p>
            <a:pPr marL="285750" indent="-285750">
              <a:buFont typeface="Arial" panose="020B0604020202020204" pitchFamily="34" charset="0"/>
              <a:buChar char="•"/>
            </a:pPr>
            <a:r>
              <a:rPr lang="en-US" sz="2400" b="1" i="1" dirty="0">
                <a:latin typeface="Arial" panose="020B0604020202020204" pitchFamily="34" charset="0"/>
                <a:cs typeface="Arial" panose="020B0604020202020204" pitchFamily="34" charset="0"/>
              </a:rPr>
              <a:t>can change the pace of a lesson</a:t>
            </a:r>
            <a:endParaRPr lang="en-US" b="1" i="1" dirty="0"/>
          </a:p>
        </p:txBody>
      </p:sp>
      <p:sp>
        <p:nvSpPr>
          <p:cNvPr id="5" name="Rectangle 4">
            <a:extLst>
              <a:ext uri="{FF2B5EF4-FFF2-40B4-BE49-F238E27FC236}">
                <a16:creationId xmlns:a16="http://schemas.microsoft.com/office/drawing/2014/main" id="{FB631A8C-EF62-D38F-5647-F4FADAC7BE83}"/>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8" name="Picture 8">
            <a:extLst>
              <a:ext uri="{FF2B5EF4-FFF2-40B4-BE49-F238E27FC236}">
                <a16:creationId xmlns:a16="http://schemas.microsoft.com/office/drawing/2014/main" id="{6765B7C9-8E6F-C27F-6E4C-247705CE2456}"/>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6661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dissolv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dissolv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dissolv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dissolve">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dissolv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dissolve">
                                      <p:cBhvr>
                                        <p:cTn id="42" dur="500"/>
                                        <p:tgtEl>
                                          <p:spTgt spid="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dissolve">
                                      <p:cBhvr>
                                        <p:cTn id="47" dur="5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dissolve">
                                      <p:cBhvr>
                                        <p:cTn id="52" dur="500"/>
                                        <p:tgtEl>
                                          <p:spTgt spid="4">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nodeType="clickEffect">
                                  <p:stCondLst>
                                    <p:cond delay="0"/>
                                  </p:stCondLst>
                                  <p:childTnLst>
                                    <p:set>
                                      <p:cBhvr>
                                        <p:cTn id="56" dur="1" fill="hold">
                                          <p:stCondLst>
                                            <p:cond delay="0"/>
                                          </p:stCondLst>
                                        </p:cTn>
                                        <p:tgtEl>
                                          <p:spTgt spid="3">
                                            <p:txEl>
                                              <p:pRg st="5" end="5"/>
                                            </p:txEl>
                                          </p:spTgt>
                                        </p:tgtEl>
                                        <p:attrNameLst>
                                          <p:attrName>style.visibility</p:attrName>
                                        </p:attrNameLst>
                                      </p:cBhvr>
                                      <p:to>
                                        <p:strVal val="visible"/>
                                      </p:to>
                                    </p:set>
                                    <p:animEffect transition="in" filter="dissolve">
                                      <p:cBhvr>
                                        <p:cTn id="57" dur="500"/>
                                        <p:tgtEl>
                                          <p:spTgt spid="3">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nodeType="clickEffect">
                                  <p:stCondLst>
                                    <p:cond delay="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dissolve">
                                      <p:cBhvr>
                                        <p:cTn id="62" dur="500"/>
                                        <p:tgtEl>
                                          <p:spTgt spid="4">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nodeType="click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Effect transition="in" filter="dissolve">
                                      <p:cBhvr>
                                        <p:cTn id="67" dur="500"/>
                                        <p:tgtEl>
                                          <p:spTgt spid="3">
                                            <p:txEl>
                                              <p:pRg st="6" end="6"/>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9" presetClass="entr" presetSubtype="0" fill="hold" nodeType="clickEffect">
                                  <p:stCondLst>
                                    <p:cond delay="0"/>
                                  </p:stCondLst>
                                  <p:childTnLst>
                                    <p:set>
                                      <p:cBhvr>
                                        <p:cTn id="71" dur="1" fill="hold">
                                          <p:stCondLst>
                                            <p:cond delay="0"/>
                                          </p:stCondLst>
                                        </p:cTn>
                                        <p:tgtEl>
                                          <p:spTgt spid="4">
                                            <p:txEl>
                                              <p:pRg st="6" end="6"/>
                                            </p:txEl>
                                          </p:spTgt>
                                        </p:tgtEl>
                                        <p:attrNameLst>
                                          <p:attrName>style.visibility</p:attrName>
                                        </p:attrNameLst>
                                      </p:cBhvr>
                                      <p:to>
                                        <p:strVal val="visible"/>
                                      </p:to>
                                    </p:set>
                                    <p:animEffect transition="in" filter="dissolve">
                                      <p:cBhvr>
                                        <p:cTn id="72" dur="500"/>
                                        <p:tgtEl>
                                          <p:spTgt spid="4">
                                            <p:txEl>
                                              <p:pRg st="6" end="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9" presetClass="entr" presetSubtype="0" fill="hold" nodeType="clickEffect">
                                  <p:stCondLst>
                                    <p:cond delay="0"/>
                                  </p:stCondLst>
                                  <p:childTnLst>
                                    <p:set>
                                      <p:cBhvr>
                                        <p:cTn id="76" dur="1" fill="hold">
                                          <p:stCondLst>
                                            <p:cond delay="0"/>
                                          </p:stCondLst>
                                        </p:cTn>
                                        <p:tgtEl>
                                          <p:spTgt spid="3">
                                            <p:txEl>
                                              <p:pRg st="7" end="7"/>
                                            </p:txEl>
                                          </p:spTgt>
                                        </p:tgtEl>
                                        <p:attrNameLst>
                                          <p:attrName>style.visibility</p:attrName>
                                        </p:attrNameLst>
                                      </p:cBhvr>
                                      <p:to>
                                        <p:strVal val="visible"/>
                                      </p:to>
                                    </p:set>
                                    <p:animEffect transition="in" filter="dissolve">
                                      <p:cBhvr>
                                        <p:cTn id="77" dur="500"/>
                                        <p:tgtEl>
                                          <p:spTgt spid="3">
                                            <p:txEl>
                                              <p:pRg st="7" end="7"/>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9" presetClass="entr" presetSubtype="0" fill="hold" nodeType="clickEffect">
                                  <p:stCondLst>
                                    <p:cond delay="0"/>
                                  </p:stCondLst>
                                  <p:childTnLst>
                                    <p:set>
                                      <p:cBhvr>
                                        <p:cTn id="81" dur="1" fill="hold">
                                          <p:stCondLst>
                                            <p:cond delay="0"/>
                                          </p:stCondLst>
                                        </p:cTn>
                                        <p:tgtEl>
                                          <p:spTgt spid="4">
                                            <p:txEl>
                                              <p:pRg st="7" end="7"/>
                                            </p:txEl>
                                          </p:spTgt>
                                        </p:tgtEl>
                                        <p:attrNameLst>
                                          <p:attrName>style.visibility</p:attrName>
                                        </p:attrNameLst>
                                      </p:cBhvr>
                                      <p:to>
                                        <p:strVal val="visible"/>
                                      </p:to>
                                    </p:set>
                                    <p:animEffect transition="in" filter="dissolve">
                                      <p:cBhvr>
                                        <p:cTn id="82"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0607-469F-1E49-907E-583B995B7E6F}"/>
              </a:ext>
            </a:extLst>
          </p:cNvPr>
          <p:cNvSpPr>
            <a:spLocks noGrp="1"/>
          </p:cNvSpPr>
          <p:nvPr>
            <p:ph type="title"/>
          </p:nvPr>
        </p:nvSpPr>
        <p:spPr>
          <a:xfrm>
            <a:off x="1937245" y="220236"/>
            <a:ext cx="8316598" cy="827828"/>
          </a:xfrm>
        </p:spPr>
        <p:txBody>
          <a:bodyPr>
            <a:normAutofit/>
          </a:bodyPr>
          <a:lstStyle/>
          <a:p>
            <a:pPr algn="ctr"/>
            <a:r>
              <a:rPr lang="cy-GB" sz="4000" b="1" dirty="0">
                <a:latin typeface="Arial"/>
                <a:cs typeface="Arial"/>
              </a:rPr>
              <a:t>Eich tro chi...</a:t>
            </a:r>
            <a:r>
              <a:rPr lang="cy-GB" sz="4000" b="1" i="1" dirty="0">
                <a:latin typeface="Arial"/>
                <a:cs typeface="Arial"/>
              </a:rPr>
              <a:t>          </a:t>
            </a:r>
            <a:r>
              <a:rPr lang="cy-GB" sz="4000" i="1" err="1">
                <a:latin typeface="Arial"/>
                <a:cs typeface="Arial"/>
              </a:rPr>
              <a:t>Your</a:t>
            </a:r>
            <a:r>
              <a:rPr lang="cy-GB" sz="4000" i="1" dirty="0">
                <a:latin typeface="Arial"/>
                <a:cs typeface="Arial"/>
              </a:rPr>
              <a:t> turn...</a:t>
            </a:r>
          </a:p>
        </p:txBody>
      </p:sp>
      <p:sp>
        <p:nvSpPr>
          <p:cNvPr id="7" name="TextBox 6">
            <a:extLst>
              <a:ext uri="{FF2B5EF4-FFF2-40B4-BE49-F238E27FC236}">
                <a16:creationId xmlns:a16="http://schemas.microsoft.com/office/drawing/2014/main" id="{E9039BC4-5E95-777E-19BE-5F0DF6E4C817}"/>
              </a:ext>
            </a:extLst>
          </p:cNvPr>
          <p:cNvSpPr txBox="1"/>
          <p:nvPr/>
        </p:nvSpPr>
        <p:spPr>
          <a:xfrm>
            <a:off x="253999" y="1389332"/>
            <a:ext cx="5613402" cy="4524315"/>
          </a:xfrm>
          <a:prstGeom prst="rect">
            <a:avLst/>
          </a:prstGeom>
          <a:solidFill>
            <a:srgbClr val="FFD579">
              <a:alpha val="21176"/>
            </a:srgbClr>
          </a:solidFill>
          <a:ln>
            <a:solidFill>
              <a:srgbClr val="7030A0"/>
            </a:solidFill>
          </a:ln>
        </p:spPr>
        <p:txBody>
          <a:bodyPr wrap="square" lIns="91440" tIns="45720" rIns="91440" bIns="45720" rtlCol="0" anchor="t">
            <a:spAutoFit/>
          </a:bodyPr>
          <a:lstStyle/>
          <a:p>
            <a:pPr marL="342900" indent="-342900">
              <a:buFont typeface="Arial" panose="020B0604020202020204" pitchFamily="34" charset="0"/>
              <a:buChar char="•"/>
            </a:pPr>
            <a:r>
              <a:rPr lang="cy-GB" sz="2400" dirty="0">
                <a:latin typeface="Arial"/>
                <a:cs typeface="Arial"/>
              </a:rPr>
              <a:t>Meddyliwch am ddeg gair allweddol ar gyfer un wers mewn unrhyw Faes Dysgu a Phrofiad</a:t>
            </a:r>
          </a:p>
          <a:p>
            <a:pPr marL="342900" indent="-342900">
              <a:buFont typeface="Arial" panose="020B0604020202020204" pitchFamily="34" charset="0"/>
              <a:buChar char="•"/>
            </a:pPr>
            <a:r>
              <a:rPr lang="cy-GB" sz="2400" dirty="0">
                <a:latin typeface="Arial"/>
                <a:cs typeface="Arial"/>
              </a:rPr>
              <a:t>Ysgrifennwch y geiriau ar gardiau bach</a:t>
            </a:r>
          </a:p>
          <a:p>
            <a:pPr marL="342900" indent="-342900">
              <a:buFont typeface="Arial" panose="020B0604020202020204" pitchFamily="34" charset="0"/>
              <a:buChar char="•"/>
            </a:pPr>
            <a:r>
              <a:rPr lang="cy-GB" sz="2400" dirty="0">
                <a:latin typeface="Arial"/>
                <a:cs typeface="Arial"/>
              </a:rPr>
              <a:t>Gyda phartner, ymarferwch gyflwyno’r eirfa drwy ddrilio</a:t>
            </a:r>
          </a:p>
          <a:p>
            <a:pPr marL="342900" indent="-342900">
              <a:buFont typeface="Arial" panose="020B0604020202020204" pitchFamily="34" charset="0"/>
              <a:buChar char="•"/>
            </a:pPr>
            <a:r>
              <a:rPr lang="cy-GB" sz="2400" dirty="0">
                <a:latin typeface="Arial"/>
                <a:cs typeface="Arial"/>
              </a:rPr>
              <a:t>Cofiwch ddefnyddio lleisiau gwahanol, e.e. sibrwd, gweiddi, canu, llais uchel, </a:t>
            </a:r>
            <a:r>
              <a:rPr lang="cy-GB" sz="2400" dirty="0" err="1">
                <a:latin typeface="Arial"/>
                <a:cs typeface="Arial"/>
              </a:rPr>
              <a:t>a.y.y.b</a:t>
            </a:r>
            <a:r>
              <a:rPr lang="cy-GB" sz="2400" dirty="0">
                <a:latin typeface="Arial"/>
                <a:cs typeface="Arial"/>
              </a:rPr>
              <a:t>.</a:t>
            </a:r>
          </a:p>
          <a:p>
            <a:pPr marL="342900" indent="-342900">
              <a:buFont typeface="Arial" panose="020B0604020202020204" pitchFamily="34" charset="0"/>
              <a:buChar char="•"/>
            </a:pPr>
            <a:r>
              <a:rPr lang="cy-GB" sz="2400" dirty="0">
                <a:latin typeface="Arial"/>
                <a:cs typeface="Arial"/>
              </a:rPr>
              <a:t>Cofiwch gywiro yn ôl yr angen</a:t>
            </a:r>
          </a:p>
          <a:p>
            <a:pPr marL="342900" indent="-342900">
              <a:buFont typeface="Arial" panose="020B0604020202020204" pitchFamily="34" charset="0"/>
              <a:buChar char="•"/>
            </a:pPr>
            <a:r>
              <a:rPr lang="cy-GB" sz="2400" dirty="0">
                <a:latin typeface="Arial"/>
                <a:cs typeface="Arial"/>
              </a:rPr>
              <a:t>Mwynhewch!</a:t>
            </a:r>
          </a:p>
        </p:txBody>
      </p:sp>
      <p:sp>
        <p:nvSpPr>
          <p:cNvPr id="3" name="TextBox 2">
            <a:extLst>
              <a:ext uri="{FF2B5EF4-FFF2-40B4-BE49-F238E27FC236}">
                <a16:creationId xmlns:a16="http://schemas.microsoft.com/office/drawing/2014/main" id="{964E0495-26A9-C559-4F99-3BC933C8A13A}"/>
              </a:ext>
            </a:extLst>
          </p:cNvPr>
          <p:cNvSpPr txBox="1"/>
          <p:nvPr/>
        </p:nvSpPr>
        <p:spPr>
          <a:xfrm>
            <a:off x="6096000" y="1389331"/>
            <a:ext cx="5613402" cy="4524315"/>
          </a:xfrm>
          <a:prstGeom prst="rect">
            <a:avLst/>
          </a:prstGeom>
          <a:solidFill>
            <a:srgbClr val="0432FF">
              <a:alpha val="5882"/>
            </a:srgbClr>
          </a:solidFill>
          <a:ln/>
        </p:spPr>
        <p:style>
          <a:lnRef idx="2">
            <a:schemeClr val="accent3"/>
          </a:lnRef>
          <a:fillRef idx="1">
            <a:schemeClr val="lt1"/>
          </a:fillRef>
          <a:effectRef idx="0">
            <a:schemeClr val="accent3"/>
          </a:effectRef>
          <a:fontRef idx="minor">
            <a:schemeClr val="dk1"/>
          </a:fontRef>
        </p:style>
        <p:txBody>
          <a:bodyPr wrap="square" lIns="91440" tIns="45720" rIns="91440" bIns="45720" rtlCol="0" anchor="t">
            <a:spAutoFit/>
          </a:bodyPr>
          <a:lstStyle/>
          <a:p>
            <a:pPr marL="342900" indent="-342900">
              <a:buFont typeface="Arial" panose="020B0604020202020204" pitchFamily="34" charset="0"/>
              <a:buChar char="•"/>
            </a:pPr>
            <a:r>
              <a:rPr lang="en-US" sz="2400" i="1" dirty="0">
                <a:latin typeface="Arial"/>
                <a:cs typeface="Arial"/>
              </a:rPr>
              <a:t>Think of ten key words to learn in one lesson.  It can be in any of the Areas of Learning and Experience</a:t>
            </a:r>
          </a:p>
          <a:p>
            <a:pPr marL="342900" indent="-342900">
              <a:buFont typeface="Arial" panose="020B0604020202020204" pitchFamily="34" charset="0"/>
              <a:buChar char="•"/>
            </a:pPr>
            <a:r>
              <a:rPr lang="en-US" sz="2400" i="1" dirty="0">
                <a:latin typeface="Arial"/>
                <a:cs typeface="Arial"/>
              </a:rPr>
              <a:t>Write the words on small cards</a:t>
            </a:r>
          </a:p>
          <a:p>
            <a:pPr marL="342900" indent="-342900">
              <a:buFont typeface="Arial" panose="020B0604020202020204" pitchFamily="34" charset="0"/>
              <a:buChar char="•"/>
            </a:pPr>
            <a:r>
              <a:rPr lang="en-US" sz="2400" i="1" dirty="0">
                <a:latin typeface="Arial"/>
                <a:cs typeface="Arial"/>
              </a:rPr>
              <a:t>With your partner, practice the vocabulary through drilling</a:t>
            </a:r>
          </a:p>
          <a:p>
            <a:pPr marL="342900" indent="-342900">
              <a:buFont typeface="Arial" panose="020B0604020202020204" pitchFamily="34" charset="0"/>
              <a:buChar char="•"/>
            </a:pPr>
            <a:r>
              <a:rPr lang="en-US" sz="2400" i="1" dirty="0">
                <a:latin typeface="Arial"/>
                <a:cs typeface="Arial"/>
              </a:rPr>
              <a:t>Remember to use different voices, e.g. whispering, shouting, singing, strong voice, etc.</a:t>
            </a:r>
          </a:p>
          <a:p>
            <a:pPr marL="342900" indent="-342900">
              <a:buFont typeface="Arial" panose="020B0604020202020204" pitchFamily="34" charset="0"/>
              <a:buChar char="•"/>
            </a:pPr>
            <a:r>
              <a:rPr lang="en-US" sz="2400" i="1" dirty="0">
                <a:latin typeface="Arial"/>
                <a:cs typeface="Arial"/>
              </a:rPr>
              <a:t>Remember to correct when needed</a:t>
            </a:r>
          </a:p>
          <a:p>
            <a:pPr marL="342900" indent="-342900">
              <a:buFont typeface="Arial" panose="020B0604020202020204" pitchFamily="34" charset="0"/>
              <a:buChar char="•"/>
            </a:pPr>
            <a:r>
              <a:rPr lang="en-US" sz="2400" i="1" dirty="0">
                <a:latin typeface="Arial" panose="020B0604020202020204" pitchFamily="34" charset="0"/>
                <a:cs typeface="Arial" panose="020B0604020202020204" pitchFamily="34" charset="0"/>
              </a:rPr>
              <a:t>Enjoy!</a:t>
            </a:r>
          </a:p>
          <a:p>
            <a:pPr marL="342900" indent="-342900">
              <a:buFont typeface="Arial" panose="020B0604020202020204" pitchFamily="34" charset="0"/>
              <a:buChar char="•"/>
            </a:pPr>
            <a:endParaRPr lang="en-US" sz="2400" i="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D216AEC1-C8A0-C69B-D242-BBAF163EA503}"/>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5" name="Picture 8">
            <a:extLst>
              <a:ext uri="{FF2B5EF4-FFF2-40B4-BE49-F238E27FC236}">
                <a16:creationId xmlns:a16="http://schemas.microsoft.com/office/drawing/2014/main" id="{1D53A13E-8A5B-B68D-BB89-883F43942E2C}"/>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49298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D0BD-601B-F383-9961-5CB4BFD867B8}"/>
              </a:ext>
            </a:extLst>
          </p:cNvPr>
          <p:cNvSpPr>
            <a:spLocks noGrp="1"/>
          </p:cNvSpPr>
          <p:nvPr>
            <p:ph type="title"/>
          </p:nvPr>
        </p:nvSpPr>
        <p:spPr>
          <a:xfrm>
            <a:off x="838200" y="174625"/>
            <a:ext cx="10515600" cy="828675"/>
          </a:xfrm>
        </p:spPr>
        <p:txBody>
          <a:bodyPr>
            <a:normAutofit/>
          </a:bodyPr>
          <a:lstStyle/>
          <a:p>
            <a:pPr algn="ctr"/>
            <a:r>
              <a:rPr lang="en-GB" sz="4000" b="1" err="1">
                <a:latin typeface="Arial"/>
                <a:ea typeface="Calibri Light"/>
                <a:cs typeface="Arial"/>
              </a:rPr>
              <a:t>Geiriau</a:t>
            </a:r>
            <a:r>
              <a:rPr lang="en-GB" sz="4000" b="1" dirty="0">
                <a:latin typeface="Arial"/>
                <a:ea typeface="Calibri Light"/>
                <a:cs typeface="Arial"/>
              </a:rPr>
              <a:t> a </a:t>
            </a:r>
            <a:r>
              <a:rPr lang="en-GB" sz="4000" b="1" err="1">
                <a:latin typeface="Arial"/>
                <a:ea typeface="Calibri Light"/>
                <a:cs typeface="Arial"/>
              </a:rPr>
              <a:t>thalpio</a:t>
            </a:r>
            <a:r>
              <a:rPr lang="en-GB" sz="4000" b="1">
                <a:latin typeface="Arial"/>
                <a:ea typeface="Calibri Light"/>
                <a:cs typeface="Arial"/>
              </a:rPr>
              <a:t>    </a:t>
            </a:r>
            <a:r>
              <a:rPr lang="en-GB" sz="4000" i="1">
                <a:latin typeface="Arial"/>
                <a:ea typeface="Calibri Light"/>
                <a:cs typeface="Arial"/>
              </a:rPr>
              <a:t>Words and chunks</a:t>
            </a:r>
            <a:endParaRPr lang="en-GB" sz="4000" i="1">
              <a:latin typeface="Arial"/>
              <a:cs typeface="Arial"/>
            </a:endParaRPr>
          </a:p>
        </p:txBody>
      </p:sp>
      <p:sp>
        <p:nvSpPr>
          <p:cNvPr id="3" name="Content Placeholder 2">
            <a:extLst>
              <a:ext uri="{FF2B5EF4-FFF2-40B4-BE49-F238E27FC236}">
                <a16:creationId xmlns:a16="http://schemas.microsoft.com/office/drawing/2014/main" id="{DE43A800-1D31-7DF3-C58B-C5F933929F41}"/>
              </a:ext>
            </a:extLst>
          </p:cNvPr>
          <p:cNvSpPr>
            <a:spLocks noGrp="1"/>
          </p:cNvSpPr>
          <p:nvPr>
            <p:ph idx="1"/>
          </p:nvPr>
        </p:nvSpPr>
        <p:spPr>
          <a:xfrm>
            <a:off x="487163" y="1234269"/>
            <a:ext cx="9933302" cy="5037192"/>
          </a:xfrm>
        </p:spPr>
        <p:txBody>
          <a:bodyPr vert="horz" lIns="91440" tIns="45720" rIns="91440" bIns="45720" rtlCol="0" anchor="t">
            <a:normAutofit fontScale="85000" lnSpcReduction="10000"/>
          </a:bodyPr>
          <a:lstStyle/>
          <a:p>
            <a:pPr marL="0" indent="0">
              <a:buNone/>
            </a:pPr>
            <a:r>
              <a:rPr lang="en-GB" sz="2400" b="1" dirty="0">
                <a:latin typeface="Arial"/>
                <a:ea typeface="Calibri" panose="020F0502020204030204"/>
                <a:cs typeface="Arial"/>
              </a:rPr>
              <a:t>Make words memorable </a:t>
            </a:r>
          </a:p>
          <a:p>
            <a:pPr marL="0" indent="0">
              <a:lnSpc>
                <a:spcPct val="160000"/>
              </a:lnSpc>
              <a:buNone/>
            </a:pPr>
            <a:r>
              <a:rPr lang="en-GB" sz="2400" dirty="0">
                <a:latin typeface="Arial"/>
                <a:ea typeface="Calibri" panose="020F0502020204030204"/>
                <a:cs typeface="Arial"/>
              </a:rPr>
              <a:t>Research suggests that when you first introduce a new word you should do so repeatedly.  Retention is also aided when a word is learned and practised in memorable contexts.  To do this you can use </a:t>
            </a:r>
            <a:r>
              <a:rPr lang="en-GB" sz="2400" b="1" dirty="0">
                <a:highlight>
                  <a:srgbClr val="00FFFF"/>
                </a:highlight>
                <a:latin typeface="Arial"/>
                <a:ea typeface="Calibri" panose="020F0502020204030204"/>
                <a:cs typeface="Arial"/>
              </a:rPr>
              <a:t>striking pictures and objects, associate words with their English equivalent, use rhymes, tunes, mimes and gestures.  You can associate words with a memorable experience (a visit, funny moment in the classroom), for example, make something, play a game, perform a sketch, say the words aloud, practise hearing and seeing them at the same time, use a vocabulary learning app, and above all, repeat them over time.</a:t>
            </a:r>
          </a:p>
          <a:p>
            <a:pPr marL="0" indent="0">
              <a:buNone/>
            </a:pPr>
            <a:endParaRPr lang="en-US"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2018, t.111)</a:t>
            </a:r>
            <a:endParaRPr lang="en-US" sz="2800" i="1" dirty="0">
              <a:latin typeface="Arial"/>
              <a:cs typeface="Arial"/>
            </a:endParaRPr>
          </a:p>
          <a:p>
            <a:pPr marL="0" indent="0">
              <a:buNone/>
            </a:pPr>
            <a:endParaRPr lang="en-GB" sz="2400" dirty="0">
              <a:latin typeface="Arial" panose="020B0604020202020204" pitchFamily="34" charset="0"/>
              <a:ea typeface="Calibri" panose="020F0502020204030204"/>
              <a:cs typeface="Arial" panose="020B0604020202020204" pitchFamily="34" charset="0"/>
            </a:endParaRPr>
          </a:p>
        </p:txBody>
      </p:sp>
      <p:pic>
        <p:nvPicPr>
          <p:cNvPr id="4" name="Picture 3">
            <a:extLst>
              <a:ext uri="{FF2B5EF4-FFF2-40B4-BE49-F238E27FC236}">
                <a16:creationId xmlns:a16="http://schemas.microsoft.com/office/drawing/2014/main" id="{12BFBBD9-9462-0945-A3DA-996807BFFE7C}"/>
              </a:ext>
            </a:extLst>
          </p:cNvPr>
          <p:cNvPicPr>
            <a:picLocks noChangeAspect="1"/>
          </p:cNvPicPr>
          <p:nvPr/>
        </p:nvPicPr>
        <p:blipFill>
          <a:blip r:embed="rId2"/>
          <a:stretch>
            <a:fillRect/>
          </a:stretch>
        </p:blipFill>
        <p:spPr>
          <a:xfrm>
            <a:off x="10420465" y="4217332"/>
            <a:ext cx="1449320" cy="2054129"/>
          </a:xfrm>
          <a:prstGeom prst="rect">
            <a:avLst/>
          </a:prstGeom>
        </p:spPr>
      </p:pic>
      <p:sp>
        <p:nvSpPr>
          <p:cNvPr id="6" name="Rectangle 5">
            <a:extLst>
              <a:ext uri="{FF2B5EF4-FFF2-40B4-BE49-F238E27FC236}">
                <a16:creationId xmlns:a16="http://schemas.microsoft.com/office/drawing/2014/main" id="{F311ACE5-295E-70C5-CD78-9EF005320237}"/>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7" name="Picture 8">
            <a:extLst>
              <a:ext uri="{FF2B5EF4-FFF2-40B4-BE49-F238E27FC236}">
                <a16:creationId xmlns:a16="http://schemas.microsoft.com/office/drawing/2014/main" id="{0D03CB2A-B2C9-9226-CAF3-3F4AD5990413}"/>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30681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CD362-1F74-F947-82CD-BFBFB29C1379}"/>
              </a:ext>
            </a:extLst>
          </p:cNvPr>
          <p:cNvSpPr>
            <a:spLocks noGrp="1"/>
          </p:cNvSpPr>
          <p:nvPr>
            <p:ph type="title"/>
          </p:nvPr>
        </p:nvSpPr>
        <p:spPr>
          <a:xfrm>
            <a:off x="838200" y="0"/>
            <a:ext cx="10515600" cy="929790"/>
          </a:xfrm>
        </p:spPr>
        <p:txBody>
          <a:bodyPr>
            <a:normAutofit fontScale="90000"/>
          </a:bodyPr>
          <a:lstStyle/>
          <a:p>
            <a:pPr algn="ctr"/>
            <a:r>
              <a:rPr lang="cy-GB" b="1">
                <a:latin typeface="Arial"/>
                <a:cs typeface="Arial"/>
              </a:rPr>
              <a:t>Y frechdan iaith    </a:t>
            </a:r>
            <a:r>
              <a:rPr lang="cy-GB" i="1" dirty="0">
                <a:latin typeface="Arial"/>
                <a:cs typeface="Arial"/>
              </a:rPr>
              <a:t>The sandwich technique</a:t>
            </a:r>
          </a:p>
        </p:txBody>
      </p:sp>
      <p:sp>
        <p:nvSpPr>
          <p:cNvPr id="3" name="TextBox 2">
            <a:extLst>
              <a:ext uri="{FF2B5EF4-FFF2-40B4-BE49-F238E27FC236}">
                <a16:creationId xmlns:a16="http://schemas.microsoft.com/office/drawing/2014/main" id="{9AFE7942-017F-C861-7D15-3CF3B88910EA}"/>
              </a:ext>
            </a:extLst>
          </p:cNvPr>
          <p:cNvSpPr txBox="1"/>
          <p:nvPr/>
        </p:nvSpPr>
        <p:spPr>
          <a:xfrm>
            <a:off x="6301027" y="949867"/>
            <a:ext cx="5638800" cy="5632311"/>
          </a:xfrm>
          <a:prstGeom prst="rect">
            <a:avLst/>
          </a:prstGeom>
          <a:solidFill>
            <a:srgbClr val="E6CCFF"/>
          </a:solidFill>
          <a:ln>
            <a:solidFill>
              <a:srgbClr val="7030A0"/>
            </a:solidFill>
          </a:ln>
        </p:spPr>
        <p:txBody>
          <a:bodyPr wrap="square" lIns="91440" tIns="45720" rIns="91440" bIns="45720" rtlCol="0" anchor="t">
            <a:spAutoFit/>
          </a:bodyPr>
          <a:lstStyle/>
          <a:p>
            <a:r>
              <a:rPr lang="en-US" sz="2000" i="1" dirty="0">
                <a:latin typeface="Arial" panose="020B0604020202020204" pitchFamily="34" charset="0"/>
                <a:cs typeface="Arial" panose="020B0604020202020204" pitchFamily="34" charset="0"/>
              </a:rPr>
              <a:t>The “sandwich technique” is used when introducing new vocabulary and patterns.  You introduce the target language as follows:</a:t>
            </a:r>
          </a:p>
          <a:p>
            <a:pPr algn="ctr"/>
            <a:r>
              <a:rPr lang="cy-GB" sz="2000" b="1" dirty="0">
                <a:latin typeface="Arial"/>
                <a:cs typeface="Arial"/>
              </a:rPr>
              <a:t>Mae hi’n bwrw glaw eto!</a:t>
            </a:r>
          </a:p>
          <a:p>
            <a:pPr algn="ctr"/>
            <a:r>
              <a:rPr lang="en-US" sz="2000" i="1" dirty="0">
                <a:latin typeface="Arial"/>
                <a:cs typeface="Arial"/>
              </a:rPr>
              <a:t>It’s raining again!</a:t>
            </a:r>
          </a:p>
          <a:p>
            <a:pPr algn="ctr"/>
            <a:r>
              <a:rPr lang="cy-GB" sz="2000" b="1" dirty="0">
                <a:latin typeface="Arial"/>
                <a:cs typeface="Arial"/>
              </a:rPr>
              <a:t>Mae hi’n bwrw glaw eto!</a:t>
            </a:r>
          </a:p>
          <a:p>
            <a:r>
              <a:rPr lang="en-US" sz="2000" i="1" dirty="0">
                <a:latin typeface="Arial"/>
                <a:cs typeface="Arial"/>
              </a:rPr>
              <a:t>Or, you can introduce new vocabulary as follows:</a:t>
            </a:r>
          </a:p>
          <a:p>
            <a:pPr algn="ctr"/>
            <a:r>
              <a:rPr lang="cy-GB" sz="2000" b="1" dirty="0">
                <a:latin typeface="Arial"/>
                <a:cs typeface="Arial"/>
              </a:rPr>
              <a:t>Rydw i’n hoffi nofio.</a:t>
            </a:r>
          </a:p>
          <a:p>
            <a:pPr algn="ctr"/>
            <a:r>
              <a:rPr lang="cy-GB" sz="2000" i="1" dirty="0">
                <a:latin typeface="Arial"/>
                <a:cs typeface="Arial"/>
              </a:rPr>
              <a:t>swimming</a:t>
            </a:r>
          </a:p>
          <a:p>
            <a:pPr algn="ctr"/>
            <a:r>
              <a:rPr lang="cy-GB" sz="2000" b="1" dirty="0">
                <a:latin typeface="Arial"/>
                <a:cs typeface="Arial"/>
              </a:rPr>
              <a:t>Rydw i’n hoffi nofio.</a:t>
            </a:r>
          </a:p>
          <a:p>
            <a:pPr algn="ctr"/>
            <a:endParaRPr lang="cy-GB" sz="2000" b="1" dirty="0">
              <a:latin typeface="Arial"/>
              <a:cs typeface="Arial"/>
            </a:endParaRPr>
          </a:p>
          <a:p>
            <a:r>
              <a:rPr lang="en-US" sz="2000" i="1" dirty="0">
                <a:latin typeface="Arial"/>
                <a:cs typeface="Arial"/>
              </a:rPr>
              <a:t>However, you don’t have to use this technique with regards to the above pattern as you could use flashcards.  With the use of flashcards, you wouldn’t need to use the English language at all.  </a:t>
            </a:r>
          </a:p>
          <a:p>
            <a:r>
              <a:rPr lang="en-US" sz="2000" i="1" dirty="0">
                <a:latin typeface="Arial"/>
                <a:cs typeface="Arial"/>
              </a:rPr>
              <a:t>So, remember to think about this when planning!</a:t>
            </a:r>
          </a:p>
          <a:p>
            <a:endParaRPr lang="en-US" sz="2000"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3A30A55-C527-CCBD-CA51-2A63D76C63CE}"/>
              </a:ext>
            </a:extLst>
          </p:cNvPr>
          <p:cNvSpPr txBox="1"/>
          <p:nvPr/>
        </p:nvSpPr>
        <p:spPr>
          <a:xfrm>
            <a:off x="229358" y="949867"/>
            <a:ext cx="5638800" cy="5324535"/>
          </a:xfrm>
          <a:prstGeom prst="rect">
            <a:avLst/>
          </a:prstGeom>
          <a:solidFill>
            <a:srgbClr val="E6CCFF"/>
          </a:solidFill>
          <a:ln>
            <a:solidFill>
              <a:srgbClr val="7030A0"/>
            </a:solidFill>
          </a:ln>
        </p:spPr>
        <p:txBody>
          <a:bodyPr wrap="square" lIns="91440" tIns="45720" rIns="91440" bIns="45720" rtlCol="0" anchor="t">
            <a:spAutoFit/>
          </a:bodyPr>
          <a:lstStyle/>
          <a:p>
            <a:r>
              <a:rPr lang="cy-GB" sz="2000" dirty="0">
                <a:latin typeface="Arial" panose="020B0604020202020204" pitchFamily="34" charset="0"/>
                <a:cs typeface="Arial" panose="020B0604020202020204" pitchFamily="34" charset="0"/>
              </a:rPr>
              <a:t>Mae’r dechneg “y frechdan iaith” yn cael ei defnyddio wrth gyflwyno geirfa a phatrymau iaith newydd.  Rydych chi’n cyflwyno’r iaith darged yn y modd canlynol:</a:t>
            </a:r>
          </a:p>
          <a:p>
            <a:pPr algn="ctr"/>
            <a:r>
              <a:rPr lang="cy-GB" sz="2000" b="1" dirty="0">
                <a:latin typeface="Arial"/>
                <a:cs typeface="Arial"/>
              </a:rPr>
              <a:t>Mae hi’n bwrw glaw eto!</a:t>
            </a:r>
          </a:p>
          <a:p>
            <a:pPr algn="ctr"/>
            <a:r>
              <a:rPr lang="cy-GB" sz="2000" i="1" dirty="0">
                <a:latin typeface="Arial" panose="020B0604020202020204" pitchFamily="34" charset="0"/>
                <a:cs typeface="Arial" panose="020B0604020202020204" pitchFamily="34" charset="0"/>
              </a:rPr>
              <a:t>It’s raining again!</a:t>
            </a:r>
          </a:p>
          <a:p>
            <a:pPr algn="ctr"/>
            <a:r>
              <a:rPr lang="cy-GB" sz="2000" b="1" dirty="0">
                <a:latin typeface="Arial"/>
                <a:cs typeface="Arial"/>
              </a:rPr>
              <a:t>Mae hi’n bwrw glaw eto!</a:t>
            </a:r>
          </a:p>
          <a:p>
            <a:r>
              <a:rPr lang="cy-GB" sz="2000" dirty="0">
                <a:latin typeface="Arial"/>
                <a:cs typeface="Arial"/>
              </a:rPr>
              <a:t>Neu, gallwch gyflwyno geirfa newydd yn y modd canlynol:</a:t>
            </a:r>
          </a:p>
          <a:p>
            <a:pPr algn="ctr"/>
            <a:r>
              <a:rPr lang="cy-GB" sz="2000" b="1" dirty="0">
                <a:latin typeface="Arial"/>
                <a:cs typeface="Arial"/>
              </a:rPr>
              <a:t>Rydw i’n hoffi nofio.</a:t>
            </a:r>
          </a:p>
          <a:p>
            <a:pPr algn="ctr"/>
            <a:r>
              <a:rPr lang="cy-GB" sz="2000" i="1" dirty="0">
                <a:latin typeface="Arial" panose="020B0604020202020204" pitchFamily="34" charset="0"/>
                <a:cs typeface="Arial" panose="020B0604020202020204" pitchFamily="34" charset="0"/>
              </a:rPr>
              <a:t>swimming</a:t>
            </a:r>
          </a:p>
          <a:p>
            <a:pPr algn="ctr"/>
            <a:r>
              <a:rPr lang="cy-GB" sz="2000" b="1" dirty="0">
                <a:latin typeface="Arial"/>
                <a:cs typeface="Arial"/>
              </a:rPr>
              <a:t>Rydw i’n hoffi nofio.</a:t>
            </a:r>
          </a:p>
          <a:p>
            <a:r>
              <a:rPr lang="cy-GB" sz="2000" dirty="0">
                <a:latin typeface="Arial" panose="020B0604020202020204" pitchFamily="34" charset="0"/>
                <a:cs typeface="Arial" panose="020B0604020202020204" pitchFamily="34" charset="0"/>
              </a:rPr>
              <a:t>Yn yr un modd, does dim rhaid defnyddio’r dull hwn gyda’r patrwm uchod oherwydd gallech chi ddefnyddio cerdyn fflach.  Bryd hynny, fyddai dim angen defnyddio’r iaith Saseneg o gwbl.</a:t>
            </a:r>
          </a:p>
          <a:p>
            <a:r>
              <a:rPr lang="cy-GB" sz="2000" dirty="0">
                <a:latin typeface="Arial"/>
                <a:cs typeface="Arial"/>
              </a:rPr>
              <a:t>Felly, cadwch hyn mewn cof wrth gynllunio!</a:t>
            </a:r>
          </a:p>
        </p:txBody>
      </p:sp>
      <p:sp>
        <p:nvSpPr>
          <p:cNvPr id="5" name="Rectangle 4">
            <a:extLst>
              <a:ext uri="{FF2B5EF4-FFF2-40B4-BE49-F238E27FC236}">
                <a16:creationId xmlns:a16="http://schemas.microsoft.com/office/drawing/2014/main" id="{340008D3-5D0E-D64C-02D7-9CB86EAA418D}"/>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6" name="Picture 8">
            <a:extLst>
              <a:ext uri="{FF2B5EF4-FFF2-40B4-BE49-F238E27FC236}">
                <a16:creationId xmlns:a16="http://schemas.microsoft.com/office/drawing/2014/main" id="{77E7FDC5-EA06-8700-D75F-5AE507FCB0F9}"/>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37109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568-E2A3-2C27-92BA-3E83811EB21A}"/>
              </a:ext>
            </a:extLst>
          </p:cNvPr>
          <p:cNvSpPr>
            <a:spLocks noGrp="1"/>
          </p:cNvSpPr>
          <p:nvPr>
            <p:ph type="title"/>
          </p:nvPr>
        </p:nvSpPr>
        <p:spPr>
          <a:xfrm>
            <a:off x="838200" y="209987"/>
            <a:ext cx="10515600" cy="851430"/>
          </a:xfrm>
        </p:spPr>
        <p:txBody>
          <a:bodyPr>
            <a:normAutofit/>
          </a:bodyPr>
          <a:lstStyle/>
          <a:p>
            <a:pPr algn="ctr"/>
            <a:r>
              <a:rPr lang="cy-GB" sz="4000" b="1" dirty="0">
                <a:latin typeface="Arial"/>
                <a:cs typeface="Arial"/>
              </a:rPr>
              <a:t>Rhyngweithio</a:t>
            </a:r>
            <a:r>
              <a:rPr lang="en-GB" sz="4000" b="1" dirty="0">
                <a:latin typeface="Arial"/>
                <a:cs typeface="Arial"/>
              </a:rPr>
              <a:t>    </a:t>
            </a:r>
            <a:r>
              <a:rPr lang="en-GB" sz="4000" i="1" dirty="0">
                <a:latin typeface="Arial"/>
                <a:cs typeface="Arial"/>
              </a:rPr>
              <a:t>Interaction</a:t>
            </a:r>
          </a:p>
        </p:txBody>
      </p:sp>
      <p:sp>
        <p:nvSpPr>
          <p:cNvPr id="3" name="Content Placeholder 2">
            <a:extLst>
              <a:ext uri="{FF2B5EF4-FFF2-40B4-BE49-F238E27FC236}">
                <a16:creationId xmlns:a16="http://schemas.microsoft.com/office/drawing/2014/main" id="{50FC361B-D824-7A95-77FF-B324A130A69D}"/>
              </a:ext>
            </a:extLst>
          </p:cNvPr>
          <p:cNvSpPr>
            <a:spLocks noGrp="1"/>
          </p:cNvSpPr>
          <p:nvPr>
            <p:ph idx="1"/>
          </p:nvPr>
        </p:nvSpPr>
        <p:spPr>
          <a:xfrm>
            <a:off x="220134" y="1166529"/>
            <a:ext cx="11751732" cy="4351338"/>
          </a:xfrm>
        </p:spPr>
        <p:txBody>
          <a:bodyPr vert="horz" lIns="91440" tIns="45720" rIns="91440" bIns="45720" rtlCol="0" anchor="t">
            <a:normAutofit/>
          </a:bodyPr>
          <a:lstStyle/>
          <a:p>
            <a:pPr marL="0" indent="0">
              <a:buNone/>
            </a:pPr>
            <a:r>
              <a:rPr lang="en-GB" sz="2400" dirty="0">
                <a:latin typeface="Arial"/>
                <a:ea typeface="Calibri" panose="020F0502020204030204"/>
                <a:cs typeface="Arial"/>
              </a:rPr>
              <a:t>Questioning is not the only way to engage in dialogue with a class.  It's useful to have a range of different speaking interactions in your repertoire.  Your teaching will be less predictable, and students may enjoy the variety of approaches.  Note that many of these are not just designed for beginners and intermediates. </a:t>
            </a:r>
          </a:p>
          <a:p>
            <a:pPr marL="0" indent="0">
              <a:buNone/>
            </a:pPr>
            <a:endParaRPr lang="en-GB" sz="2400" dirty="0">
              <a:latin typeface="Arial"/>
              <a:ea typeface="Calibri" panose="020F0502020204030204"/>
              <a:cs typeface="Arial"/>
            </a:endParaRPr>
          </a:p>
          <a:p>
            <a:pPr marL="0" indent="0">
              <a:buNone/>
            </a:pPr>
            <a:r>
              <a:rPr lang="en-GB" sz="2400" dirty="0">
                <a:latin typeface="Arial"/>
                <a:ea typeface="Calibri" panose="020F0502020204030204"/>
                <a:cs typeface="Arial"/>
              </a:rPr>
              <a:t>Remember that just changing the type of interaction can make a task seem different to a class while ensuring repetition.</a:t>
            </a:r>
          </a:p>
          <a:p>
            <a:pPr marL="0" indent="0">
              <a:buNone/>
            </a:pPr>
            <a:r>
              <a:rPr lang="en-US" sz="2400" i="1" dirty="0">
                <a:latin typeface="Arial"/>
                <a:cs typeface="Arial"/>
              </a:rPr>
              <a:t>(Smith, 2018, t.158)</a:t>
            </a:r>
            <a:endParaRPr lang="en-US" sz="2800" i="1" dirty="0">
              <a:latin typeface="Arial"/>
              <a:cs typeface="Arial"/>
            </a:endParaRPr>
          </a:p>
          <a:p>
            <a:pPr marL="0" indent="0">
              <a:buNone/>
            </a:pPr>
            <a:endParaRPr lang="en-GB" sz="2400" dirty="0">
              <a:latin typeface="Arial" panose="020B0604020202020204" pitchFamily="34" charset="0"/>
              <a:ea typeface="Calibri" panose="020F0502020204030204"/>
              <a:cs typeface="Arial" panose="020B0604020202020204" pitchFamily="34" charset="0"/>
            </a:endParaRPr>
          </a:p>
        </p:txBody>
      </p:sp>
      <p:pic>
        <p:nvPicPr>
          <p:cNvPr id="4" name="Picture 3">
            <a:extLst>
              <a:ext uri="{FF2B5EF4-FFF2-40B4-BE49-F238E27FC236}">
                <a16:creationId xmlns:a16="http://schemas.microsoft.com/office/drawing/2014/main" id="{40E06A89-C8F3-AF40-AA6C-1F582529D0B2}"/>
              </a:ext>
            </a:extLst>
          </p:cNvPr>
          <p:cNvPicPr>
            <a:picLocks noChangeAspect="1"/>
          </p:cNvPicPr>
          <p:nvPr/>
        </p:nvPicPr>
        <p:blipFill>
          <a:blip r:embed="rId2"/>
          <a:stretch>
            <a:fillRect/>
          </a:stretch>
        </p:blipFill>
        <p:spPr>
          <a:xfrm>
            <a:off x="9823621" y="3676015"/>
            <a:ext cx="1749700" cy="2475640"/>
          </a:xfrm>
          <a:prstGeom prst="rect">
            <a:avLst/>
          </a:prstGeom>
          <a:ln>
            <a:solidFill>
              <a:schemeClr val="tx1"/>
            </a:solidFill>
          </a:ln>
        </p:spPr>
      </p:pic>
      <p:sp>
        <p:nvSpPr>
          <p:cNvPr id="6" name="Rectangle 5">
            <a:extLst>
              <a:ext uri="{FF2B5EF4-FFF2-40B4-BE49-F238E27FC236}">
                <a16:creationId xmlns:a16="http://schemas.microsoft.com/office/drawing/2014/main" id="{B17F4A09-6B55-000A-E7E8-0C9E4264D832}"/>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7" name="Picture 8">
            <a:extLst>
              <a:ext uri="{FF2B5EF4-FFF2-40B4-BE49-F238E27FC236}">
                <a16:creationId xmlns:a16="http://schemas.microsoft.com/office/drawing/2014/main" id="{3581C03F-F86C-ECA0-5093-9B55B7E005FA}"/>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35035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8B132784-ABF2-041D-9356-DAB00CBE33C5}"/>
              </a:ext>
            </a:extLst>
          </p:cNvPr>
          <p:cNvSpPr/>
          <p:nvPr/>
        </p:nvSpPr>
        <p:spPr>
          <a:xfrm>
            <a:off x="1832913" y="1464712"/>
            <a:ext cx="8487176" cy="4178717"/>
          </a:xfrm>
          <a:prstGeom prst="ellipse">
            <a:avLst/>
          </a:prstGeom>
          <a:solidFill>
            <a:srgbClr val="E6CCFF"/>
          </a:solid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2800" b="1" dirty="0">
                <a:solidFill>
                  <a:schemeClr val="tx1"/>
                </a:solidFill>
                <a:latin typeface="Arial"/>
                <a:cs typeface="Arial"/>
              </a:rPr>
              <a:t>Mewn gwers iaith, pa ffyrdd gwahanol o ryngweithio gallwch chi eu defyddio?</a:t>
            </a:r>
          </a:p>
          <a:p>
            <a:pPr algn="ctr"/>
            <a:endParaRPr lang="cy-GB" sz="2800" b="1" dirty="0">
              <a:solidFill>
                <a:schemeClr val="tx1"/>
              </a:solidFill>
              <a:latin typeface="Arial"/>
              <a:cs typeface="Arial"/>
            </a:endParaRPr>
          </a:p>
          <a:p>
            <a:pPr algn="ctr"/>
            <a:r>
              <a:rPr lang="en-US" sz="2800" i="1" dirty="0">
                <a:solidFill>
                  <a:schemeClr val="tx1"/>
                </a:solidFill>
                <a:latin typeface="Arial"/>
                <a:cs typeface="Arial"/>
              </a:rPr>
              <a:t>In a language lesson, what different interaction methods could you use?</a:t>
            </a:r>
          </a:p>
        </p:txBody>
      </p:sp>
      <p:sp>
        <p:nvSpPr>
          <p:cNvPr id="3" name="Rectangle 2">
            <a:extLst>
              <a:ext uri="{FF2B5EF4-FFF2-40B4-BE49-F238E27FC236}">
                <a16:creationId xmlns:a16="http://schemas.microsoft.com/office/drawing/2014/main" id="{3881C00A-9B9A-0783-03F7-D2CF51E0050E}"/>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6" name="Picture 8">
            <a:extLst>
              <a:ext uri="{FF2B5EF4-FFF2-40B4-BE49-F238E27FC236}">
                <a16:creationId xmlns:a16="http://schemas.microsoft.com/office/drawing/2014/main" id="{57B0CB6D-BD68-2CA7-7D0F-E17219E47F40}"/>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6EDE4F59-9A09-EA22-20F8-AB79D2D9C537}"/>
              </a:ext>
            </a:extLst>
          </p:cNvPr>
          <p:cNvSpPr>
            <a:spLocks noGrp="1"/>
          </p:cNvSpPr>
          <p:nvPr>
            <p:ph type="title"/>
          </p:nvPr>
        </p:nvSpPr>
        <p:spPr>
          <a:xfrm>
            <a:off x="838200" y="200288"/>
            <a:ext cx="10515600" cy="714375"/>
          </a:xfrm>
        </p:spPr>
        <p:txBody>
          <a:bodyPr>
            <a:normAutofit/>
          </a:bodyPr>
          <a:lstStyle/>
          <a:p>
            <a:pPr algn="ctr"/>
            <a:r>
              <a:rPr lang="en-GB" sz="4000" b="1" dirty="0">
                <a:latin typeface="Arial"/>
                <a:cs typeface="Arial"/>
              </a:rPr>
              <a:t>Amser </a:t>
            </a:r>
            <a:r>
              <a:rPr lang="en-GB" sz="4000" b="1" err="1">
                <a:latin typeface="Arial"/>
                <a:cs typeface="Arial"/>
              </a:rPr>
              <a:t>i</a:t>
            </a:r>
            <a:r>
              <a:rPr lang="en-GB" sz="4000" b="1" dirty="0">
                <a:latin typeface="Arial"/>
                <a:cs typeface="Arial"/>
              </a:rPr>
              <a:t> </a:t>
            </a:r>
            <a:r>
              <a:rPr lang="en-GB" sz="4000" b="1" err="1">
                <a:latin typeface="Arial"/>
                <a:cs typeface="Arial"/>
              </a:rPr>
              <a:t>feddwl</a:t>
            </a:r>
            <a:r>
              <a:rPr lang="en-GB" sz="4000" b="1" dirty="0">
                <a:latin typeface="Arial"/>
                <a:cs typeface="Arial"/>
              </a:rPr>
              <a:t>...   </a:t>
            </a:r>
            <a:r>
              <a:rPr lang="en-GB" sz="4000" i="1" dirty="0">
                <a:latin typeface="Arial"/>
                <a:cs typeface="Arial"/>
              </a:rPr>
              <a:t>Time to think...</a:t>
            </a:r>
          </a:p>
        </p:txBody>
      </p:sp>
    </p:spTree>
    <p:extLst>
      <p:ext uri="{BB962C8B-B14F-4D97-AF65-F5344CB8AC3E}">
        <p14:creationId xmlns:p14="http://schemas.microsoft.com/office/powerpoint/2010/main" val="25730149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CE20-D829-AEE5-444C-F91B72817608}"/>
              </a:ext>
            </a:extLst>
          </p:cNvPr>
          <p:cNvSpPr>
            <a:spLocks noGrp="1"/>
          </p:cNvSpPr>
          <p:nvPr>
            <p:ph type="title"/>
          </p:nvPr>
        </p:nvSpPr>
        <p:spPr>
          <a:xfrm>
            <a:off x="152400" y="206904"/>
            <a:ext cx="11887200" cy="699030"/>
          </a:xfrm>
        </p:spPr>
        <p:txBody>
          <a:bodyPr>
            <a:noAutofit/>
          </a:bodyPr>
          <a:lstStyle/>
          <a:p>
            <a:r>
              <a:rPr lang="en-GB" sz="3600" b="1" err="1">
                <a:latin typeface="Arial"/>
                <a:cs typeface="Arial"/>
              </a:rPr>
              <a:t>Ffyrdd</a:t>
            </a:r>
            <a:r>
              <a:rPr lang="en-GB" sz="3600" b="1" dirty="0">
                <a:latin typeface="Arial"/>
                <a:cs typeface="Arial"/>
              </a:rPr>
              <a:t> </a:t>
            </a:r>
            <a:r>
              <a:rPr lang="en-GB" sz="3600" b="1" err="1">
                <a:latin typeface="Arial"/>
                <a:cs typeface="Arial"/>
              </a:rPr>
              <a:t>gwahanol</a:t>
            </a:r>
            <a:r>
              <a:rPr lang="en-GB" sz="3600" b="1" dirty="0">
                <a:latin typeface="Arial"/>
                <a:cs typeface="Arial"/>
              </a:rPr>
              <a:t> o </a:t>
            </a:r>
            <a:r>
              <a:rPr lang="en-GB" sz="3600" b="1" err="1">
                <a:latin typeface="Arial"/>
                <a:cs typeface="Arial"/>
              </a:rPr>
              <a:t>ryngwethio</a:t>
            </a:r>
            <a:r>
              <a:rPr lang="en-GB" sz="3600" b="1" dirty="0">
                <a:latin typeface="Arial"/>
                <a:cs typeface="Arial"/>
              </a:rPr>
              <a:t>     </a:t>
            </a:r>
            <a:r>
              <a:rPr lang="en-GB" sz="3600" i="1" dirty="0">
                <a:latin typeface="Arial"/>
                <a:cs typeface="Arial"/>
              </a:rPr>
              <a:t>Types of interaction</a:t>
            </a:r>
          </a:p>
        </p:txBody>
      </p:sp>
      <p:sp>
        <p:nvSpPr>
          <p:cNvPr id="3" name="Content Placeholder 2">
            <a:extLst>
              <a:ext uri="{FF2B5EF4-FFF2-40B4-BE49-F238E27FC236}">
                <a16:creationId xmlns:a16="http://schemas.microsoft.com/office/drawing/2014/main" id="{BA86B9A4-5E57-7B3A-7BCE-F3E2A10BD5CD}"/>
              </a:ext>
            </a:extLst>
          </p:cNvPr>
          <p:cNvSpPr>
            <a:spLocks noGrp="1"/>
          </p:cNvSpPr>
          <p:nvPr>
            <p:ph idx="1"/>
          </p:nvPr>
        </p:nvSpPr>
        <p:spPr>
          <a:xfrm>
            <a:off x="152400" y="1029704"/>
            <a:ext cx="11887200" cy="5494814"/>
          </a:xfrm>
        </p:spPr>
        <p:txBody>
          <a:bodyPr vert="horz" lIns="91440" tIns="45720" rIns="91440" bIns="45720" rtlCol="0" anchor="t">
            <a:normAutofit/>
          </a:bodyPr>
          <a:lstStyle/>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Choral repetition: whispering, shouting, singing, different voices, etc.</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Small group repetition</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Reading aloud individually or chorally</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In pairs: take it in turns to say words / phrases</a:t>
            </a:r>
          </a:p>
          <a:p>
            <a:pPr marL="514350" indent="-514350">
              <a:buAutoNum type="arabicPeriod"/>
            </a:pPr>
            <a:r>
              <a:rPr lang="en-GB" sz="2400" dirty="0">
                <a:latin typeface="Arial"/>
                <a:ea typeface="Calibri" panose="020F0502020204030204"/>
                <a:cs typeface="Arial"/>
              </a:rPr>
              <a:t>Pair work: Information gap task (communicate with partner to find the           missing information)</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Whole class games</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Pair work: dictation</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Asking questions (asking the teacher or each other)</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Transformation drills (led by the teacher): words change at the end of the pattern / a sentence is changed from a positive statement to a negative statement, etc.</a:t>
            </a:r>
          </a:p>
          <a:p>
            <a:pPr marL="514350" indent="-514350">
              <a:buAutoNum type="arabicPeriod"/>
            </a:pPr>
            <a:r>
              <a:rPr lang="en-GB" sz="2400" dirty="0">
                <a:latin typeface="Arial" panose="020B0604020202020204" pitchFamily="34" charset="0"/>
                <a:ea typeface="Calibri" panose="020F0502020204030204"/>
                <a:cs typeface="Arial" panose="020B0604020202020204" pitchFamily="34" charset="0"/>
              </a:rPr>
              <a:t>Dice games, e.g. to learn vocabulary / sentence structure / questions, etc.</a:t>
            </a:r>
          </a:p>
        </p:txBody>
      </p:sp>
      <p:pic>
        <p:nvPicPr>
          <p:cNvPr id="4" name="Picture 3">
            <a:extLst>
              <a:ext uri="{FF2B5EF4-FFF2-40B4-BE49-F238E27FC236}">
                <a16:creationId xmlns:a16="http://schemas.microsoft.com/office/drawing/2014/main" id="{0822690A-4FE1-3B40-8F75-4473A4CB7BDF}"/>
              </a:ext>
            </a:extLst>
          </p:cNvPr>
          <p:cNvPicPr>
            <a:picLocks noChangeAspect="1"/>
          </p:cNvPicPr>
          <p:nvPr/>
        </p:nvPicPr>
        <p:blipFill>
          <a:blip r:embed="rId2"/>
          <a:stretch>
            <a:fillRect/>
          </a:stretch>
        </p:blipFill>
        <p:spPr>
          <a:xfrm>
            <a:off x="10495365" y="2471179"/>
            <a:ext cx="1351566" cy="1912322"/>
          </a:xfrm>
          <a:prstGeom prst="rect">
            <a:avLst/>
          </a:prstGeom>
          <a:ln>
            <a:solidFill>
              <a:schemeClr val="tx1"/>
            </a:solidFill>
          </a:ln>
        </p:spPr>
      </p:pic>
      <p:sp>
        <p:nvSpPr>
          <p:cNvPr id="6" name="Rectangle 5">
            <a:extLst>
              <a:ext uri="{FF2B5EF4-FFF2-40B4-BE49-F238E27FC236}">
                <a16:creationId xmlns:a16="http://schemas.microsoft.com/office/drawing/2014/main" id="{45D32720-4483-9179-59CD-B197D81EE249}"/>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7" name="Picture 8">
            <a:extLst>
              <a:ext uri="{FF2B5EF4-FFF2-40B4-BE49-F238E27FC236}">
                <a16:creationId xmlns:a16="http://schemas.microsoft.com/office/drawing/2014/main" id="{9148F297-F6E8-5A3B-E460-E56860B959EE}"/>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64113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3FBE5-D3B7-3141-BA86-509B9371C7AB}"/>
              </a:ext>
            </a:extLst>
          </p:cNvPr>
          <p:cNvSpPr>
            <a:spLocks noGrp="1"/>
          </p:cNvSpPr>
          <p:nvPr>
            <p:ph type="title"/>
          </p:nvPr>
        </p:nvSpPr>
        <p:spPr>
          <a:xfrm>
            <a:off x="818701" y="412750"/>
            <a:ext cx="10515600" cy="536574"/>
          </a:xfrm>
        </p:spPr>
        <p:txBody>
          <a:bodyPr>
            <a:normAutofit fontScale="90000"/>
          </a:bodyPr>
          <a:lstStyle/>
          <a:p>
            <a:pPr algn="ctr"/>
            <a:r>
              <a:rPr lang="cy-GB" b="1" dirty="0">
                <a:latin typeface="Arial"/>
                <a:cs typeface="Arial"/>
              </a:rPr>
              <a:t>Y Cof    </a:t>
            </a:r>
            <a:r>
              <a:rPr lang="cy-GB" i="1" dirty="0">
                <a:latin typeface="Arial"/>
                <a:cs typeface="Arial"/>
              </a:rPr>
              <a:t>Memory</a:t>
            </a:r>
          </a:p>
        </p:txBody>
      </p:sp>
      <p:sp>
        <p:nvSpPr>
          <p:cNvPr id="3" name="Content Placeholder 2">
            <a:extLst>
              <a:ext uri="{FF2B5EF4-FFF2-40B4-BE49-F238E27FC236}">
                <a16:creationId xmlns:a16="http://schemas.microsoft.com/office/drawing/2014/main" id="{E3F8D7CA-4178-1340-9401-B3CAD2C44179}"/>
              </a:ext>
            </a:extLst>
          </p:cNvPr>
          <p:cNvSpPr>
            <a:spLocks noGrp="1"/>
          </p:cNvSpPr>
          <p:nvPr>
            <p:ph idx="1"/>
          </p:nvPr>
        </p:nvSpPr>
        <p:spPr>
          <a:xfrm>
            <a:off x="268942" y="1231152"/>
            <a:ext cx="8823512" cy="4945811"/>
          </a:xfrm>
        </p:spPr>
        <p:txBody>
          <a:bodyPr vert="horz" lIns="91440" tIns="45720" rIns="91440" bIns="45720" rtlCol="0" anchor="t">
            <a:normAutofit fontScale="92500" lnSpcReduction="10000"/>
          </a:bodyPr>
          <a:lstStyle/>
          <a:p>
            <a:pPr marL="0" indent="0">
              <a:buNone/>
            </a:pPr>
            <a:r>
              <a:rPr lang="cy-GB" sz="2600" dirty="0">
                <a:latin typeface="Arial"/>
                <a:cs typeface="Arial"/>
              </a:rPr>
              <a:t>Research has demonstrated that the most successful construction of a memory takes place when new content is linked to prior knowledge.  The probability of remembering something new is increased when teachers invoke connections and relationships that exist between new and old knowledge.</a:t>
            </a:r>
          </a:p>
          <a:p>
            <a:pPr marL="0" indent="0">
              <a:buNone/>
            </a:pPr>
            <a:endParaRPr lang="cy-GB" sz="2600" dirty="0">
              <a:latin typeface="Arial" panose="020B0604020202020204" pitchFamily="34" charset="0"/>
              <a:cs typeface="Arial" panose="020B0604020202020204" pitchFamily="34" charset="0"/>
            </a:endParaRPr>
          </a:p>
          <a:p>
            <a:pPr marL="0" indent="0">
              <a:buNone/>
            </a:pPr>
            <a:r>
              <a:rPr lang="cy-GB" sz="2600" dirty="0" err="1">
                <a:latin typeface="Arial"/>
                <a:cs typeface="Arial"/>
              </a:rPr>
              <a:t>Furthermore</a:t>
            </a:r>
            <a:r>
              <a:rPr lang="cy-GB" sz="2600" dirty="0">
                <a:latin typeface="Arial"/>
                <a:cs typeface="Arial"/>
              </a:rPr>
              <a:t>, </a:t>
            </a:r>
            <a:r>
              <a:rPr lang="cy-GB" sz="2600" dirty="0" err="1">
                <a:latin typeface="Arial"/>
                <a:cs typeface="Arial"/>
              </a:rPr>
              <a:t>once</a:t>
            </a:r>
            <a:r>
              <a:rPr lang="cy-GB" sz="2600" dirty="0">
                <a:latin typeface="Arial"/>
                <a:cs typeface="Arial"/>
              </a:rPr>
              <a:t> a </a:t>
            </a:r>
            <a:r>
              <a:rPr lang="cy-GB" sz="2600" dirty="0" err="1">
                <a:latin typeface="Arial"/>
                <a:cs typeface="Arial"/>
              </a:rPr>
              <a:t>memory</a:t>
            </a:r>
            <a:r>
              <a:rPr lang="cy-GB" sz="2600" dirty="0">
                <a:latin typeface="Arial"/>
                <a:cs typeface="Arial"/>
              </a:rPr>
              <a:t> is </a:t>
            </a:r>
            <a:r>
              <a:rPr lang="cy-GB" sz="2600" dirty="0" err="1">
                <a:latin typeface="Arial"/>
                <a:cs typeface="Arial"/>
              </a:rPr>
              <a:t>constructed</a:t>
            </a:r>
            <a:r>
              <a:rPr lang="cy-GB" sz="2600" dirty="0">
                <a:latin typeface="Arial"/>
                <a:cs typeface="Arial"/>
              </a:rPr>
              <a:t> it </a:t>
            </a:r>
            <a:r>
              <a:rPr lang="cy-GB" sz="2600" dirty="0" err="1">
                <a:latin typeface="Arial"/>
                <a:cs typeface="Arial"/>
              </a:rPr>
              <a:t>needs</a:t>
            </a:r>
            <a:r>
              <a:rPr lang="cy-GB" sz="2600" dirty="0">
                <a:latin typeface="Arial"/>
                <a:cs typeface="Arial"/>
              </a:rPr>
              <a:t> to be </a:t>
            </a:r>
            <a:r>
              <a:rPr lang="cy-GB" sz="2600" dirty="0" err="1">
                <a:latin typeface="Arial"/>
                <a:cs typeface="Arial"/>
              </a:rPr>
              <a:t>activated</a:t>
            </a:r>
            <a:r>
              <a:rPr lang="cy-GB" sz="2600" dirty="0">
                <a:latin typeface="Arial"/>
                <a:cs typeface="Arial"/>
              </a:rPr>
              <a:t> </a:t>
            </a:r>
            <a:r>
              <a:rPr lang="cy-GB" sz="2600" dirty="0" err="1">
                <a:latin typeface="Arial"/>
                <a:cs typeface="Arial"/>
              </a:rPr>
              <a:t>multiple</a:t>
            </a:r>
            <a:r>
              <a:rPr lang="cy-GB" sz="2600" dirty="0">
                <a:latin typeface="Arial"/>
                <a:cs typeface="Arial"/>
              </a:rPr>
              <a:t> </a:t>
            </a:r>
            <a:r>
              <a:rPr lang="cy-GB" sz="2600" dirty="0" err="1">
                <a:latin typeface="Arial"/>
                <a:cs typeface="Arial"/>
              </a:rPr>
              <a:t>times</a:t>
            </a:r>
            <a:r>
              <a:rPr lang="cy-GB" sz="2600" dirty="0">
                <a:latin typeface="Arial"/>
                <a:cs typeface="Arial"/>
              </a:rPr>
              <a:t> to </a:t>
            </a:r>
            <a:r>
              <a:rPr lang="cy-GB" sz="2600" dirty="0" err="1">
                <a:latin typeface="Arial"/>
                <a:cs typeface="Arial"/>
              </a:rPr>
              <a:t>deepen</a:t>
            </a:r>
            <a:r>
              <a:rPr lang="cy-GB" sz="2600" dirty="0">
                <a:latin typeface="Arial"/>
                <a:cs typeface="Arial"/>
              </a:rPr>
              <a:t> the </a:t>
            </a:r>
            <a:r>
              <a:rPr lang="cy-GB" sz="2600" dirty="0" err="1">
                <a:latin typeface="Arial"/>
                <a:cs typeface="Arial"/>
              </a:rPr>
              <a:t>synaptic</a:t>
            </a:r>
            <a:r>
              <a:rPr lang="cy-GB" sz="2600" dirty="0">
                <a:latin typeface="Arial"/>
                <a:cs typeface="Arial"/>
              </a:rPr>
              <a:t> </a:t>
            </a:r>
            <a:r>
              <a:rPr lang="cy-GB" sz="2600" dirty="0" err="1">
                <a:latin typeface="Arial"/>
                <a:cs typeface="Arial"/>
              </a:rPr>
              <a:t>connection</a:t>
            </a:r>
            <a:r>
              <a:rPr lang="cy-GB" sz="2600" dirty="0">
                <a:latin typeface="Arial"/>
                <a:cs typeface="Arial"/>
              </a:rPr>
              <a:t>.  </a:t>
            </a:r>
            <a:r>
              <a:rPr lang="cy-GB" sz="2600" dirty="0" err="1">
                <a:latin typeface="Arial"/>
                <a:cs typeface="Arial"/>
              </a:rPr>
              <a:t>Every</a:t>
            </a:r>
            <a:r>
              <a:rPr lang="cy-GB" sz="2600" dirty="0">
                <a:latin typeface="Arial"/>
                <a:cs typeface="Arial"/>
              </a:rPr>
              <a:t> </a:t>
            </a:r>
            <a:r>
              <a:rPr lang="cy-GB" sz="2600" dirty="0" err="1">
                <a:latin typeface="Arial"/>
                <a:cs typeface="Arial"/>
              </a:rPr>
              <a:t>time</a:t>
            </a:r>
            <a:r>
              <a:rPr lang="cy-GB" sz="2600" dirty="0">
                <a:latin typeface="Arial"/>
                <a:cs typeface="Arial"/>
              </a:rPr>
              <a:t> a </a:t>
            </a:r>
            <a:r>
              <a:rPr lang="cy-GB" sz="2600" dirty="0" err="1">
                <a:latin typeface="Arial"/>
                <a:cs typeface="Arial"/>
              </a:rPr>
              <a:t>new</a:t>
            </a:r>
            <a:r>
              <a:rPr lang="cy-GB" sz="2600" dirty="0">
                <a:latin typeface="Arial"/>
                <a:cs typeface="Arial"/>
              </a:rPr>
              <a:t> </a:t>
            </a:r>
            <a:r>
              <a:rPr lang="cy-GB" sz="2600" dirty="0" err="1">
                <a:latin typeface="Arial"/>
                <a:cs typeface="Arial"/>
              </a:rPr>
              <a:t>concept</a:t>
            </a:r>
            <a:r>
              <a:rPr lang="cy-GB" sz="2600" dirty="0">
                <a:latin typeface="Arial"/>
                <a:cs typeface="Arial"/>
              </a:rPr>
              <a:t> is </a:t>
            </a:r>
            <a:r>
              <a:rPr lang="cy-GB" sz="2600" dirty="0" err="1">
                <a:latin typeface="Arial"/>
                <a:cs typeface="Arial"/>
              </a:rPr>
              <a:t>introduced</a:t>
            </a:r>
            <a:r>
              <a:rPr lang="cy-GB" sz="2600" dirty="0">
                <a:latin typeface="Arial"/>
                <a:cs typeface="Arial"/>
              </a:rPr>
              <a:t>, a </a:t>
            </a:r>
            <a:r>
              <a:rPr lang="cy-GB" sz="2600" dirty="0" err="1">
                <a:latin typeface="Arial"/>
                <a:cs typeface="Arial"/>
              </a:rPr>
              <a:t>certain</a:t>
            </a:r>
            <a:r>
              <a:rPr lang="cy-GB" sz="2600" dirty="0">
                <a:latin typeface="Arial"/>
                <a:cs typeface="Arial"/>
              </a:rPr>
              <a:t> </a:t>
            </a:r>
            <a:r>
              <a:rPr lang="cy-GB" sz="2600" dirty="0" err="1">
                <a:latin typeface="Arial"/>
                <a:cs typeface="Arial"/>
              </a:rPr>
              <a:t>number</a:t>
            </a:r>
            <a:r>
              <a:rPr lang="cy-GB" sz="2600" dirty="0">
                <a:latin typeface="Arial"/>
                <a:cs typeface="Arial"/>
              </a:rPr>
              <a:t> of </a:t>
            </a:r>
            <a:r>
              <a:rPr lang="cy-GB" sz="2600" dirty="0" err="1">
                <a:latin typeface="Arial"/>
                <a:cs typeface="Arial"/>
              </a:rPr>
              <a:t>neurons</a:t>
            </a:r>
            <a:r>
              <a:rPr lang="cy-GB" sz="2600" dirty="0">
                <a:latin typeface="Arial"/>
                <a:cs typeface="Arial"/>
              </a:rPr>
              <a:t> </a:t>
            </a:r>
            <a:r>
              <a:rPr lang="cy-GB" sz="2600" dirty="0" err="1">
                <a:latin typeface="Arial"/>
                <a:cs typeface="Arial"/>
              </a:rPr>
              <a:t>are</a:t>
            </a:r>
            <a:r>
              <a:rPr lang="cy-GB" sz="2600" dirty="0">
                <a:latin typeface="Arial"/>
                <a:cs typeface="Arial"/>
              </a:rPr>
              <a:t> </a:t>
            </a:r>
            <a:r>
              <a:rPr lang="cy-GB" sz="2600" dirty="0" err="1">
                <a:latin typeface="Arial"/>
                <a:cs typeface="Arial"/>
              </a:rPr>
              <a:t>activated</a:t>
            </a:r>
            <a:r>
              <a:rPr lang="cy-GB" sz="2600" dirty="0">
                <a:latin typeface="Arial"/>
                <a:cs typeface="Arial"/>
              </a:rPr>
              <a:t>.  </a:t>
            </a:r>
            <a:r>
              <a:rPr lang="cy-GB" sz="2600" dirty="0" err="1">
                <a:latin typeface="Arial"/>
                <a:cs typeface="Arial"/>
              </a:rPr>
              <a:t>When</a:t>
            </a:r>
            <a:r>
              <a:rPr lang="cy-GB" sz="2600" dirty="0">
                <a:latin typeface="Arial"/>
                <a:cs typeface="Arial"/>
              </a:rPr>
              <a:t> </a:t>
            </a:r>
            <a:r>
              <a:rPr lang="cy-GB" sz="2600" dirty="0" err="1">
                <a:latin typeface="Arial"/>
                <a:cs typeface="Arial"/>
              </a:rPr>
              <a:t>this</a:t>
            </a:r>
            <a:r>
              <a:rPr lang="cy-GB" sz="2600" dirty="0">
                <a:latin typeface="Arial"/>
                <a:cs typeface="Arial"/>
              </a:rPr>
              <a:t> action is </a:t>
            </a:r>
            <a:r>
              <a:rPr lang="cy-GB" sz="2600" dirty="0" err="1">
                <a:latin typeface="Arial"/>
                <a:cs typeface="Arial"/>
              </a:rPr>
              <a:t>repeated</a:t>
            </a:r>
            <a:r>
              <a:rPr lang="cy-GB" sz="2600" dirty="0">
                <a:latin typeface="Arial"/>
                <a:cs typeface="Arial"/>
              </a:rPr>
              <a:t>, the </a:t>
            </a:r>
            <a:r>
              <a:rPr lang="cy-GB" sz="2600" dirty="0" err="1">
                <a:latin typeface="Arial"/>
                <a:cs typeface="Arial"/>
              </a:rPr>
              <a:t>same</a:t>
            </a:r>
            <a:r>
              <a:rPr lang="cy-GB" sz="2600" dirty="0">
                <a:latin typeface="Arial"/>
                <a:cs typeface="Arial"/>
              </a:rPr>
              <a:t> </a:t>
            </a:r>
            <a:r>
              <a:rPr lang="cy-GB" sz="2600" dirty="0" err="1">
                <a:latin typeface="Arial"/>
                <a:cs typeface="Arial"/>
              </a:rPr>
              <a:t>neurons</a:t>
            </a:r>
            <a:r>
              <a:rPr lang="cy-GB" sz="2600" dirty="0">
                <a:latin typeface="Arial"/>
                <a:cs typeface="Arial"/>
              </a:rPr>
              <a:t> </a:t>
            </a:r>
            <a:r>
              <a:rPr lang="cy-GB" sz="2600" dirty="0" err="1">
                <a:latin typeface="Arial"/>
                <a:cs typeface="Arial"/>
              </a:rPr>
              <a:t>respond</a:t>
            </a:r>
            <a:r>
              <a:rPr lang="cy-GB" sz="2600" dirty="0">
                <a:latin typeface="Arial"/>
                <a:cs typeface="Arial"/>
              </a:rPr>
              <a:t>.  The more </a:t>
            </a:r>
            <a:r>
              <a:rPr lang="cy-GB" sz="2600" dirty="0" err="1">
                <a:latin typeface="Arial"/>
                <a:cs typeface="Arial"/>
              </a:rPr>
              <a:t>times</a:t>
            </a:r>
            <a:r>
              <a:rPr lang="cy-GB" sz="2600" dirty="0">
                <a:latin typeface="Arial"/>
                <a:cs typeface="Arial"/>
              </a:rPr>
              <a:t> </a:t>
            </a:r>
            <a:r>
              <a:rPr lang="cy-GB" sz="2600" dirty="0" err="1">
                <a:latin typeface="Arial"/>
                <a:cs typeface="Arial"/>
              </a:rPr>
              <a:t>students</a:t>
            </a:r>
            <a:r>
              <a:rPr lang="cy-GB" sz="2600" dirty="0">
                <a:latin typeface="Arial"/>
                <a:cs typeface="Arial"/>
              </a:rPr>
              <a:t> </a:t>
            </a:r>
            <a:r>
              <a:rPr lang="cy-GB" sz="2600" dirty="0" err="1">
                <a:latin typeface="Arial"/>
                <a:cs typeface="Arial"/>
              </a:rPr>
              <a:t>are</a:t>
            </a:r>
            <a:r>
              <a:rPr lang="cy-GB" sz="2600" dirty="0">
                <a:latin typeface="Arial"/>
                <a:cs typeface="Arial"/>
              </a:rPr>
              <a:t> </a:t>
            </a:r>
            <a:r>
              <a:rPr lang="cy-GB" sz="2600" dirty="0" err="1">
                <a:latin typeface="Arial"/>
                <a:cs typeface="Arial"/>
              </a:rPr>
              <a:t>allowed</a:t>
            </a:r>
            <a:r>
              <a:rPr lang="cy-GB" sz="2600" dirty="0">
                <a:latin typeface="Arial"/>
                <a:cs typeface="Arial"/>
              </a:rPr>
              <a:t> to </a:t>
            </a:r>
            <a:r>
              <a:rPr lang="cy-GB" sz="2600" dirty="0" err="1">
                <a:latin typeface="Arial"/>
                <a:cs typeface="Arial"/>
              </a:rPr>
              <a:t>repeat</a:t>
            </a:r>
            <a:r>
              <a:rPr lang="cy-GB" sz="2600" dirty="0">
                <a:latin typeface="Arial"/>
                <a:cs typeface="Arial"/>
              </a:rPr>
              <a:t> the </a:t>
            </a:r>
            <a:r>
              <a:rPr lang="cy-GB" sz="2600" dirty="0" err="1">
                <a:latin typeface="Arial"/>
                <a:cs typeface="Arial"/>
              </a:rPr>
              <a:t>concept</a:t>
            </a:r>
            <a:r>
              <a:rPr lang="cy-GB" sz="2600" dirty="0">
                <a:latin typeface="Arial"/>
                <a:cs typeface="Arial"/>
              </a:rPr>
              <a:t>, the more </a:t>
            </a:r>
            <a:r>
              <a:rPr lang="cy-GB" sz="2600" dirty="0" err="1">
                <a:latin typeface="Arial"/>
                <a:cs typeface="Arial"/>
              </a:rPr>
              <a:t>dendrites</a:t>
            </a:r>
            <a:r>
              <a:rPr lang="cy-GB" sz="2600" dirty="0">
                <a:latin typeface="Arial"/>
                <a:cs typeface="Arial"/>
              </a:rPr>
              <a:t> </a:t>
            </a:r>
            <a:r>
              <a:rPr lang="cy-GB" sz="2600" dirty="0" err="1">
                <a:latin typeface="Arial"/>
                <a:cs typeface="Arial"/>
              </a:rPr>
              <a:t>grow</a:t>
            </a:r>
            <a:r>
              <a:rPr lang="cy-GB" sz="2600" dirty="0">
                <a:latin typeface="Arial"/>
                <a:cs typeface="Arial"/>
              </a:rPr>
              <a:t> </a:t>
            </a:r>
            <a:r>
              <a:rPr lang="cy-GB" sz="2600" dirty="0" err="1">
                <a:latin typeface="Arial"/>
                <a:cs typeface="Arial"/>
              </a:rPr>
              <a:t>and</a:t>
            </a:r>
            <a:r>
              <a:rPr lang="cy-GB" sz="2600" dirty="0">
                <a:latin typeface="Arial"/>
                <a:cs typeface="Arial"/>
              </a:rPr>
              <a:t> </a:t>
            </a:r>
            <a:r>
              <a:rPr lang="cy-GB" sz="2600" dirty="0" err="1">
                <a:latin typeface="Arial"/>
                <a:cs typeface="Arial"/>
              </a:rPr>
              <a:t>interconnect</a:t>
            </a:r>
            <a:r>
              <a:rPr lang="cy-GB" sz="2600" dirty="0">
                <a:latin typeface="Arial"/>
                <a:cs typeface="Arial"/>
              </a:rPr>
              <a:t>, </a:t>
            </a:r>
            <a:r>
              <a:rPr lang="cy-GB" sz="2600" dirty="0" err="1">
                <a:latin typeface="Arial"/>
                <a:cs typeface="Arial"/>
              </a:rPr>
              <a:t>resulting</a:t>
            </a:r>
            <a:r>
              <a:rPr lang="cy-GB" sz="2600" dirty="0">
                <a:latin typeface="Arial"/>
                <a:cs typeface="Arial"/>
              </a:rPr>
              <a:t> </a:t>
            </a:r>
            <a:r>
              <a:rPr lang="cy-GB" sz="2600" dirty="0" err="1">
                <a:latin typeface="Arial"/>
                <a:cs typeface="Arial"/>
              </a:rPr>
              <a:t>in</a:t>
            </a:r>
            <a:r>
              <a:rPr lang="cy-GB" sz="2600" dirty="0">
                <a:latin typeface="Arial"/>
                <a:cs typeface="Arial"/>
              </a:rPr>
              <a:t> </a:t>
            </a:r>
            <a:r>
              <a:rPr lang="cy-GB" sz="2600" dirty="0" err="1">
                <a:latin typeface="Arial"/>
                <a:cs typeface="Arial"/>
              </a:rPr>
              <a:t>greater</a:t>
            </a:r>
            <a:r>
              <a:rPr lang="cy-GB" sz="2600" dirty="0">
                <a:latin typeface="Arial"/>
                <a:cs typeface="Arial"/>
              </a:rPr>
              <a:t> </a:t>
            </a:r>
            <a:r>
              <a:rPr lang="cy-GB" sz="2600" dirty="0" err="1">
                <a:latin typeface="Arial"/>
                <a:cs typeface="Arial"/>
              </a:rPr>
              <a:t>memory</a:t>
            </a:r>
            <a:r>
              <a:rPr lang="cy-GB" sz="2600" dirty="0">
                <a:latin typeface="Arial"/>
                <a:cs typeface="Arial"/>
              </a:rPr>
              <a:t> </a:t>
            </a:r>
            <a:r>
              <a:rPr lang="cy-GB" sz="2600" dirty="0" err="1">
                <a:latin typeface="Arial"/>
                <a:cs typeface="Arial"/>
              </a:rPr>
              <a:t>storage</a:t>
            </a:r>
            <a:r>
              <a:rPr lang="cy-GB" sz="2600" dirty="0">
                <a:latin typeface="Arial"/>
                <a:cs typeface="Arial"/>
              </a:rPr>
              <a:t> </a:t>
            </a:r>
            <a:r>
              <a:rPr lang="cy-GB" sz="2600" dirty="0" err="1">
                <a:latin typeface="Arial"/>
                <a:cs typeface="Arial"/>
              </a:rPr>
              <a:t>and</a:t>
            </a:r>
            <a:r>
              <a:rPr lang="cy-GB" sz="2600" dirty="0">
                <a:latin typeface="Arial"/>
                <a:cs typeface="Arial"/>
              </a:rPr>
              <a:t> </a:t>
            </a:r>
            <a:r>
              <a:rPr lang="cy-GB" sz="2600" dirty="0" err="1">
                <a:latin typeface="Arial"/>
                <a:cs typeface="Arial"/>
              </a:rPr>
              <a:t>recall</a:t>
            </a:r>
            <a:r>
              <a:rPr lang="cy-GB" sz="2600" dirty="0">
                <a:latin typeface="Arial"/>
                <a:cs typeface="Arial"/>
              </a:rPr>
              <a:t> </a:t>
            </a:r>
            <a:r>
              <a:rPr lang="cy-GB" sz="2600" dirty="0" err="1">
                <a:latin typeface="Arial"/>
                <a:cs typeface="Arial"/>
              </a:rPr>
              <a:t>efficiency</a:t>
            </a:r>
            <a:r>
              <a:rPr lang="cy-GB" sz="2600" dirty="0">
                <a:latin typeface="Arial"/>
                <a:cs typeface="Arial"/>
              </a:rPr>
              <a:t>.</a:t>
            </a:r>
          </a:p>
          <a:p>
            <a:pPr marL="0" indent="0">
              <a:buNone/>
            </a:pPr>
            <a:r>
              <a:rPr lang="en-US" sz="2600" i="1" dirty="0">
                <a:latin typeface="Arial"/>
                <a:cs typeface="Arial"/>
              </a:rPr>
              <a:t>(Smith and G. Conti, 2016, t.46)</a:t>
            </a:r>
            <a:endParaRPr lang="en-US" sz="3000" i="1" dirty="0">
              <a:latin typeface="Arial"/>
              <a:cs typeface="Arial"/>
            </a:endParaRPr>
          </a:p>
          <a:p>
            <a:pPr marL="0" indent="0">
              <a:buNone/>
            </a:pPr>
            <a:endParaRPr lang="cy-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49F4711-E4B1-C142-AF01-5561834865EA}"/>
              </a:ext>
            </a:extLst>
          </p:cNvPr>
          <p:cNvPicPr>
            <a:picLocks noChangeAspect="1"/>
          </p:cNvPicPr>
          <p:nvPr/>
        </p:nvPicPr>
        <p:blipFill>
          <a:blip r:embed="rId2"/>
          <a:stretch>
            <a:fillRect/>
          </a:stretch>
        </p:blipFill>
        <p:spPr>
          <a:xfrm>
            <a:off x="9211088" y="1746758"/>
            <a:ext cx="2667000" cy="3911600"/>
          </a:xfrm>
          <a:prstGeom prst="rect">
            <a:avLst/>
          </a:prstGeom>
        </p:spPr>
      </p:pic>
      <p:sp>
        <p:nvSpPr>
          <p:cNvPr id="4" name="Rectangle 3">
            <a:extLst>
              <a:ext uri="{FF2B5EF4-FFF2-40B4-BE49-F238E27FC236}">
                <a16:creationId xmlns:a16="http://schemas.microsoft.com/office/drawing/2014/main" id="{E44B9EC5-8287-D9E3-2066-C14DD728BF43}"/>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7" name="Picture 8">
            <a:extLst>
              <a:ext uri="{FF2B5EF4-FFF2-40B4-BE49-F238E27FC236}">
                <a16:creationId xmlns:a16="http://schemas.microsoft.com/office/drawing/2014/main" id="{B47A10E2-C145-9979-D836-C4046F538063}"/>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48550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DAF30B-E272-D949-B26D-7F06269877F3}"/>
              </a:ext>
            </a:extLst>
          </p:cNvPr>
          <p:cNvSpPr>
            <a:spLocks noGrp="1"/>
          </p:cNvSpPr>
          <p:nvPr>
            <p:ph idx="1"/>
          </p:nvPr>
        </p:nvSpPr>
        <p:spPr>
          <a:xfrm>
            <a:off x="841850" y="1172770"/>
            <a:ext cx="9971795" cy="5070867"/>
          </a:xfrm>
        </p:spPr>
        <p:txBody>
          <a:bodyPr vert="horz" lIns="91440" tIns="45720" rIns="91440" bIns="45720" rtlCol="0" anchor="t">
            <a:noAutofit/>
          </a:bodyPr>
          <a:lstStyle/>
          <a:p>
            <a:pPr marL="0" indent="0">
              <a:lnSpc>
                <a:spcPct val="150000"/>
              </a:lnSpc>
              <a:buNone/>
            </a:pPr>
            <a:r>
              <a:rPr lang="cy-GB" sz="2400" dirty="0">
                <a:latin typeface="Arial"/>
                <a:cs typeface="Arial"/>
              </a:rPr>
              <a:t>[A] possible reason we forget is that when we take in new information, a certain amount of time is necessary for changes to the nervous system to take place so that it is properly recorded. If this consolidation process is not completed we lose the information.  </a:t>
            </a:r>
            <a:r>
              <a:rPr lang="cy-GB" sz="2400" dirty="0">
                <a:highlight>
                  <a:srgbClr val="00FFFF"/>
                </a:highlight>
                <a:latin typeface="Arial"/>
                <a:cs typeface="Arial"/>
              </a:rPr>
              <a:t>Without rehearsal of the L2 vocabulary, 60% of it will be forgotten within 48 hours of having ‘learned’ it.</a:t>
            </a:r>
            <a:r>
              <a:rPr lang="cy-GB" sz="2400" dirty="0">
                <a:latin typeface="Arial"/>
                <a:cs typeface="Arial"/>
              </a:rPr>
              <a:t>  For this reason we need to </a:t>
            </a:r>
            <a:r>
              <a:rPr lang="cy-GB" sz="2400" b="1" dirty="0">
                <a:highlight>
                  <a:srgbClr val="00FFFF"/>
                </a:highlight>
                <a:latin typeface="Arial"/>
                <a:cs typeface="Arial"/>
              </a:rPr>
              <a:t>recycle</a:t>
            </a:r>
            <a:r>
              <a:rPr lang="cy-GB" sz="2400" dirty="0">
                <a:latin typeface="Arial"/>
                <a:cs typeface="Arial"/>
              </a:rPr>
              <a:t> the information over and over again </a:t>
            </a:r>
            <a:r>
              <a:rPr lang="cy-GB" sz="2400" dirty="0" err="1">
                <a:latin typeface="Arial"/>
                <a:cs typeface="Arial"/>
              </a:rPr>
              <a:t>until</a:t>
            </a:r>
            <a:r>
              <a:rPr lang="cy-GB" sz="2400" dirty="0">
                <a:latin typeface="Arial"/>
                <a:cs typeface="Arial"/>
              </a:rPr>
              <a:t> the </a:t>
            </a:r>
            <a:r>
              <a:rPr lang="cy-GB" sz="2400" dirty="0" err="1">
                <a:latin typeface="Arial"/>
                <a:cs typeface="Arial"/>
              </a:rPr>
              <a:t>information</a:t>
            </a:r>
            <a:r>
              <a:rPr lang="cy-GB" sz="2400" dirty="0">
                <a:latin typeface="Arial"/>
                <a:cs typeface="Arial"/>
              </a:rPr>
              <a:t> is </a:t>
            </a:r>
            <a:r>
              <a:rPr lang="cy-GB" sz="2400" dirty="0" err="1">
                <a:latin typeface="Arial"/>
                <a:cs typeface="Arial"/>
              </a:rPr>
              <a:t>stored</a:t>
            </a:r>
            <a:r>
              <a:rPr lang="cy-GB" sz="2400" dirty="0">
                <a:latin typeface="Arial"/>
                <a:cs typeface="Arial"/>
              </a:rPr>
              <a:t> </a:t>
            </a:r>
            <a:r>
              <a:rPr lang="cy-GB" sz="2400" dirty="0" err="1">
                <a:latin typeface="Arial"/>
                <a:cs typeface="Arial"/>
              </a:rPr>
              <a:t>permanently</a:t>
            </a:r>
            <a:r>
              <a:rPr lang="cy-GB" sz="2400" dirty="0">
                <a:latin typeface="Arial"/>
                <a:cs typeface="Arial"/>
              </a:rPr>
              <a:t> </a:t>
            </a:r>
            <a:r>
              <a:rPr lang="cy-GB" sz="2400" dirty="0" err="1">
                <a:latin typeface="Arial"/>
                <a:cs typeface="Arial"/>
              </a:rPr>
              <a:t>in</a:t>
            </a:r>
            <a:r>
              <a:rPr lang="cy-GB" sz="2400" dirty="0">
                <a:latin typeface="Arial"/>
                <a:cs typeface="Arial"/>
              </a:rPr>
              <a:t> the Long Term Memory.</a:t>
            </a:r>
          </a:p>
          <a:p>
            <a:pPr marL="0" indent="0">
              <a:buNone/>
            </a:pPr>
            <a:r>
              <a:rPr lang="en-US" sz="2000" i="1" dirty="0">
                <a:latin typeface="Arial"/>
                <a:cs typeface="Arial"/>
              </a:rPr>
              <a:t>(Smith and G. Conti, 2016, t.49)</a:t>
            </a:r>
            <a:endParaRPr lang="en-US" sz="2400" i="1" dirty="0">
              <a:latin typeface="Arial"/>
              <a:cs typeface="Arial"/>
            </a:endParaRPr>
          </a:p>
          <a:p>
            <a:pPr marL="0" indent="0">
              <a:buNone/>
            </a:pPr>
            <a:endParaRPr lang="cy-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DC23C11-4DEE-FA4C-BFFA-8DADC8E01172}"/>
              </a:ext>
            </a:extLst>
          </p:cNvPr>
          <p:cNvPicPr>
            <a:picLocks noChangeAspect="1"/>
          </p:cNvPicPr>
          <p:nvPr/>
        </p:nvPicPr>
        <p:blipFill>
          <a:blip r:embed="rId2"/>
          <a:stretch>
            <a:fillRect/>
          </a:stretch>
        </p:blipFill>
        <p:spPr>
          <a:xfrm>
            <a:off x="10941457" y="197390"/>
            <a:ext cx="1071654" cy="1569625"/>
          </a:xfrm>
          <a:prstGeom prst="rect">
            <a:avLst/>
          </a:prstGeom>
        </p:spPr>
      </p:pic>
      <p:sp>
        <p:nvSpPr>
          <p:cNvPr id="4" name="Rectangle 3">
            <a:extLst>
              <a:ext uri="{FF2B5EF4-FFF2-40B4-BE49-F238E27FC236}">
                <a16:creationId xmlns:a16="http://schemas.microsoft.com/office/drawing/2014/main" id="{F3AC0450-4582-87E4-B7F8-E7E216D3E5F3}"/>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7" name="Picture 8">
            <a:extLst>
              <a:ext uri="{FF2B5EF4-FFF2-40B4-BE49-F238E27FC236}">
                <a16:creationId xmlns:a16="http://schemas.microsoft.com/office/drawing/2014/main" id="{5649D1C1-D401-B582-5F26-90098F37C065}"/>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1">
            <a:extLst>
              <a:ext uri="{FF2B5EF4-FFF2-40B4-BE49-F238E27FC236}">
                <a16:creationId xmlns:a16="http://schemas.microsoft.com/office/drawing/2014/main" id="{AE63CB7B-886A-38EF-EE91-C6AED990282B}"/>
              </a:ext>
            </a:extLst>
          </p:cNvPr>
          <p:cNvSpPr>
            <a:spLocks noGrp="1"/>
          </p:cNvSpPr>
          <p:nvPr>
            <p:ph type="title"/>
          </p:nvPr>
        </p:nvSpPr>
        <p:spPr>
          <a:xfrm>
            <a:off x="569947" y="371555"/>
            <a:ext cx="10515600" cy="536574"/>
          </a:xfrm>
        </p:spPr>
        <p:txBody>
          <a:bodyPr>
            <a:normAutofit fontScale="90000"/>
          </a:bodyPr>
          <a:lstStyle/>
          <a:p>
            <a:pPr algn="ctr"/>
            <a:r>
              <a:rPr lang="cy-GB" b="1" dirty="0">
                <a:latin typeface="Arial"/>
                <a:cs typeface="Arial"/>
              </a:rPr>
              <a:t>Y Cof    </a:t>
            </a:r>
            <a:r>
              <a:rPr lang="cy-GB" i="1" dirty="0">
                <a:latin typeface="Arial"/>
                <a:cs typeface="Arial"/>
              </a:rPr>
              <a:t>Memory</a:t>
            </a:r>
          </a:p>
        </p:txBody>
      </p:sp>
    </p:spTree>
    <p:extLst>
      <p:ext uri="{BB962C8B-B14F-4D97-AF65-F5344CB8AC3E}">
        <p14:creationId xmlns:p14="http://schemas.microsoft.com/office/powerpoint/2010/main" val="13712840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0281C-9482-ECCA-D043-59C981DA36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0502CE-4208-B570-0386-39ACD6897A8C}"/>
              </a:ext>
            </a:extLst>
          </p:cNvPr>
          <p:cNvSpPr>
            <a:spLocks noGrp="1"/>
          </p:cNvSpPr>
          <p:nvPr>
            <p:ph type="title"/>
          </p:nvPr>
        </p:nvSpPr>
        <p:spPr>
          <a:xfrm>
            <a:off x="837135" y="212077"/>
            <a:ext cx="10515600" cy="662781"/>
          </a:xfrm>
        </p:spPr>
        <p:txBody>
          <a:bodyPr>
            <a:normAutofit fontScale="90000"/>
          </a:bodyPr>
          <a:lstStyle/>
          <a:p>
            <a:pPr algn="ctr"/>
            <a:r>
              <a:rPr lang="cy-GB" b="1">
                <a:latin typeface="Arial"/>
                <a:cs typeface="Arial"/>
              </a:rPr>
              <a:t>Canu   </a:t>
            </a:r>
            <a:r>
              <a:rPr lang="cy-GB" i="1" err="1">
                <a:latin typeface="Arial"/>
                <a:cs typeface="Arial"/>
              </a:rPr>
              <a:t>Singing</a:t>
            </a:r>
            <a:endParaRPr lang="cy-GB" i="1">
              <a:latin typeface="Arial"/>
              <a:cs typeface="Arial"/>
            </a:endParaRPr>
          </a:p>
        </p:txBody>
      </p:sp>
      <p:sp>
        <p:nvSpPr>
          <p:cNvPr id="3" name="Content Placeholder 2">
            <a:extLst>
              <a:ext uri="{FF2B5EF4-FFF2-40B4-BE49-F238E27FC236}">
                <a16:creationId xmlns:a16="http://schemas.microsoft.com/office/drawing/2014/main" id="{A4F864F5-BA2F-781E-75C1-8342F55A3E81}"/>
              </a:ext>
            </a:extLst>
          </p:cNvPr>
          <p:cNvSpPr>
            <a:spLocks noGrp="1"/>
          </p:cNvSpPr>
          <p:nvPr>
            <p:ph idx="1"/>
          </p:nvPr>
        </p:nvSpPr>
        <p:spPr>
          <a:xfrm>
            <a:off x="457960" y="1180325"/>
            <a:ext cx="11231388" cy="5026443"/>
          </a:xfrm>
        </p:spPr>
        <p:txBody>
          <a:bodyPr vert="horz" lIns="91440" tIns="45720" rIns="91440" bIns="45720" rtlCol="0" anchor="t">
            <a:normAutofit/>
          </a:bodyPr>
          <a:lstStyle/>
          <a:p>
            <a:pPr marL="0" indent="0">
              <a:buNone/>
            </a:pPr>
            <a:r>
              <a:rPr lang="cy-GB" sz="2400" dirty="0">
                <a:latin typeface="Arial"/>
                <a:cs typeface="Arial"/>
              </a:rPr>
              <a:t>There is some research which confirms what most language teachers feel: the use of song and music can </a:t>
            </a:r>
            <a:r>
              <a:rPr lang="cy-GB" sz="2400" dirty="0" err="1">
                <a:latin typeface="Arial"/>
                <a:cs typeface="Arial"/>
              </a:rPr>
              <a:t>aid</a:t>
            </a:r>
            <a:r>
              <a:rPr lang="cy-GB" sz="2400" dirty="0">
                <a:latin typeface="Arial"/>
                <a:cs typeface="Arial"/>
              </a:rPr>
              <a:t> </a:t>
            </a:r>
            <a:r>
              <a:rPr lang="cy-GB" sz="2400" dirty="0" err="1">
                <a:latin typeface="Arial"/>
                <a:cs typeface="Arial"/>
              </a:rPr>
              <a:t>progress</a:t>
            </a:r>
            <a:r>
              <a:rPr lang="cy-GB" sz="2400" dirty="0">
                <a:latin typeface="Arial"/>
                <a:cs typeface="Arial"/>
              </a:rPr>
              <a:t> </a:t>
            </a:r>
            <a:r>
              <a:rPr lang="cy-GB" sz="2400" dirty="0" err="1">
                <a:latin typeface="Arial"/>
                <a:cs typeface="Arial"/>
              </a:rPr>
              <a:t>in</a:t>
            </a:r>
            <a:r>
              <a:rPr lang="cy-GB" sz="2400" dirty="0">
                <a:latin typeface="Arial"/>
                <a:cs typeface="Arial"/>
              </a:rPr>
              <a:t> </a:t>
            </a:r>
            <a:r>
              <a:rPr lang="cy-GB" sz="2400" dirty="0" err="1">
                <a:latin typeface="Arial"/>
                <a:cs typeface="Arial"/>
              </a:rPr>
              <a:t>second</a:t>
            </a:r>
            <a:r>
              <a:rPr lang="cy-GB" sz="2400" dirty="0">
                <a:latin typeface="Arial"/>
                <a:cs typeface="Arial"/>
              </a:rPr>
              <a:t> </a:t>
            </a:r>
            <a:r>
              <a:rPr lang="cy-GB" sz="2400" dirty="0" err="1">
                <a:latin typeface="Arial"/>
                <a:cs typeface="Arial"/>
              </a:rPr>
              <a:t>language</a:t>
            </a:r>
            <a:r>
              <a:rPr lang="cy-GB" sz="2400" dirty="0">
                <a:latin typeface="Arial"/>
                <a:cs typeface="Arial"/>
              </a:rPr>
              <a:t> </a:t>
            </a:r>
            <a:r>
              <a:rPr lang="cy-GB" sz="2400" dirty="0" err="1">
                <a:latin typeface="Arial"/>
                <a:cs typeface="Arial"/>
              </a:rPr>
              <a:t>acquisition</a:t>
            </a:r>
            <a:r>
              <a:rPr lang="cy-GB" sz="2400" dirty="0">
                <a:latin typeface="Arial"/>
                <a:cs typeface="Arial"/>
              </a:rPr>
              <a:t>.  Research </a:t>
            </a:r>
            <a:r>
              <a:rPr lang="cy-GB" sz="2400" dirty="0" err="1">
                <a:latin typeface="Arial"/>
                <a:cs typeface="Arial"/>
              </a:rPr>
              <a:t>has</a:t>
            </a:r>
            <a:r>
              <a:rPr lang="cy-GB" sz="2400" dirty="0">
                <a:latin typeface="Arial"/>
                <a:cs typeface="Arial"/>
              </a:rPr>
              <a:t> </a:t>
            </a:r>
            <a:r>
              <a:rPr lang="cy-GB" sz="2400" dirty="0" err="1">
                <a:latin typeface="Arial"/>
                <a:cs typeface="Arial"/>
              </a:rPr>
              <a:t>found</a:t>
            </a:r>
            <a:r>
              <a:rPr lang="cy-GB" sz="2400" dirty="0">
                <a:latin typeface="Arial"/>
                <a:cs typeface="Arial"/>
              </a:rPr>
              <a:t>, </a:t>
            </a:r>
            <a:r>
              <a:rPr lang="cy-GB" sz="2400" dirty="0" err="1">
                <a:latin typeface="Arial"/>
                <a:cs typeface="Arial"/>
              </a:rPr>
              <a:t>for</a:t>
            </a:r>
            <a:r>
              <a:rPr lang="cy-GB" sz="2400" dirty="0">
                <a:latin typeface="Arial"/>
                <a:cs typeface="Arial"/>
              </a:rPr>
              <a:t> </a:t>
            </a:r>
            <a:r>
              <a:rPr lang="cy-GB" sz="2400" dirty="0" err="1">
                <a:latin typeface="Arial"/>
                <a:cs typeface="Arial"/>
              </a:rPr>
              <a:t>example</a:t>
            </a:r>
            <a:r>
              <a:rPr lang="cy-GB" sz="2400" dirty="0">
                <a:latin typeface="Arial"/>
                <a:cs typeface="Arial"/>
              </a:rPr>
              <a:t>, </a:t>
            </a:r>
            <a:r>
              <a:rPr lang="cy-GB" sz="2400" dirty="0" err="1">
                <a:latin typeface="Arial"/>
                <a:cs typeface="Arial"/>
              </a:rPr>
              <a:t>that</a:t>
            </a:r>
            <a:r>
              <a:rPr lang="cy-GB" sz="2400" dirty="0">
                <a:latin typeface="Arial"/>
                <a:cs typeface="Arial"/>
              </a:rPr>
              <a:t> </a:t>
            </a:r>
            <a:r>
              <a:rPr lang="cy-GB" sz="2400" dirty="0" err="1">
                <a:latin typeface="Arial"/>
                <a:cs typeface="Arial"/>
              </a:rPr>
              <a:t>setting</a:t>
            </a:r>
            <a:r>
              <a:rPr lang="cy-GB" sz="2400" dirty="0">
                <a:latin typeface="Arial"/>
                <a:cs typeface="Arial"/>
              </a:rPr>
              <a:t> </a:t>
            </a:r>
            <a:r>
              <a:rPr lang="cy-GB" sz="2400" dirty="0" err="1">
                <a:latin typeface="Arial"/>
                <a:cs typeface="Arial"/>
              </a:rPr>
              <a:t>language</a:t>
            </a:r>
            <a:r>
              <a:rPr lang="cy-GB" sz="2400" dirty="0">
                <a:latin typeface="Arial"/>
                <a:cs typeface="Arial"/>
              </a:rPr>
              <a:t> to memory with a tune helps with its subsequent retrieval memory. ....</a:t>
            </a:r>
          </a:p>
          <a:p>
            <a:pPr marL="0" indent="0">
              <a:buNone/>
            </a:pPr>
            <a:endParaRPr lang="cy-GB" sz="2400" dirty="0">
              <a:latin typeface="Arial" panose="020B0604020202020204" pitchFamily="34" charset="0"/>
              <a:cs typeface="Arial" panose="020B0604020202020204" pitchFamily="34" charset="0"/>
            </a:endParaRPr>
          </a:p>
          <a:p>
            <a:pPr marL="0" indent="0">
              <a:buNone/>
            </a:pPr>
            <a:r>
              <a:rPr lang="cy-GB" sz="2400" dirty="0" err="1">
                <a:latin typeface="Arial"/>
                <a:cs typeface="Arial"/>
              </a:rPr>
              <a:t>Added</a:t>
            </a:r>
            <a:r>
              <a:rPr lang="cy-GB" sz="2400" dirty="0">
                <a:latin typeface="Arial"/>
                <a:cs typeface="Arial"/>
              </a:rPr>
              <a:t> to </a:t>
            </a:r>
            <a:r>
              <a:rPr lang="cy-GB" sz="2400" dirty="0" err="1">
                <a:latin typeface="Arial"/>
                <a:cs typeface="Arial"/>
              </a:rPr>
              <a:t>this</a:t>
            </a:r>
            <a:r>
              <a:rPr lang="cy-GB" sz="2400" dirty="0">
                <a:latin typeface="Arial"/>
                <a:cs typeface="Arial"/>
              </a:rPr>
              <a:t> </a:t>
            </a:r>
            <a:r>
              <a:rPr lang="cy-GB" sz="2400" dirty="0" err="1">
                <a:latin typeface="Arial"/>
                <a:cs typeface="Arial"/>
              </a:rPr>
              <a:t>are</a:t>
            </a:r>
            <a:r>
              <a:rPr lang="cy-GB" sz="2400" dirty="0">
                <a:latin typeface="Arial"/>
                <a:cs typeface="Arial"/>
              </a:rPr>
              <a:t> the </a:t>
            </a:r>
            <a:r>
              <a:rPr lang="cy-GB" sz="2400" dirty="0" err="1">
                <a:latin typeface="Arial"/>
                <a:cs typeface="Arial"/>
              </a:rPr>
              <a:t>motivational</a:t>
            </a:r>
            <a:r>
              <a:rPr lang="cy-GB" sz="2400" dirty="0">
                <a:latin typeface="Arial"/>
                <a:cs typeface="Arial"/>
              </a:rPr>
              <a:t> </a:t>
            </a:r>
            <a:r>
              <a:rPr lang="cy-GB" sz="2400" dirty="0" err="1">
                <a:latin typeface="Arial"/>
                <a:cs typeface="Arial"/>
              </a:rPr>
              <a:t>factors</a:t>
            </a:r>
            <a:r>
              <a:rPr lang="cy-GB" sz="2400" dirty="0">
                <a:latin typeface="Arial"/>
                <a:cs typeface="Arial"/>
              </a:rPr>
              <a:t> </a:t>
            </a:r>
            <a:r>
              <a:rPr lang="cy-GB" sz="2400" dirty="0" err="1">
                <a:latin typeface="Arial"/>
                <a:cs typeface="Arial"/>
              </a:rPr>
              <a:t>associated</a:t>
            </a:r>
            <a:r>
              <a:rPr lang="cy-GB" sz="2400" dirty="0">
                <a:latin typeface="Arial"/>
                <a:cs typeface="Arial"/>
              </a:rPr>
              <a:t> </a:t>
            </a:r>
            <a:r>
              <a:rPr lang="cy-GB" sz="2400" dirty="0" err="1">
                <a:latin typeface="Arial"/>
                <a:cs typeface="Arial"/>
              </a:rPr>
              <a:t>with</a:t>
            </a:r>
            <a:r>
              <a:rPr lang="cy-GB" sz="2400" dirty="0">
                <a:latin typeface="Arial"/>
                <a:cs typeface="Arial"/>
              </a:rPr>
              <a:t> </a:t>
            </a:r>
            <a:r>
              <a:rPr lang="cy-GB" sz="2400" dirty="0" err="1">
                <a:latin typeface="Arial"/>
                <a:cs typeface="Arial"/>
              </a:rPr>
              <a:t>music</a:t>
            </a:r>
            <a:r>
              <a:rPr lang="cy-GB" sz="2400" dirty="0">
                <a:latin typeface="Arial"/>
                <a:cs typeface="Arial"/>
              </a:rPr>
              <a:t> </a:t>
            </a:r>
            <a:r>
              <a:rPr lang="cy-GB" sz="2400" dirty="0" err="1">
                <a:latin typeface="Arial"/>
                <a:cs typeface="Arial"/>
              </a:rPr>
              <a:t>and</a:t>
            </a:r>
            <a:r>
              <a:rPr lang="cy-GB" sz="2400" dirty="0">
                <a:latin typeface="Arial"/>
                <a:cs typeface="Arial"/>
              </a:rPr>
              <a:t> </a:t>
            </a:r>
            <a:r>
              <a:rPr lang="cy-GB" sz="2400" dirty="0" err="1">
                <a:latin typeface="Arial"/>
                <a:cs typeface="Arial"/>
              </a:rPr>
              <a:t>singing</a:t>
            </a:r>
            <a:r>
              <a:rPr lang="cy-GB" sz="2400" dirty="0">
                <a:latin typeface="Arial"/>
                <a:cs typeface="Arial"/>
              </a:rPr>
              <a:t>, </a:t>
            </a:r>
            <a:r>
              <a:rPr lang="cy-GB" sz="2400" dirty="0" err="1">
                <a:latin typeface="Arial"/>
                <a:cs typeface="Arial"/>
              </a:rPr>
              <a:t>along</a:t>
            </a:r>
            <a:r>
              <a:rPr lang="cy-GB" sz="2400" dirty="0">
                <a:latin typeface="Arial"/>
                <a:cs typeface="Arial"/>
              </a:rPr>
              <a:t> </a:t>
            </a:r>
            <a:r>
              <a:rPr lang="cy-GB" sz="2400" dirty="0" err="1">
                <a:latin typeface="Arial"/>
                <a:cs typeface="Arial"/>
              </a:rPr>
              <a:t>with</a:t>
            </a:r>
            <a:r>
              <a:rPr lang="cy-GB" sz="2400" dirty="0">
                <a:latin typeface="Arial"/>
                <a:cs typeface="Arial"/>
              </a:rPr>
              <a:t> the fact that ............. retention of vocabulary is aided by having memorable associations </a:t>
            </a:r>
            <a:r>
              <a:rPr lang="cy-GB" sz="2400" dirty="0" err="1">
                <a:latin typeface="Arial"/>
                <a:cs typeface="Arial"/>
              </a:rPr>
              <a:t>with</a:t>
            </a:r>
            <a:r>
              <a:rPr lang="cy-GB" sz="2400" dirty="0">
                <a:latin typeface="Arial"/>
                <a:cs typeface="Arial"/>
              </a:rPr>
              <a:t> the </a:t>
            </a:r>
            <a:r>
              <a:rPr lang="cy-GB" sz="2400" dirty="0" err="1">
                <a:latin typeface="Arial"/>
                <a:cs typeface="Arial"/>
              </a:rPr>
              <a:t>words</a:t>
            </a:r>
            <a:r>
              <a:rPr lang="cy-GB" sz="2400" dirty="0">
                <a:latin typeface="Arial"/>
                <a:cs typeface="Arial"/>
              </a:rPr>
              <a:t>, it is not </a:t>
            </a:r>
            <a:r>
              <a:rPr lang="cy-GB" sz="2400" dirty="0" err="1">
                <a:latin typeface="Arial"/>
                <a:cs typeface="Arial"/>
              </a:rPr>
              <a:t>surprising</a:t>
            </a:r>
            <a:r>
              <a:rPr lang="cy-GB" sz="2400" dirty="0">
                <a:latin typeface="Arial"/>
                <a:cs typeface="Arial"/>
              </a:rPr>
              <a:t> </a:t>
            </a:r>
            <a:r>
              <a:rPr lang="cy-GB" sz="2400" dirty="0" err="1">
                <a:latin typeface="Arial"/>
                <a:cs typeface="Arial"/>
              </a:rPr>
              <a:t>that</a:t>
            </a:r>
            <a:r>
              <a:rPr lang="cy-GB" sz="2400" dirty="0">
                <a:latin typeface="Arial"/>
                <a:cs typeface="Arial"/>
              </a:rPr>
              <a:t> most </a:t>
            </a:r>
            <a:r>
              <a:rPr lang="cy-GB" sz="2400" dirty="0" err="1">
                <a:latin typeface="Arial"/>
                <a:cs typeface="Arial"/>
              </a:rPr>
              <a:t>teachers</a:t>
            </a:r>
            <a:r>
              <a:rPr lang="cy-GB" sz="2400" dirty="0">
                <a:latin typeface="Arial"/>
                <a:cs typeface="Arial"/>
              </a:rPr>
              <a:t> </a:t>
            </a:r>
            <a:r>
              <a:rPr lang="cy-GB" sz="2400" dirty="0" err="1">
                <a:latin typeface="Arial"/>
                <a:cs typeface="Arial"/>
              </a:rPr>
              <a:t>incorporate</a:t>
            </a:r>
            <a:r>
              <a:rPr lang="cy-GB" sz="2400" dirty="0">
                <a:latin typeface="Arial"/>
                <a:cs typeface="Arial"/>
              </a:rPr>
              <a:t> </a:t>
            </a:r>
            <a:r>
              <a:rPr lang="cy-GB" sz="2400" dirty="0" err="1">
                <a:latin typeface="Arial"/>
                <a:cs typeface="Arial"/>
              </a:rPr>
              <a:t>song</a:t>
            </a:r>
            <a:r>
              <a:rPr lang="cy-GB" sz="2400" dirty="0">
                <a:latin typeface="Arial"/>
                <a:cs typeface="Arial"/>
              </a:rPr>
              <a:t> </a:t>
            </a:r>
            <a:r>
              <a:rPr lang="cy-GB" sz="2400" dirty="0" err="1">
                <a:latin typeface="Arial"/>
                <a:cs typeface="Arial"/>
              </a:rPr>
              <a:t>into</a:t>
            </a:r>
            <a:r>
              <a:rPr lang="cy-GB" sz="2400" dirty="0">
                <a:latin typeface="Arial"/>
                <a:cs typeface="Arial"/>
              </a:rPr>
              <a:t> </a:t>
            </a:r>
            <a:r>
              <a:rPr lang="cy-GB" sz="2400" dirty="0" err="1">
                <a:latin typeface="Arial"/>
                <a:cs typeface="Arial"/>
              </a:rPr>
              <a:t>their</a:t>
            </a:r>
            <a:r>
              <a:rPr lang="cy-GB" sz="2400" dirty="0">
                <a:latin typeface="Arial"/>
                <a:cs typeface="Arial"/>
              </a:rPr>
              <a:t> </a:t>
            </a:r>
            <a:r>
              <a:rPr lang="cy-GB" sz="2400" dirty="0" err="1">
                <a:latin typeface="Arial"/>
                <a:cs typeface="Arial"/>
              </a:rPr>
              <a:t>teaching</a:t>
            </a:r>
            <a:r>
              <a:rPr lang="cy-GB" sz="2400" dirty="0">
                <a:latin typeface="Arial"/>
                <a:cs typeface="Arial"/>
              </a:rPr>
              <a:t>.</a:t>
            </a:r>
          </a:p>
          <a:p>
            <a:pPr marL="0" indent="0">
              <a:buNone/>
            </a:pPr>
            <a:endParaRPr lang="cy-GB"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and G. Conti, 2016, t.271)</a:t>
            </a:r>
            <a:endParaRPr lang="en-US" sz="2800" i="1" dirty="0">
              <a:latin typeface="Arial"/>
              <a:cs typeface="Arial"/>
            </a:endParaRPr>
          </a:p>
          <a:p>
            <a:pPr marL="0" indent="0">
              <a:buNone/>
            </a:pPr>
            <a:endParaRPr lang="cy-GB" sz="24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6A7CB8BC-70D5-1AD9-531C-9C2C5E60DD5C}"/>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7" name="Picture 8">
            <a:extLst>
              <a:ext uri="{FF2B5EF4-FFF2-40B4-BE49-F238E27FC236}">
                <a16:creationId xmlns:a16="http://schemas.microsoft.com/office/drawing/2014/main" id="{8B95B015-3ACF-BE21-3856-0626BA85D5DB}"/>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21639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570C68-66D8-2D38-2B3D-B96C881A3F10}"/>
              </a:ext>
            </a:extLst>
          </p:cNvPr>
          <p:cNvSpPr>
            <a:spLocks noGrp="1"/>
          </p:cNvSpPr>
          <p:nvPr>
            <p:ph idx="1"/>
          </p:nvPr>
        </p:nvSpPr>
        <p:spPr>
          <a:xfrm>
            <a:off x="638041" y="1037654"/>
            <a:ext cx="10915918" cy="4351338"/>
          </a:xfrm>
        </p:spPr>
        <p:txBody>
          <a:bodyPr vert="horz" lIns="91440" tIns="45720" rIns="91440" bIns="45720" rtlCol="0" anchor="t">
            <a:normAutofit/>
          </a:bodyPr>
          <a:lstStyle/>
          <a:p>
            <a:pPr marL="0" indent="0">
              <a:lnSpc>
                <a:spcPct val="150000"/>
              </a:lnSpc>
              <a:buNone/>
            </a:pPr>
            <a:r>
              <a:rPr lang="en-GB" sz="2400" dirty="0">
                <a:latin typeface="Arial"/>
                <a:cs typeface="Arial"/>
              </a:rPr>
              <a:t>…</a:t>
            </a:r>
            <a:r>
              <a:rPr lang="en-GB" sz="2400" b="1" dirty="0">
                <a:highlight>
                  <a:srgbClr val="00FFFF"/>
                </a:highlight>
                <a:latin typeface="Arial"/>
                <a:cs typeface="Arial"/>
              </a:rPr>
              <a:t>assessment for learning </a:t>
            </a:r>
            <a:r>
              <a:rPr lang="en-GB" sz="2400" dirty="0">
                <a:latin typeface="Arial"/>
                <a:cs typeface="Arial"/>
              </a:rPr>
              <a:t>(formative assessment) techniques are important… : checking all the class is following, using mini-whiteboards, skilled questioning techniques and the rest, but your </a:t>
            </a:r>
            <a:r>
              <a:rPr lang="en-GB" sz="2400" b="1" dirty="0">
                <a:highlight>
                  <a:srgbClr val="00FFFF"/>
                </a:highlight>
                <a:latin typeface="Arial"/>
                <a:cs typeface="Arial"/>
              </a:rPr>
              <a:t>personality</a:t>
            </a:r>
            <a:r>
              <a:rPr lang="en-GB" sz="2400" dirty="0">
                <a:latin typeface="Arial"/>
                <a:cs typeface="Arial"/>
              </a:rPr>
              <a:t> counts for a lot.  Children want you to be firm, friendly and fair.  They want to be supported, so when someone is stuck, you can engender a </a:t>
            </a:r>
            <a:r>
              <a:rPr lang="en-GB" sz="2400" b="1" dirty="0">
                <a:highlight>
                  <a:srgbClr val="00FFFF"/>
                </a:highlight>
                <a:latin typeface="Arial"/>
                <a:cs typeface="Arial"/>
              </a:rPr>
              <a:t>supportive atmosphere</a:t>
            </a:r>
            <a:r>
              <a:rPr lang="en-GB" sz="2400" b="1" dirty="0">
                <a:solidFill>
                  <a:schemeClr val="bg1"/>
                </a:solidFill>
                <a:highlight>
                  <a:srgbClr val="00FFFF"/>
                </a:highlight>
                <a:latin typeface="Arial"/>
                <a:cs typeface="Arial"/>
              </a:rPr>
              <a:t> </a:t>
            </a:r>
            <a:r>
              <a:rPr lang="en-GB" sz="2400" dirty="0">
                <a:latin typeface="Arial"/>
                <a:cs typeface="Arial"/>
              </a:rPr>
              <a:t>by saying, ‘Can anyone help her?’</a:t>
            </a: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2018, t.8)</a:t>
            </a:r>
            <a:endParaRPr lang="en-US" sz="2800" i="1" dirty="0">
              <a:latin typeface="Arial"/>
              <a:cs typeface="Arial"/>
            </a:endParaRP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77199D8-DEDD-B849-964F-973182CEFE9C}"/>
              </a:ext>
            </a:extLst>
          </p:cNvPr>
          <p:cNvPicPr>
            <a:picLocks noChangeAspect="1"/>
          </p:cNvPicPr>
          <p:nvPr/>
        </p:nvPicPr>
        <p:blipFill>
          <a:blip r:embed="rId2"/>
          <a:stretch>
            <a:fillRect/>
          </a:stretch>
        </p:blipFill>
        <p:spPr>
          <a:xfrm>
            <a:off x="10021010" y="4381076"/>
            <a:ext cx="1331725" cy="1883707"/>
          </a:xfrm>
          <a:prstGeom prst="rect">
            <a:avLst/>
          </a:prstGeom>
          <a:ln>
            <a:solidFill>
              <a:schemeClr val="tx1"/>
            </a:solidFill>
          </a:ln>
        </p:spPr>
      </p:pic>
      <p:sp>
        <p:nvSpPr>
          <p:cNvPr id="6" name="Rectangle 5">
            <a:extLst>
              <a:ext uri="{FF2B5EF4-FFF2-40B4-BE49-F238E27FC236}">
                <a16:creationId xmlns:a16="http://schemas.microsoft.com/office/drawing/2014/main" id="{C38F6A17-2F13-E33A-A3B6-6EDAF979A13C}"/>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7" name="Picture 8">
            <a:extLst>
              <a:ext uri="{FF2B5EF4-FFF2-40B4-BE49-F238E27FC236}">
                <a16:creationId xmlns:a16="http://schemas.microsoft.com/office/drawing/2014/main" id="{EFB3E433-1959-81A3-9A40-099942DC274C}"/>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6894120A-22F2-9937-7434-5C8E3C9A29E5}"/>
              </a:ext>
            </a:extLst>
          </p:cNvPr>
          <p:cNvSpPr>
            <a:spLocks noGrp="1"/>
          </p:cNvSpPr>
          <p:nvPr>
            <p:ph type="title"/>
          </p:nvPr>
        </p:nvSpPr>
        <p:spPr>
          <a:xfrm>
            <a:off x="837135" y="212077"/>
            <a:ext cx="10515600" cy="662781"/>
          </a:xfrm>
        </p:spPr>
        <p:txBody>
          <a:bodyPr>
            <a:normAutofit fontScale="90000"/>
          </a:bodyPr>
          <a:lstStyle/>
          <a:p>
            <a:pPr algn="ctr"/>
            <a:r>
              <a:rPr lang="cy-GB" b="1" dirty="0">
                <a:latin typeface="Arial"/>
                <a:cs typeface="Arial"/>
              </a:rPr>
              <a:t>Further considerations</a:t>
            </a:r>
            <a:endParaRPr lang="cy-GB" i="1" dirty="0">
              <a:latin typeface="Arial"/>
              <a:cs typeface="Arial"/>
            </a:endParaRPr>
          </a:p>
        </p:txBody>
      </p:sp>
    </p:spTree>
    <p:extLst>
      <p:ext uri="{BB962C8B-B14F-4D97-AF65-F5344CB8AC3E}">
        <p14:creationId xmlns:p14="http://schemas.microsoft.com/office/powerpoint/2010/main" val="6934414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04A96-6FD6-7A7C-8CEF-9DA146F1A3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62D277-3F97-43CB-7D68-DB5003DE9155}"/>
              </a:ext>
            </a:extLst>
          </p:cNvPr>
          <p:cNvSpPr>
            <a:spLocks noGrp="1"/>
          </p:cNvSpPr>
          <p:nvPr>
            <p:ph type="ctrTitle"/>
          </p:nvPr>
        </p:nvSpPr>
        <p:spPr>
          <a:xfrm>
            <a:off x="503464" y="396939"/>
            <a:ext cx="11185071" cy="3774227"/>
          </a:xfrm>
        </p:spPr>
        <p:txBody>
          <a:bodyPr>
            <a:normAutofit/>
          </a:bodyPr>
          <a:lstStyle/>
          <a:p>
            <a:br>
              <a:rPr lang="cy-GB" sz="4900" b="1" dirty="0">
                <a:latin typeface="Arial" panose="020B0604020202020204" pitchFamily="34" charset="0"/>
                <a:cs typeface="Arial" panose="020B0604020202020204" pitchFamily="34" charset="0"/>
              </a:rPr>
            </a:br>
            <a:br>
              <a:rPr lang="cy-GB" sz="4900" b="1" dirty="0">
                <a:latin typeface="Arial" panose="020B0604020202020204" pitchFamily="34" charset="0"/>
                <a:cs typeface="Arial" panose="020B0604020202020204" pitchFamily="34" charset="0"/>
              </a:rPr>
            </a:br>
            <a:r>
              <a:rPr lang="cy-GB" sz="5300" b="1" dirty="0">
                <a:latin typeface="Arial"/>
                <a:cs typeface="Arial"/>
              </a:rPr>
              <a:t>Mae’n amser...</a:t>
            </a:r>
            <a:br>
              <a:rPr lang="cy-GB" sz="5300" b="1" dirty="0">
                <a:latin typeface="Arial"/>
                <a:cs typeface="Arial"/>
              </a:rPr>
            </a:br>
            <a:br>
              <a:rPr lang="cy-GB" sz="5300" b="1" dirty="0">
                <a:latin typeface="Arial" panose="020B0604020202020204" pitchFamily="34" charset="0"/>
                <a:cs typeface="Arial" panose="020B0604020202020204" pitchFamily="34" charset="0"/>
              </a:rPr>
            </a:br>
            <a:r>
              <a:rPr lang="cy-GB" sz="5300" i="1" dirty="0">
                <a:latin typeface="Arial"/>
                <a:cs typeface="Arial"/>
              </a:rPr>
              <a:t>It’s time to/for...</a:t>
            </a:r>
            <a:endParaRPr lang="cy-GB" i="1" dirty="0">
              <a:latin typeface="Arial"/>
              <a:cs typeface="Arial"/>
            </a:endParaRPr>
          </a:p>
        </p:txBody>
      </p:sp>
      <p:sp>
        <p:nvSpPr>
          <p:cNvPr id="3" name="Rectangle 2">
            <a:extLst>
              <a:ext uri="{FF2B5EF4-FFF2-40B4-BE49-F238E27FC236}">
                <a16:creationId xmlns:a16="http://schemas.microsoft.com/office/drawing/2014/main" id="{CB8B5F56-7485-CF64-00F8-E9A43037A6D2}"/>
              </a:ext>
            </a:extLst>
          </p:cNvPr>
          <p:cNvSpPr/>
          <p:nvPr/>
        </p:nvSpPr>
        <p:spPr>
          <a:xfrm>
            <a:off x="0" y="6402819"/>
            <a:ext cx="12192000" cy="436563"/>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altLang="en-US" dirty="0">
                <a:solidFill>
                  <a:srgbClr val="FFFFFF"/>
                </a:solidFill>
                <a:cs typeface="Calibri" panose="020F0502020204030204" pitchFamily="34" charset="0"/>
              </a:rPr>
              <a:t>Sylfaen</a:t>
            </a:r>
            <a:endParaRPr lang="en-GB" noProof="1">
              <a:cs typeface="Calibri" panose="020F0502020204030204" pitchFamily="34" charset="0"/>
            </a:endParaRPr>
          </a:p>
        </p:txBody>
      </p:sp>
      <p:pic>
        <p:nvPicPr>
          <p:cNvPr id="6" name="Picture 8">
            <a:extLst>
              <a:ext uri="{FF2B5EF4-FFF2-40B4-BE49-F238E27FC236}">
                <a16:creationId xmlns:a16="http://schemas.microsoft.com/office/drawing/2014/main" id="{CEF11368-14F9-A8F1-6FA8-42B14E08551A}"/>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497001" y="64028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71640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F7D688-747A-BD3E-641B-AB60A5ACF2F5}"/>
            </a:ext>
          </a:extLst>
        </p:cNvPr>
        <p:cNvGrpSpPr/>
        <p:nvPr/>
      </p:nvGrpSpPr>
      <p:grpSpPr>
        <a:xfrm>
          <a:off x="0" y="0"/>
          <a:ext cx="0" cy="0"/>
          <a:chOff x="0" y="0"/>
          <a:chExt cx="0" cy="0"/>
        </a:xfrm>
      </p:grpSpPr>
      <p:sp>
        <p:nvSpPr>
          <p:cNvPr id="4" name="Dalfan Cynnwys 2">
            <a:extLst>
              <a:ext uri="{FF2B5EF4-FFF2-40B4-BE49-F238E27FC236}">
                <a16:creationId xmlns:a16="http://schemas.microsoft.com/office/drawing/2014/main" id="{B8B7B06B-B98E-1E98-7030-6E26518F426A}"/>
              </a:ext>
            </a:extLst>
          </p:cNvPr>
          <p:cNvSpPr txBox="1">
            <a:spLocks/>
          </p:cNvSpPr>
          <p:nvPr/>
        </p:nvSpPr>
        <p:spPr>
          <a:xfrm>
            <a:off x="342944" y="268508"/>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Dysgwch / </a:t>
            </a:r>
            <a:r>
              <a:rPr lang="cy-GB" sz="3600" i="1" dirty="0">
                <a:solidFill>
                  <a:schemeClr val="bg1"/>
                </a:solidFill>
                <a:latin typeface="Calibri" panose="020F0502020204030204" pitchFamily="34" charset="0"/>
                <a:cs typeface="Calibri" panose="020F0502020204030204" pitchFamily="34" charset="0"/>
              </a:rPr>
              <a:t>Learn</a:t>
            </a:r>
          </a:p>
        </p:txBody>
      </p:sp>
      <p:sp>
        <p:nvSpPr>
          <p:cNvPr id="8" name="Rectangle 7">
            <a:extLst>
              <a:ext uri="{FF2B5EF4-FFF2-40B4-BE49-F238E27FC236}">
                <a16:creationId xmlns:a16="http://schemas.microsoft.com/office/drawing/2014/main" id="{E9AADF22-F9C0-F79C-61E1-B92AB435E686}"/>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D041AA73-B067-1612-3901-363D8DA8E165}"/>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118727" y="642143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9E5D40CE-815E-7068-E127-919BD41C7E00}"/>
              </a:ext>
            </a:extLst>
          </p:cNvPr>
          <p:cNvSpPr txBox="1"/>
          <p:nvPr/>
        </p:nvSpPr>
        <p:spPr>
          <a:xfrm>
            <a:off x="2276475" y="5325586"/>
            <a:ext cx="7569200" cy="646331"/>
          </a:xfrm>
          <a:prstGeom prst="rect">
            <a:avLst/>
          </a:prstGeom>
          <a:noFill/>
        </p:spPr>
        <p:txBody>
          <a:bodyPr wrap="square" rtlCol="0">
            <a:spAutoFit/>
          </a:bodyPr>
          <a:lstStyle/>
          <a:p>
            <a:pPr algn="ctr"/>
            <a:r>
              <a:rPr lang="cy-GB" sz="3600" dirty="0"/>
              <a:t>Mae’n amser darllen.</a:t>
            </a:r>
          </a:p>
        </p:txBody>
      </p:sp>
      <p:pic>
        <p:nvPicPr>
          <p:cNvPr id="6" name="Picture 5" descr="A stack of books in different colors&#10;&#10;Description automatically generated">
            <a:extLst>
              <a:ext uri="{FF2B5EF4-FFF2-40B4-BE49-F238E27FC236}">
                <a16:creationId xmlns:a16="http://schemas.microsoft.com/office/drawing/2014/main" id="{22C56DF6-9951-7DEF-1039-3069B70368B1}"/>
              </a:ext>
            </a:extLst>
          </p:cNvPr>
          <p:cNvPicPr>
            <a:picLocks noChangeAspect="1"/>
          </p:cNvPicPr>
          <p:nvPr/>
        </p:nvPicPr>
        <p:blipFill>
          <a:blip r:embed="rId4"/>
          <a:stretch>
            <a:fillRect/>
          </a:stretch>
        </p:blipFill>
        <p:spPr>
          <a:xfrm>
            <a:off x="4095281" y="1282700"/>
            <a:ext cx="3681589" cy="3822699"/>
          </a:xfrm>
          <a:prstGeom prst="rect">
            <a:avLst/>
          </a:prstGeom>
        </p:spPr>
      </p:pic>
    </p:spTree>
    <p:extLst>
      <p:ext uri="{BB962C8B-B14F-4D97-AF65-F5344CB8AC3E}">
        <p14:creationId xmlns:p14="http://schemas.microsoft.com/office/powerpoint/2010/main" val="46449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C8E03-D59E-C402-A121-9A886DBCE3A9}"/>
            </a:ext>
          </a:extLst>
        </p:cNvPr>
        <p:cNvGrpSpPr/>
        <p:nvPr/>
      </p:nvGrpSpPr>
      <p:grpSpPr>
        <a:xfrm>
          <a:off x="0" y="0"/>
          <a:ext cx="0" cy="0"/>
          <a:chOff x="0" y="0"/>
          <a:chExt cx="0" cy="0"/>
        </a:xfrm>
      </p:grpSpPr>
      <p:sp>
        <p:nvSpPr>
          <p:cNvPr id="4" name="Dalfan Cynnwys 2">
            <a:extLst>
              <a:ext uri="{FF2B5EF4-FFF2-40B4-BE49-F238E27FC236}">
                <a16:creationId xmlns:a16="http://schemas.microsoft.com/office/drawing/2014/main" id="{63A67219-46F3-E9FE-81C8-02B28C5C021C}"/>
              </a:ext>
            </a:extLst>
          </p:cNvPr>
          <p:cNvSpPr txBox="1">
            <a:spLocks/>
          </p:cNvSpPr>
          <p:nvPr/>
        </p:nvSpPr>
        <p:spPr>
          <a:xfrm>
            <a:off x="342944" y="268508"/>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Dysgwch / </a:t>
            </a:r>
            <a:r>
              <a:rPr lang="cy-GB" sz="3600" i="1" dirty="0">
                <a:solidFill>
                  <a:schemeClr val="bg1"/>
                </a:solidFill>
                <a:latin typeface="Calibri" panose="020F0502020204030204" pitchFamily="34" charset="0"/>
                <a:cs typeface="Calibri" panose="020F0502020204030204" pitchFamily="34" charset="0"/>
              </a:rPr>
              <a:t>Learn</a:t>
            </a:r>
          </a:p>
        </p:txBody>
      </p:sp>
      <p:sp>
        <p:nvSpPr>
          <p:cNvPr id="8" name="Rectangle 7">
            <a:extLst>
              <a:ext uri="{FF2B5EF4-FFF2-40B4-BE49-F238E27FC236}">
                <a16:creationId xmlns:a16="http://schemas.microsoft.com/office/drawing/2014/main" id="{32D2E4F3-261D-527D-EA09-C57A86A73EFF}"/>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0825F11D-1010-6D31-BCDF-D7D87CA9F520}"/>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128251" y="642143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346ECD5D-0F92-3992-5988-AD4486F30EE6}"/>
              </a:ext>
            </a:extLst>
          </p:cNvPr>
          <p:cNvSpPr txBox="1"/>
          <p:nvPr/>
        </p:nvSpPr>
        <p:spPr>
          <a:xfrm>
            <a:off x="2098675" y="5338286"/>
            <a:ext cx="7569200" cy="646331"/>
          </a:xfrm>
          <a:prstGeom prst="rect">
            <a:avLst/>
          </a:prstGeom>
          <a:noFill/>
        </p:spPr>
        <p:txBody>
          <a:bodyPr wrap="square" rtlCol="0">
            <a:spAutoFit/>
          </a:bodyPr>
          <a:lstStyle/>
          <a:p>
            <a:pPr algn="ctr"/>
            <a:r>
              <a:rPr lang="cy-GB" sz="3600" dirty="0"/>
              <a:t>Mae’n amser gweithio.</a:t>
            </a:r>
          </a:p>
        </p:txBody>
      </p:sp>
      <p:pic>
        <p:nvPicPr>
          <p:cNvPr id="12" name="Picture 11" descr="A child and child using a computer&#10;&#10;Description automatically generated">
            <a:extLst>
              <a:ext uri="{FF2B5EF4-FFF2-40B4-BE49-F238E27FC236}">
                <a16:creationId xmlns:a16="http://schemas.microsoft.com/office/drawing/2014/main" id="{3CE94D6C-4824-9DD5-194D-6ED20ADC6E7F}"/>
              </a:ext>
            </a:extLst>
          </p:cNvPr>
          <p:cNvPicPr>
            <a:picLocks noChangeAspect="1"/>
          </p:cNvPicPr>
          <p:nvPr/>
        </p:nvPicPr>
        <p:blipFill>
          <a:blip r:embed="rId4"/>
          <a:stretch>
            <a:fillRect/>
          </a:stretch>
        </p:blipFill>
        <p:spPr>
          <a:xfrm>
            <a:off x="3155443" y="1445471"/>
            <a:ext cx="5150357" cy="3683714"/>
          </a:xfrm>
          <a:prstGeom prst="rect">
            <a:avLst/>
          </a:prstGeom>
        </p:spPr>
      </p:pic>
    </p:spTree>
    <p:extLst>
      <p:ext uri="{BB962C8B-B14F-4D97-AF65-F5344CB8AC3E}">
        <p14:creationId xmlns:p14="http://schemas.microsoft.com/office/powerpoint/2010/main" val="230650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7F914-6297-5703-ABC6-C6BE45BA0E52}"/>
            </a:ext>
          </a:extLst>
        </p:cNvPr>
        <p:cNvGrpSpPr/>
        <p:nvPr/>
      </p:nvGrpSpPr>
      <p:grpSpPr>
        <a:xfrm>
          <a:off x="0" y="0"/>
          <a:ext cx="0" cy="0"/>
          <a:chOff x="0" y="0"/>
          <a:chExt cx="0" cy="0"/>
        </a:xfrm>
      </p:grpSpPr>
      <p:sp>
        <p:nvSpPr>
          <p:cNvPr id="4" name="Dalfan Cynnwys 2">
            <a:extLst>
              <a:ext uri="{FF2B5EF4-FFF2-40B4-BE49-F238E27FC236}">
                <a16:creationId xmlns:a16="http://schemas.microsoft.com/office/drawing/2014/main" id="{3A427D2A-C333-1FFF-98D7-3C14735F7F55}"/>
              </a:ext>
            </a:extLst>
          </p:cNvPr>
          <p:cNvSpPr txBox="1">
            <a:spLocks/>
          </p:cNvSpPr>
          <p:nvPr/>
        </p:nvSpPr>
        <p:spPr>
          <a:xfrm>
            <a:off x="342944" y="268508"/>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Dysgwch / </a:t>
            </a:r>
            <a:r>
              <a:rPr lang="cy-GB" sz="3600" i="1" dirty="0">
                <a:solidFill>
                  <a:schemeClr val="bg1"/>
                </a:solidFill>
                <a:latin typeface="Calibri" panose="020F0502020204030204" pitchFamily="34" charset="0"/>
                <a:cs typeface="Calibri" panose="020F0502020204030204" pitchFamily="34" charset="0"/>
              </a:rPr>
              <a:t>Learn</a:t>
            </a:r>
          </a:p>
        </p:txBody>
      </p:sp>
      <p:sp>
        <p:nvSpPr>
          <p:cNvPr id="8" name="Rectangle 7">
            <a:extLst>
              <a:ext uri="{FF2B5EF4-FFF2-40B4-BE49-F238E27FC236}">
                <a16:creationId xmlns:a16="http://schemas.microsoft.com/office/drawing/2014/main" id="{53C87357-A98C-7918-ECA1-BBC162CAA783}"/>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F7FA61DB-F8E5-364F-2EE0-A34601F76AD3}"/>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128251" y="642143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696DB192-381F-F6D3-8AF1-CF2DF06FDCF0}"/>
              </a:ext>
            </a:extLst>
          </p:cNvPr>
          <p:cNvSpPr txBox="1"/>
          <p:nvPr/>
        </p:nvSpPr>
        <p:spPr>
          <a:xfrm>
            <a:off x="2098675" y="5338286"/>
            <a:ext cx="7569200" cy="646331"/>
          </a:xfrm>
          <a:prstGeom prst="rect">
            <a:avLst/>
          </a:prstGeom>
          <a:noFill/>
        </p:spPr>
        <p:txBody>
          <a:bodyPr wrap="square" rtlCol="0">
            <a:spAutoFit/>
          </a:bodyPr>
          <a:lstStyle/>
          <a:p>
            <a:pPr algn="ctr"/>
            <a:r>
              <a:rPr lang="cy-GB" sz="3600" dirty="0"/>
              <a:t>Mae’n amser cofrestru.</a:t>
            </a:r>
          </a:p>
        </p:txBody>
      </p:sp>
      <p:pic>
        <p:nvPicPr>
          <p:cNvPr id="6" name="Picture 5" descr="A person using a computer&#10;&#10;Description automatically generated">
            <a:extLst>
              <a:ext uri="{FF2B5EF4-FFF2-40B4-BE49-F238E27FC236}">
                <a16:creationId xmlns:a16="http://schemas.microsoft.com/office/drawing/2014/main" id="{928AFE74-4BBB-BB6C-C785-D4F16232BDD9}"/>
              </a:ext>
            </a:extLst>
          </p:cNvPr>
          <p:cNvPicPr>
            <a:picLocks noChangeAspect="1"/>
          </p:cNvPicPr>
          <p:nvPr/>
        </p:nvPicPr>
        <p:blipFill>
          <a:blip r:embed="rId4"/>
          <a:stretch>
            <a:fillRect/>
          </a:stretch>
        </p:blipFill>
        <p:spPr>
          <a:xfrm>
            <a:off x="3219450" y="1574800"/>
            <a:ext cx="5318206" cy="3488445"/>
          </a:xfrm>
          <a:prstGeom prst="rect">
            <a:avLst/>
          </a:prstGeom>
        </p:spPr>
      </p:pic>
    </p:spTree>
    <p:extLst>
      <p:ext uri="{BB962C8B-B14F-4D97-AF65-F5344CB8AC3E}">
        <p14:creationId xmlns:p14="http://schemas.microsoft.com/office/powerpoint/2010/main" val="280675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25FA06-7A25-52E1-BEFF-49533389A7B7}"/>
            </a:ext>
          </a:extLst>
        </p:cNvPr>
        <p:cNvGrpSpPr/>
        <p:nvPr/>
      </p:nvGrpSpPr>
      <p:grpSpPr>
        <a:xfrm>
          <a:off x="0" y="0"/>
          <a:ext cx="0" cy="0"/>
          <a:chOff x="0" y="0"/>
          <a:chExt cx="0" cy="0"/>
        </a:xfrm>
      </p:grpSpPr>
      <p:sp>
        <p:nvSpPr>
          <p:cNvPr id="4" name="Dalfan Cynnwys 2">
            <a:extLst>
              <a:ext uri="{FF2B5EF4-FFF2-40B4-BE49-F238E27FC236}">
                <a16:creationId xmlns:a16="http://schemas.microsoft.com/office/drawing/2014/main" id="{0FFD16D5-BE5F-7C77-C40E-F1646598FFB9}"/>
              </a:ext>
            </a:extLst>
          </p:cNvPr>
          <p:cNvSpPr txBox="1">
            <a:spLocks/>
          </p:cNvSpPr>
          <p:nvPr/>
        </p:nvSpPr>
        <p:spPr>
          <a:xfrm>
            <a:off x="342944" y="268508"/>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Trafodwch / </a:t>
            </a:r>
            <a:r>
              <a:rPr lang="cy-GB" sz="3600" i="1" dirty="0">
                <a:solidFill>
                  <a:schemeClr val="bg1"/>
                </a:solidFill>
                <a:latin typeface="Calibri" panose="020F0502020204030204" pitchFamily="34" charset="0"/>
                <a:cs typeface="Calibri" panose="020F0502020204030204" pitchFamily="34" charset="0"/>
              </a:rPr>
              <a:t>Discuss</a:t>
            </a:r>
          </a:p>
        </p:txBody>
      </p:sp>
      <p:sp>
        <p:nvSpPr>
          <p:cNvPr id="8" name="Rectangle 7">
            <a:extLst>
              <a:ext uri="{FF2B5EF4-FFF2-40B4-BE49-F238E27FC236}">
                <a16:creationId xmlns:a16="http://schemas.microsoft.com/office/drawing/2014/main" id="{61AAEA57-02A8-EF42-B611-604019315B7D}"/>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3B9DA466-A2D4-69D6-C1B7-445EB9E47A9D}"/>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128251" y="642143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159F7A6B-F459-A750-95DA-34FE916AC8AF}"/>
              </a:ext>
            </a:extLst>
          </p:cNvPr>
          <p:cNvSpPr txBox="1"/>
          <p:nvPr/>
        </p:nvSpPr>
        <p:spPr>
          <a:xfrm>
            <a:off x="1489076" y="1209199"/>
            <a:ext cx="8477251" cy="2862322"/>
          </a:xfrm>
          <a:prstGeom prst="rect">
            <a:avLst/>
          </a:prstGeom>
          <a:noFill/>
        </p:spPr>
        <p:txBody>
          <a:bodyPr wrap="square" rtlCol="0">
            <a:spAutoFit/>
          </a:bodyPr>
          <a:lstStyle/>
          <a:p>
            <a:pPr algn="ctr"/>
            <a:r>
              <a:rPr lang="cy-GB" sz="3600" b="1" dirty="0"/>
              <a:t>Pa ddulliau gallech chi eu defnyddio ar gyfer dysgu’r 3 brawddeg?</a:t>
            </a:r>
          </a:p>
          <a:p>
            <a:pPr algn="ctr"/>
            <a:endParaRPr lang="cy-GB" sz="3600" dirty="0"/>
          </a:p>
          <a:p>
            <a:pPr algn="ctr"/>
            <a:r>
              <a:rPr lang="cy-GB" sz="3600" dirty="0"/>
              <a:t>What methods could you use </a:t>
            </a:r>
          </a:p>
          <a:p>
            <a:pPr algn="ctr"/>
            <a:r>
              <a:rPr lang="cy-GB" sz="3600" dirty="0"/>
              <a:t>to teach these 3 sentences?</a:t>
            </a:r>
          </a:p>
        </p:txBody>
      </p:sp>
      <p:sp>
        <p:nvSpPr>
          <p:cNvPr id="2" name="TextBox 1">
            <a:extLst>
              <a:ext uri="{FF2B5EF4-FFF2-40B4-BE49-F238E27FC236}">
                <a16:creationId xmlns:a16="http://schemas.microsoft.com/office/drawing/2014/main" id="{9EA27AA3-73B4-4662-92B5-CCA6105A63D9}"/>
              </a:ext>
            </a:extLst>
          </p:cNvPr>
          <p:cNvSpPr txBox="1"/>
          <p:nvPr/>
        </p:nvSpPr>
        <p:spPr>
          <a:xfrm>
            <a:off x="1471612" y="4500551"/>
            <a:ext cx="2514600" cy="1569660"/>
          </a:xfrm>
          <a:prstGeom prst="rect">
            <a:avLst/>
          </a:prstGeom>
          <a:solidFill>
            <a:srgbClr val="FFD579">
              <a:alpha val="21961"/>
            </a:srgb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cy-GB" sz="3200" b="1" dirty="0"/>
              <a:t>Mae’n amser darllen.</a:t>
            </a:r>
          </a:p>
        </p:txBody>
      </p:sp>
      <p:sp>
        <p:nvSpPr>
          <p:cNvPr id="3" name="TextBox 2">
            <a:extLst>
              <a:ext uri="{FF2B5EF4-FFF2-40B4-BE49-F238E27FC236}">
                <a16:creationId xmlns:a16="http://schemas.microsoft.com/office/drawing/2014/main" id="{0EDF26A6-9AB9-EB92-CBD4-3B598ACFC811}"/>
              </a:ext>
            </a:extLst>
          </p:cNvPr>
          <p:cNvSpPr txBox="1"/>
          <p:nvPr/>
        </p:nvSpPr>
        <p:spPr>
          <a:xfrm>
            <a:off x="4352925" y="4500551"/>
            <a:ext cx="2514600" cy="1569660"/>
          </a:xfrm>
          <a:prstGeom prst="rect">
            <a:avLst/>
          </a:prstGeom>
          <a:solidFill>
            <a:srgbClr val="FFD579">
              <a:alpha val="21961"/>
            </a:srgb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cy-GB" sz="3200" b="1" dirty="0"/>
              <a:t>Mae’n amser gweithio.</a:t>
            </a:r>
          </a:p>
        </p:txBody>
      </p:sp>
      <p:sp>
        <p:nvSpPr>
          <p:cNvPr id="7" name="TextBox 6">
            <a:extLst>
              <a:ext uri="{FF2B5EF4-FFF2-40B4-BE49-F238E27FC236}">
                <a16:creationId xmlns:a16="http://schemas.microsoft.com/office/drawing/2014/main" id="{930B2313-A601-0B0D-7F5E-5BE524AC9935}"/>
              </a:ext>
            </a:extLst>
          </p:cNvPr>
          <p:cNvSpPr txBox="1"/>
          <p:nvPr/>
        </p:nvSpPr>
        <p:spPr>
          <a:xfrm>
            <a:off x="7234238" y="4500551"/>
            <a:ext cx="2514600" cy="1569660"/>
          </a:xfrm>
          <a:prstGeom prst="rect">
            <a:avLst/>
          </a:prstGeom>
          <a:solidFill>
            <a:srgbClr val="FFD579">
              <a:alpha val="21961"/>
            </a:srgb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cy-GB" sz="3200" b="1" dirty="0"/>
              <a:t>Mae’n amser cofrestru.</a:t>
            </a:r>
          </a:p>
        </p:txBody>
      </p:sp>
    </p:spTree>
    <p:extLst>
      <p:ext uri="{BB962C8B-B14F-4D97-AF65-F5344CB8AC3E}">
        <p14:creationId xmlns:p14="http://schemas.microsoft.com/office/powerpoint/2010/main" val="205417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44979-D31C-2BAF-1C5A-8D41EBF373A9}"/>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F7F299D0-8679-60D2-B32D-6878C3C79D6A}"/>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CBEEDB33-0628-4727-7E1A-1B70BEE3C18F}"/>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128251" y="642143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36ABD56B-41E4-5808-4BD0-73A357E7D9D1}"/>
              </a:ext>
            </a:extLst>
          </p:cNvPr>
          <p:cNvSpPr txBox="1"/>
          <p:nvPr/>
        </p:nvSpPr>
        <p:spPr>
          <a:xfrm>
            <a:off x="6350002" y="1997839"/>
            <a:ext cx="5638799" cy="2862322"/>
          </a:xfrm>
          <a:prstGeom prst="rect">
            <a:avLst/>
          </a:prstGeom>
          <a:noFill/>
        </p:spPr>
        <p:txBody>
          <a:bodyPr wrap="square" rtlCol="0">
            <a:spAutoFit/>
          </a:bodyPr>
          <a:lstStyle/>
          <a:p>
            <a:r>
              <a:rPr lang="cy-GB" sz="3600" dirty="0"/>
              <a:t>Mae’n amser darllen.</a:t>
            </a:r>
          </a:p>
          <a:p>
            <a:endParaRPr lang="cy-GB" sz="3600" dirty="0"/>
          </a:p>
          <a:p>
            <a:r>
              <a:rPr lang="cy-GB" sz="3600" dirty="0"/>
              <a:t>Mae’n amser cofrestru.</a:t>
            </a:r>
          </a:p>
          <a:p>
            <a:endParaRPr lang="cy-GB" sz="3600" dirty="0"/>
          </a:p>
          <a:p>
            <a:r>
              <a:rPr lang="cy-GB" sz="3600" dirty="0"/>
              <a:t>Mae’n amser gweithio.</a:t>
            </a:r>
          </a:p>
        </p:txBody>
      </p:sp>
      <p:pic>
        <p:nvPicPr>
          <p:cNvPr id="3" name="Picture 2" descr="A person using a computer&#10;&#10;Description automatically generated">
            <a:extLst>
              <a:ext uri="{FF2B5EF4-FFF2-40B4-BE49-F238E27FC236}">
                <a16:creationId xmlns:a16="http://schemas.microsoft.com/office/drawing/2014/main" id="{6D363CCA-D5DD-4B43-599E-33F17AE6D50E}"/>
              </a:ext>
            </a:extLst>
          </p:cNvPr>
          <p:cNvPicPr>
            <a:picLocks noChangeAspect="1"/>
          </p:cNvPicPr>
          <p:nvPr/>
        </p:nvPicPr>
        <p:blipFill>
          <a:blip r:embed="rId4"/>
          <a:stretch>
            <a:fillRect/>
          </a:stretch>
        </p:blipFill>
        <p:spPr>
          <a:xfrm>
            <a:off x="742869" y="1684777"/>
            <a:ext cx="5318206" cy="3488445"/>
          </a:xfrm>
          <a:prstGeom prst="rect">
            <a:avLst/>
          </a:prstGeom>
        </p:spPr>
      </p:pic>
      <p:sp>
        <p:nvSpPr>
          <p:cNvPr id="6" name="Dalfan Cynnwys 2">
            <a:extLst>
              <a:ext uri="{FF2B5EF4-FFF2-40B4-BE49-F238E27FC236}">
                <a16:creationId xmlns:a16="http://schemas.microsoft.com/office/drawing/2014/main" id="{D6A43318-8B95-6C52-A552-20A3CCAB2966}"/>
              </a:ext>
            </a:extLst>
          </p:cNvPr>
          <p:cNvSpPr txBox="1">
            <a:spLocks/>
          </p:cNvSpPr>
          <p:nvPr/>
        </p:nvSpPr>
        <p:spPr>
          <a:xfrm>
            <a:off x="342944" y="268508"/>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Pa frawddeg sy’n gywir? / </a:t>
            </a:r>
            <a:r>
              <a:rPr lang="cy-GB" sz="3600" i="1" dirty="0">
                <a:solidFill>
                  <a:schemeClr val="bg1"/>
                </a:solidFill>
                <a:latin typeface="Calibri" panose="020F0502020204030204" pitchFamily="34" charset="0"/>
                <a:cs typeface="Calibri" panose="020F0502020204030204" pitchFamily="34" charset="0"/>
              </a:rPr>
              <a:t>Which is the right sentence?</a:t>
            </a:r>
          </a:p>
        </p:txBody>
      </p:sp>
    </p:spTree>
    <p:extLst>
      <p:ext uri="{BB962C8B-B14F-4D97-AF65-F5344CB8AC3E}">
        <p14:creationId xmlns:p14="http://schemas.microsoft.com/office/powerpoint/2010/main" val="27505289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C3510-A7CD-F643-3407-FAA3ED70C11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41186D39-D23C-4A4C-51F7-C324649DCF6E}"/>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E1126CBD-AE5D-055D-207D-5972F8D187A8}"/>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010775" y="642143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3726A695-D8A5-E098-1C4E-67E224DB6DF9}"/>
              </a:ext>
            </a:extLst>
          </p:cNvPr>
          <p:cNvSpPr txBox="1"/>
          <p:nvPr/>
        </p:nvSpPr>
        <p:spPr>
          <a:xfrm>
            <a:off x="6350002" y="1997839"/>
            <a:ext cx="5638799" cy="2862322"/>
          </a:xfrm>
          <a:prstGeom prst="rect">
            <a:avLst/>
          </a:prstGeom>
          <a:noFill/>
        </p:spPr>
        <p:txBody>
          <a:bodyPr wrap="square" rtlCol="0">
            <a:spAutoFit/>
          </a:bodyPr>
          <a:lstStyle/>
          <a:p>
            <a:r>
              <a:rPr lang="cy-GB" sz="3600" dirty="0"/>
              <a:t>Mae’n amser darllen.</a:t>
            </a:r>
          </a:p>
          <a:p>
            <a:endParaRPr lang="cy-GB" sz="3600" dirty="0"/>
          </a:p>
          <a:p>
            <a:r>
              <a:rPr lang="cy-GB" sz="3600" dirty="0"/>
              <a:t>Mae’n amser cofrestru.</a:t>
            </a:r>
          </a:p>
          <a:p>
            <a:endParaRPr lang="cy-GB" sz="3600" dirty="0"/>
          </a:p>
          <a:p>
            <a:r>
              <a:rPr lang="cy-GB" sz="3600" dirty="0"/>
              <a:t>Mae’n amser gweithio.</a:t>
            </a:r>
          </a:p>
        </p:txBody>
      </p:sp>
      <p:pic>
        <p:nvPicPr>
          <p:cNvPr id="2" name="Picture 1" descr="A child and child using a computer&#10;&#10;Description automatically generated">
            <a:extLst>
              <a:ext uri="{FF2B5EF4-FFF2-40B4-BE49-F238E27FC236}">
                <a16:creationId xmlns:a16="http://schemas.microsoft.com/office/drawing/2014/main" id="{095FA42B-D081-FE19-90F1-EBE5CD47F3EC}"/>
              </a:ext>
            </a:extLst>
          </p:cNvPr>
          <p:cNvPicPr>
            <a:picLocks noChangeAspect="1"/>
          </p:cNvPicPr>
          <p:nvPr/>
        </p:nvPicPr>
        <p:blipFill>
          <a:blip r:embed="rId4"/>
          <a:stretch>
            <a:fillRect/>
          </a:stretch>
        </p:blipFill>
        <p:spPr>
          <a:xfrm>
            <a:off x="691642" y="1737571"/>
            <a:ext cx="5150357" cy="3683714"/>
          </a:xfrm>
          <a:prstGeom prst="rect">
            <a:avLst/>
          </a:prstGeom>
        </p:spPr>
      </p:pic>
      <p:sp>
        <p:nvSpPr>
          <p:cNvPr id="6" name="Dalfan Cynnwys 2">
            <a:extLst>
              <a:ext uri="{FF2B5EF4-FFF2-40B4-BE49-F238E27FC236}">
                <a16:creationId xmlns:a16="http://schemas.microsoft.com/office/drawing/2014/main" id="{75A1D3DD-1D33-41DD-9E9E-48075668360C}"/>
              </a:ext>
            </a:extLst>
          </p:cNvPr>
          <p:cNvSpPr txBox="1">
            <a:spLocks/>
          </p:cNvSpPr>
          <p:nvPr/>
        </p:nvSpPr>
        <p:spPr>
          <a:xfrm>
            <a:off x="342944" y="268508"/>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Pa frawddeg sy’n gywir? / </a:t>
            </a:r>
            <a:r>
              <a:rPr lang="cy-GB" sz="3600" i="1" dirty="0">
                <a:solidFill>
                  <a:schemeClr val="bg1"/>
                </a:solidFill>
                <a:latin typeface="Calibri" panose="020F0502020204030204" pitchFamily="34" charset="0"/>
                <a:cs typeface="Calibri" panose="020F0502020204030204" pitchFamily="34" charset="0"/>
              </a:rPr>
              <a:t>Which is the right sentence?</a:t>
            </a:r>
          </a:p>
        </p:txBody>
      </p:sp>
    </p:spTree>
    <p:extLst>
      <p:ext uri="{BB962C8B-B14F-4D97-AF65-F5344CB8AC3E}">
        <p14:creationId xmlns:p14="http://schemas.microsoft.com/office/powerpoint/2010/main" val="13852829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F884C-F77B-14A1-CB20-0928BB35AAA8}"/>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4531B0AA-1DB0-4EF0-2002-7379AF6B18C0}"/>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AE1CFA03-13A9-FA66-DA2B-9B0607F90839}"/>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128251" y="6421437"/>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8A46BEEA-BFC2-9EAB-7916-BCA97988FFE2}"/>
              </a:ext>
            </a:extLst>
          </p:cNvPr>
          <p:cNvSpPr txBox="1"/>
          <p:nvPr/>
        </p:nvSpPr>
        <p:spPr>
          <a:xfrm>
            <a:off x="6140408" y="1997839"/>
            <a:ext cx="5638799" cy="2862322"/>
          </a:xfrm>
          <a:prstGeom prst="rect">
            <a:avLst/>
          </a:prstGeom>
          <a:noFill/>
        </p:spPr>
        <p:txBody>
          <a:bodyPr wrap="square" rtlCol="0">
            <a:spAutoFit/>
          </a:bodyPr>
          <a:lstStyle/>
          <a:p>
            <a:r>
              <a:rPr lang="cy-GB" sz="3600" dirty="0"/>
              <a:t>Mae’n amser gweithio.</a:t>
            </a:r>
          </a:p>
          <a:p>
            <a:endParaRPr lang="cy-GB" sz="3600" dirty="0"/>
          </a:p>
          <a:p>
            <a:r>
              <a:rPr lang="cy-GB" sz="3600" dirty="0"/>
              <a:t>Mae’n amser cofrestru.</a:t>
            </a:r>
          </a:p>
          <a:p>
            <a:endParaRPr lang="cy-GB" sz="3600" dirty="0"/>
          </a:p>
          <a:p>
            <a:r>
              <a:rPr lang="cy-GB" sz="3600" dirty="0"/>
              <a:t>Mae’n amser darllen.</a:t>
            </a:r>
          </a:p>
        </p:txBody>
      </p:sp>
      <p:pic>
        <p:nvPicPr>
          <p:cNvPr id="3" name="Picture 2" descr="A stack of books in different colors&#10;&#10;Description automatically generated">
            <a:extLst>
              <a:ext uri="{FF2B5EF4-FFF2-40B4-BE49-F238E27FC236}">
                <a16:creationId xmlns:a16="http://schemas.microsoft.com/office/drawing/2014/main" id="{6F5D15A0-11FA-8F47-135C-FA6065B63B66}"/>
              </a:ext>
            </a:extLst>
          </p:cNvPr>
          <p:cNvPicPr>
            <a:picLocks noChangeAspect="1"/>
          </p:cNvPicPr>
          <p:nvPr/>
        </p:nvPicPr>
        <p:blipFill>
          <a:blip r:embed="rId4"/>
          <a:stretch>
            <a:fillRect/>
          </a:stretch>
        </p:blipFill>
        <p:spPr>
          <a:xfrm>
            <a:off x="1235076" y="1492250"/>
            <a:ext cx="3907867" cy="4057650"/>
          </a:xfrm>
          <a:prstGeom prst="rect">
            <a:avLst/>
          </a:prstGeom>
        </p:spPr>
      </p:pic>
      <p:sp>
        <p:nvSpPr>
          <p:cNvPr id="6" name="Dalfan Cynnwys 2">
            <a:extLst>
              <a:ext uri="{FF2B5EF4-FFF2-40B4-BE49-F238E27FC236}">
                <a16:creationId xmlns:a16="http://schemas.microsoft.com/office/drawing/2014/main" id="{CDBFF3E9-0A4F-DCE5-BEB7-809C33D5B0C2}"/>
              </a:ext>
            </a:extLst>
          </p:cNvPr>
          <p:cNvSpPr txBox="1">
            <a:spLocks/>
          </p:cNvSpPr>
          <p:nvPr/>
        </p:nvSpPr>
        <p:spPr>
          <a:xfrm>
            <a:off x="342944" y="268508"/>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600" dirty="0">
                <a:solidFill>
                  <a:schemeClr val="bg1"/>
                </a:solidFill>
                <a:latin typeface="Calibri" panose="020F0502020204030204" pitchFamily="34" charset="0"/>
                <a:cs typeface="Calibri" panose="020F0502020204030204" pitchFamily="34" charset="0"/>
              </a:rPr>
              <a:t>Pa frawddeg sy’n gywir? / </a:t>
            </a:r>
            <a:r>
              <a:rPr lang="cy-GB" sz="3600" i="1" dirty="0">
                <a:solidFill>
                  <a:schemeClr val="bg1"/>
                </a:solidFill>
                <a:latin typeface="Calibri" panose="020F0502020204030204" pitchFamily="34" charset="0"/>
                <a:cs typeface="Calibri" panose="020F0502020204030204" pitchFamily="34" charset="0"/>
              </a:rPr>
              <a:t>Which is the right sentence?</a:t>
            </a:r>
          </a:p>
        </p:txBody>
      </p:sp>
    </p:spTree>
    <p:extLst>
      <p:ext uri="{BB962C8B-B14F-4D97-AF65-F5344CB8AC3E}">
        <p14:creationId xmlns:p14="http://schemas.microsoft.com/office/powerpoint/2010/main" val="91562424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9F51C-08D9-5FA8-CA4D-EE77B150EEF6}"/>
            </a:ext>
          </a:extLst>
        </p:cNvPr>
        <p:cNvGrpSpPr/>
        <p:nvPr/>
      </p:nvGrpSpPr>
      <p:grpSpPr>
        <a:xfrm>
          <a:off x="0" y="0"/>
          <a:ext cx="0" cy="0"/>
          <a:chOff x="0" y="0"/>
          <a:chExt cx="0" cy="0"/>
        </a:xfrm>
      </p:grpSpPr>
      <p:sp>
        <p:nvSpPr>
          <p:cNvPr id="4" name="Dalfan Cynnwys 2">
            <a:extLst>
              <a:ext uri="{FF2B5EF4-FFF2-40B4-BE49-F238E27FC236}">
                <a16:creationId xmlns:a16="http://schemas.microsoft.com/office/drawing/2014/main" id="{58D0300A-5151-275B-0BD9-184355457E40}"/>
              </a:ext>
            </a:extLst>
          </p:cNvPr>
          <p:cNvSpPr txBox="1">
            <a:spLocks/>
          </p:cNvSpPr>
          <p:nvPr/>
        </p:nvSpPr>
        <p:spPr>
          <a:xfrm>
            <a:off x="342944" y="136165"/>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200" dirty="0">
                <a:solidFill>
                  <a:schemeClr val="bg1"/>
                </a:solidFill>
                <a:latin typeface="Calibri" panose="020F0502020204030204" pitchFamily="34" charset="0"/>
                <a:cs typeface="Calibri" panose="020F0502020204030204" pitchFamily="34" charset="0"/>
              </a:rPr>
              <a:t>Pa un sy ar goll? / </a:t>
            </a:r>
            <a:r>
              <a:rPr lang="cy-GB" sz="3200" i="1" dirty="0">
                <a:solidFill>
                  <a:schemeClr val="bg1"/>
                </a:solidFill>
                <a:latin typeface="Calibri" panose="020F0502020204030204" pitchFamily="34" charset="0"/>
                <a:cs typeface="Calibri" panose="020F0502020204030204" pitchFamily="34" charset="0"/>
              </a:rPr>
              <a:t>Which one is missing?</a:t>
            </a:r>
          </a:p>
        </p:txBody>
      </p:sp>
      <p:sp>
        <p:nvSpPr>
          <p:cNvPr id="8" name="Rectangle 7">
            <a:extLst>
              <a:ext uri="{FF2B5EF4-FFF2-40B4-BE49-F238E27FC236}">
                <a16:creationId xmlns:a16="http://schemas.microsoft.com/office/drawing/2014/main" id="{17480986-C8F6-D63A-C3E2-017E5ECDF718}"/>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AD95C312-00E4-007F-A263-3D26426C4C51}"/>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025991" y="64155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A child and child using a computer&#10;&#10;Description automatically generated">
            <a:extLst>
              <a:ext uri="{FF2B5EF4-FFF2-40B4-BE49-F238E27FC236}">
                <a16:creationId xmlns:a16="http://schemas.microsoft.com/office/drawing/2014/main" id="{B695EC31-1D04-43E9-4E71-1F7F092BE624}"/>
              </a:ext>
            </a:extLst>
          </p:cNvPr>
          <p:cNvPicPr>
            <a:picLocks noChangeAspect="1"/>
          </p:cNvPicPr>
          <p:nvPr/>
        </p:nvPicPr>
        <p:blipFill>
          <a:blip r:embed="rId4"/>
          <a:stretch>
            <a:fillRect/>
          </a:stretch>
        </p:blipFill>
        <p:spPr>
          <a:xfrm>
            <a:off x="2129749" y="2243138"/>
            <a:ext cx="2757726" cy="2157010"/>
          </a:xfrm>
          <a:prstGeom prst="rect">
            <a:avLst/>
          </a:prstGeom>
        </p:spPr>
      </p:pic>
      <p:sp>
        <p:nvSpPr>
          <p:cNvPr id="13" name="TextBox 12">
            <a:extLst>
              <a:ext uri="{FF2B5EF4-FFF2-40B4-BE49-F238E27FC236}">
                <a16:creationId xmlns:a16="http://schemas.microsoft.com/office/drawing/2014/main" id="{BC0A7D8A-8B48-8629-DEB9-CE1A535734A5}"/>
              </a:ext>
            </a:extLst>
          </p:cNvPr>
          <p:cNvSpPr txBox="1"/>
          <p:nvPr/>
        </p:nvSpPr>
        <p:spPr>
          <a:xfrm>
            <a:off x="1607805" y="4878263"/>
            <a:ext cx="3801613" cy="523220"/>
          </a:xfrm>
          <a:prstGeom prst="rect">
            <a:avLst/>
          </a:prstGeom>
          <a:noFill/>
        </p:spPr>
        <p:txBody>
          <a:bodyPr wrap="square" rtlCol="0">
            <a:spAutoFit/>
          </a:bodyPr>
          <a:lstStyle/>
          <a:p>
            <a:pPr algn="ctr"/>
            <a:r>
              <a:rPr lang="cy-GB" sz="2800" dirty="0"/>
              <a:t>Mae’n amser gweithio.</a:t>
            </a:r>
          </a:p>
        </p:txBody>
      </p:sp>
      <p:sp>
        <p:nvSpPr>
          <p:cNvPr id="14" name="TextBox 13">
            <a:extLst>
              <a:ext uri="{FF2B5EF4-FFF2-40B4-BE49-F238E27FC236}">
                <a16:creationId xmlns:a16="http://schemas.microsoft.com/office/drawing/2014/main" id="{4EE71BF8-ACD5-D551-E101-C9B4B56B2F88}"/>
              </a:ext>
            </a:extLst>
          </p:cNvPr>
          <p:cNvSpPr txBox="1"/>
          <p:nvPr/>
        </p:nvSpPr>
        <p:spPr>
          <a:xfrm>
            <a:off x="6782584" y="4878263"/>
            <a:ext cx="3914775" cy="523220"/>
          </a:xfrm>
          <a:prstGeom prst="rect">
            <a:avLst/>
          </a:prstGeom>
          <a:noFill/>
        </p:spPr>
        <p:txBody>
          <a:bodyPr wrap="square" rtlCol="0">
            <a:spAutoFit/>
          </a:bodyPr>
          <a:lstStyle/>
          <a:p>
            <a:pPr algn="ctr"/>
            <a:r>
              <a:rPr lang="cy-GB" sz="2800" dirty="0"/>
              <a:t>Mae’n amser cofrestru.</a:t>
            </a:r>
          </a:p>
        </p:txBody>
      </p:sp>
      <p:pic>
        <p:nvPicPr>
          <p:cNvPr id="2" name="Picture 1" descr="A person using a computer&#10;&#10;Description automatically generated">
            <a:extLst>
              <a:ext uri="{FF2B5EF4-FFF2-40B4-BE49-F238E27FC236}">
                <a16:creationId xmlns:a16="http://schemas.microsoft.com/office/drawing/2014/main" id="{D8BE2A4B-E413-A819-EFB5-FE18887FB08D}"/>
              </a:ext>
            </a:extLst>
          </p:cNvPr>
          <p:cNvPicPr>
            <a:picLocks noChangeAspect="1"/>
          </p:cNvPicPr>
          <p:nvPr/>
        </p:nvPicPr>
        <p:blipFill>
          <a:blip r:embed="rId5"/>
          <a:stretch>
            <a:fillRect/>
          </a:stretch>
        </p:blipFill>
        <p:spPr>
          <a:xfrm>
            <a:off x="7040092" y="2243138"/>
            <a:ext cx="3399757" cy="2157010"/>
          </a:xfrm>
          <a:prstGeom prst="rect">
            <a:avLst/>
          </a:prstGeom>
        </p:spPr>
      </p:pic>
    </p:spTree>
    <p:extLst>
      <p:ext uri="{BB962C8B-B14F-4D97-AF65-F5344CB8AC3E}">
        <p14:creationId xmlns:p14="http://schemas.microsoft.com/office/powerpoint/2010/main" val="357289434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A5D44-5420-2560-5182-E5A36DD66059}"/>
            </a:ext>
          </a:extLst>
        </p:cNvPr>
        <p:cNvGrpSpPr/>
        <p:nvPr/>
      </p:nvGrpSpPr>
      <p:grpSpPr>
        <a:xfrm>
          <a:off x="0" y="0"/>
          <a:ext cx="0" cy="0"/>
          <a:chOff x="0" y="0"/>
          <a:chExt cx="0" cy="0"/>
        </a:xfrm>
      </p:grpSpPr>
      <p:sp>
        <p:nvSpPr>
          <p:cNvPr id="4" name="Dalfan Cynnwys 2">
            <a:extLst>
              <a:ext uri="{FF2B5EF4-FFF2-40B4-BE49-F238E27FC236}">
                <a16:creationId xmlns:a16="http://schemas.microsoft.com/office/drawing/2014/main" id="{C1C26C43-B549-D0C9-6DDF-CF0DE71FEA21}"/>
              </a:ext>
            </a:extLst>
          </p:cNvPr>
          <p:cNvSpPr txBox="1">
            <a:spLocks/>
          </p:cNvSpPr>
          <p:nvPr/>
        </p:nvSpPr>
        <p:spPr>
          <a:xfrm>
            <a:off x="342944" y="136165"/>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200" dirty="0">
                <a:solidFill>
                  <a:schemeClr val="bg1"/>
                </a:solidFill>
                <a:latin typeface="Calibri" panose="020F0502020204030204" pitchFamily="34" charset="0"/>
                <a:cs typeface="Calibri" panose="020F0502020204030204" pitchFamily="34" charset="0"/>
              </a:rPr>
              <a:t>Pa un sy ar goll? / </a:t>
            </a:r>
            <a:r>
              <a:rPr lang="cy-GB" sz="3200" i="1" dirty="0">
                <a:solidFill>
                  <a:schemeClr val="bg1"/>
                </a:solidFill>
                <a:latin typeface="Calibri" panose="020F0502020204030204" pitchFamily="34" charset="0"/>
                <a:cs typeface="Calibri" panose="020F0502020204030204" pitchFamily="34" charset="0"/>
              </a:rPr>
              <a:t>Which one is missing?</a:t>
            </a:r>
          </a:p>
        </p:txBody>
      </p:sp>
      <p:sp>
        <p:nvSpPr>
          <p:cNvPr id="8" name="Rectangle 7">
            <a:extLst>
              <a:ext uri="{FF2B5EF4-FFF2-40B4-BE49-F238E27FC236}">
                <a16:creationId xmlns:a16="http://schemas.microsoft.com/office/drawing/2014/main" id="{2DAF1B0D-B3DB-34FA-E548-DEC28B66233D}"/>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FA853CCA-B3E4-38F9-55BD-E9B7776C8435}"/>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025991" y="64155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A5BC7BA9-1EE8-CA4D-3421-69025A948492}"/>
              </a:ext>
            </a:extLst>
          </p:cNvPr>
          <p:cNvSpPr txBox="1"/>
          <p:nvPr/>
        </p:nvSpPr>
        <p:spPr>
          <a:xfrm>
            <a:off x="1793543" y="4893298"/>
            <a:ext cx="3801613" cy="523220"/>
          </a:xfrm>
          <a:prstGeom prst="rect">
            <a:avLst/>
          </a:prstGeom>
          <a:noFill/>
        </p:spPr>
        <p:txBody>
          <a:bodyPr wrap="square" rtlCol="0">
            <a:spAutoFit/>
          </a:bodyPr>
          <a:lstStyle/>
          <a:p>
            <a:pPr algn="ctr"/>
            <a:r>
              <a:rPr lang="cy-GB" sz="2800" dirty="0"/>
              <a:t>Mae’n amser darllen.</a:t>
            </a:r>
          </a:p>
        </p:txBody>
      </p:sp>
      <p:sp>
        <p:nvSpPr>
          <p:cNvPr id="14" name="TextBox 13">
            <a:extLst>
              <a:ext uri="{FF2B5EF4-FFF2-40B4-BE49-F238E27FC236}">
                <a16:creationId xmlns:a16="http://schemas.microsoft.com/office/drawing/2014/main" id="{4BC7C12B-4EDD-6797-617D-DF0E9230EADD}"/>
              </a:ext>
            </a:extLst>
          </p:cNvPr>
          <p:cNvSpPr txBox="1"/>
          <p:nvPr/>
        </p:nvSpPr>
        <p:spPr>
          <a:xfrm>
            <a:off x="6943725" y="4893298"/>
            <a:ext cx="3801613" cy="523220"/>
          </a:xfrm>
          <a:prstGeom prst="rect">
            <a:avLst/>
          </a:prstGeom>
          <a:noFill/>
        </p:spPr>
        <p:txBody>
          <a:bodyPr wrap="square" rtlCol="0">
            <a:spAutoFit/>
          </a:bodyPr>
          <a:lstStyle/>
          <a:p>
            <a:pPr algn="ctr"/>
            <a:r>
              <a:rPr lang="cy-GB" sz="2800" dirty="0"/>
              <a:t>Mae’n amser cofrestru.</a:t>
            </a:r>
          </a:p>
        </p:txBody>
      </p:sp>
      <p:pic>
        <p:nvPicPr>
          <p:cNvPr id="2" name="Picture 1" descr="A person using a computer&#10;&#10;Description automatically generated">
            <a:extLst>
              <a:ext uri="{FF2B5EF4-FFF2-40B4-BE49-F238E27FC236}">
                <a16:creationId xmlns:a16="http://schemas.microsoft.com/office/drawing/2014/main" id="{26AA3A33-6AE0-2EF9-CC4E-482C06A6FD89}"/>
              </a:ext>
            </a:extLst>
          </p:cNvPr>
          <p:cNvPicPr>
            <a:picLocks noChangeAspect="1"/>
          </p:cNvPicPr>
          <p:nvPr/>
        </p:nvPicPr>
        <p:blipFill>
          <a:blip r:embed="rId4"/>
          <a:stretch>
            <a:fillRect/>
          </a:stretch>
        </p:blipFill>
        <p:spPr>
          <a:xfrm>
            <a:off x="6957925" y="2243138"/>
            <a:ext cx="3399757" cy="2157010"/>
          </a:xfrm>
          <a:prstGeom prst="rect">
            <a:avLst/>
          </a:prstGeom>
        </p:spPr>
      </p:pic>
      <p:pic>
        <p:nvPicPr>
          <p:cNvPr id="3" name="Picture 2" descr="A stack of books in different colors&#10;&#10;Description automatically generated">
            <a:extLst>
              <a:ext uri="{FF2B5EF4-FFF2-40B4-BE49-F238E27FC236}">
                <a16:creationId xmlns:a16="http://schemas.microsoft.com/office/drawing/2014/main" id="{0DD02080-9230-04B1-3D12-6213B89AF297}"/>
              </a:ext>
            </a:extLst>
          </p:cNvPr>
          <p:cNvPicPr>
            <a:picLocks noChangeAspect="1"/>
          </p:cNvPicPr>
          <p:nvPr/>
        </p:nvPicPr>
        <p:blipFill>
          <a:blip r:embed="rId5"/>
          <a:stretch>
            <a:fillRect/>
          </a:stretch>
        </p:blipFill>
        <p:spPr>
          <a:xfrm>
            <a:off x="2412455" y="1956047"/>
            <a:ext cx="2511282" cy="2474171"/>
          </a:xfrm>
          <a:prstGeom prst="rect">
            <a:avLst/>
          </a:prstGeom>
        </p:spPr>
      </p:pic>
    </p:spTree>
    <p:extLst>
      <p:ext uri="{BB962C8B-B14F-4D97-AF65-F5344CB8AC3E}">
        <p14:creationId xmlns:p14="http://schemas.microsoft.com/office/powerpoint/2010/main" val="129760633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9373B-F4A7-38D0-EA20-276A68C377D6}"/>
            </a:ext>
          </a:extLst>
        </p:cNvPr>
        <p:cNvGrpSpPr/>
        <p:nvPr/>
      </p:nvGrpSpPr>
      <p:grpSpPr>
        <a:xfrm>
          <a:off x="0" y="0"/>
          <a:ext cx="0" cy="0"/>
          <a:chOff x="0" y="0"/>
          <a:chExt cx="0" cy="0"/>
        </a:xfrm>
      </p:grpSpPr>
      <p:sp>
        <p:nvSpPr>
          <p:cNvPr id="4" name="Dalfan Cynnwys 2">
            <a:extLst>
              <a:ext uri="{FF2B5EF4-FFF2-40B4-BE49-F238E27FC236}">
                <a16:creationId xmlns:a16="http://schemas.microsoft.com/office/drawing/2014/main" id="{772B99FB-05F8-688D-DD33-02C677C7E01A}"/>
              </a:ext>
            </a:extLst>
          </p:cNvPr>
          <p:cNvSpPr txBox="1">
            <a:spLocks/>
          </p:cNvSpPr>
          <p:nvPr/>
        </p:nvSpPr>
        <p:spPr>
          <a:xfrm>
            <a:off x="342944" y="136165"/>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200" dirty="0">
                <a:solidFill>
                  <a:schemeClr val="bg1"/>
                </a:solidFill>
                <a:latin typeface="Calibri" panose="020F0502020204030204" pitchFamily="34" charset="0"/>
                <a:cs typeface="Calibri" panose="020F0502020204030204" pitchFamily="34" charset="0"/>
              </a:rPr>
              <a:t>Pa un sy ar goll? / </a:t>
            </a:r>
            <a:r>
              <a:rPr lang="cy-GB" sz="3200" i="1" dirty="0">
                <a:solidFill>
                  <a:schemeClr val="bg1"/>
                </a:solidFill>
                <a:latin typeface="Calibri" panose="020F0502020204030204" pitchFamily="34" charset="0"/>
                <a:cs typeface="Calibri" panose="020F0502020204030204" pitchFamily="34" charset="0"/>
              </a:rPr>
              <a:t>Which one is missing?</a:t>
            </a:r>
          </a:p>
        </p:txBody>
      </p:sp>
      <p:sp>
        <p:nvSpPr>
          <p:cNvPr id="8" name="Rectangle 7">
            <a:extLst>
              <a:ext uri="{FF2B5EF4-FFF2-40B4-BE49-F238E27FC236}">
                <a16:creationId xmlns:a16="http://schemas.microsoft.com/office/drawing/2014/main" id="{5057FEE0-A04B-8E57-9312-B719D37D9476}"/>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268AFD28-290C-BB69-383B-363D533B9CDB}"/>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025991" y="64155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stack of books in different colors&#10;&#10;Description automatically generated">
            <a:extLst>
              <a:ext uri="{FF2B5EF4-FFF2-40B4-BE49-F238E27FC236}">
                <a16:creationId xmlns:a16="http://schemas.microsoft.com/office/drawing/2014/main" id="{2E123A3B-EF24-CDE0-E688-41619D5DE5F7}"/>
              </a:ext>
            </a:extLst>
          </p:cNvPr>
          <p:cNvPicPr>
            <a:picLocks noChangeAspect="1"/>
          </p:cNvPicPr>
          <p:nvPr/>
        </p:nvPicPr>
        <p:blipFill>
          <a:blip r:embed="rId4"/>
          <a:stretch>
            <a:fillRect/>
          </a:stretch>
        </p:blipFill>
        <p:spPr>
          <a:xfrm>
            <a:off x="2412455" y="1956047"/>
            <a:ext cx="2511282" cy="2474171"/>
          </a:xfrm>
          <a:prstGeom prst="rect">
            <a:avLst/>
          </a:prstGeom>
        </p:spPr>
      </p:pic>
      <p:pic>
        <p:nvPicPr>
          <p:cNvPr id="6" name="Picture 5" descr="A child and child using a computer&#10;&#10;Description automatically generated">
            <a:extLst>
              <a:ext uri="{FF2B5EF4-FFF2-40B4-BE49-F238E27FC236}">
                <a16:creationId xmlns:a16="http://schemas.microsoft.com/office/drawing/2014/main" id="{DAA14B39-9175-5363-5EDA-F78826D57E70}"/>
              </a:ext>
            </a:extLst>
          </p:cNvPr>
          <p:cNvPicPr>
            <a:picLocks noChangeAspect="1"/>
          </p:cNvPicPr>
          <p:nvPr/>
        </p:nvPicPr>
        <p:blipFill>
          <a:blip r:embed="rId5"/>
          <a:stretch>
            <a:fillRect/>
          </a:stretch>
        </p:blipFill>
        <p:spPr>
          <a:xfrm>
            <a:off x="7409537" y="2243138"/>
            <a:ext cx="2757726" cy="2157010"/>
          </a:xfrm>
          <a:prstGeom prst="rect">
            <a:avLst/>
          </a:prstGeom>
        </p:spPr>
      </p:pic>
      <p:sp>
        <p:nvSpPr>
          <p:cNvPr id="13" name="TextBox 12">
            <a:extLst>
              <a:ext uri="{FF2B5EF4-FFF2-40B4-BE49-F238E27FC236}">
                <a16:creationId xmlns:a16="http://schemas.microsoft.com/office/drawing/2014/main" id="{06D81784-0B26-420B-048D-AFBA375E6D3C}"/>
              </a:ext>
            </a:extLst>
          </p:cNvPr>
          <p:cNvSpPr txBox="1"/>
          <p:nvPr/>
        </p:nvSpPr>
        <p:spPr>
          <a:xfrm>
            <a:off x="1941962" y="4893298"/>
            <a:ext cx="3452267" cy="523220"/>
          </a:xfrm>
          <a:prstGeom prst="rect">
            <a:avLst/>
          </a:prstGeom>
          <a:noFill/>
        </p:spPr>
        <p:txBody>
          <a:bodyPr wrap="square" rtlCol="0">
            <a:spAutoFit/>
          </a:bodyPr>
          <a:lstStyle/>
          <a:p>
            <a:pPr algn="ctr"/>
            <a:r>
              <a:rPr lang="cy-GB" sz="2800" dirty="0"/>
              <a:t>Mae’n amser darllen.</a:t>
            </a:r>
          </a:p>
        </p:txBody>
      </p:sp>
      <p:sp>
        <p:nvSpPr>
          <p:cNvPr id="14" name="TextBox 13">
            <a:extLst>
              <a:ext uri="{FF2B5EF4-FFF2-40B4-BE49-F238E27FC236}">
                <a16:creationId xmlns:a16="http://schemas.microsoft.com/office/drawing/2014/main" id="{6DEE8AE6-84E8-F0BD-3273-057999649AFA}"/>
              </a:ext>
            </a:extLst>
          </p:cNvPr>
          <p:cNvSpPr txBox="1"/>
          <p:nvPr/>
        </p:nvSpPr>
        <p:spPr>
          <a:xfrm>
            <a:off x="6943725" y="4893298"/>
            <a:ext cx="3689351" cy="523220"/>
          </a:xfrm>
          <a:prstGeom prst="rect">
            <a:avLst/>
          </a:prstGeom>
          <a:noFill/>
        </p:spPr>
        <p:txBody>
          <a:bodyPr wrap="square" rtlCol="0">
            <a:spAutoFit/>
          </a:bodyPr>
          <a:lstStyle/>
          <a:p>
            <a:pPr algn="ctr"/>
            <a:r>
              <a:rPr lang="cy-GB" sz="2800" dirty="0"/>
              <a:t>Mae’n amser gweithio.</a:t>
            </a:r>
          </a:p>
        </p:txBody>
      </p:sp>
    </p:spTree>
    <p:extLst>
      <p:ext uri="{BB962C8B-B14F-4D97-AF65-F5344CB8AC3E}">
        <p14:creationId xmlns:p14="http://schemas.microsoft.com/office/powerpoint/2010/main" val="352095389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E037F-8F67-79BE-F9F7-42029651FE1B}"/>
            </a:ext>
          </a:extLst>
        </p:cNvPr>
        <p:cNvGrpSpPr/>
        <p:nvPr/>
      </p:nvGrpSpPr>
      <p:grpSpPr>
        <a:xfrm>
          <a:off x="0" y="0"/>
          <a:ext cx="0" cy="0"/>
          <a:chOff x="0" y="0"/>
          <a:chExt cx="0" cy="0"/>
        </a:xfrm>
      </p:grpSpPr>
      <p:sp>
        <p:nvSpPr>
          <p:cNvPr id="4" name="Dalfan Cynnwys 2">
            <a:extLst>
              <a:ext uri="{FF2B5EF4-FFF2-40B4-BE49-F238E27FC236}">
                <a16:creationId xmlns:a16="http://schemas.microsoft.com/office/drawing/2014/main" id="{8DB98E09-F428-3F24-5C00-D8BD6F6F7722}"/>
              </a:ext>
            </a:extLst>
          </p:cNvPr>
          <p:cNvSpPr txBox="1">
            <a:spLocks/>
          </p:cNvSpPr>
          <p:nvPr/>
        </p:nvSpPr>
        <p:spPr>
          <a:xfrm>
            <a:off x="342944" y="136165"/>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spcAft>
                <a:spcPts val="1200"/>
              </a:spcAft>
              <a:buFont typeface="Arial" panose="020B0604020202020204" pitchFamily="34" charset="0"/>
              <a:buNone/>
              <a:defRPr/>
            </a:pPr>
            <a:r>
              <a:rPr lang="cy-GB" sz="3200" dirty="0">
                <a:solidFill>
                  <a:schemeClr val="bg1"/>
                </a:solidFill>
                <a:latin typeface="Calibri" panose="020F0502020204030204" pitchFamily="34" charset="0"/>
                <a:cs typeface="Calibri" panose="020F0502020204030204" pitchFamily="34" charset="0"/>
              </a:rPr>
              <a:t>Trafodwch mewn parau / </a:t>
            </a:r>
            <a:r>
              <a:rPr lang="cy-GB" sz="3200" i="1" dirty="0">
                <a:solidFill>
                  <a:schemeClr val="bg1"/>
                </a:solidFill>
                <a:latin typeface="Calibri" panose="020F0502020204030204" pitchFamily="34" charset="0"/>
                <a:cs typeface="Calibri" panose="020F0502020204030204" pitchFamily="34" charset="0"/>
              </a:rPr>
              <a:t>Discuss in pairs</a:t>
            </a:r>
          </a:p>
        </p:txBody>
      </p:sp>
      <p:sp>
        <p:nvSpPr>
          <p:cNvPr id="8" name="Rectangle 7">
            <a:extLst>
              <a:ext uri="{FF2B5EF4-FFF2-40B4-BE49-F238E27FC236}">
                <a16:creationId xmlns:a16="http://schemas.microsoft.com/office/drawing/2014/main" id="{8A48DD96-8C62-DD2A-957F-B0E35F96723F}"/>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9" name="Picture 8">
            <a:extLst>
              <a:ext uri="{FF2B5EF4-FFF2-40B4-BE49-F238E27FC236}">
                <a16:creationId xmlns:a16="http://schemas.microsoft.com/office/drawing/2014/main" id="{1C829D29-67A5-4171-1F76-338C4280B5AB}"/>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025991" y="6415518"/>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F72D484E-3DED-6BAA-B312-6B07EB44E281}"/>
              </a:ext>
            </a:extLst>
          </p:cNvPr>
          <p:cNvSpPr txBox="1"/>
          <p:nvPr/>
        </p:nvSpPr>
        <p:spPr>
          <a:xfrm>
            <a:off x="1489076" y="1643063"/>
            <a:ext cx="9297987" cy="3170099"/>
          </a:xfrm>
          <a:prstGeom prst="rect">
            <a:avLst/>
          </a:prstGeom>
          <a:noFill/>
        </p:spPr>
        <p:txBody>
          <a:bodyPr wrap="square" rtlCol="0">
            <a:spAutoFit/>
          </a:bodyPr>
          <a:lstStyle/>
          <a:p>
            <a:r>
              <a:rPr lang="cy-GB" sz="4000" b="1" dirty="0"/>
              <a:t>Pa eiriau eraill gallwch chi defnyddio ar ôl ‘Mae’n amser...’?</a:t>
            </a:r>
          </a:p>
          <a:p>
            <a:endParaRPr lang="cy-GB" sz="4000" dirty="0"/>
          </a:p>
          <a:p>
            <a:r>
              <a:rPr lang="cy-GB" sz="4000" i="1" dirty="0"/>
              <a:t>What other words can you use after</a:t>
            </a:r>
          </a:p>
          <a:p>
            <a:r>
              <a:rPr lang="cy-GB" sz="4000" i="1" dirty="0"/>
              <a:t>‘Mae’n amser...?’</a:t>
            </a:r>
          </a:p>
        </p:txBody>
      </p:sp>
    </p:spTree>
    <p:extLst>
      <p:ext uri="{BB962C8B-B14F-4D97-AF65-F5344CB8AC3E}">
        <p14:creationId xmlns:p14="http://schemas.microsoft.com/office/powerpoint/2010/main" val="341833252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yellow squares with black text&#10;&#10;AI-generated content may be incorrect.">
            <a:extLst>
              <a:ext uri="{FF2B5EF4-FFF2-40B4-BE49-F238E27FC236}">
                <a16:creationId xmlns:a16="http://schemas.microsoft.com/office/drawing/2014/main" id="{6EFECAEB-CFBD-9A29-FB39-35BFCB46AC2D}"/>
              </a:ext>
            </a:extLst>
          </p:cNvPr>
          <p:cNvPicPr>
            <a:picLocks noChangeAspect="1"/>
          </p:cNvPicPr>
          <p:nvPr/>
        </p:nvPicPr>
        <p:blipFill>
          <a:blip r:embed="rId2"/>
          <a:stretch>
            <a:fillRect/>
          </a:stretch>
        </p:blipFill>
        <p:spPr>
          <a:xfrm>
            <a:off x="2156847" y="779462"/>
            <a:ext cx="7878306" cy="5521325"/>
          </a:xfrm>
          <a:prstGeom prst="rect">
            <a:avLst/>
          </a:prstGeom>
        </p:spPr>
      </p:pic>
    </p:spTree>
    <p:extLst>
      <p:ext uri="{BB962C8B-B14F-4D97-AF65-F5344CB8AC3E}">
        <p14:creationId xmlns:p14="http://schemas.microsoft.com/office/powerpoint/2010/main" val="211166429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yellow rectangles with black text&#10;&#10;AI-generated content may be incorrect.">
            <a:extLst>
              <a:ext uri="{FF2B5EF4-FFF2-40B4-BE49-F238E27FC236}">
                <a16:creationId xmlns:a16="http://schemas.microsoft.com/office/drawing/2014/main" id="{3C9FD31D-E03D-D319-EA33-EAAB237142F7}"/>
              </a:ext>
            </a:extLst>
          </p:cNvPr>
          <p:cNvPicPr>
            <a:picLocks noChangeAspect="1"/>
          </p:cNvPicPr>
          <p:nvPr/>
        </p:nvPicPr>
        <p:blipFill>
          <a:blip r:embed="rId2"/>
          <a:stretch>
            <a:fillRect/>
          </a:stretch>
        </p:blipFill>
        <p:spPr>
          <a:xfrm>
            <a:off x="2053851" y="636587"/>
            <a:ext cx="8326812" cy="5835650"/>
          </a:xfrm>
          <a:prstGeom prst="rect">
            <a:avLst/>
          </a:prstGeom>
        </p:spPr>
      </p:pic>
    </p:spTree>
    <p:extLst>
      <p:ext uri="{BB962C8B-B14F-4D97-AF65-F5344CB8AC3E}">
        <p14:creationId xmlns:p14="http://schemas.microsoft.com/office/powerpoint/2010/main" val="365507782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4341881" y="3083740"/>
            <a:ext cx="33179" cy="360420"/>
          </a:xfrm>
          <a:prstGeom prst="rect">
            <a:avLst/>
          </a:prstGeom>
          <a:noFill/>
        </p:spPr>
        <p:txBody>
          <a:bodyPr wrap="square" rtlCol="0">
            <a:spAutoFit/>
          </a:bodyPr>
          <a:lstStyle/>
          <a:p>
            <a:endParaRPr lang="en-GB" sz="1742" dirty="0"/>
          </a:p>
        </p:txBody>
      </p:sp>
      <p:sp>
        <p:nvSpPr>
          <p:cNvPr id="17" name="TextBox 16"/>
          <p:cNvSpPr txBox="1"/>
          <p:nvPr/>
        </p:nvSpPr>
        <p:spPr>
          <a:xfrm>
            <a:off x="1829327" y="1887742"/>
            <a:ext cx="1881263" cy="360420"/>
          </a:xfrm>
          <a:prstGeom prst="rect">
            <a:avLst/>
          </a:prstGeom>
          <a:solidFill>
            <a:schemeClr val="tx2">
              <a:lumMod val="20000"/>
              <a:lumOff val="80000"/>
            </a:schemeClr>
          </a:solidFill>
        </p:spPr>
        <p:txBody>
          <a:bodyPr wrap="square" rtlCol="0">
            <a:spAutoFit/>
          </a:bodyPr>
          <a:lstStyle/>
          <a:p>
            <a:r>
              <a:rPr lang="en-GB" sz="1742" dirty="0">
                <a:latin typeface="Tw Cen MT" panose="020B0602020104020603" pitchFamily="34" charset="0"/>
              </a:rPr>
              <a:t>1) </a:t>
            </a:r>
            <a:r>
              <a:rPr lang="en-GB" sz="1742" dirty="0">
                <a:latin typeface="Calibri" panose="020F0502020204030204" pitchFamily="34" charset="0"/>
                <a:cs typeface="Calibri" panose="020F0502020204030204" pitchFamily="34" charset="0"/>
              </a:rPr>
              <a:t>Helo! </a:t>
            </a:r>
          </a:p>
        </p:txBody>
      </p:sp>
      <p:graphicFrame>
        <p:nvGraphicFramePr>
          <p:cNvPr id="18" name="Table 17"/>
          <p:cNvGraphicFramePr>
            <a:graphicFrameLocks noGrp="1"/>
          </p:cNvGraphicFramePr>
          <p:nvPr>
            <p:extLst>
              <p:ext uri="{D42A27DB-BD31-4B8C-83A1-F6EECF244321}">
                <p14:modId xmlns:p14="http://schemas.microsoft.com/office/powerpoint/2010/main" val="1813230950"/>
              </p:ext>
            </p:extLst>
          </p:nvPr>
        </p:nvGraphicFramePr>
        <p:xfrm>
          <a:off x="3710590" y="1733589"/>
          <a:ext cx="1881262" cy="663594"/>
        </p:xfrm>
        <a:graphic>
          <a:graphicData uri="http://schemas.openxmlformats.org/drawingml/2006/table">
            <a:tbl>
              <a:tblPr firstRow="1" bandRow="1">
                <a:tableStyleId>{5C22544A-7EE6-4342-B048-85BDC9FD1C3A}</a:tableStyleId>
              </a:tblPr>
              <a:tblGrid>
                <a:gridCol w="1881262">
                  <a:extLst>
                    <a:ext uri="{9D8B030D-6E8A-4147-A177-3AD203B41FA5}">
                      <a16:colId xmlns:a16="http://schemas.microsoft.com/office/drawing/2014/main" val="3475151589"/>
                    </a:ext>
                  </a:extLst>
                </a:gridCol>
              </a:tblGrid>
              <a:tr h="331797">
                <a:tc>
                  <a:txBody>
                    <a:bodyPr/>
                    <a:lstStyle/>
                    <a:p>
                      <a:r>
                        <a:rPr lang="en-GB" sz="1700" b="0" dirty="0">
                          <a:solidFill>
                            <a:schemeClr val="tx1"/>
                          </a:solidFill>
                        </a:rPr>
                        <a:t>Bore da!</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877060144"/>
                  </a:ext>
                </a:extLst>
              </a:tr>
              <a:tr h="331797">
                <a:tc>
                  <a:txBody>
                    <a:bodyPr/>
                    <a:lstStyle/>
                    <a:p>
                      <a:r>
                        <a:rPr lang="en-GB" sz="1700" dirty="0" err="1"/>
                        <a:t>P’nawn</a:t>
                      </a:r>
                      <a:r>
                        <a:rPr lang="en-GB" sz="1700" dirty="0"/>
                        <a:t> da!</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4200997297"/>
                  </a:ext>
                </a:extLst>
              </a:tr>
            </a:tbl>
          </a:graphicData>
        </a:graphic>
      </p:graphicFrame>
      <p:sp>
        <p:nvSpPr>
          <p:cNvPr id="19" name="TextBox 18"/>
          <p:cNvSpPr txBox="1"/>
          <p:nvPr/>
        </p:nvSpPr>
        <p:spPr>
          <a:xfrm>
            <a:off x="6592020" y="1966081"/>
            <a:ext cx="1320946" cy="360420"/>
          </a:xfrm>
          <a:prstGeom prst="rect">
            <a:avLst/>
          </a:prstGeom>
          <a:solidFill>
            <a:schemeClr val="accent2">
              <a:lumMod val="20000"/>
              <a:lumOff val="80000"/>
            </a:schemeClr>
          </a:solidFill>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sz="1742" dirty="0">
                <a:latin typeface="Tw Cen MT" panose="020B0602020104020603" pitchFamily="34" charset="0"/>
              </a:rPr>
              <a:t>2) </a:t>
            </a:r>
            <a:r>
              <a:rPr lang="en-GB" sz="1742" dirty="0" err="1">
                <a:latin typeface="Calibri" panose="020F0502020204030204" pitchFamily="34" charset="0"/>
                <a:cs typeface="Calibri" panose="020F0502020204030204" pitchFamily="34" charset="0"/>
              </a:rPr>
              <a:t>Pawb</a:t>
            </a:r>
            <a:r>
              <a:rPr lang="en-GB" sz="1742" dirty="0">
                <a:latin typeface="Calibri" panose="020F0502020204030204" pitchFamily="34" charset="0"/>
                <a:cs typeface="Calibri" panose="020F0502020204030204" pitchFamily="34" charset="0"/>
              </a:rPr>
              <a:t> </a:t>
            </a:r>
            <a:r>
              <a:rPr lang="en-GB" sz="1742" dirty="0" err="1">
                <a:latin typeface="Calibri" panose="020F0502020204030204" pitchFamily="34" charset="0"/>
                <a:cs typeface="Calibri" panose="020F0502020204030204" pitchFamily="34" charset="0"/>
              </a:rPr>
              <a:t>yn</a:t>
            </a:r>
            <a:endParaRPr lang="en-GB" sz="1742" dirty="0">
              <a:latin typeface="Calibri" panose="020F0502020204030204" pitchFamily="34" charset="0"/>
              <a:cs typeface="Calibri" panose="020F0502020204030204" pitchFamily="34" charset="0"/>
            </a:endParaRPr>
          </a:p>
        </p:txBody>
      </p:sp>
      <p:graphicFrame>
        <p:nvGraphicFramePr>
          <p:cNvPr id="20" name="Table 19"/>
          <p:cNvGraphicFramePr>
            <a:graphicFrameLocks noGrp="1"/>
          </p:cNvGraphicFramePr>
          <p:nvPr>
            <p:extLst>
              <p:ext uri="{D42A27DB-BD31-4B8C-83A1-F6EECF244321}">
                <p14:modId xmlns:p14="http://schemas.microsoft.com/office/powerpoint/2010/main" val="2780250375"/>
              </p:ext>
            </p:extLst>
          </p:nvPr>
        </p:nvGraphicFramePr>
        <p:xfrm>
          <a:off x="7923260" y="1648596"/>
          <a:ext cx="1881262" cy="995391"/>
        </p:xfrm>
        <a:graphic>
          <a:graphicData uri="http://schemas.openxmlformats.org/drawingml/2006/table">
            <a:tbl>
              <a:tblPr firstRow="1" bandRow="1">
                <a:tableStyleId>{5C22544A-7EE6-4342-B048-85BDC9FD1C3A}</a:tableStyleId>
              </a:tblPr>
              <a:tblGrid>
                <a:gridCol w="1881262">
                  <a:extLst>
                    <a:ext uri="{9D8B030D-6E8A-4147-A177-3AD203B41FA5}">
                      <a16:colId xmlns:a16="http://schemas.microsoft.com/office/drawing/2014/main" val="3475151589"/>
                    </a:ext>
                  </a:extLst>
                </a:gridCol>
              </a:tblGrid>
              <a:tr h="331797">
                <a:tc>
                  <a:txBody>
                    <a:bodyPr/>
                    <a:lstStyle/>
                    <a:p>
                      <a:r>
                        <a:rPr lang="en-GB" sz="1700" b="0" dirty="0" err="1">
                          <a:solidFill>
                            <a:schemeClr val="tx1"/>
                          </a:solidFill>
                        </a:rPr>
                        <a:t>barod</a:t>
                      </a:r>
                      <a:r>
                        <a:rPr lang="en-GB" sz="1700" b="0" dirty="0">
                          <a:solidFill>
                            <a:schemeClr val="tx1"/>
                          </a:solidFill>
                        </a:rPr>
                        <a:t>?</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877060144"/>
                  </a:ext>
                </a:extLst>
              </a:tr>
              <a:tr h="331797">
                <a:tc>
                  <a:txBody>
                    <a:bodyPr/>
                    <a:lstStyle/>
                    <a:p>
                      <a:r>
                        <a:rPr lang="en-GB" sz="1700" dirty="0"/>
                        <a:t>hapus?</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4200997297"/>
                  </a:ext>
                </a:extLst>
              </a:tr>
              <a:tr h="331797">
                <a:tc>
                  <a:txBody>
                    <a:bodyPr/>
                    <a:lstStyle/>
                    <a:p>
                      <a:r>
                        <a:rPr lang="en-GB" sz="1700" dirty="0" err="1">
                          <a:solidFill>
                            <a:schemeClr val="tx1"/>
                          </a:solidFill>
                        </a:rPr>
                        <a:t>eistedd</a:t>
                      </a:r>
                      <a:r>
                        <a:rPr lang="en-GB" sz="1700" dirty="0">
                          <a:solidFill>
                            <a:schemeClr val="tx1"/>
                          </a:solidFill>
                        </a:rPr>
                        <a:t>?</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885939787"/>
                  </a:ext>
                </a:extLst>
              </a:tr>
            </a:tbl>
          </a:graphicData>
        </a:graphic>
      </p:graphicFrame>
      <p:sp>
        <p:nvSpPr>
          <p:cNvPr id="23" name="TextBox 22"/>
          <p:cNvSpPr txBox="1"/>
          <p:nvPr/>
        </p:nvSpPr>
        <p:spPr>
          <a:xfrm>
            <a:off x="1743209" y="3883842"/>
            <a:ext cx="1759210" cy="360420"/>
          </a:xfrm>
          <a:prstGeom prst="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742" dirty="0">
                <a:latin typeface="Tw Cen MT" panose="020B0602020104020603" pitchFamily="34" charset="0"/>
              </a:rPr>
              <a:t>4) </a:t>
            </a:r>
            <a:r>
              <a:rPr lang="en-GB" sz="1742" dirty="0">
                <a:latin typeface="Calibri" panose="020F0502020204030204" pitchFamily="34" charset="0"/>
                <a:cs typeface="Calibri" panose="020F0502020204030204" pitchFamily="34" charset="0"/>
              </a:rPr>
              <a:t>Mae’n </a:t>
            </a:r>
            <a:r>
              <a:rPr lang="en-GB" sz="1742" dirty="0" err="1">
                <a:latin typeface="Calibri" panose="020F0502020204030204" pitchFamily="34" charset="0"/>
                <a:cs typeface="Calibri" panose="020F0502020204030204" pitchFamily="34" charset="0"/>
              </a:rPr>
              <a:t>amser</a:t>
            </a:r>
            <a:endParaRPr lang="en-GB" sz="1742" dirty="0">
              <a:latin typeface="Calibri" panose="020F0502020204030204" pitchFamily="34" charset="0"/>
              <a:cs typeface="Calibri" panose="020F0502020204030204" pitchFamily="34" charset="0"/>
            </a:endParaRPr>
          </a:p>
        </p:txBody>
      </p:sp>
      <p:graphicFrame>
        <p:nvGraphicFramePr>
          <p:cNvPr id="24" name="Table 23"/>
          <p:cNvGraphicFramePr>
            <a:graphicFrameLocks noGrp="1"/>
          </p:cNvGraphicFramePr>
          <p:nvPr>
            <p:extLst>
              <p:ext uri="{D42A27DB-BD31-4B8C-83A1-F6EECF244321}">
                <p14:modId xmlns:p14="http://schemas.microsoft.com/office/powerpoint/2010/main" val="2523810189"/>
              </p:ext>
            </p:extLst>
          </p:nvPr>
        </p:nvGraphicFramePr>
        <p:xfrm>
          <a:off x="3502419" y="3523422"/>
          <a:ext cx="1784316" cy="995391"/>
        </p:xfrm>
        <a:graphic>
          <a:graphicData uri="http://schemas.openxmlformats.org/drawingml/2006/table">
            <a:tbl>
              <a:tblPr firstRow="1" bandRow="1">
                <a:tableStyleId>{5C22544A-7EE6-4342-B048-85BDC9FD1C3A}</a:tableStyleId>
              </a:tblPr>
              <a:tblGrid>
                <a:gridCol w="1784316">
                  <a:extLst>
                    <a:ext uri="{9D8B030D-6E8A-4147-A177-3AD203B41FA5}">
                      <a16:colId xmlns:a16="http://schemas.microsoft.com/office/drawing/2014/main" val="3475151589"/>
                    </a:ext>
                  </a:extLst>
                </a:gridCol>
              </a:tblGrid>
              <a:tr h="331797">
                <a:tc>
                  <a:txBody>
                    <a:bodyPr/>
                    <a:lstStyle/>
                    <a:p>
                      <a:r>
                        <a:rPr lang="en-GB" sz="1700" b="0" dirty="0" err="1">
                          <a:solidFill>
                            <a:schemeClr val="tx1"/>
                          </a:solidFill>
                        </a:rPr>
                        <a:t>gweithio</a:t>
                      </a:r>
                      <a:r>
                        <a:rPr lang="en-GB" sz="1700" b="0" dirty="0">
                          <a:solidFill>
                            <a:schemeClr val="tx1"/>
                          </a:solidFill>
                        </a:rPr>
                        <a:t>.</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877060144"/>
                  </a:ext>
                </a:extLst>
              </a:tr>
              <a:tr h="331797">
                <a:tc>
                  <a:txBody>
                    <a:bodyPr/>
                    <a:lstStyle/>
                    <a:p>
                      <a:r>
                        <a:rPr lang="en-GB" sz="1700" dirty="0" err="1"/>
                        <a:t>darllen</a:t>
                      </a:r>
                      <a:r>
                        <a:rPr lang="en-GB" sz="1700" dirty="0"/>
                        <a:t>.</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4200997297"/>
                  </a:ext>
                </a:extLst>
              </a:tr>
              <a:tr h="331797">
                <a:tc>
                  <a:txBody>
                    <a:bodyPr/>
                    <a:lstStyle/>
                    <a:p>
                      <a:r>
                        <a:rPr lang="en-GB" sz="1700" dirty="0" err="1"/>
                        <a:t>cofrestru</a:t>
                      </a:r>
                      <a:r>
                        <a:rPr lang="en-GB" sz="1700" dirty="0"/>
                        <a:t>.</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885939787"/>
                  </a:ext>
                </a:extLst>
              </a:tr>
            </a:tbl>
          </a:graphicData>
        </a:graphic>
      </p:graphicFrame>
      <p:sp>
        <p:nvSpPr>
          <p:cNvPr id="27" name="TextBox 26"/>
          <p:cNvSpPr txBox="1"/>
          <p:nvPr/>
        </p:nvSpPr>
        <p:spPr>
          <a:xfrm>
            <a:off x="6388100" y="3921962"/>
            <a:ext cx="1728786" cy="360420"/>
          </a:xfrm>
          <a:prstGeom prst="rect">
            <a:avLst/>
          </a:prstGeom>
          <a:solidFill>
            <a:schemeClr val="accent5">
              <a:lumMod val="20000"/>
              <a:lumOff val="80000"/>
            </a:schemeClr>
          </a:solidFill>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1742" dirty="0">
                <a:latin typeface="Tw Cen MT" panose="020B0602020104020603" pitchFamily="34" charset="0"/>
              </a:rPr>
              <a:t>4) </a:t>
            </a:r>
            <a:r>
              <a:rPr lang="en-GB" sz="1742" dirty="0" err="1">
                <a:latin typeface="Calibri" panose="020F0502020204030204" pitchFamily="34" charset="0"/>
                <a:cs typeface="Calibri" panose="020F0502020204030204" pitchFamily="34" charset="0"/>
              </a:rPr>
              <a:t>Pawb</a:t>
            </a:r>
            <a:r>
              <a:rPr lang="en-GB" sz="1742" dirty="0">
                <a:latin typeface="Calibri" panose="020F0502020204030204" pitchFamily="34" charset="0"/>
                <a:cs typeface="Calibri" panose="020F0502020204030204" pitchFamily="34" charset="0"/>
              </a:rPr>
              <a:t> </a:t>
            </a:r>
            <a:r>
              <a:rPr lang="en-GB" sz="1742" dirty="0" err="1">
                <a:latin typeface="Calibri" panose="020F0502020204030204" pitchFamily="34" charset="0"/>
                <a:cs typeface="Calibri" panose="020F0502020204030204" pitchFamily="34" charset="0"/>
              </a:rPr>
              <a:t>yn</a:t>
            </a:r>
            <a:endParaRPr lang="en-GB" sz="1742" dirty="0">
              <a:latin typeface="Calibri" panose="020F0502020204030204" pitchFamily="34" charset="0"/>
              <a:cs typeface="Calibri" panose="020F0502020204030204" pitchFamily="34" charset="0"/>
            </a:endParaRPr>
          </a:p>
        </p:txBody>
      </p:sp>
      <p:graphicFrame>
        <p:nvGraphicFramePr>
          <p:cNvPr id="28" name="Table 27"/>
          <p:cNvGraphicFramePr>
            <a:graphicFrameLocks noGrp="1"/>
          </p:cNvGraphicFramePr>
          <p:nvPr>
            <p:extLst>
              <p:ext uri="{D42A27DB-BD31-4B8C-83A1-F6EECF244321}">
                <p14:modId xmlns:p14="http://schemas.microsoft.com/office/powerpoint/2010/main" val="1146706379"/>
              </p:ext>
            </p:extLst>
          </p:nvPr>
        </p:nvGraphicFramePr>
        <p:xfrm>
          <a:off x="8120941" y="3625403"/>
          <a:ext cx="1485900" cy="989034"/>
        </p:xfrm>
        <a:graphic>
          <a:graphicData uri="http://schemas.openxmlformats.org/drawingml/2006/table">
            <a:tbl>
              <a:tblPr firstRow="1" bandRow="1">
                <a:tableStyleId>{5C22544A-7EE6-4342-B048-85BDC9FD1C3A}</a:tableStyleId>
              </a:tblPr>
              <a:tblGrid>
                <a:gridCol w="1485900">
                  <a:extLst>
                    <a:ext uri="{9D8B030D-6E8A-4147-A177-3AD203B41FA5}">
                      <a16:colId xmlns:a16="http://schemas.microsoft.com/office/drawing/2014/main" val="3475151589"/>
                    </a:ext>
                  </a:extLst>
                </a:gridCol>
              </a:tblGrid>
              <a:tr h="288898">
                <a:tc>
                  <a:txBody>
                    <a:bodyPr/>
                    <a:lstStyle/>
                    <a:p>
                      <a:r>
                        <a:rPr lang="en-GB" sz="1700" b="0" dirty="0" err="1">
                          <a:solidFill>
                            <a:schemeClr val="tx1"/>
                          </a:solidFill>
                        </a:rPr>
                        <a:t>iawn</a:t>
                      </a:r>
                      <a:r>
                        <a:rPr lang="en-GB" sz="1700" b="0" dirty="0">
                          <a:solidFill>
                            <a:schemeClr val="tx1"/>
                          </a:solidFill>
                        </a:rPr>
                        <a:t>?</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877060144"/>
                  </a:ext>
                </a:extLst>
              </a:tr>
              <a:tr h="331797">
                <a:tc>
                  <a:txBody>
                    <a:bodyPr/>
                    <a:lstStyle/>
                    <a:p>
                      <a:r>
                        <a:rPr lang="en-GB" sz="1700" dirty="0" err="1"/>
                        <a:t>gwrando</a:t>
                      </a:r>
                      <a:r>
                        <a:rPr lang="en-GB" sz="1700" dirty="0"/>
                        <a:t>?</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4200997297"/>
                  </a:ext>
                </a:extLst>
              </a:tr>
              <a:tr h="331797">
                <a:tc>
                  <a:txBody>
                    <a:bodyPr/>
                    <a:lstStyle/>
                    <a:p>
                      <a:r>
                        <a:rPr lang="en-GB" sz="1700" dirty="0" err="1"/>
                        <a:t>barod</a:t>
                      </a:r>
                      <a:r>
                        <a:rPr lang="en-GB" sz="1700" dirty="0"/>
                        <a:t>?</a:t>
                      </a:r>
                    </a:p>
                  </a:txBody>
                  <a:tcPr marL="66359" marR="66359" marT="33180" marB="331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885939787"/>
                  </a:ext>
                </a:extLst>
              </a:tr>
            </a:tbl>
          </a:graphicData>
        </a:graphic>
      </p:graphicFrame>
      <p:sp>
        <p:nvSpPr>
          <p:cNvPr id="3" name="Rectangle 2">
            <a:extLst>
              <a:ext uri="{FF2B5EF4-FFF2-40B4-BE49-F238E27FC236}">
                <a16:creationId xmlns:a16="http://schemas.microsoft.com/office/drawing/2014/main" id="{94842817-A8AF-663E-C50A-A277D3A80BA2}"/>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b="1" dirty="0"/>
              <a:t>Sylfaen</a:t>
            </a:r>
            <a:endParaRPr lang="en-GB" b="1" dirty="0">
              <a:cs typeface="Calibri" panose="020F0502020204030204" pitchFamily="34" charset="0"/>
            </a:endParaRPr>
          </a:p>
        </p:txBody>
      </p:sp>
      <p:pic>
        <p:nvPicPr>
          <p:cNvPr id="4" name="Picture 8">
            <a:extLst>
              <a:ext uri="{FF2B5EF4-FFF2-40B4-BE49-F238E27FC236}">
                <a16:creationId xmlns:a16="http://schemas.microsoft.com/office/drawing/2014/main" id="{74A6DBD6-A170-433F-6380-9673D7FDA06B}"/>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lfan Cynnwys 2">
            <a:extLst>
              <a:ext uri="{FF2B5EF4-FFF2-40B4-BE49-F238E27FC236}">
                <a16:creationId xmlns:a16="http://schemas.microsoft.com/office/drawing/2014/main" id="{D19C1D55-124A-2913-53D7-93AA8AC10271}"/>
              </a:ext>
            </a:extLst>
          </p:cNvPr>
          <p:cNvSpPr txBox="1">
            <a:spLocks/>
          </p:cNvSpPr>
          <p:nvPr/>
        </p:nvSpPr>
        <p:spPr>
          <a:xfrm>
            <a:off x="377868" y="204622"/>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00000"/>
              </a:lnSpc>
              <a:spcBef>
                <a:spcPts val="0"/>
              </a:spcBef>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Gêm ddyfalu</a:t>
            </a:r>
            <a:endParaRPr lang="cy-GB" sz="4000" i="1"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11205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697B0-ECE0-DBF5-9314-63B8D151237A}"/>
            </a:ext>
          </a:extLst>
        </p:cNvPr>
        <p:cNvGrpSpPr/>
        <p:nvPr/>
      </p:nvGrpSpPr>
      <p:grpSpPr>
        <a:xfrm>
          <a:off x="0" y="0"/>
          <a:ext cx="0" cy="0"/>
          <a:chOff x="0" y="0"/>
          <a:chExt cx="0" cy="0"/>
        </a:xfrm>
      </p:grpSpPr>
      <p:sp>
        <p:nvSpPr>
          <p:cNvPr id="2" name="Dalfan Cynnwys 2">
            <a:extLst>
              <a:ext uri="{FF2B5EF4-FFF2-40B4-BE49-F238E27FC236}">
                <a16:creationId xmlns:a16="http://schemas.microsoft.com/office/drawing/2014/main" id="{A34B75C0-8671-428F-8985-0DB4DFC22FBA}"/>
              </a:ext>
            </a:extLst>
          </p:cNvPr>
          <p:cNvSpPr txBox="1">
            <a:spLocks/>
          </p:cNvSpPr>
          <p:nvPr/>
        </p:nvSpPr>
        <p:spPr>
          <a:xfrm>
            <a:off x="388307" y="333757"/>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00000"/>
              </a:lnSpc>
              <a:spcBef>
                <a:spcPts val="0"/>
              </a:spcBef>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Cyfieithwch mewn parau / </a:t>
            </a:r>
            <a:r>
              <a:rPr lang="cy-GB" sz="4000" i="1" dirty="0">
                <a:solidFill>
                  <a:schemeClr val="bg1"/>
                </a:solidFill>
                <a:latin typeface="Calibri" panose="020F0502020204030204" pitchFamily="34" charset="0"/>
                <a:cs typeface="Calibri" panose="020F0502020204030204" pitchFamily="34" charset="0"/>
              </a:rPr>
              <a:t>Translate in pairs</a:t>
            </a:r>
          </a:p>
        </p:txBody>
      </p:sp>
      <p:sp>
        <p:nvSpPr>
          <p:cNvPr id="5" name="Rectangle 4">
            <a:extLst>
              <a:ext uri="{FF2B5EF4-FFF2-40B4-BE49-F238E27FC236}">
                <a16:creationId xmlns:a16="http://schemas.microsoft.com/office/drawing/2014/main" id="{F524E35E-153A-F698-2718-05A207DED752}"/>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6" name="Picture 8">
            <a:extLst>
              <a:ext uri="{FF2B5EF4-FFF2-40B4-BE49-F238E27FC236}">
                <a16:creationId xmlns:a16="http://schemas.microsoft.com/office/drawing/2014/main" id="{D35B3F8E-6AAC-C350-6EB7-E68DF54FC4B5}"/>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612DA363-E8C8-66EF-AFE9-7B298860C28C}"/>
              </a:ext>
            </a:extLst>
          </p:cNvPr>
          <p:cNvSpPr txBox="1"/>
          <p:nvPr/>
        </p:nvSpPr>
        <p:spPr>
          <a:xfrm>
            <a:off x="5522912" y="1806015"/>
            <a:ext cx="4406900" cy="3908121"/>
          </a:xfrm>
          <a:prstGeom prst="rect">
            <a:avLst/>
          </a:prstGeom>
          <a:solidFill>
            <a:srgbClr val="76D6FF">
              <a:alpha val="10980"/>
            </a:srgbClr>
          </a:solidFill>
        </p:spPr>
        <p:txBody>
          <a:bodyPr wrap="square" rtlCol="0">
            <a:spAutoFit/>
          </a:bodyPr>
          <a:lstStyle/>
          <a:p>
            <a:pPr marL="514350" indent="-514350">
              <a:lnSpc>
                <a:spcPct val="150000"/>
              </a:lnSpc>
              <a:buAutoNum type="arabicPeriod"/>
            </a:pPr>
            <a:r>
              <a:rPr lang="cy-GB" sz="2800" dirty="0"/>
              <a:t>pawb</a:t>
            </a:r>
          </a:p>
          <a:p>
            <a:pPr marL="514350" indent="-514350">
              <a:lnSpc>
                <a:spcPct val="150000"/>
              </a:lnSpc>
              <a:buAutoNum type="arabicPeriod"/>
            </a:pPr>
            <a:r>
              <a:rPr lang="cy-GB" sz="2800" dirty="0"/>
              <a:t>hapus</a:t>
            </a:r>
          </a:p>
          <a:p>
            <a:pPr marL="514350" indent="-514350">
              <a:lnSpc>
                <a:spcPct val="150000"/>
              </a:lnSpc>
              <a:buAutoNum type="arabicPeriod"/>
            </a:pPr>
            <a:r>
              <a:rPr lang="cy-GB" sz="2800" dirty="0"/>
              <a:t>iawn</a:t>
            </a:r>
          </a:p>
          <a:p>
            <a:pPr marL="514350" indent="-514350">
              <a:lnSpc>
                <a:spcPct val="150000"/>
              </a:lnSpc>
              <a:buAutoNum type="arabicPeriod"/>
            </a:pPr>
            <a:r>
              <a:rPr lang="cy-GB" sz="2800" dirty="0"/>
              <a:t>barod</a:t>
            </a:r>
          </a:p>
          <a:p>
            <a:pPr marL="514350" indent="-514350">
              <a:lnSpc>
                <a:spcPct val="150000"/>
              </a:lnSpc>
              <a:buAutoNum type="arabicPeriod"/>
            </a:pPr>
            <a:r>
              <a:rPr lang="cy-GB" sz="2800" dirty="0"/>
              <a:t>eistedd</a:t>
            </a:r>
          </a:p>
          <a:p>
            <a:pPr marL="514350" indent="-514350">
              <a:lnSpc>
                <a:spcPct val="150000"/>
              </a:lnSpc>
              <a:buAutoNum type="arabicPeriod"/>
            </a:pPr>
            <a:r>
              <a:rPr lang="cy-GB" sz="2800" dirty="0"/>
              <a:t>gwrando</a:t>
            </a:r>
          </a:p>
        </p:txBody>
      </p:sp>
      <p:sp>
        <p:nvSpPr>
          <p:cNvPr id="7" name="TextBox 6">
            <a:extLst>
              <a:ext uri="{FF2B5EF4-FFF2-40B4-BE49-F238E27FC236}">
                <a16:creationId xmlns:a16="http://schemas.microsoft.com/office/drawing/2014/main" id="{D605EE08-0045-CD5D-BF3C-D7C1E9AE68E7}"/>
              </a:ext>
            </a:extLst>
          </p:cNvPr>
          <p:cNvSpPr txBox="1"/>
          <p:nvPr/>
        </p:nvSpPr>
        <p:spPr>
          <a:xfrm>
            <a:off x="711200" y="1806015"/>
            <a:ext cx="4406900" cy="3908121"/>
          </a:xfrm>
          <a:prstGeom prst="rect">
            <a:avLst/>
          </a:prstGeom>
          <a:solidFill>
            <a:srgbClr val="FFD579">
              <a:alpha val="9804"/>
            </a:srgbClr>
          </a:solidFill>
        </p:spPr>
        <p:txBody>
          <a:bodyPr wrap="square" rtlCol="0">
            <a:spAutoFit/>
          </a:bodyPr>
          <a:lstStyle/>
          <a:p>
            <a:pPr marL="355600" indent="-355600">
              <a:lnSpc>
                <a:spcPct val="150000"/>
              </a:lnSpc>
              <a:buFont typeface="+mj-lt"/>
              <a:buAutoNum type="arabicPeriod"/>
            </a:pPr>
            <a:r>
              <a:rPr lang="cy-GB" sz="2800" dirty="0"/>
              <a:t>everyone</a:t>
            </a:r>
          </a:p>
          <a:p>
            <a:pPr marL="355600" indent="-355600">
              <a:lnSpc>
                <a:spcPct val="150000"/>
              </a:lnSpc>
              <a:buFont typeface="+mj-lt"/>
              <a:buAutoNum type="arabicPeriod"/>
            </a:pPr>
            <a:r>
              <a:rPr lang="cy-GB" sz="2800" dirty="0"/>
              <a:t>happy</a:t>
            </a:r>
          </a:p>
          <a:p>
            <a:pPr marL="355600" indent="-355600">
              <a:lnSpc>
                <a:spcPct val="150000"/>
              </a:lnSpc>
              <a:buFont typeface="+mj-lt"/>
              <a:buAutoNum type="arabicPeriod"/>
            </a:pPr>
            <a:r>
              <a:rPr lang="cy-GB" sz="2800" dirty="0"/>
              <a:t>fine/okay</a:t>
            </a:r>
          </a:p>
          <a:p>
            <a:pPr marL="355600" indent="-355600">
              <a:lnSpc>
                <a:spcPct val="150000"/>
              </a:lnSpc>
              <a:buFont typeface="+mj-lt"/>
              <a:buAutoNum type="arabicPeriod"/>
            </a:pPr>
            <a:r>
              <a:rPr lang="cy-GB" sz="2800" dirty="0"/>
              <a:t>ready</a:t>
            </a:r>
          </a:p>
          <a:p>
            <a:pPr marL="355600" indent="-355600">
              <a:lnSpc>
                <a:spcPct val="150000"/>
              </a:lnSpc>
              <a:buFont typeface="+mj-lt"/>
              <a:buAutoNum type="arabicPeriod"/>
            </a:pPr>
            <a:r>
              <a:rPr lang="cy-GB" sz="2800" dirty="0"/>
              <a:t>to sit</a:t>
            </a:r>
          </a:p>
          <a:p>
            <a:pPr marL="355600" indent="-355600">
              <a:lnSpc>
                <a:spcPct val="150000"/>
              </a:lnSpc>
              <a:buFont typeface="+mj-lt"/>
              <a:buAutoNum type="arabicPeriod"/>
            </a:pPr>
            <a:r>
              <a:rPr lang="cy-GB" sz="2800" dirty="0"/>
              <a:t>to listen</a:t>
            </a:r>
          </a:p>
        </p:txBody>
      </p:sp>
    </p:spTree>
    <p:extLst>
      <p:ext uri="{BB962C8B-B14F-4D97-AF65-F5344CB8AC3E}">
        <p14:creationId xmlns:p14="http://schemas.microsoft.com/office/powerpoint/2010/main" val="2259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dissolv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dissolv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dissolv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dissolv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C290F-743E-BC52-5C90-C8D28301DDD6}"/>
            </a:ext>
          </a:extLst>
        </p:cNvPr>
        <p:cNvGrpSpPr/>
        <p:nvPr/>
      </p:nvGrpSpPr>
      <p:grpSpPr>
        <a:xfrm>
          <a:off x="0" y="0"/>
          <a:ext cx="0" cy="0"/>
          <a:chOff x="0" y="0"/>
          <a:chExt cx="0" cy="0"/>
        </a:xfrm>
      </p:grpSpPr>
      <p:sp>
        <p:nvSpPr>
          <p:cNvPr id="2" name="Dalfan Cynnwys 2">
            <a:extLst>
              <a:ext uri="{FF2B5EF4-FFF2-40B4-BE49-F238E27FC236}">
                <a16:creationId xmlns:a16="http://schemas.microsoft.com/office/drawing/2014/main" id="{0FF3D0B5-DA96-A474-6276-DEE75919D4F4}"/>
              </a:ext>
            </a:extLst>
          </p:cNvPr>
          <p:cNvSpPr txBox="1">
            <a:spLocks/>
          </p:cNvSpPr>
          <p:nvPr/>
        </p:nvSpPr>
        <p:spPr>
          <a:xfrm>
            <a:off x="388307" y="333757"/>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00000"/>
              </a:lnSpc>
              <a:spcBef>
                <a:spcPts val="0"/>
              </a:spcBef>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Cyfieithwch mewn parau / </a:t>
            </a:r>
            <a:r>
              <a:rPr lang="cy-GB" sz="4000" i="1" dirty="0">
                <a:solidFill>
                  <a:schemeClr val="bg1"/>
                </a:solidFill>
                <a:latin typeface="Calibri" panose="020F0502020204030204" pitchFamily="34" charset="0"/>
                <a:cs typeface="Calibri" panose="020F0502020204030204" pitchFamily="34" charset="0"/>
              </a:rPr>
              <a:t>Translate in pairs</a:t>
            </a:r>
          </a:p>
        </p:txBody>
      </p:sp>
      <p:sp>
        <p:nvSpPr>
          <p:cNvPr id="5" name="Rectangle 4">
            <a:extLst>
              <a:ext uri="{FF2B5EF4-FFF2-40B4-BE49-F238E27FC236}">
                <a16:creationId xmlns:a16="http://schemas.microsoft.com/office/drawing/2014/main" id="{1EEB7BD4-CD55-2E2F-F36D-27CC0CD0EFF0}"/>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6" name="Picture 8">
            <a:extLst>
              <a:ext uri="{FF2B5EF4-FFF2-40B4-BE49-F238E27FC236}">
                <a16:creationId xmlns:a16="http://schemas.microsoft.com/office/drawing/2014/main" id="{2086A2F2-5BE4-82CF-EBD7-CF286AD0318F}"/>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FB29F5FA-FA3B-9D55-5864-DF78804DE022}"/>
              </a:ext>
            </a:extLst>
          </p:cNvPr>
          <p:cNvSpPr txBox="1"/>
          <p:nvPr/>
        </p:nvSpPr>
        <p:spPr>
          <a:xfrm>
            <a:off x="5419725" y="1272033"/>
            <a:ext cx="4406900" cy="4720844"/>
          </a:xfrm>
          <a:prstGeom prst="rect">
            <a:avLst/>
          </a:prstGeom>
          <a:solidFill>
            <a:srgbClr val="76D6FF">
              <a:alpha val="10980"/>
            </a:srgbClr>
          </a:solidFill>
        </p:spPr>
        <p:txBody>
          <a:bodyPr wrap="square" rtlCol="0">
            <a:spAutoFit/>
          </a:bodyPr>
          <a:lstStyle/>
          <a:p>
            <a:pPr marL="514350" indent="-514350">
              <a:lnSpc>
                <a:spcPct val="200000"/>
              </a:lnSpc>
              <a:buAutoNum type="arabicPeriod"/>
            </a:pPr>
            <a:r>
              <a:rPr lang="cy-GB" sz="2800" dirty="0"/>
              <a:t>Pawb yn hapus?</a:t>
            </a:r>
          </a:p>
          <a:p>
            <a:pPr marL="514350" indent="-514350">
              <a:lnSpc>
                <a:spcPct val="200000"/>
              </a:lnSpc>
              <a:buAutoNum type="arabicPeriod"/>
            </a:pPr>
            <a:r>
              <a:rPr lang="cy-GB" sz="2800" dirty="0"/>
              <a:t>Pawb yn iawn?</a:t>
            </a:r>
          </a:p>
          <a:p>
            <a:pPr marL="514350" indent="-514350">
              <a:lnSpc>
                <a:spcPct val="200000"/>
              </a:lnSpc>
              <a:buAutoNum type="arabicPeriod"/>
            </a:pPr>
            <a:r>
              <a:rPr lang="cy-GB" sz="2800" dirty="0"/>
              <a:t>Pawb yn barod?</a:t>
            </a:r>
          </a:p>
          <a:p>
            <a:pPr marL="514350" indent="-514350">
              <a:lnSpc>
                <a:spcPct val="200000"/>
              </a:lnSpc>
              <a:buAutoNum type="arabicPeriod"/>
            </a:pPr>
            <a:r>
              <a:rPr lang="cy-GB" sz="2800" dirty="0"/>
              <a:t>Pawb yn eistedd?</a:t>
            </a:r>
          </a:p>
          <a:p>
            <a:pPr marL="514350" indent="-514350">
              <a:lnSpc>
                <a:spcPct val="200000"/>
              </a:lnSpc>
              <a:buAutoNum type="arabicPeriod"/>
            </a:pPr>
            <a:r>
              <a:rPr lang="cy-GB" sz="2800" dirty="0"/>
              <a:t>Pawb yn gwrando?</a:t>
            </a:r>
          </a:p>
          <a:p>
            <a:pPr marL="514350" indent="-514350">
              <a:lnSpc>
                <a:spcPct val="200000"/>
              </a:lnSpc>
              <a:buAutoNum type="arabicPeriod"/>
            </a:pPr>
            <a:endParaRPr lang="cy-GB" sz="1100" dirty="0"/>
          </a:p>
        </p:txBody>
      </p:sp>
      <p:sp>
        <p:nvSpPr>
          <p:cNvPr id="7" name="TextBox 6">
            <a:extLst>
              <a:ext uri="{FF2B5EF4-FFF2-40B4-BE49-F238E27FC236}">
                <a16:creationId xmlns:a16="http://schemas.microsoft.com/office/drawing/2014/main" id="{B9900147-4371-9058-C487-C1915F167904}"/>
              </a:ext>
            </a:extLst>
          </p:cNvPr>
          <p:cNvSpPr txBox="1"/>
          <p:nvPr/>
        </p:nvSpPr>
        <p:spPr>
          <a:xfrm>
            <a:off x="711199" y="1272033"/>
            <a:ext cx="4406900" cy="4720844"/>
          </a:xfrm>
          <a:prstGeom prst="rect">
            <a:avLst/>
          </a:prstGeom>
          <a:solidFill>
            <a:srgbClr val="FFD579">
              <a:alpha val="9804"/>
            </a:srgbClr>
          </a:solidFill>
        </p:spPr>
        <p:txBody>
          <a:bodyPr wrap="square" rtlCol="0">
            <a:spAutoFit/>
          </a:bodyPr>
          <a:lstStyle/>
          <a:p>
            <a:pPr marL="355600" indent="-355600">
              <a:lnSpc>
                <a:spcPct val="200000"/>
              </a:lnSpc>
              <a:buFont typeface="+mj-lt"/>
              <a:buAutoNum type="arabicPeriod"/>
            </a:pPr>
            <a:r>
              <a:rPr lang="cy-GB" sz="2800" dirty="0"/>
              <a:t>Everyone happy?</a:t>
            </a:r>
          </a:p>
          <a:p>
            <a:pPr marL="355600" indent="-355600">
              <a:lnSpc>
                <a:spcPct val="200000"/>
              </a:lnSpc>
              <a:buFont typeface="+mj-lt"/>
              <a:buAutoNum type="arabicPeriod"/>
            </a:pPr>
            <a:r>
              <a:rPr lang="cy-GB" sz="2800" dirty="0"/>
              <a:t>Everyone fine/okay?</a:t>
            </a:r>
          </a:p>
          <a:p>
            <a:pPr marL="355600" indent="-355600">
              <a:lnSpc>
                <a:spcPct val="200000"/>
              </a:lnSpc>
              <a:buFont typeface="+mj-lt"/>
              <a:buAutoNum type="arabicPeriod"/>
            </a:pPr>
            <a:r>
              <a:rPr lang="cy-GB" sz="2800" dirty="0"/>
              <a:t>Everyone ready?</a:t>
            </a:r>
          </a:p>
          <a:p>
            <a:pPr marL="355600" indent="-355600">
              <a:lnSpc>
                <a:spcPct val="200000"/>
              </a:lnSpc>
              <a:buFont typeface="+mj-lt"/>
              <a:buAutoNum type="arabicPeriod"/>
            </a:pPr>
            <a:r>
              <a:rPr lang="cy-GB" sz="2800" dirty="0"/>
              <a:t>Everyone sitting?</a:t>
            </a:r>
          </a:p>
          <a:p>
            <a:pPr marL="355600" indent="-355600">
              <a:lnSpc>
                <a:spcPct val="200000"/>
              </a:lnSpc>
              <a:buFont typeface="+mj-lt"/>
              <a:buAutoNum type="arabicPeriod"/>
            </a:pPr>
            <a:r>
              <a:rPr lang="cy-GB" sz="2800" dirty="0"/>
              <a:t>Everyone listening?</a:t>
            </a:r>
          </a:p>
          <a:p>
            <a:pPr marL="355600" indent="-355600">
              <a:lnSpc>
                <a:spcPct val="200000"/>
              </a:lnSpc>
              <a:buFont typeface="+mj-lt"/>
              <a:buAutoNum type="arabicPeriod"/>
            </a:pPr>
            <a:endParaRPr lang="cy-GB" sz="1200" dirty="0"/>
          </a:p>
        </p:txBody>
      </p:sp>
    </p:spTree>
    <p:extLst>
      <p:ext uri="{BB962C8B-B14F-4D97-AF65-F5344CB8AC3E}">
        <p14:creationId xmlns:p14="http://schemas.microsoft.com/office/powerpoint/2010/main" val="389482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dissolv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dissolv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dissolv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BD4EA-621F-6E89-5ED5-4C541A0AF216}"/>
            </a:ext>
          </a:extLst>
        </p:cNvPr>
        <p:cNvGrpSpPr/>
        <p:nvPr/>
      </p:nvGrpSpPr>
      <p:grpSpPr>
        <a:xfrm>
          <a:off x="0" y="0"/>
          <a:ext cx="0" cy="0"/>
          <a:chOff x="0" y="0"/>
          <a:chExt cx="0" cy="0"/>
        </a:xfrm>
      </p:grpSpPr>
      <p:sp>
        <p:nvSpPr>
          <p:cNvPr id="2" name="Dalfan Cynnwys 2">
            <a:extLst>
              <a:ext uri="{FF2B5EF4-FFF2-40B4-BE49-F238E27FC236}">
                <a16:creationId xmlns:a16="http://schemas.microsoft.com/office/drawing/2014/main" id="{2965FAAF-1162-C5CA-0FF3-1FDF6312EF12}"/>
              </a:ext>
            </a:extLst>
          </p:cNvPr>
          <p:cNvSpPr txBox="1">
            <a:spLocks/>
          </p:cNvSpPr>
          <p:nvPr/>
        </p:nvSpPr>
        <p:spPr>
          <a:xfrm>
            <a:off x="388307" y="333757"/>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00000"/>
              </a:lnSpc>
              <a:spcBef>
                <a:spcPts val="0"/>
              </a:spcBef>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Cyfieithwch mewn parau / </a:t>
            </a:r>
            <a:r>
              <a:rPr lang="cy-GB" sz="4000" i="1" dirty="0">
                <a:solidFill>
                  <a:schemeClr val="bg1"/>
                </a:solidFill>
                <a:latin typeface="Calibri" panose="020F0502020204030204" pitchFamily="34" charset="0"/>
                <a:cs typeface="Calibri" panose="020F0502020204030204" pitchFamily="34" charset="0"/>
              </a:rPr>
              <a:t>Translate in pairs</a:t>
            </a:r>
          </a:p>
        </p:txBody>
      </p:sp>
      <p:sp>
        <p:nvSpPr>
          <p:cNvPr id="5" name="Rectangle 4">
            <a:extLst>
              <a:ext uri="{FF2B5EF4-FFF2-40B4-BE49-F238E27FC236}">
                <a16:creationId xmlns:a16="http://schemas.microsoft.com/office/drawing/2014/main" id="{CCF3B5BB-573C-B1E1-E44C-C7DB68935BC8}"/>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6" name="Picture 8">
            <a:extLst>
              <a:ext uri="{FF2B5EF4-FFF2-40B4-BE49-F238E27FC236}">
                <a16:creationId xmlns:a16="http://schemas.microsoft.com/office/drawing/2014/main" id="{FB8A371E-B491-7F6B-A834-B5DA1438C4F7}"/>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0988D62C-F57B-1436-6EC7-E8E1B44AA88D}"/>
              </a:ext>
            </a:extLst>
          </p:cNvPr>
          <p:cNvSpPr txBox="1"/>
          <p:nvPr/>
        </p:nvSpPr>
        <p:spPr>
          <a:xfrm>
            <a:off x="5522912" y="1806015"/>
            <a:ext cx="4406900" cy="3261790"/>
          </a:xfrm>
          <a:prstGeom prst="rect">
            <a:avLst/>
          </a:prstGeom>
          <a:solidFill>
            <a:srgbClr val="76D6FF">
              <a:alpha val="10980"/>
            </a:srgbClr>
          </a:solidFill>
        </p:spPr>
        <p:txBody>
          <a:bodyPr wrap="square" rtlCol="0">
            <a:spAutoFit/>
          </a:bodyPr>
          <a:lstStyle/>
          <a:p>
            <a:pPr marL="514350" indent="-514350">
              <a:lnSpc>
                <a:spcPct val="150000"/>
              </a:lnSpc>
              <a:buAutoNum type="arabicPeriod"/>
            </a:pPr>
            <a:r>
              <a:rPr lang="cy-GB" sz="2800" dirty="0"/>
              <a:t>amser</a:t>
            </a:r>
          </a:p>
          <a:p>
            <a:pPr marL="514350" indent="-514350">
              <a:lnSpc>
                <a:spcPct val="150000"/>
              </a:lnSpc>
              <a:buAutoNum type="arabicPeriod"/>
            </a:pPr>
            <a:r>
              <a:rPr lang="cy-GB" sz="2800" dirty="0"/>
              <a:t>gweithio</a:t>
            </a:r>
          </a:p>
          <a:p>
            <a:pPr marL="514350" indent="-514350">
              <a:lnSpc>
                <a:spcPct val="150000"/>
              </a:lnSpc>
              <a:buAutoNum type="arabicPeriod"/>
            </a:pPr>
            <a:r>
              <a:rPr lang="cy-GB" sz="2800" dirty="0"/>
              <a:t>darllen</a:t>
            </a:r>
          </a:p>
          <a:p>
            <a:pPr marL="514350" indent="-514350">
              <a:lnSpc>
                <a:spcPct val="150000"/>
              </a:lnSpc>
              <a:buAutoNum type="arabicPeriod"/>
            </a:pPr>
            <a:r>
              <a:rPr lang="cy-GB" sz="2800" dirty="0"/>
              <a:t>cofrestru</a:t>
            </a:r>
          </a:p>
          <a:p>
            <a:pPr marL="514350" indent="-514350">
              <a:lnSpc>
                <a:spcPct val="150000"/>
              </a:lnSpc>
              <a:buAutoNum type="arabicPeriod"/>
            </a:pPr>
            <a:endParaRPr lang="cy-GB" sz="2800" dirty="0"/>
          </a:p>
        </p:txBody>
      </p:sp>
      <p:sp>
        <p:nvSpPr>
          <p:cNvPr id="7" name="TextBox 6">
            <a:extLst>
              <a:ext uri="{FF2B5EF4-FFF2-40B4-BE49-F238E27FC236}">
                <a16:creationId xmlns:a16="http://schemas.microsoft.com/office/drawing/2014/main" id="{BBA82102-CBDC-16C6-A55C-593C76E9A392}"/>
              </a:ext>
            </a:extLst>
          </p:cNvPr>
          <p:cNvSpPr txBox="1"/>
          <p:nvPr/>
        </p:nvSpPr>
        <p:spPr>
          <a:xfrm>
            <a:off x="711200" y="1806015"/>
            <a:ext cx="4406900" cy="3261790"/>
          </a:xfrm>
          <a:prstGeom prst="rect">
            <a:avLst/>
          </a:prstGeom>
          <a:solidFill>
            <a:srgbClr val="FFD579">
              <a:alpha val="9804"/>
            </a:srgbClr>
          </a:solidFill>
        </p:spPr>
        <p:txBody>
          <a:bodyPr wrap="square" rtlCol="0">
            <a:spAutoFit/>
          </a:bodyPr>
          <a:lstStyle/>
          <a:p>
            <a:pPr marL="355600" indent="-355600">
              <a:lnSpc>
                <a:spcPct val="150000"/>
              </a:lnSpc>
              <a:buFont typeface="+mj-lt"/>
              <a:buAutoNum type="arabicPeriod"/>
            </a:pPr>
            <a:r>
              <a:rPr lang="cy-GB" sz="2800" dirty="0"/>
              <a:t>time</a:t>
            </a:r>
          </a:p>
          <a:p>
            <a:pPr marL="355600" indent="-355600">
              <a:lnSpc>
                <a:spcPct val="150000"/>
              </a:lnSpc>
              <a:buFont typeface="+mj-lt"/>
              <a:buAutoNum type="arabicPeriod"/>
            </a:pPr>
            <a:r>
              <a:rPr lang="cy-GB" sz="2800" dirty="0"/>
              <a:t>to work</a:t>
            </a:r>
          </a:p>
          <a:p>
            <a:pPr marL="355600" indent="-355600">
              <a:lnSpc>
                <a:spcPct val="150000"/>
              </a:lnSpc>
              <a:buFont typeface="+mj-lt"/>
              <a:buAutoNum type="arabicPeriod"/>
            </a:pPr>
            <a:r>
              <a:rPr lang="cy-GB" sz="2800" dirty="0"/>
              <a:t>to read</a:t>
            </a:r>
          </a:p>
          <a:p>
            <a:pPr marL="355600" indent="-355600">
              <a:lnSpc>
                <a:spcPct val="150000"/>
              </a:lnSpc>
              <a:buFont typeface="+mj-lt"/>
              <a:buAutoNum type="arabicPeriod"/>
            </a:pPr>
            <a:r>
              <a:rPr lang="cy-GB" sz="2800" dirty="0"/>
              <a:t>registration </a:t>
            </a:r>
          </a:p>
          <a:p>
            <a:pPr marL="355600" indent="-355600">
              <a:lnSpc>
                <a:spcPct val="150000"/>
              </a:lnSpc>
              <a:buFont typeface="+mj-lt"/>
              <a:buAutoNum type="arabicPeriod"/>
            </a:pPr>
            <a:endParaRPr lang="cy-GB" sz="2800" dirty="0"/>
          </a:p>
        </p:txBody>
      </p:sp>
    </p:spTree>
    <p:extLst>
      <p:ext uri="{BB962C8B-B14F-4D97-AF65-F5344CB8AC3E}">
        <p14:creationId xmlns:p14="http://schemas.microsoft.com/office/powerpoint/2010/main" val="2971893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dissolv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dissolv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ACBD8-7123-9624-375F-089FD96B12AA}"/>
            </a:ext>
          </a:extLst>
        </p:cNvPr>
        <p:cNvGrpSpPr/>
        <p:nvPr/>
      </p:nvGrpSpPr>
      <p:grpSpPr>
        <a:xfrm>
          <a:off x="0" y="0"/>
          <a:ext cx="0" cy="0"/>
          <a:chOff x="0" y="0"/>
          <a:chExt cx="0" cy="0"/>
        </a:xfrm>
      </p:grpSpPr>
      <p:sp>
        <p:nvSpPr>
          <p:cNvPr id="2" name="Dalfan Cynnwys 2">
            <a:extLst>
              <a:ext uri="{FF2B5EF4-FFF2-40B4-BE49-F238E27FC236}">
                <a16:creationId xmlns:a16="http://schemas.microsoft.com/office/drawing/2014/main" id="{450EA4F0-982B-13A9-63C7-27D40DFFA05E}"/>
              </a:ext>
            </a:extLst>
          </p:cNvPr>
          <p:cNvSpPr txBox="1">
            <a:spLocks/>
          </p:cNvSpPr>
          <p:nvPr/>
        </p:nvSpPr>
        <p:spPr>
          <a:xfrm>
            <a:off x="388307" y="333757"/>
            <a:ext cx="11436263" cy="705903"/>
          </a:xfrm>
          <a:prstGeom prst="rect">
            <a:avLst/>
          </a:prstGeom>
          <a:solidFill>
            <a:srgbClr val="461964"/>
          </a:solidFill>
          <a:ln w="28575">
            <a:solidFill>
              <a:srgbClr val="461964"/>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lnSpc>
                <a:spcPct val="100000"/>
              </a:lnSpc>
              <a:spcBef>
                <a:spcPts val="0"/>
              </a:spcBef>
              <a:buFont typeface="Arial" panose="020B0604020202020204" pitchFamily="34" charset="0"/>
              <a:buNone/>
              <a:defRPr/>
            </a:pPr>
            <a:r>
              <a:rPr lang="cy-GB" sz="4000" dirty="0">
                <a:solidFill>
                  <a:schemeClr val="bg1"/>
                </a:solidFill>
                <a:latin typeface="Calibri" panose="020F0502020204030204" pitchFamily="34" charset="0"/>
                <a:cs typeface="Calibri" panose="020F0502020204030204" pitchFamily="34" charset="0"/>
              </a:rPr>
              <a:t>Cyfieithwch mewn parau / </a:t>
            </a:r>
            <a:r>
              <a:rPr lang="cy-GB" sz="4000" i="1" dirty="0">
                <a:solidFill>
                  <a:schemeClr val="bg1"/>
                </a:solidFill>
                <a:latin typeface="Calibri" panose="020F0502020204030204" pitchFamily="34" charset="0"/>
                <a:cs typeface="Calibri" panose="020F0502020204030204" pitchFamily="34" charset="0"/>
              </a:rPr>
              <a:t>Translate in pairs</a:t>
            </a:r>
          </a:p>
        </p:txBody>
      </p:sp>
      <p:sp>
        <p:nvSpPr>
          <p:cNvPr id="5" name="Rectangle 4">
            <a:extLst>
              <a:ext uri="{FF2B5EF4-FFF2-40B4-BE49-F238E27FC236}">
                <a16:creationId xmlns:a16="http://schemas.microsoft.com/office/drawing/2014/main" id="{29C105E4-9411-C37E-7FF9-95778E4BD328}"/>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6" name="Picture 8">
            <a:extLst>
              <a:ext uri="{FF2B5EF4-FFF2-40B4-BE49-F238E27FC236}">
                <a16:creationId xmlns:a16="http://schemas.microsoft.com/office/drawing/2014/main" id="{B29E6351-FC5D-EAFB-AA56-5E8A2AF57FE1}"/>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997313B0-4EE1-2482-B2F2-48DEB91F20FA}"/>
              </a:ext>
            </a:extLst>
          </p:cNvPr>
          <p:cNvSpPr txBox="1"/>
          <p:nvPr/>
        </p:nvSpPr>
        <p:spPr>
          <a:xfrm>
            <a:off x="5419725" y="1757808"/>
            <a:ext cx="4406900" cy="2970621"/>
          </a:xfrm>
          <a:prstGeom prst="rect">
            <a:avLst/>
          </a:prstGeom>
          <a:solidFill>
            <a:srgbClr val="76D6FF">
              <a:alpha val="10980"/>
            </a:srgbClr>
          </a:solidFill>
        </p:spPr>
        <p:txBody>
          <a:bodyPr wrap="square" rtlCol="0">
            <a:spAutoFit/>
          </a:bodyPr>
          <a:lstStyle/>
          <a:p>
            <a:pPr marL="514350" indent="-514350">
              <a:lnSpc>
                <a:spcPct val="200000"/>
              </a:lnSpc>
              <a:buAutoNum type="arabicPeriod"/>
            </a:pPr>
            <a:r>
              <a:rPr lang="cy-GB" sz="2800" dirty="0"/>
              <a:t>Mae’n amser gweithio.</a:t>
            </a:r>
          </a:p>
          <a:p>
            <a:pPr marL="514350" indent="-514350">
              <a:lnSpc>
                <a:spcPct val="200000"/>
              </a:lnSpc>
              <a:buAutoNum type="arabicPeriod"/>
            </a:pPr>
            <a:r>
              <a:rPr lang="cy-GB" sz="2800" dirty="0"/>
              <a:t>Mae’n amser darllen.</a:t>
            </a:r>
          </a:p>
          <a:p>
            <a:pPr marL="514350" indent="-514350">
              <a:lnSpc>
                <a:spcPct val="200000"/>
              </a:lnSpc>
              <a:buAutoNum type="arabicPeriod"/>
            </a:pPr>
            <a:r>
              <a:rPr lang="cy-GB" sz="2800" dirty="0"/>
              <a:t>Mae’n amser cofrestru.</a:t>
            </a:r>
          </a:p>
          <a:p>
            <a:pPr marL="514350" indent="-514350">
              <a:lnSpc>
                <a:spcPct val="200000"/>
              </a:lnSpc>
              <a:buAutoNum type="arabicPeriod"/>
            </a:pPr>
            <a:endParaRPr lang="cy-GB" sz="1100" dirty="0"/>
          </a:p>
        </p:txBody>
      </p:sp>
      <p:sp>
        <p:nvSpPr>
          <p:cNvPr id="7" name="TextBox 6">
            <a:extLst>
              <a:ext uri="{FF2B5EF4-FFF2-40B4-BE49-F238E27FC236}">
                <a16:creationId xmlns:a16="http://schemas.microsoft.com/office/drawing/2014/main" id="{0E114B20-1AF4-89B1-6547-6ABB474EDE71}"/>
              </a:ext>
            </a:extLst>
          </p:cNvPr>
          <p:cNvSpPr txBox="1"/>
          <p:nvPr/>
        </p:nvSpPr>
        <p:spPr>
          <a:xfrm>
            <a:off x="711199" y="1757808"/>
            <a:ext cx="4406900" cy="2997295"/>
          </a:xfrm>
          <a:prstGeom prst="rect">
            <a:avLst/>
          </a:prstGeom>
          <a:solidFill>
            <a:srgbClr val="FFD579">
              <a:alpha val="9804"/>
            </a:srgbClr>
          </a:solidFill>
        </p:spPr>
        <p:txBody>
          <a:bodyPr wrap="square" rtlCol="0">
            <a:spAutoFit/>
          </a:bodyPr>
          <a:lstStyle/>
          <a:p>
            <a:pPr marL="355600" indent="-355600">
              <a:lnSpc>
                <a:spcPct val="200000"/>
              </a:lnSpc>
              <a:buFont typeface="+mj-lt"/>
              <a:buAutoNum type="arabicPeriod"/>
            </a:pPr>
            <a:r>
              <a:rPr lang="cy-GB" sz="2800" dirty="0"/>
              <a:t>It’s time to work.</a:t>
            </a:r>
          </a:p>
          <a:p>
            <a:pPr marL="355600" indent="-355600">
              <a:lnSpc>
                <a:spcPct val="200000"/>
              </a:lnSpc>
              <a:buFont typeface="+mj-lt"/>
              <a:buAutoNum type="arabicPeriod"/>
            </a:pPr>
            <a:r>
              <a:rPr lang="cy-GB" sz="2800" dirty="0"/>
              <a:t>It’s time to read.</a:t>
            </a:r>
          </a:p>
          <a:p>
            <a:pPr marL="355600" indent="-355600">
              <a:lnSpc>
                <a:spcPct val="200000"/>
              </a:lnSpc>
              <a:buFont typeface="+mj-lt"/>
              <a:buAutoNum type="arabicPeriod"/>
            </a:pPr>
            <a:r>
              <a:rPr lang="cy-GB" sz="2800" dirty="0"/>
              <a:t>It’s registration time.</a:t>
            </a:r>
          </a:p>
          <a:p>
            <a:pPr marL="355600" indent="-355600">
              <a:lnSpc>
                <a:spcPct val="200000"/>
              </a:lnSpc>
              <a:buFont typeface="+mj-lt"/>
              <a:buAutoNum type="arabicPeriod"/>
            </a:pPr>
            <a:endParaRPr lang="cy-GB" sz="1200" dirty="0"/>
          </a:p>
        </p:txBody>
      </p:sp>
    </p:spTree>
    <p:extLst>
      <p:ext uri="{BB962C8B-B14F-4D97-AF65-F5344CB8AC3E}">
        <p14:creationId xmlns:p14="http://schemas.microsoft.com/office/powerpoint/2010/main" val="268599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dissolv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3D37E-2AF0-DE9B-09B8-EEB7B2BD69EF}"/>
            </a:ext>
          </a:extLst>
        </p:cNvPr>
        <p:cNvGrpSpPr/>
        <p:nvPr/>
      </p:nvGrpSpPr>
      <p:grpSpPr>
        <a:xfrm>
          <a:off x="0" y="0"/>
          <a:ext cx="0" cy="0"/>
          <a:chOff x="0" y="0"/>
          <a:chExt cx="0" cy="0"/>
        </a:xfrm>
      </p:grpSpPr>
      <p:pic>
        <p:nvPicPr>
          <p:cNvPr id="2" name="Picture 1" descr="A screenshot of a game&#10;&#10;AI-generated content may be incorrect.">
            <a:extLst>
              <a:ext uri="{FF2B5EF4-FFF2-40B4-BE49-F238E27FC236}">
                <a16:creationId xmlns:a16="http://schemas.microsoft.com/office/drawing/2014/main" id="{E139A595-C878-2D3C-FE39-18482063A8E4}"/>
              </a:ext>
            </a:extLst>
          </p:cNvPr>
          <p:cNvPicPr>
            <a:picLocks noChangeAspect="1"/>
          </p:cNvPicPr>
          <p:nvPr/>
        </p:nvPicPr>
        <p:blipFill>
          <a:blip r:embed="rId2"/>
          <a:srcRect l="3948"/>
          <a:stretch>
            <a:fillRect/>
          </a:stretch>
        </p:blipFill>
        <p:spPr>
          <a:xfrm>
            <a:off x="3971925" y="227347"/>
            <a:ext cx="4751160" cy="6403306"/>
          </a:xfrm>
          <a:prstGeom prst="rect">
            <a:avLst/>
          </a:prstGeom>
          <a:ln>
            <a:solidFill>
              <a:schemeClr val="tx1"/>
            </a:solidFill>
          </a:ln>
        </p:spPr>
      </p:pic>
    </p:spTree>
    <p:extLst>
      <p:ext uri="{BB962C8B-B14F-4D97-AF65-F5344CB8AC3E}">
        <p14:creationId xmlns:p14="http://schemas.microsoft.com/office/powerpoint/2010/main" val="13694635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ard game with icons&#10;&#10;AI-generated content may be incorrect.">
            <a:extLst>
              <a:ext uri="{FF2B5EF4-FFF2-40B4-BE49-F238E27FC236}">
                <a16:creationId xmlns:a16="http://schemas.microsoft.com/office/drawing/2014/main" id="{9B0D7DAF-8CC7-E355-A1E8-FADB3AE4D327}"/>
              </a:ext>
            </a:extLst>
          </p:cNvPr>
          <p:cNvPicPr>
            <a:picLocks noChangeAspect="1"/>
          </p:cNvPicPr>
          <p:nvPr/>
        </p:nvPicPr>
        <p:blipFill>
          <a:blip r:embed="rId2"/>
          <a:stretch>
            <a:fillRect/>
          </a:stretch>
        </p:blipFill>
        <p:spPr>
          <a:xfrm>
            <a:off x="1624533" y="238897"/>
            <a:ext cx="9257553" cy="6380205"/>
          </a:xfrm>
          <a:prstGeom prst="rect">
            <a:avLst/>
          </a:prstGeom>
        </p:spPr>
      </p:pic>
    </p:spTree>
    <p:extLst>
      <p:ext uri="{BB962C8B-B14F-4D97-AF65-F5344CB8AC3E}">
        <p14:creationId xmlns:p14="http://schemas.microsoft.com/office/powerpoint/2010/main" val="158142217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CE5E9-B6CA-1C34-24DA-DB19191FC6F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D51311F6-AA08-7670-1B37-BBBDDAECDDB5}"/>
              </a:ext>
            </a:extLst>
          </p:cNvPr>
          <p:cNvSpPr/>
          <p:nvPr/>
        </p:nvSpPr>
        <p:spPr>
          <a:xfrm>
            <a:off x="2392471" y="1069840"/>
            <a:ext cx="7284929" cy="5332979"/>
          </a:xfrm>
          <a:prstGeom prst="rect">
            <a:avLst/>
          </a:prstGeom>
          <a:solidFill>
            <a:srgbClr val="EAE7F8"/>
          </a:solidFill>
          <a:ln w="76200">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5" name="Rectangle 4">
            <a:extLst>
              <a:ext uri="{FF2B5EF4-FFF2-40B4-BE49-F238E27FC236}">
                <a16:creationId xmlns:a16="http://schemas.microsoft.com/office/drawing/2014/main" id="{0D5A8CE5-8843-47DF-DF22-EA27E1BFF9D5}"/>
              </a:ext>
            </a:extLst>
          </p:cNvPr>
          <p:cNvSpPr/>
          <p:nvPr/>
        </p:nvSpPr>
        <p:spPr>
          <a:xfrm>
            <a:off x="3262709" y="257305"/>
            <a:ext cx="5315849" cy="785684"/>
          </a:xfrm>
          <a:prstGeom prst="rect">
            <a:avLst/>
          </a:prstGeom>
          <a:solidFill>
            <a:srgbClr val="451964"/>
          </a:solidFill>
          <a:ln w="19050">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6" name="TextBox 5">
            <a:extLst>
              <a:ext uri="{FF2B5EF4-FFF2-40B4-BE49-F238E27FC236}">
                <a16:creationId xmlns:a16="http://schemas.microsoft.com/office/drawing/2014/main" id="{E75D5119-2412-9496-0D1B-4309E6975F8F}"/>
              </a:ext>
            </a:extLst>
          </p:cNvPr>
          <p:cNvSpPr txBox="1"/>
          <p:nvPr/>
        </p:nvSpPr>
        <p:spPr>
          <a:xfrm>
            <a:off x="3744408" y="430610"/>
            <a:ext cx="4581054" cy="523220"/>
          </a:xfrm>
          <a:prstGeom prst="rect">
            <a:avLst/>
          </a:prstGeom>
          <a:noFill/>
        </p:spPr>
        <p:txBody>
          <a:bodyPr wrap="square" rtlCol="0">
            <a:spAutoFit/>
          </a:bodyPr>
          <a:lstStyle/>
          <a:p>
            <a:pPr algn="ctr"/>
            <a:r>
              <a:rPr lang="cy-GB" sz="2800" b="1" dirty="0">
                <a:solidFill>
                  <a:schemeClr val="bg1"/>
                </a:solidFill>
              </a:rPr>
              <a:t>Geirfa 09/09/25</a:t>
            </a:r>
          </a:p>
        </p:txBody>
      </p:sp>
      <p:sp>
        <p:nvSpPr>
          <p:cNvPr id="7" name="Rectangle 6">
            <a:extLst>
              <a:ext uri="{FF2B5EF4-FFF2-40B4-BE49-F238E27FC236}">
                <a16:creationId xmlns:a16="http://schemas.microsoft.com/office/drawing/2014/main" id="{4EED5858-984C-8B59-A3C4-793F8EFE9091}"/>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8" name="Picture 8">
            <a:extLst>
              <a:ext uri="{FF2B5EF4-FFF2-40B4-BE49-F238E27FC236}">
                <a16:creationId xmlns:a16="http://schemas.microsoft.com/office/drawing/2014/main" id="{CD806BF6-45AB-9749-D656-99F1ECBB273F}"/>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Table 3">
            <a:extLst>
              <a:ext uri="{FF2B5EF4-FFF2-40B4-BE49-F238E27FC236}">
                <a16:creationId xmlns:a16="http://schemas.microsoft.com/office/drawing/2014/main" id="{4148989F-F631-0458-D7D9-1D45B48E6F15}"/>
              </a:ext>
            </a:extLst>
          </p:cNvPr>
          <p:cNvGraphicFramePr>
            <a:graphicFrameLocks noGrp="1"/>
          </p:cNvGraphicFramePr>
          <p:nvPr/>
        </p:nvGraphicFramePr>
        <p:xfrm>
          <a:off x="2726585" y="1745401"/>
          <a:ext cx="6616700" cy="1584960"/>
        </p:xfrm>
        <a:graphic>
          <a:graphicData uri="http://schemas.openxmlformats.org/drawingml/2006/table">
            <a:tbl>
              <a:tblPr firstRow="1" bandRow="1">
                <a:tableStyleId>{5C22544A-7EE6-4342-B048-85BDC9FD1C3A}</a:tableStyleId>
              </a:tblPr>
              <a:tblGrid>
                <a:gridCol w="3308350">
                  <a:extLst>
                    <a:ext uri="{9D8B030D-6E8A-4147-A177-3AD203B41FA5}">
                      <a16:colId xmlns:a16="http://schemas.microsoft.com/office/drawing/2014/main" val="4088208805"/>
                    </a:ext>
                  </a:extLst>
                </a:gridCol>
                <a:gridCol w="3308350">
                  <a:extLst>
                    <a:ext uri="{9D8B030D-6E8A-4147-A177-3AD203B41FA5}">
                      <a16:colId xmlns:a16="http://schemas.microsoft.com/office/drawing/2014/main" val="4100967191"/>
                    </a:ext>
                  </a:extLst>
                </a:gridCol>
              </a:tblGrid>
              <a:tr h="0">
                <a:tc>
                  <a:txBody>
                    <a:bodyPr/>
                    <a:lstStyle/>
                    <a:p>
                      <a:pPr>
                        <a:buNone/>
                      </a:pPr>
                      <a:r>
                        <a:rPr lang="cy-GB" sz="2000" kern="100" dirty="0">
                          <a:solidFill>
                            <a:schemeClr val="tx1"/>
                          </a:solidFill>
                          <a:effectLst/>
                        </a:rPr>
                        <a:t>Cymraeg</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cy-GB" sz="2000" kern="100" dirty="0">
                          <a:solidFill>
                            <a:schemeClr val="tx1"/>
                          </a:solidFill>
                          <a:effectLst/>
                        </a:rPr>
                        <a:t>Saesneg</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29023960"/>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amser</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58614405"/>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gwasanaeth</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assembly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54297003"/>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pawb</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everyone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2065067"/>
                  </a:ext>
                </a:extLst>
              </a:tr>
            </a:tbl>
          </a:graphicData>
        </a:graphic>
      </p:graphicFrame>
      <p:sp>
        <p:nvSpPr>
          <p:cNvPr id="3" name="TextBox 2">
            <a:extLst>
              <a:ext uri="{FF2B5EF4-FFF2-40B4-BE49-F238E27FC236}">
                <a16:creationId xmlns:a16="http://schemas.microsoft.com/office/drawing/2014/main" id="{F695A6ED-1ED3-6E81-E737-36D4BAE8C671}"/>
              </a:ext>
            </a:extLst>
          </p:cNvPr>
          <p:cNvSpPr txBox="1"/>
          <p:nvPr/>
        </p:nvSpPr>
        <p:spPr>
          <a:xfrm>
            <a:off x="2643187" y="1195330"/>
            <a:ext cx="1571625" cy="523220"/>
          </a:xfrm>
          <a:prstGeom prst="rect">
            <a:avLst/>
          </a:prstGeom>
          <a:noFill/>
        </p:spPr>
        <p:txBody>
          <a:bodyPr wrap="square" rtlCol="0">
            <a:spAutoFit/>
          </a:bodyPr>
          <a:lstStyle/>
          <a:p>
            <a:r>
              <a:rPr lang="cy-GB" sz="2800" b="1" dirty="0"/>
              <a:t>Nouns</a:t>
            </a:r>
          </a:p>
        </p:txBody>
      </p:sp>
      <p:graphicFrame>
        <p:nvGraphicFramePr>
          <p:cNvPr id="9" name="Table 8">
            <a:extLst>
              <a:ext uri="{FF2B5EF4-FFF2-40B4-BE49-F238E27FC236}">
                <a16:creationId xmlns:a16="http://schemas.microsoft.com/office/drawing/2014/main" id="{90ECA9B5-BA82-D30F-14C0-18CF129070C8}"/>
              </a:ext>
            </a:extLst>
          </p:cNvPr>
          <p:cNvGraphicFramePr>
            <a:graphicFrameLocks noGrp="1"/>
          </p:cNvGraphicFramePr>
          <p:nvPr/>
        </p:nvGraphicFramePr>
        <p:xfrm>
          <a:off x="2726585" y="3849944"/>
          <a:ext cx="6616700" cy="2377440"/>
        </p:xfrm>
        <a:graphic>
          <a:graphicData uri="http://schemas.openxmlformats.org/drawingml/2006/table">
            <a:tbl>
              <a:tblPr firstRow="1" bandRow="1">
                <a:tableStyleId>{5C22544A-7EE6-4342-B048-85BDC9FD1C3A}</a:tableStyleId>
              </a:tblPr>
              <a:tblGrid>
                <a:gridCol w="3308350">
                  <a:extLst>
                    <a:ext uri="{9D8B030D-6E8A-4147-A177-3AD203B41FA5}">
                      <a16:colId xmlns:a16="http://schemas.microsoft.com/office/drawing/2014/main" val="4088208805"/>
                    </a:ext>
                  </a:extLst>
                </a:gridCol>
                <a:gridCol w="3308350">
                  <a:extLst>
                    <a:ext uri="{9D8B030D-6E8A-4147-A177-3AD203B41FA5}">
                      <a16:colId xmlns:a16="http://schemas.microsoft.com/office/drawing/2014/main" val="4100967191"/>
                    </a:ext>
                  </a:extLst>
                </a:gridCol>
              </a:tblGrid>
              <a:tr h="0">
                <a:tc>
                  <a:txBody>
                    <a:bodyPr/>
                    <a:lstStyle/>
                    <a:p>
                      <a:pPr>
                        <a:buNone/>
                      </a:pPr>
                      <a:r>
                        <a:rPr lang="cy-GB" sz="2000" kern="100" dirty="0">
                          <a:solidFill>
                            <a:schemeClr val="tx1"/>
                          </a:solidFill>
                          <a:effectLst/>
                        </a:rPr>
                        <a:t>Cymraeg</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cy-GB" sz="2000" kern="100" dirty="0">
                          <a:solidFill>
                            <a:schemeClr val="tx1"/>
                          </a:solidFill>
                          <a:effectLst/>
                        </a:rPr>
                        <a:t>Saesneg</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29023960"/>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cofrestru</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to register / registration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33499733"/>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darllen</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to read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34116002"/>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eistedd</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to sit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58614405"/>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gweithio</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to work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5457851"/>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gwrando</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to listen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872699493"/>
                  </a:ext>
                </a:extLst>
              </a:tr>
            </a:tbl>
          </a:graphicData>
        </a:graphic>
      </p:graphicFrame>
      <p:sp>
        <p:nvSpPr>
          <p:cNvPr id="10" name="TextBox 9">
            <a:extLst>
              <a:ext uri="{FF2B5EF4-FFF2-40B4-BE49-F238E27FC236}">
                <a16:creationId xmlns:a16="http://schemas.microsoft.com/office/drawing/2014/main" id="{2A87C4B0-556E-2E08-BCE2-1C525AD99C69}"/>
              </a:ext>
            </a:extLst>
          </p:cNvPr>
          <p:cNvSpPr txBox="1"/>
          <p:nvPr/>
        </p:nvSpPr>
        <p:spPr>
          <a:xfrm>
            <a:off x="2643187" y="3328543"/>
            <a:ext cx="1571625" cy="523220"/>
          </a:xfrm>
          <a:prstGeom prst="rect">
            <a:avLst/>
          </a:prstGeom>
          <a:noFill/>
        </p:spPr>
        <p:txBody>
          <a:bodyPr wrap="square" rtlCol="0">
            <a:spAutoFit/>
          </a:bodyPr>
          <a:lstStyle/>
          <a:p>
            <a:r>
              <a:rPr lang="cy-GB" sz="2800" b="1" dirty="0"/>
              <a:t>Verbs</a:t>
            </a:r>
          </a:p>
        </p:txBody>
      </p:sp>
    </p:spTree>
    <p:extLst>
      <p:ext uri="{BB962C8B-B14F-4D97-AF65-F5344CB8AC3E}">
        <p14:creationId xmlns:p14="http://schemas.microsoft.com/office/powerpoint/2010/main" val="127391753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B34EA-454B-9FB0-E80B-E85E5F563B6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85B9CDF-6C0B-09AD-D4A0-E271A3F0B2C4}"/>
              </a:ext>
            </a:extLst>
          </p:cNvPr>
          <p:cNvSpPr/>
          <p:nvPr/>
        </p:nvSpPr>
        <p:spPr>
          <a:xfrm>
            <a:off x="2392471" y="1069840"/>
            <a:ext cx="7284929" cy="5332979"/>
          </a:xfrm>
          <a:prstGeom prst="rect">
            <a:avLst/>
          </a:prstGeom>
          <a:solidFill>
            <a:srgbClr val="EAE7F8"/>
          </a:solidFill>
          <a:ln w="76200">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5" name="Rectangle 4">
            <a:extLst>
              <a:ext uri="{FF2B5EF4-FFF2-40B4-BE49-F238E27FC236}">
                <a16:creationId xmlns:a16="http://schemas.microsoft.com/office/drawing/2014/main" id="{A14F01E9-D260-49D5-7D37-4AF3C81ABA6D}"/>
              </a:ext>
            </a:extLst>
          </p:cNvPr>
          <p:cNvSpPr/>
          <p:nvPr/>
        </p:nvSpPr>
        <p:spPr>
          <a:xfrm>
            <a:off x="3262709" y="257305"/>
            <a:ext cx="5315849" cy="785684"/>
          </a:xfrm>
          <a:prstGeom prst="rect">
            <a:avLst/>
          </a:prstGeom>
          <a:solidFill>
            <a:srgbClr val="451964"/>
          </a:solidFill>
          <a:ln w="19050">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6" name="TextBox 5">
            <a:extLst>
              <a:ext uri="{FF2B5EF4-FFF2-40B4-BE49-F238E27FC236}">
                <a16:creationId xmlns:a16="http://schemas.microsoft.com/office/drawing/2014/main" id="{86153F94-FC80-2E73-C654-7EFB07EBA3DB}"/>
              </a:ext>
            </a:extLst>
          </p:cNvPr>
          <p:cNvSpPr txBox="1"/>
          <p:nvPr/>
        </p:nvSpPr>
        <p:spPr>
          <a:xfrm>
            <a:off x="3744408" y="430610"/>
            <a:ext cx="4581054" cy="523220"/>
          </a:xfrm>
          <a:prstGeom prst="rect">
            <a:avLst/>
          </a:prstGeom>
          <a:noFill/>
        </p:spPr>
        <p:txBody>
          <a:bodyPr wrap="square" rtlCol="0">
            <a:spAutoFit/>
          </a:bodyPr>
          <a:lstStyle/>
          <a:p>
            <a:pPr algn="ctr"/>
            <a:r>
              <a:rPr lang="cy-GB" sz="2800" b="1" dirty="0">
                <a:solidFill>
                  <a:schemeClr val="bg1"/>
                </a:solidFill>
              </a:rPr>
              <a:t>Geirfa 09/09/25</a:t>
            </a:r>
          </a:p>
        </p:txBody>
      </p:sp>
      <p:sp>
        <p:nvSpPr>
          <p:cNvPr id="7" name="Rectangle 6">
            <a:extLst>
              <a:ext uri="{FF2B5EF4-FFF2-40B4-BE49-F238E27FC236}">
                <a16:creationId xmlns:a16="http://schemas.microsoft.com/office/drawing/2014/main" id="{74F9A1F3-57F6-DA3C-BDBC-73475CD93C9C}"/>
              </a:ext>
            </a:extLst>
          </p:cNvPr>
          <p:cNvSpPr/>
          <p:nvPr/>
        </p:nvSpPr>
        <p:spPr>
          <a:xfrm>
            <a:off x="1489076" y="6402819"/>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noProof="1">
                <a:cs typeface="Calibri" panose="020F0502020204030204" pitchFamily="34" charset="0"/>
              </a:rPr>
              <a:t>Sylfaen</a:t>
            </a:r>
            <a:endParaRPr lang="en-GB" noProof="1">
              <a:cs typeface="Calibri" panose="020F0502020204030204" pitchFamily="34" charset="0"/>
            </a:endParaRPr>
          </a:p>
        </p:txBody>
      </p:sp>
      <p:pic>
        <p:nvPicPr>
          <p:cNvPr id="8" name="Picture 8">
            <a:extLst>
              <a:ext uri="{FF2B5EF4-FFF2-40B4-BE49-F238E27FC236}">
                <a16:creationId xmlns:a16="http://schemas.microsoft.com/office/drawing/2014/main" id="{AC5422D3-06A9-91D6-ADB2-30C79F9C3146}"/>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580E51AE-2D43-AB6E-57CB-AC34B1D7FC99}"/>
              </a:ext>
            </a:extLst>
          </p:cNvPr>
          <p:cNvSpPr txBox="1"/>
          <p:nvPr/>
        </p:nvSpPr>
        <p:spPr>
          <a:xfrm>
            <a:off x="2643187" y="1195330"/>
            <a:ext cx="2371726" cy="523220"/>
          </a:xfrm>
          <a:prstGeom prst="rect">
            <a:avLst/>
          </a:prstGeom>
          <a:noFill/>
        </p:spPr>
        <p:txBody>
          <a:bodyPr wrap="square" rtlCol="0">
            <a:spAutoFit/>
          </a:bodyPr>
          <a:lstStyle/>
          <a:p>
            <a:r>
              <a:rPr lang="cy-GB" sz="2800" b="1" dirty="0"/>
              <a:t>Adjectives</a:t>
            </a:r>
          </a:p>
        </p:txBody>
      </p:sp>
      <p:graphicFrame>
        <p:nvGraphicFramePr>
          <p:cNvPr id="11" name="Table 10">
            <a:extLst>
              <a:ext uri="{FF2B5EF4-FFF2-40B4-BE49-F238E27FC236}">
                <a16:creationId xmlns:a16="http://schemas.microsoft.com/office/drawing/2014/main" id="{394524FA-0211-D3A3-22CC-5F672BBDA6D8}"/>
              </a:ext>
            </a:extLst>
          </p:cNvPr>
          <p:cNvGraphicFramePr>
            <a:graphicFrameLocks noGrp="1"/>
          </p:cNvGraphicFramePr>
          <p:nvPr/>
        </p:nvGraphicFramePr>
        <p:xfrm>
          <a:off x="2726585" y="1786163"/>
          <a:ext cx="6616700" cy="1584960"/>
        </p:xfrm>
        <a:graphic>
          <a:graphicData uri="http://schemas.openxmlformats.org/drawingml/2006/table">
            <a:tbl>
              <a:tblPr firstRow="1" bandRow="1">
                <a:tableStyleId>{5C22544A-7EE6-4342-B048-85BDC9FD1C3A}</a:tableStyleId>
              </a:tblPr>
              <a:tblGrid>
                <a:gridCol w="3308350">
                  <a:extLst>
                    <a:ext uri="{9D8B030D-6E8A-4147-A177-3AD203B41FA5}">
                      <a16:colId xmlns:a16="http://schemas.microsoft.com/office/drawing/2014/main" val="4088208805"/>
                    </a:ext>
                  </a:extLst>
                </a:gridCol>
                <a:gridCol w="3308350">
                  <a:extLst>
                    <a:ext uri="{9D8B030D-6E8A-4147-A177-3AD203B41FA5}">
                      <a16:colId xmlns:a16="http://schemas.microsoft.com/office/drawing/2014/main" val="4100967191"/>
                    </a:ext>
                  </a:extLst>
                </a:gridCol>
              </a:tblGrid>
              <a:tr h="0">
                <a:tc>
                  <a:txBody>
                    <a:bodyPr/>
                    <a:lstStyle/>
                    <a:p>
                      <a:pPr>
                        <a:buNone/>
                      </a:pPr>
                      <a:r>
                        <a:rPr lang="cy-GB" sz="2000" kern="100" dirty="0">
                          <a:solidFill>
                            <a:schemeClr val="tx1"/>
                          </a:solidFill>
                          <a:effectLst/>
                        </a:rPr>
                        <a:t>Cymraeg</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cy-GB" sz="2000" kern="100" dirty="0">
                          <a:solidFill>
                            <a:schemeClr val="tx1"/>
                          </a:solidFill>
                          <a:effectLst/>
                        </a:rPr>
                        <a:t>Saesneg</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29023960"/>
                  </a:ext>
                </a:extLst>
              </a:tr>
              <a:tr h="343535">
                <a:tc>
                  <a:txBody>
                    <a:bodyPr/>
                    <a:lstStyle/>
                    <a:p>
                      <a:pPr>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hapus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happy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1667303"/>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iawn</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fine, okay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66686566"/>
                  </a:ext>
                </a:extLst>
              </a:tr>
              <a:tr h="3435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barod</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ready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872699493"/>
                  </a:ext>
                </a:extLst>
              </a:tr>
            </a:tbl>
          </a:graphicData>
        </a:graphic>
      </p:graphicFrame>
      <p:sp>
        <p:nvSpPr>
          <p:cNvPr id="12" name="TextBox 11">
            <a:extLst>
              <a:ext uri="{FF2B5EF4-FFF2-40B4-BE49-F238E27FC236}">
                <a16:creationId xmlns:a16="http://schemas.microsoft.com/office/drawing/2014/main" id="{87CE45F5-34DA-8993-652B-E5820BC6572A}"/>
              </a:ext>
            </a:extLst>
          </p:cNvPr>
          <p:cNvSpPr txBox="1"/>
          <p:nvPr/>
        </p:nvSpPr>
        <p:spPr>
          <a:xfrm>
            <a:off x="2643187" y="3799074"/>
            <a:ext cx="2371726" cy="523220"/>
          </a:xfrm>
          <a:prstGeom prst="rect">
            <a:avLst/>
          </a:prstGeom>
          <a:noFill/>
        </p:spPr>
        <p:txBody>
          <a:bodyPr wrap="square" rtlCol="0">
            <a:spAutoFit/>
          </a:bodyPr>
          <a:lstStyle/>
          <a:p>
            <a:r>
              <a:rPr lang="cy-GB" sz="2800" b="1" dirty="0"/>
              <a:t>Patterns </a:t>
            </a:r>
          </a:p>
        </p:txBody>
      </p:sp>
      <p:graphicFrame>
        <p:nvGraphicFramePr>
          <p:cNvPr id="13" name="Table 12">
            <a:extLst>
              <a:ext uri="{FF2B5EF4-FFF2-40B4-BE49-F238E27FC236}">
                <a16:creationId xmlns:a16="http://schemas.microsoft.com/office/drawing/2014/main" id="{08B0D603-9626-F5F8-B8BB-82F9F717363D}"/>
              </a:ext>
            </a:extLst>
          </p:cNvPr>
          <p:cNvGraphicFramePr>
            <a:graphicFrameLocks noGrp="1"/>
          </p:cNvGraphicFramePr>
          <p:nvPr/>
        </p:nvGraphicFramePr>
        <p:xfrm>
          <a:off x="2726585" y="4449379"/>
          <a:ext cx="6616700" cy="1188720"/>
        </p:xfrm>
        <a:graphic>
          <a:graphicData uri="http://schemas.openxmlformats.org/drawingml/2006/table">
            <a:tbl>
              <a:tblPr firstRow="1" bandRow="1">
                <a:tableStyleId>{5C22544A-7EE6-4342-B048-85BDC9FD1C3A}</a:tableStyleId>
              </a:tblPr>
              <a:tblGrid>
                <a:gridCol w="3308350">
                  <a:extLst>
                    <a:ext uri="{9D8B030D-6E8A-4147-A177-3AD203B41FA5}">
                      <a16:colId xmlns:a16="http://schemas.microsoft.com/office/drawing/2014/main" val="4088208805"/>
                    </a:ext>
                  </a:extLst>
                </a:gridCol>
                <a:gridCol w="3308350">
                  <a:extLst>
                    <a:ext uri="{9D8B030D-6E8A-4147-A177-3AD203B41FA5}">
                      <a16:colId xmlns:a16="http://schemas.microsoft.com/office/drawing/2014/main" val="4100967191"/>
                    </a:ext>
                  </a:extLst>
                </a:gridCol>
              </a:tblGrid>
              <a:tr h="0">
                <a:tc>
                  <a:txBody>
                    <a:bodyPr/>
                    <a:lstStyle/>
                    <a:p>
                      <a:pPr>
                        <a:buNone/>
                      </a:pPr>
                      <a:r>
                        <a:rPr lang="cy-GB" sz="2000" kern="100" dirty="0">
                          <a:solidFill>
                            <a:schemeClr val="tx1"/>
                          </a:solidFill>
                          <a:effectLst/>
                        </a:rPr>
                        <a:t>Cymraeg</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cy-GB" sz="2000" kern="100" dirty="0">
                          <a:solidFill>
                            <a:schemeClr val="tx1"/>
                          </a:solidFill>
                          <a:effectLst/>
                        </a:rPr>
                        <a:t>Saesneg</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29023960"/>
                  </a:ext>
                </a:extLst>
              </a:tr>
              <a:tr h="343535">
                <a:tc>
                  <a:txBody>
                    <a:bodyPr/>
                    <a:lstStyle/>
                    <a:p>
                      <a:pPr>
                        <a:buNone/>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Pawb</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Everyone…?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1667303"/>
                  </a:ext>
                </a:extLst>
              </a:tr>
              <a:tr h="343535">
                <a:tc>
                  <a:txBody>
                    <a:bodyPr/>
                    <a:lstStyle/>
                    <a:p>
                      <a:pPr>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Mae’n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amser</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It’s time to/for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66686566"/>
                  </a:ext>
                </a:extLst>
              </a:tr>
            </a:tbl>
          </a:graphicData>
        </a:graphic>
      </p:graphicFrame>
    </p:spTree>
    <p:extLst>
      <p:ext uri="{BB962C8B-B14F-4D97-AF65-F5344CB8AC3E}">
        <p14:creationId xmlns:p14="http://schemas.microsoft.com/office/powerpoint/2010/main" val="172205781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0A41DF-9638-5119-E282-701EC9D569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4F0EE6-5CED-AF9F-BA31-8B8B1721D392}"/>
              </a:ext>
            </a:extLst>
          </p:cNvPr>
          <p:cNvSpPr>
            <a:spLocks noGrp="1"/>
          </p:cNvSpPr>
          <p:nvPr>
            <p:ph type="ctrTitle"/>
          </p:nvPr>
        </p:nvSpPr>
        <p:spPr>
          <a:xfrm>
            <a:off x="503464" y="396939"/>
            <a:ext cx="11185071" cy="3774227"/>
          </a:xfrm>
        </p:spPr>
        <p:txBody>
          <a:bodyPr>
            <a:normAutofit/>
          </a:bodyPr>
          <a:lstStyle/>
          <a:p>
            <a:br>
              <a:rPr lang="cy-GB" sz="4900" b="1" dirty="0">
                <a:latin typeface="Arial" panose="020B0604020202020204" pitchFamily="34" charset="0"/>
                <a:cs typeface="Arial" panose="020B0604020202020204" pitchFamily="34" charset="0"/>
              </a:rPr>
            </a:br>
            <a:br>
              <a:rPr lang="cy-GB" sz="4900" b="1" dirty="0">
                <a:latin typeface="Arial" panose="020B0604020202020204" pitchFamily="34" charset="0"/>
                <a:cs typeface="Arial" panose="020B0604020202020204" pitchFamily="34" charset="0"/>
              </a:rPr>
            </a:br>
            <a:r>
              <a:rPr lang="cy-GB" sz="4900" b="1" dirty="0">
                <a:latin typeface="Arial" panose="020B0604020202020204" pitchFamily="34" charset="0"/>
                <a:cs typeface="Arial" panose="020B0604020202020204" pitchFamily="34" charset="0"/>
              </a:rPr>
              <a:t>Adfyfyrio: </a:t>
            </a:r>
            <a:r>
              <a:rPr lang="cy-GB" sz="5300" b="1" dirty="0">
                <a:latin typeface="Arial"/>
                <a:cs typeface="Arial"/>
              </a:rPr>
              <a:t>Pa sgiliau?</a:t>
            </a:r>
            <a:br>
              <a:rPr lang="cy-GB" sz="5300" b="1" dirty="0">
                <a:latin typeface="Arial"/>
                <a:cs typeface="Arial"/>
              </a:rPr>
            </a:br>
            <a:br>
              <a:rPr lang="cy-GB" sz="5300" b="1" dirty="0">
                <a:latin typeface="Arial" panose="020B0604020202020204" pitchFamily="34" charset="0"/>
                <a:cs typeface="Arial" panose="020B0604020202020204" pitchFamily="34" charset="0"/>
              </a:rPr>
            </a:br>
            <a:r>
              <a:rPr lang="cy-GB" sz="5300" i="1" dirty="0">
                <a:latin typeface="Arial" panose="020B0604020202020204" pitchFamily="34" charset="0"/>
                <a:cs typeface="Arial" panose="020B0604020202020204" pitchFamily="34" charset="0"/>
              </a:rPr>
              <a:t>Reflection: </a:t>
            </a:r>
            <a:r>
              <a:rPr lang="cy-GB" sz="5300" i="1" dirty="0">
                <a:latin typeface="Arial"/>
                <a:cs typeface="Arial"/>
              </a:rPr>
              <a:t>Which skills were used?</a:t>
            </a:r>
            <a:endParaRPr lang="cy-GB" i="1" dirty="0">
              <a:latin typeface="Arial"/>
              <a:cs typeface="Arial"/>
            </a:endParaRPr>
          </a:p>
        </p:txBody>
      </p:sp>
      <p:sp>
        <p:nvSpPr>
          <p:cNvPr id="4" name="Rectangle 3">
            <a:extLst>
              <a:ext uri="{FF2B5EF4-FFF2-40B4-BE49-F238E27FC236}">
                <a16:creationId xmlns:a16="http://schemas.microsoft.com/office/drawing/2014/main" id="{079252D8-BA92-F0FF-13A0-CD5424D0DA78}"/>
              </a:ext>
            </a:extLst>
          </p:cNvPr>
          <p:cNvSpPr/>
          <p:nvPr/>
        </p:nvSpPr>
        <p:spPr>
          <a:xfrm>
            <a:off x="1736942" y="6408738"/>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5" name="Picture 8">
            <a:extLst>
              <a:ext uri="{FF2B5EF4-FFF2-40B4-BE49-F238E27FC236}">
                <a16:creationId xmlns:a16="http://schemas.microsoft.com/office/drawing/2014/main" id="{F6FBB901-C814-E8B1-FF47-EFD3BF9B4CB1}"/>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188069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87192-2C04-70FB-0781-0ED9239245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B46E06-00D8-01AE-1E5E-60BF83084567}"/>
              </a:ext>
            </a:extLst>
          </p:cNvPr>
          <p:cNvSpPr>
            <a:spLocks noGrp="1"/>
          </p:cNvSpPr>
          <p:nvPr>
            <p:ph type="title"/>
          </p:nvPr>
        </p:nvSpPr>
        <p:spPr>
          <a:xfrm>
            <a:off x="286870" y="177800"/>
            <a:ext cx="11618259" cy="1006474"/>
          </a:xfrm>
        </p:spPr>
        <p:txBody>
          <a:bodyPr>
            <a:noAutofit/>
          </a:bodyPr>
          <a:lstStyle/>
          <a:p>
            <a:pPr algn="ctr"/>
            <a:r>
              <a:rPr lang="cy-GB" sz="3200" b="1" dirty="0">
                <a:latin typeface="Arial"/>
                <a:cs typeface="Arial"/>
              </a:rPr>
              <a:t>Methodoleg Caffael Iaith</a:t>
            </a:r>
            <a:r>
              <a:rPr lang="cy-GB" sz="3200" b="1" dirty="0">
                <a:latin typeface="Arial" panose="020B0604020202020204" pitchFamily="34" charset="0"/>
                <a:cs typeface="Arial" panose="020B0604020202020204" pitchFamily="34" charset="0"/>
              </a:rPr>
              <a:t> / </a:t>
            </a:r>
            <a:r>
              <a:rPr lang="cy-GB" sz="3200" i="1" dirty="0">
                <a:latin typeface="Arial"/>
                <a:cs typeface="Arial"/>
              </a:rPr>
              <a:t>Language Aquisition Methodology</a:t>
            </a:r>
            <a:endParaRPr lang="cy-GB" sz="3200" i="1"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BBB20DE5-2FB5-6D58-DC2E-25A0397F4156}"/>
              </a:ext>
            </a:extLst>
          </p:cNvPr>
          <p:cNvSpPr>
            <a:spLocks noGrp="1"/>
          </p:cNvSpPr>
          <p:nvPr>
            <p:ph idx="1"/>
          </p:nvPr>
        </p:nvSpPr>
        <p:spPr>
          <a:xfrm>
            <a:off x="286870" y="1196289"/>
            <a:ext cx="11727329" cy="5661711"/>
          </a:xfrm>
        </p:spPr>
        <p:txBody>
          <a:bodyPr vert="horz" lIns="91440" tIns="45720" rIns="91440" bIns="45720" rtlCol="0" anchor="t">
            <a:normAutofit fontScale="70000" lnSpcReduction="20000"/>
          </a:bodyPr>
          <a:lstStyle/>
          <a:p>
            <a:pPr marL="0" indent="0">
              <a:lnSpc>
                <a:spcPct val="160000"/>
              </a:lnSpc>
              <a:buNone/>
            </a:pPr>
            <a:r>
              <a:rPr lang="en-GB" sz="3100" dirty="0">
                <a:latin typeface="Arial"/>
                <a:cs typeface="Arial"/>
              </a:rPr>
              <a:t>Following the Government’s attempt to reach a million Welsh speakers by 2050 and increase the number of individuals who use the language on a daily basis, there is more emphasis than ever on seeing our schools produce confident bilingual speakers. But the challenge of increasing Welsh language speakers and users varies from one context to another – from one area to another, from one school to another, from one home to another, from one teacher to another, and from one pupil to another – and </a:t>
            </a:r>
            <a:r>
              <a:rPr lang="en-GB" sz="3100" b="1" dirty="0">
                <a:highlight>
                  <a:srgbClr val="00FFFF"/>
                </a:highlight>
                <a:latin typeface="Arial"/>
                <a:cs typeface="Arial"/>
              </a:rPr>
              <a:t>it is vital that any strategies are flexible enough to allow the teacher to consider those variations, and what is relevant and appropriate within his or her own educational context.</a:t>
            </a:r>
          </a:p>
          <a:p>
            <a:pPr marL="0" indent="0">
              <a:buNone/>
            </a:pPr>
            <a:endParaRPr lang="en-GB" sz="2600" i="1" dirty="0">
              <a:latin typeface="Arial"/>
              <a:cs typeface="Arial"/>
            </a:endParaRPr>
          </a:p>
          <a:p>
            <a:pPr marL="0" indent="0">
              <a:buNone/>
            </a:pPr>
            <a:r>
              <a:rPr lang="en-GB" sz="2600" i="1" dirty="0">
                <a:latin typeface="Arial"/>
                <a:cs typeface="Arial"/>
              </a:rPr>
              <a:t>Yr </a:t>
            </a:r>
            <a:r>
              <a:rPr lang="en-GB" sz="2600" i="1" dirty="0" err="1">
                <a:latin typeface="Arial"/>
                <a:cs typeface="Arial"/>
              </a:rPr>
              <a:t>Athro</a:t>
            </a:r>
            <a:r>
              <a:rPr lang="en-GB" sz="2600" i="1" dirty="0">
                <a:latin typeface="Arial"/>
                <a:cs typeface="Arial"/>
              </a:rPr>
              <a:t> / Professor Enlli Thomas</a:t>
            </a:r>
          </a:p>
          <a:p>
            <a:pPr marL="0" indent="0">
              <a:buNone/>
            </a:pPr>
            <a:r>
              <a:rPr lang="en-US" altLang="en-US" sz="2600" i="1" dirty="0" err="1">
                <a:latin typeface="Arial"/>
                <a:cs typeface="Arial"/>
              </a:rPr>
              <a:t>curriculumforwales.gov.wales</a:t>
            </a:r>
            <a:r>
              <a:rPr lang="en-US" altLang="en-US" sz="2600" i="1" dirty="0">
                <a:latin typeface="Arial"/>
                <a:cs typeface="Arial"/>
              </a:rPr>
              <a:t>/2019/01/31/understanding-bilingualism-in-education-a-seed-for-bilingual-teaching-success/</a:t>
            </a:r>
          </a:p>
          <a:p>
            <a:pPr marL="0" indent="0">
              <a:buNone/>
            </a:pPr>
            <a:endParaRPr lang="en-GB" i="1" dirty="0">
              <a:latin typeface="Arial" panose="020B0604020202020204" pitchFamily="34" charset="0"/>
              <a:cs typeface="Arial" panose="020B0604020202020204" pitchFamily="34" charset="0"/>
            </a:endParaRPr>
          </a:p>
          <a:p>
            <a:pPr marL="0" indent="0">
              <a:buNone/>
            </a:pPr>
            <a:endParaRPr lang="cy-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BFF83790-00B8-2DAC-4648-B38FAEBBD81B}"/>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4" name="Picture 8">
            <a:extLst>
              <a:ext uri="{FF2B5EF4-FFF2-40B4-BE49-F238E27FC236}">
                <a16:creationId xmlns:a16="http://schemas.microsoft.com/office/drawing/2014/main" id="{1BBE4221-DBD7-8562-930D-A504687DA0F1}"/>
              </a:ext>
            </a:extLst>
          </p:cNvPr>
          <p:cNvPicPr>
            <a:picLocks noChangeAspect="1"/>
          </p:cNvPicPr>
          <p:nvPr/>
        </p:nvPicPr>
        <p:blipFill>
          <a:blip r:embed="rId3">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149999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F0F3C7-099A-219C-0ABF-B5108C0A33C0}"/>
            </a:ext>
          </a:extLst>
        </p:cNvPr>
        <p:cNvGrpSpPr/>
        <p:nvPr/>
      </p:nvGrpSpPr>
      <p:grpSpPr>
        <a:xfrm>
          <a:off x="0" y="0"/>
          <a:ext cx="0" cy="0"/>
          <a:chOff x="0" y="0"/>
          <a:chExt cx="0" cy="0"/>
        </a:xfrm>
      </p:grpSpPr>
      <p:sp>
        <p:nvSpPr>
          <p:cNvPr id="8" name="Content Placeholder 2">
            <a:extLst>
              <a:ext uri="{FF2B5EF4-FFF2-40B4-BE49-F238E27FC236}">
                <a16:creationId xmlns:a16="http://schemas.microsoft.com/office/drawing/2014/main" id="{AAAED09F-5DAD-2467-4E04-6D3DD946B4CB}"/>
              </a:ext>
            </a:extLst>
          </p:cNvPr>
          <p:cNvSpPr>
            <a:spLocks noGrp="1"/>
          </p:cNvSpPr>
          <p:nvPr>
            <p:ph idx="1"/>
          </p:nvPr>
        </p:nvSpPr>
        <p:spPr>
          <a:xfrm>
            <a:off x="420689" y="1184274"/>
            <a:ext cx="10947400" cy="4213692"/>
          </a:xfrm>
        </p:spPr>
        <p:txBody>
          <a:bodyPr vert="horz" lIns="91440" tIns="45720" rIns="91440" bIns="45720" rtlCol="0" anchor="t">
            <a:normAutofit/>
          </a:bodyPr>
          <a:lstStyle/>
          <a:p>
            <a:pPr marL="0" indent="0">
              <a:lnSpc>
                <a:spcPct val="150000"/>
              </a:lnSpc>
              <a:buNone/>
            </a:pPr>
            <a:r>
              <a:rPr lang="cy-GB" sz="2400" dirty="0">
                <a:latin typeface="Arial"/>
                <a:cs typeface="Arial"/>
              </a:rPr>
              <a:t>To start with, there is no clear consensus about what works best in every language classroom.  As we shall see, </a:t>
            </a:r>
            <a:r>
              <a:rPr lang="cy-GB" sz="2400" dirty="0">
                <a:highlight>
                  <a:srgbClr val="00FFFF"/>
                </a:highlight>
                <a:latin typeface="Arial"/>
                <a:cs typeface="Arial"/>
              </a:rPr>
              <a:t>there is no ‘one-size-fits-all’ panacea method because there are so many variables involved in the process of language learning: the teacher, the setting, the students’ own background and aims, the cultural context, to name just a few</a:t>
            </a:r>
            <a:r>
              <a:rPr lang="cy-GB" sz="2400" dirty="0">
                <a:latin typeface="Arial"/>
                <a:cs typeface="Arial"/>
              </a:rPr>
              <a:t>...</a:t>
            </a:r>
          </a:p>
          <a:p>
            <a:pPr marL="0" indent="0">
              <a:buNone/>
            </a:pPr>
            <a:endParaRPr lang="cy-GB" sz="2400" i="1" dirty="0">
              <a:latin typeface="Arial" panose="020B0604020202020204" pitchFamily="34" charset="0"/>
              <a:cs typeface="Arial" panose="020B0604020202020204" pitchFamily="34" charset="0"/>
            </a:endParaRPr>
          </a:p>
          <a:p>
            <a:pPr marL="0" indent="0">
              <a:buNone/>
            </a:pPr>
            <a:r>
              <a:rPr lang="en-US" sz="2400" i="1" dirty="0">
                <a:latin typeface="Arial"/>
                <a:cs typeface="Arial"/>
              </a:rPr>
              <a:t>(Smith and G. Conti, 2016, t.1)</a:t>
            </a:r>
            <a:endParaRPr lang="en-US" sz="2800" i="1" dirty="0">
              <a:latin typeface="Arial"/>
              <a:cs typeface="Arial"/>
            </a:endParaRPr>
          </a:p>
          <a:p>
            <a:pPr marL="0" indent="0">
              <a:buNone/>
            </a:pPr>
            <a:endParaRPr lang="cy-GB" sz="24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6F7C367B-C970-C3F3-A2AA-744AC2EAED8B}"/>
              </a:ext>
            </a:extLst>
          </p:cNvPr>
          <p:cNvPicPr>
            <a:picLocks noChangeAspect="1"/>
          </p:cNvPicPr>
          <p:nvPr/>
        </p:nvPicPr>
        <p:blipFill>
          <a:blip r:embed="rId3"/>
          <a:stretch>
            <a:fillRect/>
          </a:stretch>
        </p:blipFill>
        <p:spPr>
          <a:xfrm>
            <a:off x="9841840" y="3645430"/>
            <a:ext cx="1726045" cy="2531533"/>
          </a:xfrm>
          <a:prstGeom prst="rect">
            <a:avLst/>
          </a:prstGeom>
        </p:spPr>
      </p:pic>
      <p:sp>
        <p:nvSpPr>
          <p:cNvPr id="3" name="Rectangle 2">
            <a:extLst>
              <a:ext uri="{FF2B5EF4-FFF2-40B4-BE49-F238E27FC236}">
                <a16:creationId xmlns:a16="http://schemas.microsoft.com/office/drawing/2014/main" id="{DEBBC4D5-1ACE-5162-582E-6E021A535C8C}"/>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dirty="0">
                <a:solidFill>
                  <a:srgbClr val="FFFFFF"/>
                </a:solidFill>
                <a:cs typeface="Calibri" panose="020F0502020204030204" pitchFamily="34" charset="0"/>
              </a:rPr>
              <a:t>Sylfaen: Methodoleg Caffael a Datblygu Iaith</a:t>
            </a:r>
          </a:p>
        </p:txBody>
      </p:sp>
      <p:pic>
        <p:nvPicPr>
          <p:cNvPr id="4" name="Picture 8">
            <a:extLst>
              <a:ext uri="{FF2B5EF4-FFF2-40B4-BE49-F238E27FC236}">
                <a16:creationId xmlns:a16="http://schemas.microsoft.com/office/drawing/2014/main" id="{63D54122-BF7A-FC7E-4291-933898A0FB05}"/>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a:extLst>
              <a:ext uri="{FF2B5EF4-FFF2-40B4-BE49-F238E27FC236}">
                <a16:creationId xmlns:a16="http://schemas.microsoft.com/office/drawing/2014/main" id="{905D595A-5BAC-0E36-6AB4-09658E4627C7}"/>
              </a:ext>
            </a:extLst>
          </p:cNvPr>
          <p:cNvSpPr txBox="1">
            <a:spLocks/>
          </p:cNvSpPr>
          <p:nvPr/>
        </p:nvSpPr>
        <p:spPr>
          <a:xfrm>
            <a:off x="286870" y="177800"/>
            <a:ext cx="11618259" cy="10064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3200" b="1">
                <a:latin typeface="Arial"/>
                <a:cs typeface="Arial"/>
              </a:rPr>
              <a:t>Methodoleg Caffael Iaith</a:t>
            </a:r>
            <a:r>
              <a:rPr lang="cy-GB" sz="3200" b="1">
                <a:latin typeface="Arial" panose="020B0604020202020204" pitchFamily="34" charset="0"/>
                <a:cs typeface="Arial" panose="020B0604020202020204" pitchFamily="34" charset="0"/>
              </a:rPr>
              <a:t> / </a:t>
            </a:r>
            <a:r>
              <a:rPr lang="cy-GB" sz="3200" i="1">
                <a:latin typeface="Arial"/>
                <a:cs typeface="Arial"/>
              </a:rPr>
              <a:t>Language Aquisition Methodology</a:t>
            </a:r>
            <a:endParaRPr lang="cy-GB" sz="3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448737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40418-8629-571D-0EAE-AA16E023D47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FDBC75E-F610-A8E6-5984-541A4DC5AACB}"/>
              </a:ext>
            </a:extLst>
          </p:cNvPr>
          <p:cNvSpPr/>
          <p:nvPr/>
        </p:nvSpPr>
        <p:spPr>
          <a:xfrm>
            <a:off x="1736942" y="6408738"/>
            <a:ext cx="9144000" cy="449262"/>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t>  </a:t>
            </a:r>
            <a:r>
              <a:rPr lang="en-GB" b="1" dirty="0">
                <a:cs typeface="Calibri" panose="020F0502020204030204" pitchFamily="34" charset="0"/>
              </a:rPr>
              <a:t>Sylfaen</a:t>
            </a:r>
            <a:endParaRPr lang="en-GB" dirty="0">
              <a:cs typeface="Calibri" panose="020F0502020204030204" pitchFamily="34" charset="0"/>
            </a:endParaRPr>
          </a:p>
        </p:txBody>
      </p:sp>
      <p:pic>
        <p:nvPicPr>
          <p:cNvPr id="5" name="Picture 8">
            <a:extLst>
              <a:ext uri="{FF2B5EF4-FFF2-40B4-BE49-F238E27FC236}">
                <a16:creationId xmlns:a16="http://schemas.microsoft.com/office/drawing/2014/main" id="{453BDE8E-E8C7-F66A-F614-7E3CA72EDF77}"/>
              </a:ext>
            </a:extLst>
          </p:cNvPr>
          <p:cNvPicPr>
            <a:picLocks noChangeAspect="1"/>
          </p:cNvPicPr>
          <p:nvPr/>
        </p:nvPicPr>
        <p:blipFill>
          <a:blip r:embed="rId4">
            <a:extLst>
              <a:ext uri="{28A0092B-C50C-407E-A947-70E740481C1C}">
                <a14:useLocalDpi xmlns:a14="http://schemas.microsoft.com/office/drawing/2010/main" val="0"/>
              </a:ext>
            </a:extLst>
          </a:blip>
          <a:srcRect l="11906" t="14513" r="6816" b="15048"/>
          <a:stretch>
            <a:fillRect/>
          </a:stretch>
        </p:blipFill>
        <p:spPr bwMode="auto">
          <a:xfrm>
            <a:off x="10128251" y="6411914"/>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8C75C6E1-EE07-94F0-2721-DDCF6312750F}"/>
              </a:ext>
            </a:extLst>
          </p:cNvPr>
          <p:cNvSpPr txBox="1"/>
          <p:nvPr/>
        </p:nvSpPr>
        <p:spPr>
          <a:xfrm>
            <a:off x="3133594" y="5207788"/>
            <a:ext cx="6100174" cy="369332"/>
          </a:xfrm>
          <a:prstGeom prst="rect">
            <a:avLst/>
          </a:prstGeom>
          <a:noFill/>
        </p:spPr>
        <p:txBody>
          <a:bodyPr wrap="square">
            <a:spAutoFit/>
          </a:bodyPr>
          <a:lstStyle/>
          <a:p>
            <a:pPr algn="ctr"/>
            <a:r>
              <a:rPr lang="cy-GB" dirty="0">
                <a:hlinkClick r:id="rId5"/>
              </a:rPr>
              <a:t>https://youtu.be/HKiiK_UFawU?si=091mZVjhxAImeVg_</a:t>
            </a:r>
            <a:r>
              <a:rPr lang="cy-GB" dirty="0"/>
              <a:t> </a:t>
            </a:r>
          </a:p>
        </p:txBody>
      </p:sp>
      <p:pic>
        <p:nvPicPr>
          <p:cNvPr id="2" name="Online Media 1" descr="Cwrs Cymraeg Bob Dydd / Everyday Welsh Course">
            <a:hlinkClick r:id="" action="ppaction://media"/>
            <a:extLst>
              <a:ext uri="{FF2B5EF4-FFF2-40B4-BE49-F238E27FC236}">
                <a16:creationId xmlns:a16="http://schemas.microsoft.com/office/drawing/2014/main" id="{3864D321-33BF-664E-6721-34BA80C92314}"/>
              </a:ext>
            </a:extLst>
          </p:cNvPr>
          <p:cNvPicPr>
            <a:picLocks noRot="1" noChangeAspect="1"/>
          </p:cNvPicPr>
          <p:nvPr>
            <a:videoFile r:link="rId1"/>
          </p:nvPr>
        </p:nvPicPr>
        <p:blipFill>
          <a:blip r:embed="rId6"/>
          <a:stretch>
            <a:fillRect/>
          </a:stretch>
        </p:blipFill>
        <p:spPr>
          <a:xfrm>
            <a:off x="2628261" y="900113"/>
            <a:ext cx="6935477" cy="3918544"/>
          </a:xfrm>
          <a:prstGeom prst="rect">
            <a:avLst/>
          </a:prstGeom>
        </p:spPr>
      </p:pic>
    </p:spTree>
    <p:extLst>
      <p:ext uri="{BB962C8B-B14F-4D97-AF65-F5344CB8AC3E}">
        <p14:creationId xmlns:p14="http://schemas.microsoft.com/office/powerpoint/2010/main" val="85000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078FE-50D6-C0CD-BFC5-62000EBFEF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2284F5-711F-41AB-E0A7-82661E0493E5}"/>
              </a:ext>
            </a:extLst>
          </p:cNvPr>
          <p:cNvSpPr>
            <a:spLocks noGrp="1"/>
          </p:cNvSpPr>
          <p:nvPr>
            <p:ph type="title"/>
          </p:nvPr>
        </p:nvSpPr>
        <p:spPr>
          <a:xfrm>
            <a:off x="816704" y="-26318"/>
            <a:ext cx="10515600" cy="922762"/>
          </a:xfrm>
        </p:spPr>
        <p:txBody>
          <a:bodyPr>
            <a:normAutofit/>
          </a:bodyPr>
          <a:lstStyle/>
          <a:p>
            <a:pPr algn="ctr"/>
            <a:r>
              <a:rPr lang="en-GB" sz="4000" b="1" dirty="0" err="1">
                <a:latin typeface="Arial"/>
                <a:cs typeface="Arial"/>
              </a:rPr>
              <a:t>Llyfryddiaeth</a:t>
            </a:r>
            <a:r>
              <a:rPr lang="en-GB" sz="4000" b="1" dirty="0">
                <a:latin typeface="Arial"/>
                <a:cs typeface="Arial"/>
              </a:rPr>
              <a:t>    </a:t>
            </a:r>
            <a:r>
              <a:rPr lang="en-GB" sz="4000" i="1" dirty="0">
                <a:latin typeface="Arial"/>
                <a:cs typeface="Arial"/>
              </a:rPr>
              <a:t>Bibliography</a:t>
            </a:r>
            <a:endParaRPr lang="en-GB" sz="4000" b="1" dirty="0" err="1">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ADB234CF-E46C-EE33-6288-F055E0074754}"/>
              </a:ext>
            </a:extLst>
          </p:cNvPr>
          <p:cNvSpPr/>
          <p:nvPr/>
        </p:nvSpPr>
        <p:spPr>
          <a:xfrm>
            <a:off x="-3694" y="6427579"/>
            <a:ext cx="12160391" cy="411581"/>
          </a:xfrm>
          <a:prstGeom prst="rect">
            <a:avLst/>
          </a:prstGeom>
          <a:solidFill>
            <a:srgbClr val="451964"/>
          </a:solidFill>
          <a:ln>
            <a:solidFill>
              <a:srgbClr val="451964"/>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defRPr/>
            </a:pPr>
            <a:r>
              <a:rPr lang="cy-GB" altLang="en-US" sz="1800">
                <a:solidFill>
                  <a:srgbClr val="FFFFFF"/>
                </a:solidFill>
                <a:latin typeface="Calibri"/>
                <a:ea typeface="Calibri"/>
                <a:cs typeface="Calibri"/>
              </a:rPr>
              <a:t>Sylfaen: Methodoleg Caffael a Datblygu Iaith</a:t>
            </a:r>
          </a:p>
        </p:txBody>
      </p:sp>
      <p:pic>
        <p:nvPicPr>
          <p:cNvPr id="7" name="Picture 8">
            <a:extLst>
              <a:ext uri="{FF2B5EF4-FFF2-40B4-BE49-F238E27FC236}">
                <a16:creationId xmlns:a16="http://schemas.microsoft.com/office/drawing/2014/main" id="{5F891941-EC8B-40DA-DA6C-12C15536A176}"/>
              </a:ext>
            </a:extLst>
          </p:cNvPr>
          <p:cNvPicPr>
            <a:picLocks noChangeAspect="1"/>
          </p:cNvPicPr>
          <p:nvPr/>
        </p:nvPicPr>
        <p:blipFill>
          <a:blip r:embed="rId2">
            <a:extLst>
              <a:ext uri="{28A0092B-C50C-407E-A947-70E740481C1C}">
                <a14:useLocalDpi xmlns:a14="http://schemas.microsoft.com/office/drawing/2010/main" val="0"/>
              </a:ext>
            </a:extLst>
          </a:blip>
          <a:srcRect l="11906" t="14513" r="6816" b="15048"/>
          <a:stretch>
            <a:fillRect/>
          </a:stretch>
        </p:blipFill>
        <p:spPr bwMode="auto">
          <a:xfrm>
            <a:off x="11689348" y="6427579"/>
            <a:ext cx="504825" cy="43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Content Placeholder 11">
            <a:extLst>
              <a:ext uri="{FF2B5EF4-FFF2-40B4-BE49-F238E27FC236}">
                <a16:creationId xmlns:a16="http://schemas.microsoft.com/office/drawing/2014/main" id="{48F9494C-D523-D096-F7F4-905AC25F8739}"/>
              </a:ext>
            </a:extLst>
          </p:cNvPr>
          <p:cNvSpPr>
            <a:spLocks noGrp="1"/>
          </p:cNvSpPr>
          <p:nvPr>
            <p:ph idx="1"/>
          </p:nvPr>
        </p:nvSpPr>
        <p:spPr>
          <a:xfrm>
            <a:off x="330302" y="894292"/>
            <a:ext cx="11133667" cy="5519737"/>
          </a:xfrm>
        </p:spPr>
        <p:txBody>
          <a:bodyPr vert="horz" lIns="91440" tIns="45720" rIns="91440" bIns="45720" rtlCol="0" anchor="t">
            <a:normAutofit lnSpcReduction="10000"/>
          </a:bodyPr>
          <a:lstStyle/>
          <a:p>
            <a:pPr>
              <a:lnSpc>
                <a:spcPct val="120000"/>
              </a:lnSpc>
            </a:pPr>
            <a:r>
              <a:rPr lang="en-US" sz="1600" dirty="0" err="1">
                <a:latin typeface="Arial"/>
                <a:ea typeface="Calibri"/>
                <a:cs typeface="Calibri"/>
              </a:rPr>
              <a:t>Estyn</a:t>
            </a:r>
            <a:r>
              <a:rPr lang="en-US" sz="1600" dirty="0">
                <a:latin typeface="Arial"/>
                <a:ea typeface="Calibri"/>
                <a:cs typeface="Calibri"/>
              </a:rPr>
              <a:t>, (2023) </a:t>
            </a:r>
            <a:r>
              <a:rPr lang="en-US" sz="1600" i="1" dirty="0" err="1">
                <a:latin typeface="Arial"/>
                <a:ea typeface="Calibri"/>
                <a:cs typeface="Calibri"/>
              </a:rPr>
              <a:t>Cefnogi'r</a:t>
            </a:r>
            <a:r>
              <a:rPr lang="en-US" sz="1600" i="1" dirty="0">
                <a:latin typeface="Arial"/>
                <a:ea typeface="Calibri"/>
                <a:cs typeface="Calibri"/>
              </a:rPr>
              <a:t> </a:t>
            </a:r>
            <a:r>
              <a:rPr lang="en-US" sz="1600" i="1" dirty="0" err="1">
                <a:latin typeface="Arial"/>
                <a:ea typeface="Calibri"/>
                <a:cs typeface="Calibri"/>
              </a:rPr>
              <a:t>Gymraeg</a:t>
            </a:r>
            <a:r>
              <a:rPr lang="en-US" sz="1600" i="1" dirty="0">
                <a:latin typeface="Arial"/>
                <a:ea typeface="Calibri"/>
                <a:cs typeface="Calibri"/>
              </a:rPr>
              <a:t> </a:t>
            </a:r>
            <a:r>
              <a:rPr lang="en-US" sz="1600" i="1" dirty="0" err="1">
                <a:latin typeface="Arial"/>
                <a:ea typeface="Calibri"/>
                <a:cs typeface="Calibri"/>
              </a:rPr>
              <a:t>yn</a:t>
            </a:r>
            <a:r>
              <a:rPr lang="en-US" sz="1600" i="1" dirty="0">
                <a:latin typeface="Arial"/>
                <a:ea typeface="Calibri"/>
                <a:cs typeface="Calibri"/>
              </a:rPr>
              <a:t> </a:t>
            </a:r>
            <a:r>
              <a:rPr lang="en-US" sz="1600" i="1" dirty="0" err="1">
                <a:latin typeface="Arial"/>
                <a:ea typeface="Calibri"/>
                <a:cs typeface="Calibri"/>
              </a:rPr>
              <a:t>Addysg</a:t>
            </a:r>
            <a:r>
              <a:rPr lang="en-US" sz="1600" i="1" dirty="0">
                <a:latin typeface="Arial"/>
                <a:ea typeface="Calibri"/>
                <a:cs typeface="Calibri"/>
              </a:rPr>
              <a:t> </a:t>
            </a:r>
            <a:r>
              <a:rPr lang="en-US" sz="1600" i="1" dirty="0" err="1">
                <a:latin typeface="Arial"/>
                <a:ea typeface="Calibri"/>
                <a:cs typeface="Calibri"/>
              </a:rPr>
              <a:t>Gychwynnol</a:t>
            </a:r>
            <a:r>
              <a:rPr lang="en-US" sz="1600" i="1" dirty="0">
                <a:latin typeface="Arial"/>
                <a:ea typeface="Calibri"/>
                <a:cs typeface="Calibri"/>
              </a:rPr>
              <a:t> </a:t>
            </a:r>
            <a:r>
              <a:rPr lang="en-US" sz="1600" i="1" dirty="0" err="1">
                <a:latin typeface="Arial"/>
                <a:ea typeface="Calibri"/>
                <a:cs typeface="Calibri"/>
              </a:rPr>
              <a:t>Athrawon</a:t>
            </a:r>
            <a:r>
              <a:rPr lang="en-US" sz="1600" dirty="0">
                <a:latin typeface="Arial"/>
                <a:ea typeface="Calibri"/>
                <a:cs typeface="Calibri"/>
              </a:rPr>
              <a:t> </a:t>
            </a:r>
            <a:r>
              <a:rPr lang="en-US" sz="1600" dirty="0" err="1">
                <a:latin typeface="Arial"/>
                <a:ea typeface="Calibri"/>
                <a:cs typeface="Calibri"/>
              </a:rPr>
              <a:t>Ar</a:t>
            </a:r>
            <a:r>
              <a:rPr lang="en-US" sz="1600" dirty="0">
                <a:latin typeface="Arial"/>
                <a:ea typeface="Calibri"/>
                <a:cs typeface="Calibri"/>
              </a:rPr>
              <a:t> </a:t>
            </a:r>
            <a:r>
              <a:rPr lang="en-US" sz="1600" dirty="0" err="1">
                <a:latin typeface="Arial"/>
                <a:ea typeface="Calibri"/>
                <a:cs typeface="Calibri"/>
              </a:rPr>
              <a:t>gael</a:t>
            </a:r>
            <a:r>
              <a:rPr lang="en-US" sz="1600" dirty="0">
                <a:latin typeface="Arial"/>
                <a:ea typeface="Calibri"/>
                <a:cs typeface="Calibri"/>
              </a:rPr>
              <a:t> </a:t>
            </a:r>
            <a:r>
              <a:rPr lang="en-US" sz="1600" dirty="0" err="1">
                <a:latin typeface="Arial"/>
                <a:ea typeface="Calibri"/>
                <a:cs typeface="Calibri"/>
              </a:rPr>
              <a:t>ar</a:t>
            </a:r>
            <a:r>
              <a:rPr lang="en-US" sz="1600" dirty="0">
                <a:latin typeface="Arial"/>
                <a:ea typeface="Calibri"/>
                <a:cs typeface="Calibri"/>
              </a:rPr>
              <a:t>: </a:t>
            </a:r>
            <a:r>
              <a:rPr lang="en-US" sz="1600" dirty="0">
                <a:latin typeface="Arial"/>
                <a:ea typeface="Calibri"/>
                <a:cs typeface="Calibri"/>
                <a:hlinkClick r:id="rId3"/>
              </a:rPr>
              <a:t>https://www.estyn.llyw.cymru/adroddiadau-thematig/cefnogir-gymraeg-yn-addysg-gychwynnol-athrawon-sut-mae-sefydliadau-addysg</a:t>
            </a:r>
            <a:endParaRPr lang="en-US" sz="1600" kern="1200">
              <a:latin typeface="Calibri"/>
              <a:ea typeface="+mn-lt"/>
              <a:cs typeface="+mn-lt"/>
            </a:endParaRPr>
          </a:p>
          <a:p>
            <a:pPr>
              <a:lnSpc>
                <a:spcPct val="120000"/>
              </a:lnSpc>
            </a:pPr>
            <a:r>
              <a:rPr lang="en-US" sz="1600" err="1">
                <a:latin typeface="Arial"/>
                <a:ea typeface="Calibri"/>
                <a:cs typeface="Calibri"/>
              </a:rPr>
              <a:t>Conti,G</a:t>
            </a:r>
            <a:r>
              <a:rPr lang="en-US" sz="1600" dirty="0">
                <a:latin typeface="Arial"/>
                <a:ea typeface="Calibri"/>
                <a:cs typeface="Calibri"/>
              </a:rPr>
              <a:t>., Vinales, D., Moc, B., Maurer, M., Wall, G., Swain, C., Nest, H. (2021) </a:t>
            </a:r>
            <a:r>
              <a:rPr lang="en-US" sz="1600" i="1" dirty="0">
                <a:latin typeface="Arial"/>
                <a:ea typeface="Calibri"/>
                <a:cs typeface="Calibri"/>
              </a:rPr>
              <a:t>Welsh Sentence Builders</a:t>
            </a:r>
            <a:r>
              <a:rPr lang="en-US" sz="1600" dirty="0">
                <a:latin typeface="Arial"/>
                <a:ea typeface="Calibri"/>
                <a:cs typeface="Calibri"/>
              </a:rPr>
              <a:t> Great Britain: Amazon</a:t>
            </a:r>
          </a:p>
          <a:p>
            <a:pPr>
              <a:lnSpc>
                <a:spcPct val="120000"/>
              </a:lnSpc>
            </a:pPr>
            <a:r>
              <a:rPr lang="en-GB" sz="1600" dirty="0" err="1">
                <a:latin typeface="Arial"/>
                <a:ea typeface="Calibri"/>
                <a:cs typeface="Arial"/>
              </a:rPr>
              <a:t>Llywodraeth</a:t>
            </a:r>
            <a:r>
              <a:rPr lang="en-GB" sz="1600" dirty="0">
                <a:latin typeface="Arial"/>
                <a:ea typeface="Calibri"/>
                <a:cs typeface="Arial"/>
              </a:rPr>
              <a:t> Cymru, (2017) </a:t>
            </a:r>
            <a:r>
              <a:rPr lang="en-GB" sz="1600" i="1" dirty="0">
                <a:latin typeface="Arial"/>
                <a:ea typeface="Calibri"/>
                <a:cs typeface="Arial"/>
              </a:rPr>
              <a:t>Cymraeg 2050: </a:t>
            </a:r>
            <a:r>
              <a:rPr lang="en-GB" sz="1600" i="1" dirty="0" err="1">
                <a:latin typeface="Arial"/>
                <a:ea typeface="Calibri"/>
                <a:cs typeface="Arial"/>
              </a:rPr>
              <a:t>Miliwn</a:t>
            </a:r>
            <a:r>
              <a:rPr lang="en-GB" sz="1600" i="1" dirty="0">
                <a:latin typeface="Arial"/>
                <a:ea typeface="Calibri"/>
                <a:cs typeface="Arial"/>
              </a:rPr>
              <a:t> o </a:t>
            </a:r>
            <a:r>
              <a:rPr lang="en-GB" sz="1600" i="1" dirty="0" err="1">
                <a:latin typeface="Arial"/>
                <a:ea typeface="Calibri"/>
                <a:cs typeface="Arial"/>
              </a:rPr>
              <a:t>Siaradwyr</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 </a:t>
            </a:r>
            <a:r>
              <a:rPr lang="en-GB" sz="1600" dirty="0" err="1">
                <a:latin typeface="Arial"/>
                <a:ea typeface="Calibri"/>
                <a:cs typeface="Arial"/>
              </a:rPr>
              <a:t>gael</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a:t>
            </a:r>
            <a:r>
              <a:rPr lang="en-GB" sz="1600" dirty="0">
                <a:latin typeface="Arial"/>
                <a:ea typeface="+mn-lt"/>
                <a:cs typeface="Arial"/>
              </a:rPr>
              <a:t> </a:t>
            </a:r>
            <a:r>
              <a:rPr lang="en-GB" sz="1600" dirty="0">
                <a:latin typeface="Arial"/>
                <a:ea typeface="+mn-lt"/>
                <a:cs typeface="+mn-lt"/>
                <a:hlinkClick r:id="rId4"/>
              </a:rPr>
              <a:t>https://www.llyw.cymru/sites/default/files/publications/2019-03/cymraeg-2050-strategaeth-y-gymraeg-v1-1.pdf</a:t>
            </a:r>
            <a:endParaRPr lang="en-US"/>
          </a:p>
          <a:p>
            <a:pPr>
              <a:lnSpc>
                <a:spcPct val="120000"/>
              </a:lnSpc>
            </a:pPr>
            <a:r>
              <a:rPr lang="en-GB" sz="1600" dirty="0" err="1">
                <a:latin typeface="Arial"/>
                <a:ea typeface="Calibri"/>
                <a:cs typeface="Arial"/>
              </a:rPr>
              <a:t>Llywodraeth</a:t>
            </a:r>
            <a:r>
              <a:rPr lang="en-GB" sz="1600" dirty="0">
                <a:latin typeface="Arial"/>
                <a:ea typeface="Calibri"/>
                <a:cs typeface="Arial"/>
              </a:rPr>
              <a:t> Cymru, (2020) </a:t>
            </a:r>
            <a:r>
              <a:rPr lang="en-GB" sz="1600" i="1" dirty="0" err="1">
                <a:latin typeface="Arial"/>
                <a:ea typeface="Calibri"/>
                <a:cs typeface="Arial"/>
              </a:rPr>
              <a:t>Canllawiau</a:t>
            </a:r>
            <a:r>
              <a:rPr lang="en-GB" sz="1600" i="1" dirty="0">
                <a:latin typeface="Arial"/>
                <a:ea typeface="Calibri"/>
                <a:cs typeface="Arial"/>
              </a:rPr>
              <a:t> </a:t>
            </a:r>
            <a:r>
              <a:rPr lang="en-GB" sz="1600" i="1" dirty="0" err="1">
                <a:latin typeface="Arial"/>
                <a:ea typeface="Calibri"/>
                <a:cs typeface="Arial"/>
              </a:rPr>
              <a:t>Cwricwlm</a:t>
            </a:r>
            <a:r>
              <a:rPr lang="en-GB" sz="1600" i="1" dirty="0">
                <a:latin typeface="Arial"/>
                <a:ea typeface="Calibri"/>
                <a:cs typeface="Arial"/>
              </a:rPr>
              <a:t> </a:t>
            </a:r>
            <a:r>
              <a:rPr lang="en-GB" sz="1600" i="1" dirty="0" err="1">
                <a:latin typeface="Arial"/>
                <a:ea typeface="Calibri"/>
                <a:cs typeface="Arial"/>
              </a:rPr>
              <a:t>i</a:t>
            </a:r>
            <a:r>
              <a:rPr lang="en-GB" sz="1600" i="1" dirty="0">
                <a:latin typeface="Arial"/>
                <a:ea typeface="Calibri"/>
                <a:cs typeface="Arial"/>
              </a:rPr>
              <a:t> </a:t>
            </a:r>
            <a:r>
              <a:rPr lang="en-GB" sz="1600" i="1" dirty="0" err="1">
                <a:latin typeface="Arial"/>
                <a:ea typeface="Calibri"/>
                <a:cs typeface="Arial"/>
              </a:rPr>
              <a:t>Gymru</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 </a:t>
            </a:r>
            <a:r>
              <a:rPr lang="en-GB" sz="1600" dirty="0" err="1">
                <a:latin typeface="Arial"/>
                <a:ea typeface="Calibri"/>
                <a:cs typeface="Arial"/>
              </a:rPr>
              <a:t>gael</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 </a:t>
            </a:r>
            <a:r>
              <a:rPr lang="en-GB" sz="1600" dirty="0">
                <a:latin typeface="Arial"/>
                <a:ea typeface="+mn-lt"/>
                <a:cs typeface="+mn-lt"/>
                <a:hlinkClick r:id="rId5"/>
              </a:rPr>
              <a:t>https://hwb.gov.wales/api/storage/b0e91f7c-0050-47b6-9b23-0273d39df9f3/canllawiau-cwricwlwm-i-gymru-070220.pdf</a:t>
            </a:r>
          </a:p>
          <a:p>
            <a:pPr>
              <a:lnSpc>
                <a:spcPct val="120000"/>
              </a:lnSpc>
            </a:pPr>
            <a:r>
              <a:rPr lang="en-GB" sz="1600" dirty="0" err="1">
                <a:latin typeface="Arial"/>
                <a:ea typeface="Calibri"/>
                <a:cs typeface="Arial"/>
              </a:rPr>
              <a:t>Llywodraeth</a:t>
            </a:r>
            <a:r>
              <a:rPr lang="en-GB" sz="1600" dirty="0">
                <a:latin typeface="Arial"/>
                <a:ea typeface="Calibri"/>
                <a:cs typeface="Arial"/>
              </a:rPr>
              <a:t> Cymru, (2019) </a:t>
            </a:r>
            <a:r>
              <a:rPr lang="en-GB" sz="1600" i="1" dirty="0">
                <a:latin typeface="Arial"/>
                <a:ea typeface="Calibri"/>
                <a:cs typeface="Arial"/>
              </a:rPr>
              <a:t>What Really Matters</a:t>
            </a:r>
            <a:r>
              <a:rPr lang="en-GB" sz="1600" dirty="0">
                <a:latin typeface="Arial"/>
                <a:ea typeface="Calibri"/>
                <a:cs typeface="Arial"/>
              </a:rPr>
              <a:t>, </a:t>
            </a:r>
            <a:r>
              <a:rPr lang="en-GB" sz="1600" dirty="0" err="1">
                <a:latin typeface="Arial"/>
                <a:ea typeface="Calibri"/>
                <a:cs typeface="Arial"/>
              </a:rPr>
              <a:t>Ar</a:t>
            </a:r>
            <a:r>
              <a:rPr lang="en-GB" sz="1600" dirty="0">
                <a:latin typeface="Arial"/>
                <a:ea typeface="Calibri"/>
                <a:cs typeface="Arial"/>
              </a:rPr>
              <a:t> </a:t>
            </a:r>
            <a:r>
              <a:rPr lang="en-GB" sz="1600" dirty="0" err="1">
                <a:latin typeface="Arial"/>
                <a:ea typeface="Calibri"/>
                <a:cs typeface="Arial"/>
              </a:rPr>
              <a:t>gael</a:t>
            </a:r>
            <a:r>
              <a:rPr lang="en-GB" sz="1600" dirty="0">
                <a:latin typeface="Arial"/>
                <a:ea typeface="Calibri"/>
                <a:cs typeface="Arial"/>
              </a:rPr>
              <a:t> </a:t>
            </a:r>
            <a:r>
              <a:rPr lang="en-GB" sz="1600" dirty="0" err="1">
                <a:latin typeface="Arial"/>
                <a:ea typeface="Calibri"/>
                <a:cs typeface="Arial"/>
              </a:rPr>
              <a:t>ar</a:t>
            </a:r>
            <a:r>
              <a:rPr lang="en-GB" sz="1600" dirty="0">
                <a:solidFill>
                  <a:srgbClr val="000000"/>
                </a:solidFill>
                <a:latin typeface="Arial"/>
                <a:ea typeface="Calibri"/>
                <a:cs typeface="Arial"/>
              </a:rPr>
              <a:t>: </a:t>
            </a:r>
            <a:r>
              <a:rPr lang="en-GB" sz="1600" dirty="0">
                <a:solidFill>
                  <a:srgbClr val="FF0000"/>
                </a:solidFill>
                <a:latin typeface="Arial"/>
                <a:ea typeface="Calibri"/>
                <a:cs typeface="Arial"/>
              </a:rPr>
              <a:t> </a:t>
            </a:r>
            <a:r>
              <a:rPr lang="en-GB" sz="1600" dirty="0">
                <a:solidFill>
                  <a:srgbClr val="FF0000"/>
                </a:solidFill>
                <a:ea typeface="+mn-lt"/>
                <a:cs typeface="+mn-lt"/>
                <a:hlinkClick r:id="rId6"/>
              </a:rPr>
              <a:t>https://educationwales.blog.gov.wales/2019/01/18/what-really-does-matter/</a:t>
            </a:r>
            <a:endParaRPr lang="en-US" sz="1600">
              <a:solidFill>
                <a:srgbClr val="000000"/>
              </a:solidFill>
              <a:latin typeface="Arial"/>
              <a:ea typeface="Calibri"/>
              <a:cs typeface="Arial"/>
            </a:endParaRPr>
          </a:p>
          <a:p>
            <a:pPr marL="228600" indent="-228600" algn="l" rtl="0">
              <a:lnSpc>
                <a:spcPct val="120000"/>
              </a:lnSpc>
              <a:buChar char="•"/>
            </a:pPr>
            <a:r>
              <a:rPr lang="en-GB" sz="1600" i="1" kern="1200" dirty="0">
                <a:latin typeface="Arial"/>
                <a:ea typeface="Calibri"/>
                <a:cs typeface="Arial"/>
              </a:rPr>
              <a:t>Saxton, M (2017) Child Language </a:t>
            </a:r>
            <a:r>
              <a:rPr lang="en-GB" sz="1600" kern="1200" dirty="0">
                <a:latin typeface="Arial"/>
                <a:ea typeface="Calibri"/>
                <a:cs typeface="Arial"/>
              </a:rPr>
              <a:t>2il arg. </a:t>
            </a:r>
            <a:r>
              <a:rPr lang="en-GB" sz="1600" kern="1200" err="1">
                <a:latin typeface="Arial"/>
                <a:ea typeface="Calibri"/>
                <a:cs typeface="Arial"/>
              </a:rPr>
              <a:t>Llundain</a:t>
            </a:r>
            <a:r>
              <a:rPr lang="en-GB" sz="1600" kern="1200" dirty="0">
                <a:latin typeface="Arial"/>
                <a:ea typeface="Calibri"/>
                <a:cs typeface="Arial"/>
              </a:rPr>
              <a:t>: Sage</a:t>
            </a:r>
          </a:p>
          <a:p>
            <a:pPr marL="228600" indent="-228600" algn="l" rtl="0">
              <a:lnSpc>
                <a:spcPct val="120000"/>
              </a:lnSpc>
              <a:buChar char="•"/>
            </a:pPr>
            <a:r>
              <a:rPr lang="en-GB" sz="1600" kern="1200" dirty="0" err="1">
                <a:latin typeface="Arial"/>
                <a:ea typeface="Calibri"/>
                <a:cs typeface="Arial"/>
              </a:rPr>
              <a:t>Siencyn</a:t>
            </a:r>
            <a:r>
              <a:rPr lang="en-GB" sz="1600" kern="1200" dirty="0">
                <a:latin typeface="Arial"/>
                <a:ea typeface="Calibri"/>
                <a:cs typeface="Arial"/>
              </a:rPr>
              <a:t>, S.W (2008) </a:t>
            </a:r>
            <a:r>
              <a:rPr lang="en-GB" sz="1600" i="1" kern="1200" dirty="0">
                <a:latin typeface="Arial"/>
                <a:ea typeface="Calibri"/>
                <a:cs typeface="Arial"/>
              </a:rPr>
              <a:t>Y </a:t>
            </a:r>
            <a:r>
              <a:rPr lang="en-GB" sz="1600" i="1" kern="1200" dirty="0" err="1">
                <a:latin typeface="Arial"/>
                <a:ea typeface="Calibri"/>
                <a:cs typeface="Arial"/>
              </a:rPr>
              <a:t>Plentyn</a:t>
            </a:r>
            <a:r>
              <a:rPr lang="en-GB" sz="1600" i="1" kern="1200" dirty="0">
                <a:latin typeface="Arial"/>
                <a:ea typeface="Calibri"/>
                <a:cs typeface="Arial"/>
              </a:rPr>
              <a:t> Bach </a:t>
            </a:r>
            <a:r>
              <a:rPr lang="en-GB" sz="1600" kern="1200" dirty="0" err="1">
                <a:latin typeface="Arial"/>
                <a:ea typeface="Calibri"/>
                <a:cs typeface="Arial"/>
              </a:rPr>
              <a:t>Caerfyrddin</a:t>
            </a:r>
            <a:r>
              <a:rPr lang="en-GB" sz="1600" kern="1200" dirty="0">
                <a:latin typeface="Arial"/>
                <a:ea typeface="Calibri"/>
                <a:cs typeface="Arial"/>
              </a:rPr>
              <a:t>: </a:t>
            </a:r>
            <a:r>
              <a:rPr lang="en-GB" sz="1600" kern="1200" dirty="0" err="1">
                <a:latin typeface="Arial"/>
                <a:ea typeface="Calibri"/>
                <a:cs typeface="Arial"/>
              </a:rPr>
              <a:t>Cyhoeddiadau</a:t>
            </a:r>
            <a:r>
              <a:rPr lang="en-GB" sz="1600" kern="1200" dirty="0">
                <a:latin typeface="Arial"/>
                <a:ea typeface="Calibri"/>
                <a:cs typeface="Arial"/>
              </a:rPr>
              <a:t> Coleg y </a:t>
            </a:r>
            <a:r>
              <a:rPr lang="en-GB" sz="1600" kern="1200" dirty="0" err="1">
                <a:latin typeface="Arial"/>
                <a:ea typeface="Calibri"/>
                <a:cs typeface="Arial"/>
              </a:rPr>
              <a:t>Drindod</a:t>
            </a:r>
            <a:endParaRPr lang="en-GB" sz="1600" kern="1200">
              <a:latin typeface="Arial"/>
              <a:ea typeface="Calibri"/>
              <a:cs typeface="Arial"/>
            </a:endParaRPr>
          </a:p>
          <a:p>
            <a:pPr>
              <a:lnSpc>
                <a:spcPct val="120000"/>
              </a:lnSpc>
            </a:pPr>
            <a:r>
              <a:rPr lang="en-GB" sz="1600" dirty="0">
                <a:latin typeface="Arial"/>
                <a:ea typeface="Calibri"/>
                <a:cs typeface="Arial"/>
              </a:rPr>
              <a:t>Smith and G Conti (2016) </a:t>
            </a:r>
            <a:r>
              <a:rPr lang="en-GB" sz="1600" i="1" dirty="0">
                <a:latin typeface="Arial"/>
                <a:ea typeface="Calibri"/>
                <a:cs typeface="Arial"/>
              </a:rPr>
              <a:t>The Language Teacher Toolkit </a:t>
            </a:r>
            <a:r>
              <a:rPr lang="en-GB" sz="1600" dirty="0">
                <a:latin typeface="Arial"/>
                <a:ea typeface="Calibri"/>
                <a:cs typeface="Arial"/>
              </a:rPr>
              <a:t>Great Britain: Amazon</a:t>
            </a:r>
          </a:p>
          <a:p>
            <a:pPr>
              <a:lnSpc>
                <a:spcPct val="120000"/>
              </a:lnSpc>
            </a:pPr>
            <a:r>
              <a:rPr lang="en-GB" sz="1600" dirty="0">
                <a:latin typeface="Arial"/>
                <a:ea typeface="Calibri"/>
                <a:cs typeface="Arial"/>
              </a:rPr>
              <a:t>Smith and G Conti (2021) </a:t>
            </a:r>
            <a:r>
              <a:rPr lang="en-GB" sz="1600" i="1" dirty="0">
                <a:latin typeface="Arial"/>
                <a:ea typeface="Calibri"/>
                <a:cs typeface="Arial"/>
              </a:rPr>
              <a:t>Memory What very Language Teacher Should Know  </a:t>
            </a:r>
            <a:r>
              <a:rPr lang="en-GB" sz="1600" dirty="0">
                <a:latin typeface="Arial"/>
                <a:ea typeface="Calibri"/>
                <a:cs typeface="Arial"/>
              </a:rPr>
              <a:t>Great Britain: Amazon</a:t>
            </a:r>
          </a:p>
          <a:p>
            <a:pPr>
              <a:lnSpc>
                <a:spcPct val="120000"/>
              </a:lnSpc>
            </a:pPr>
            <a:r>
              <a:rPr lang="en-GB" sz="1600" dirty="0">
                <a:latin typeface="Arial"/>
                <a:ea typeface="Calibri"/>
                <a:cs typeface="Arial"/>
              </a:rPr>
              <a:t>Smith, S (2018) </a:t>
            </a:r>
            <a:r>
              <a:rPr lang="en-GB" sz="1600" i="1" dirty="0">
                <a:latin typeface="Arial"/>
                <a:ea typeface="Calibri"/>
                <a:cs typeface="Arial"/>
              </a:rPr>
              <a:t>Becoming an Outstanding Language Teacher  </a:t>
            </a:r>
            <a:r>
              <a:rPr lang="en-GB" sz="1600" dirty="0">
                <a:latin typeface="Arial"/>
                <a:ea typeface="Calibri"/>
                <a:cs typeface="Arial"/>
              </a:rPr>
              <a:t>Routledge: London and New York</a:t>
            </a:r>
          </a:p>
        </p:txBody>
      </p:sp>
    </p:spTree>
    <p:extLst>
      <p:ext uri="{BB962C8B-B14F-4D97-AF65-F5344CB8AC3E}">
        <p14:creationId xmlns:p14="http://schemas.microsoft.com/office/powerpoint/2010/main" val="144979562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F07361-3F0C-2132-D065-13312859A84E}"/>
              </a:ext>
            </a:extLst>
          </p:cNvPr>
          <p:cNvPicPr>
            <a:picLocks noChangeAspect="1"/>
          </p:cNvPicPr>
          <p:nvPr/>
        </p:nvPicPr>
        <p:blipFill>
          <a:blip r:embed="rId2"/>
          <a:srcRect r="1480" b="5254"/>
          <a:stretch/>
        </p:blipFill>
        <p:spPr>
          <a:xfrm>
            <a:off x="762464" y="543076"/>
            <a:ext cx="10667071" cy="5771848"/>
          </a:xfrm>
          <a:prstGeom prst="rect">
            <a:avLst/>
          </a:prstGeom>
        </p:spPr>
      </p:pic>
    </p:spTree>
    <p:extLst>
      <p:ext uri="{BB962C8B-B14F-4D97-AF65-F5344CB8AC3E}">
        <p14:creationId xmlns:p14="http://schemas.microsoft.com/office/powerpoint/2010/main" val="3810466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9e56c63-a953-42dc-a043-e059f94b1806">
      <Terms xmlns="http://schemas.microsoft.com/office/infopath/2007/PartnerControls"/>
    </lcf76f155ced4ddcb4097134ff3c332f>
    <TaxCatchAll xmlns="7485c558-35ea-43c5-95bf-8b971f327c9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BCEDCB0A13E24B9F084ADC54387FAB" ma:contentTypeVersion="12" ma:contentTypeDescription="Create a new document." ma:contentTypeScope="" ma:versionID="65895697d8e3a03e91c398fc87917e9f">
  <xsd:schema xmlns:xsd="http://www.w3.org/2001/XMLSchema" xmlns:xs="http://www.w3.org/2001/XMLSchema" xmlns:p="http://schemas.microsoft.com/office/2006/metadata/properties" xmlns:ns2="89e56c63-a953-42dc-a043-e059f94b1806" xmlns:ns3="7485c558-35ea-43c5-95bf-8b971f327c93" targetNamespace="http://schemas.microsoft.com/office/2006/metadata/properties" ma:root="true" ma:fieldsID="9511965726cabc5730d67a941a6220ff" ns2:_="" ns3:_="">
    <xsd:import namespace="89e56c63-a953-42dc-a043-e059f94b1806"/>
    <xsd:import namespace="7485c558-35ea-43c5-95bf-8b971f327c9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BillingMetadata"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e56c63-a953-42dc-a043-e059f94b18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BillingMetadata" ma:index="18" nillable="true" ma:displayName="MediaServiceBillingMetadata" ma:hidden="true" ma:internalName="MediaServiceBillingMetadata" ma:readOnly="true">
      <xsd:simpleType>
        <xsd:restriction base="dms:Note"/>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485c558-35ea-43c5-95bf-8b971f327c93"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efd043e-0625-43c7-90a7-d0eee5af25ce}" ma:internalName="TaxCatchAll" ma:showField="CatchAllData" ma:web="7485c558-35ea-43c5-95bf-8b971f327c9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4C69FB-6161-4500-BB71-3FB14EFF66AA}">
  <ds:schemaRefs>
    <ds:schemaRef ds:uri="http://schemas.microsoft.com/office/2006/metadata/properties"/>
    <ds:schemaRef ds:uri="http://schemas.microsoft.com/office/infopath/2007/PartnerControls"/>
    <ds:schemaRef ds:uri="89e56c63-a953-42dc-a043-e059f94b1806"/>
    <ds:schemaRef ds:uri="7485c558-35ea-43c5-95bf-8b971f327c93"/>
  </ds:schemaRefs>
</ds:datastoreItem>
</file>

<file path=customXml/itemProps2.xml><?xml version="1.0" encoding="utf-8"?>
<ds:datastoreItem xmlns:ds="http://schemas.openxmlformats.org/officeDocument/2006/customXml" ds:itemID="{F6CAAEC2-3CF7-4371-BBFB-7BB7D704F4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9e56c63-a953-42dc-a043-e059f94b1806"/>
    <ds:schemaRef ds:uri="7485c558-35ea-43c5-95bf-8b971f327c9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AB498A-8DBA-4F66-B896-AE7BFEA6570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306</TotalTime>
  <Words>3751</Words>
  <Application>Microsoft Macintosh PowerPoint</Application>
  <PresentationFormat>Widescreen</PresentationFormat>
  <Paragraphs>604</Paragraphs>
  <Slides>83</Slides>
  <Notes>21</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83</vt:i4>
      </vt:variant>
    </vt:vector>
  </HeadingPairs>
  <TitlesOfParts>
    <vt:vector size="90" baseType="lpstr">
      <vt:lpstr>Aptos</vt:lpstr>
      <vt:lpstr>Aptos Display</vt:lpstr>
      <vt:lpstr>Arial</vt:lpstr>
      <vt:lpstr>Calibri</vt:lpstr>
      <vt:lpstr>Calibri Light</vt:lpstr>
      <vt:lpstr>Tw Cen MT</vt:lpstr>
      <vt:lpstr>Office Theme</vt:lpstr>
      <vt:lpstr> Methodoleg Caffael a Datblygu Iaith  Language Acquisition and Development Methodology</vt:lpstr>
      <vt:lpstr>PowerPoint Presentation</vt:lpstr>
      <vt:lpstr>Estyn</vt:lpstr>
      <vt:lpstr>  Cael sylw ein dysgwyr  Getting our learners’ attention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Darllen a chofio (1)  Reading and memorising (1)</vt:lpstr>
      <vt:lpstr>PowerPoint Presentation</vt:lpstr>
      <vt:lpstr>PowerPoint Presentation</vt:lpstr>
      <vt:lpstr>PowerPoint Presentation</vt:lpstr>
      <vt:lpstr>PowerPoint Presentation</vt:lpstr>
      <vt:lpstr>PowerPoint Presentation</vt:lpstr>
      <vt:lpstr>  Darllen a chofio (2)  Reading and memorising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Adfyfyrio: Pa ddulliau?  Reflection: Which methods were used?</vt:lpstr>
      <vt:lpstr>PowerPoint Presentation</vt:lpstr>
      <vt:lpstr>Pam fod dysgu geirfa’n bwysig? Why is learning vocabulary important?</vt:lpstr>
      <vt:lpstr>Addysgu geirfa    Teaching vocabulary</vt:lpstr>
      <vt:lpstr>     Drilio iaith               Language drills</vt:lpstr>
      <vt:lpstr>   Sut mae drilio?         How to use language drills?</vt:lpstr>
      <vt:lpstr>Amser i feddwl...   Time to think...</vt:lpstr>
      <vt:lpstr>Beth ydy manteision drilio? What are the advantages of using language drills?</vt:lpstr>
      <vt:lpstr>Eich tro chi...          Your turn...</vt:lpstr>
      <vt:lpstr>Geiriau a thalpio    Words and chunks</vt:lpstr>
      <vt:lpstr>Y frechdan iaith    The sandwich technique</vt:lpstr>
      <vt:lpstr>Rhyngweithio    Interaction</vt:lpstr>
      <vt:lpstr>Amser i feddwl...   Time to think...</vt:lpstr>
      <vt:lpstr>Ffyrdd gwahanol o ryngwethio     Types of interaction</vt:lpstr>
      <vt:lpstr>Y Cof    Memory</vt:lpstr>
      <vt:lpstr>Y Cof    Memory</vt:lpstr>
      <vt:lpstr>Canu   Singing</vt:lpstr>
      <vt:lpstr>Further considerations</vt:lpstr>
      <vt:lpstr>  Mae’n amser...  It’s time to/for...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Adfyfyrio: Pa sgiliau?  Reflection: Which skills were used?</vt:lpstr>
      <vt:lpstr>Methodoleg Caffael Iaith / Language Aquisition Methodology</vt:lpstr>
      <vt:lpstr>PowerPoint Presentation</vt:lpstr>
      <vt:lpstr>PowerPoint Presentation</vt:lpstr>
      <vt:lpstr>Llyfryddiaeth    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Abbott</dc:creator>
  <cp:lastModifiedBy>Rhian Abbott</cp:lastModifiedBy>
  <cp:revision>68</cp:revision>
  <dcterms:created xsi:type="dcterms:W3CDTF">2025-06-06T16:04:26Z</dcterms:created>
  <dcterms:modified xsi:type="dcterms:W3CDTF">2025-09-08T16:09:38Z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0x01010089BCEDCB0A13E24B9F084ADC54387FAB</vt:lpwstr>
  </property>
</Properties>
</file>