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66FF"/>
    <a:srgbClr val="3399FF"/>
    <a:srgbClr val="CC66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531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939F6F-FD0E-4F59-BC23-DDB6DD7BA5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722C06-1C3A-4B88-986E-320E243EFEC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3521DF-2EE4-4CEE-9D29-E974F322DBC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2AE7B4-B4E4-43CB-B836-01EFE51539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9C1E98-81BA-4FBA-B5D3-1C10B8C5CD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A0F0B-7CCA-4C93-8E71-31FE57701B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EA4A9B-3853-48A0-A487-3A0FA7BFF1C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C2DCA6-98D1-4E36-9A0B-D8F230D274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07988C-D256-44ED-8CF1-018429391F7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039A427-F8F5-44FA-94C2-B8DAA2FFA85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A1F5D4-26CD-4658-A952-0B571BCD53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07BBFE9-C7B9-4A85-B137-DB636AB3ED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7973BE1-E666-4571-980C-A0BE0D3FA06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Tables Ladders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Which multiplication table is shown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in each ladder?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7" name="AutoShape 5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1484" name="Group 44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61485" name="Text Box 45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15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1486" name="AutoShape 46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87" name="AutoShape 47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88" name="AutoShape 48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89" name="Text Box 49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12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1490" name="AutoShape 50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91" name="Text Box 51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9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61492" name="AutoShape 52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93" name="Text Box 53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6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61494" name="AutoShape 54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1495" name="AutoShape 55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1496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8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2467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62468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28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2469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0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1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2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21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2473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4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14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62475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6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7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62477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2478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2479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80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8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3491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63492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40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3493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4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5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6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32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3497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498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24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63499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0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16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63501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3502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503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504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4515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64516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20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4517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8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19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0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16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4521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2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12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64523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4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8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64525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4526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4527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8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5539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65540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36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5541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2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3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4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30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5545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24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65547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8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18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65549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50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51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52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6563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66564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70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6565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6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7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68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63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6569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0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56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66571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2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49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66573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6574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6575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76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7587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67588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45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7589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0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1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2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36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7593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4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27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67595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6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18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67597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7598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7599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600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8611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68612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30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8613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4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5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6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25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8617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18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20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68619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0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15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68621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8622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8623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24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69635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69636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99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69637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38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39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0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88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9641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2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77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69643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4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66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69645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9646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9647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8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4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0659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0660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81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0661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2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3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4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72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0665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6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63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0667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68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54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0669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0670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0671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72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1683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1684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1685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86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87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88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55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1689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0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50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1691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2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45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1693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1694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1695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96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2707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2708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66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2709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0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1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2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60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2713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4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54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2715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6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48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2717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2718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2719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20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6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3731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3732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36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3733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4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5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6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32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3737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38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28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3739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0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24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3741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3742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3743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44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4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4755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4756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60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4757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58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59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0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48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4761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2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36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4763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4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24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4765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4766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4767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8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12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5779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5780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64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5781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2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3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4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56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5785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6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48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5787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88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40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5789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5790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5791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92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6803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6804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49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6805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06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07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08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42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6809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0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35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6811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2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28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6813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6814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6815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16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1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7827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7828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90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7829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0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1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2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80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7833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4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70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7835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6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60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7837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7838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7839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40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10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5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8851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8852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96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8853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4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5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6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88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8857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58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80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8859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0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72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8861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8862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8863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64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8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9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79875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79876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66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79877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78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79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0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55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9881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2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44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79883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4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33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79885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79886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79887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8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8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3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66FF33">
                  <a:gamma/>
                  <a:shade val="46275"/>
                  <a:invGamma/>
                </a:srgbClr>
              </a:gs>
              <a:gs pos="50000">
                <a:srgbClr val="66FF33"/>
              </a:gs>
              <a:gs pos="100000">
                <a:srgbClr val="66FF33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CC66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80899" name="Group 3"/>
          <p:cNvGrpSpPr>
            <a:grpSpLocks/>
          </p:cNvGrpSpPr>
          <p:nvPr/>
        </p:nvGrpSpPr>
        <p:grpSpPr bwMode="auto">
          <a:xfrm rot="774891">
            <a:off x="1377950" y="615950"/>
            <a:ext cx="1800225" cy="5700713"/>
            <a:chOff x="991" y="391"/>
            <a:chExt cx="1117" cy="3537"/>
          </a:xfrm>
        </p:grpSpPr>
        <p:sp>
          <p:nvSpPr>
            <p:cNvPr id="80900" name="Text Box 4"/>
            <p:cNvSpPr txBox="1">
              <a:spLocks noChangeArrowheads="1"/>
            </p:cNvSpPr>
            <p:nvPr/>
          </p:nvSpPr>
          <p:spPr bwMode="auto">
            <a:xfrm>
              <a:off x="1112" y="722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FF00"/>
                  </a:solidFill>
                  <a:latin typeface="Comic Sans MS" pitchFamily="66" charset="0"/>
                </a:rPr>
                <a:t>99</a:t>
              </a:r>
              <a:endParaRPr lang="en-US" sz="6000" b="1">
                <a:solidFill>
                  <a:srgbClr val="FFFF00"/>
                </a:solidFill>
                <a:latin typeface="Comic Sans MS" pitchFamily="66" charset="0"/>
              </a:endParaRPr>
            </a:p>
          </p:txBody>
        </p:sp>
        <p:sp>
          <p:nvSpPr>
            <p:cNvPr id="80901" name="AutoShape 5"/>
            <p:cNvSpPr>
              <a:spLocks noChangeArrowheads="1"/>
            </p:cNvSpPr>
            <p:nvPr/>
          </p:nvSpPr>
          <p:spPr bwMode="auto">
            <a:xfrm>
              <a:off x="991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2" name="AutoShape 6"/>
            <p:cNvSpPr>
              <a:spLocks noChangeArrowheads="1"/>
            </p:cNvSpPr>
            <p:nvPr/>
          </p:nvSpPr>
          <p:spPr bwMode="auto">
            <a:xfrm>
              <a:off x="1980" y="391"/>
              <a:ext cx="128" cy="3537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3" name="AutoShape 7"/>
            <p:cNvSpPr>
              <a:spLocks noChangeArrowheads="1"/>
            </p:cNvSpPr>
            <p:nvPr/>
          </p:nvSpPr>
          <p:spPr bwMode="auto">
            <a:xfrm rot="-5400000">
              <a:off x="1509" y="194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4" name="Text Box 8"/>
            <p:cNvSpPr txBox="1">
              <a:spLocks noChangeArrowheads="1"/>
            </p:cNvSpPr>
            <p:nvPr/>
          </p:nvSpPr>
          <p:spPr bwMode="auto">
            <a:xfrm>
              <a:off x="1095" y="1467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3300"/>
                  </a:solidFill>
                  <a:latin typeface="Comic Sans MS" pitchFamily="66" charset="0"/>
                </a:rPr>
                <a:t>90</a:t>
              </a:r>
              <a:endParaRPr lang="en-US" sz="6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0905" name="AutoShape 9"/>
            <p:cNvSpPr>
              <a:spLocks noChangeArrowheads="1"/>
            </p:cNvSpPr>
            <p:nvPr/>
          </p:nvSpPr>
          <p:spPr bwMode="auto">
            <a:xfrm rot="-5400000">
              <a:off x="1492" y="939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6" name="Text Box 10"/>
            <p:cNvSpPr txBox="1">
              <a:spLocks noChangeArrowheads="1"/>
            </p:cNvSpPr>
            <p:nvPr/>
          </p:nvSpPr>
          <p:spPr bwMode="auto">
            <a:xfrm>
              <a:off x="1104" y="2213"/>
              <a:ext cx="860" cy="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0066FF"/>
                  </a:solidFill>
                  <a:latin typeface="Comic Sans MS" pitchFamily="66" charset="0"/>
                </a:rPr>
                <a:t>81</a:t>
              </a:r>
              <a:endParaRPr lang="en-US" sz="6000" b="1">
                <a:solidFill>
                  <a:srgbClr val="0066FF"/>
                </a:solidFill>
                <a:latin typeface="Comic Sans MS" pitchFamily="66" charset="0"/>
              </a:endParaRPr>
            </a:p>
          </p:txBody>
        </p:sp>
        <p:sp>
          <p:nvSpPr>
            <p:cNvPr id="80907" name="AutoShape 11"/>
            <p:cNvSpPr>
              <a:spLocks noChangeArrowheads="1"/>
            </p:cNvSpPr>
            <p:nvPr/>
          </p:nvSpPr>
          <p:spPr bwMode="auto">
            <a:xfrm rot="-5400000">
              <a:off x="1502" y="1685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08" name="Text Box 12"/>
            <p:cNvSpPr txBox="1">
              <a:spLocks noChangeArrowheads="1"/>
            </p:cNvSpPr>
            <p:nvPr/>
          </p:nvSpPr>
          <p:spPr bwMode="auto">
            <a:xfrm>
              <a:off x="1108" y="2958"/>
              <a:ext cx="860" cy="6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6000" b="1">
                  <a:solidFill>
                    <a:srgbClr val="FF0066"/>
                  </a:solidFill>
                  <a:latin typeface="Comic Sans MS" pitchFamily="66" charset="0"/>
                </a:rPr>
                <a:t>72</a:t>
              </a:r>
              <a:endParaRPr lang="en-US" sz="6000" b="1">
                <a:solidFill>
                  <a:srgbClr val="FF0066"/>
                </a:solidFill>
                <a:latin typeface="Comic Sans MS" pitchFamily="66" charset="0"/>
              </a:endParaRPr>
            </a:p>
          </p:txBody>
        </p:sp>
        <p:sp>
          <p:nvSpPr>
            <p:cNvPr id="80909" name="AutoShape 13"/>
            <p:cNvSpPr>
              <a:spLocks noChangeArrowheads="1"/>
            </p:cNvSpPr>
            <p:nvPr/>
          </p:nvSpPr>
          <p:spPr bwMode="auto">
            <a:xfrm rot="-5400000">
              <a:off x="1506" y="2430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80910" name="AutoShape 14"/>
            <p:cNvSpPr>
              <a:spLocks noChangeArrowheads="1"/>
            </p:cNvSpPr>
            <p:nvPr/>
          </p:nvSpPr>
          <p:spPr bwMode="auto">
            <a:xfrm rot="-5400000">
              <a:off x="1523" y="3176"/>
              <a:ext cx="81" cy="948"/>
            </a:xfrm>
            <a:prstGeom prst="roundRect">
              <a:avLst>
                <a:gd name="adj" fmla="val 45417"/>
              </a:avLst>
            </a:prstGeom>
            <a:gradFill rotWithShape="1">
              <a:gsLst>
                <a:gs pos="0">
                  <a:srgbClr val="825600"/>
                </a:gs>
                <a:gs pos="13000">
                  <a:srgbClr val="FFA800"/>
                </a:gs>
                <a:gs pos="28000">
                  <a:srgbClr val="825600"/>
                </a:gs>
                <a:gs pos="42999">
                  <a:srgbClr val="FFA800"/>
                </a:gs>
                <a:gs pos="58000">
                  <a:srgbClr val="825600"/>
                </a:gs>
                <a:gs pos="72000">
                  <a:srgbClr val="FFA800"/>
                </a:gs>
                <a:gs pos="87000">
                  <a:srgbClr val="825600"/>
                </a:gs>
                <a:gs pos="100000">
                  <a:srgbClr val="FFA800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80911" name="Firewall"/>
          <p:cNvSpPr>
            <a:spLocks noEditPoints="1" noChangeArrowheads="1"/>
          </p:cNvSpPr>
          <p:nvPr/>
        </p:nvSpPr>
        <p:spPr bwMode="auto">
          <a:xfrm>
            <a:off x="3667125" y="1516063"/>
            <a:ext cx="4524375" cy="4849812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gradFill rotWithShape="1">
            <a:gsLst>
              <a:gs pos="0">
                <a:srgbClr val="996633">
                  <a:gamma/>
                  <a:shade val="46275"/>
                  <a:invGamma/>
                </a:srgbClr>
              </a:gs>
              <a:gs pos="50000">
                <a:srgbClr val="996633"/>
              </a:gs>
              <a:gs pos="100000">
                <a:srgbClr val="996633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12" name="Text Box 16"/>
          <p:cNvSpPr txBox="1">
            <a:spLocks noChangeArrowheads="1"/>
          </p:cNvSpPr>
          <p:nvPr/>
        </p:nvSpPr>
        <p:spPr bwMode="auto">
          <a:xfrm>
            <a:off x="3932238" y="2447925"/>
            <a:ext cx="3992562" cy="3597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80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  <a:p>
            <a:pPr algn="ctr"/>
            <a:r>
              <a:rPr lang="en-GB" sz="5000" b="1">
                <a:solidFill>
                  <a:srgbClr val="FFFF00"/>
                </a:solidFill>
                <a:latin typeface="Comic Sans MS" pitchFamily="66" charset="0"/>
              </a:rPr>
              <a:t>times table</a:t>
            </a:r>
            <a:endParaRPr lang="en-US" sz="5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158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2011-11-25T20:10:02Z</dcterms:modified>
</cp:coreProperties>
</file>