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notesMasterIdLst>
    <p:notesMasterId r:id="rId24"/>
  </p:notesMasterIdLst>
  <p:sldIdLst>
    <p:sldId id="256" r:id="rId2"/>
    <p:sldId id="257" r:id="rId3"/>
    <p:sldId id="258" r:id="rId4"/>
    <p:sldId id="262" r:id="rId5"/>
    <p:sldId id="264" r:id="rId6"/>
    <p:sldId id="271" r:id="rId7"/>
    <p:sldId id="265" r:id="rId8"/>
    <p:sldId id="266" r:id="rId9"/>
    <p:sldId id="267" r:id="rId10"/>
    <p:sldId id="272" r:id="rId11"/>
    <p:sldId id="259" r:id="rId12"/>
    <p:sldId id="263" r:id="rId13"/>
    <p:sldId id="268" r:id="rId14"/>
    <p:sldId id="273" r:id="rId15"/>
    <p:sldId id="274" r:id="rId16"/>
    <p:sldId id="269" r:id="rId17"/>
    <p:sldId id="270" r:id="rId18"/>
    <p:sldId id="275" r:id="rId19"/>
    <p:sldId id="276" r:id="rId20"/>
    <p:sldId id="277" r:id="rId21"/>
    <p:sldId id="278" r:id="rId22"/>
    <p:sldId id="279"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4848"/>
    <a:srgbClr val="863FCD"/>
    <a:srgbClr val="F99107"/>
    <a:srgbClr val="5BB5A0"/>
    <a:srgbClr val="F56F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210" autoAdjust="0"/>
    <p:restoredTop sz="79754" autoAdjust="0"/>
  </p:normalViewPr>
  <p:slideViewPr>
    <p:cSldViewPr snapToGrid="0">
      <p:cViewPr varScale="1">
        <p:scale>
          <a:sx n="91" d="100"/>
          <a:sy n="91" d="100"/>
        </p:scale>
        <p:origin x="1284"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E075AAF-A883-43A8-8EBD-59F0912CF232}" type="datetimeFigureOut">
              <a:rPr lang="en-US" smtClean="0"/>
              <a:pPr/>
              <a:t>12/20/2019</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4D18A9-7CC5-46CD-9CB3-887C68B4BCA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indent="-171450">
              <a:buFont typeface="Arial" panose="020B0604020202020204" pitchFamily="34" charset="0"/>
              <a:buChar char="•"/>
            </a:pPr>
            <a:r>
              <a:rPr lang="en-GB" dirty="0"/>
              <a:t>Introduce myself and the topic to the class.</a:t>
            </a:r>
          </a:p>
          <a:p>
            <a:pPr marL="171450" indent="-171450">
              <a:buFont typeface="Arial" panose="020B0604020202020204" pitchFamily="34" charset="0"/>
              <a:buChar char="•"/>
            </a:pPr>
            <a:r>
              <a:rPr lang="en-GB" dirty="0"/>
              <a:t>Set the scene for the session to progress.</a:t>
            </a:r>
          </a:p>
          <a:p>
            <a:pPr marL="171450" indent="-171450">
              <a:buFont typeface="Arial" panose="020B0604020202020204" pitchFamily="34" charset="0"/>
              <a:buChar char="•"/>
            </a:pPr>
            <a:r>
              <a:rPr lang="en-GB" dirty="0"/>
              <a:t>Ask the class if they have</a:t>
            </a:r>
            <a:r>
              <a:rPr lang="en-GB" baseline="0" dirty="0"/>
              <a:t> visited or seen the river before</a:t>
            </a:r>
            <a:r>
              <a:rPr lang="en-GB" dirty="0"/>
              <a:t>.</a:t>
            </a:r>
          </a:p>
          <a:p>
            <a:pPr marL="171450" indent="-171450">
              <a:buFont typeface="Arial" panose="020B0604020202020204" pitchFamily="34" charset="0"/>
              <a:buChar char="•"/>
            </a:pPr>
            <a:r>
              <a:rPr lang="en-GB" dirty="0"/>
              <a:t>Describe the two images on the slide. They</a:t>
            </a:r>
            <a:r>
              <a:rPr lang="en-GB" baseline="0" dirty="0"/>
              <a:t> show the river in two different stages, but one shows river measurement.</a:t>
            </a:r>
          </a:p>
          <a:p>
            <a:pPr marL="171450" indent="-171450">
              <a:buFont typeface="Arial" panose="020B0604020202020204" pitchFamily="34" charset="0"/>
              <a:buChar char="•"/>
            </a:pPr>
            <a:r>
              <a:rPr lang="en-GB" baseline="0" dirty="0"/>
              <a:t>This lesson will include video lesson segments to show real footage of the river and fieldwork in action.</a:t>
            </a:r>
            <a:endParaRPr lang="en-GB" dirty="0"/>
          </a:p>
          <a:p>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t> Cover the aim and objectives for the lesson, which we are hoping to meet by the end of the session.</a:t>
            </a:r>
          </a:p>
          <a:p>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baseline="0" dirty="0"/>
              <a:t> </a:t>
            </a:r>
            <a:r>
              <a:rPr lang="en-GB" dirty="0"/>
              <a:t>Gower is an Area of Outstanding Natural Beauty,</a:t>
            </a:r>
            <a:r>
              <a:rPr lang="en-GB" baseline="0" dirty="0"/>
              <a:t> and the first one in the UK.</a:t>
            </a:r>
          </a:p>
          <a:p>
            <a:pPr>
              <a:buFont typeface="Arial" pitchFamily="34" charset="0"/>
              <a:buChar char="•"/>
            </a:pPr>
            <a:r>
              <a:rPr lang="en-GB" baseline="0" dirty="0"/>
              <a:t> Small river in terms of its size, speed, discharge, etc.</a:t>
            </a:r>
          </a:p>
          <a:p>
            <a:pPr>
              <a:buFont typeface="Arial" pitchFamily="34" charset="0"/>
              <a:buChar char="•"/>
            </a:pPr>
            <a:r>
              <a:rPr lang="en-GB" baseline="0" dirty="0"/>
              <a:t> Three stages we will come onto in the first activity.</a:t>
            </a:r>
          </a:p>
          <a:p>
            <a:pPr>
              <a:buFont typeface="Wingdings" pitchFamily="2" charset="2"/>
              <a:buChar char="Ø"/>
            </a:pPr>
            <a:endParaRPr lang="en-GB" baseline="0"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Early</a:t>
            </a:r>
            <a:r>
              <a:rPr lang="en-GB" baseline="0" dirty="0"/>
              <a:t> stages of the river. The video shows our group making our way towards the river itself. As you can see, the area is quite bare and, due to the rainfall, accessing the data collection area was difficult.</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Using measuring</a:t>
            </a:r>
            <a:r>
              <a:rPr lang="en-GB" baseline="0" dirty="0"/>
              <a:t> tape to measure the width between the two river banks. Difficult to determine on this occasion due to the weather conditions.</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Using a metre ruler and placing it at</a:t>
            </a:r>
            <a:r>
              <a:rPr lang="en-GB" baseline="0" dirty="0"/>
              <a:t> different points in the river to measure the depth. The distance between these points is kept the same and is measured by the tape.</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Turbine and Meter.</a:t>
            </a:r>
            <a:r>
              <a:rPr lang="en-GB" baseline="0" dirty="0"/>
              <a:t> The turbine is placed under the water and rotates to show the river speed. This was difficult to do because the turbine would often catch on the vegetation beneath the water.</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baseline="0" dirty="0"/>
              <a:t> The red and white markers placed a certain distance apart. We would then time how long it takes for the object to travel along the river from Point A to Point B. In this case, we used a water bottle as our object.</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We</a:t>
            </a:r>
            <a:r>
              <a:rPr lang="en-GB" baseline="0" dirty="0"/>
              <a:t> repeated this test several times to obtain an average reading.</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baseline="0" dirty="0"/>
              <a:t> Hand the worksheet out to the class and explain it to them.</a:t>
            </a:r>
          </a:p>
          <a:p>
            <a:pPr>
              <a:buFont typeface="Arial" pitchFamily="34" charset="0"/>
              <a:buChar char="•"/>
            </a:pPr>
            <a:r>
              <a:rPr lang="en-GB" baseline="0" dirty="0"/>
              <a:t> Write the six words on the board and ask the class to relate them to the numbers shown.</a:t>
            </a:r>
          </a:p>
          <a:p>
            <a:pPr>
              <a:buFont typeface="Arial" pitchFamily="34" charset="0"/>
              <a:buChar char="•"/>
            </a:pPr>
            <a:r>
              <a:rPr lang="en-GB" baseline="0" dirty="0"/>
              <a:t> Ask the class for their answers and then go through the correct answers and justify.</a:t>
            </a:r>
          </a:p>
        </p:txBody>
      </p:sp>
      <p:sp>
        <p:nvSpPr>
          <p:cNvPr id="4" name="Slide Number Placeholder 3"/>
          <p:cNvSpPr>
            <a:spLocks noGrp="1"/>
          </p:cNvSpPr>
          <p:nvPr>
            <p:ph type="sldNum" sz="quarter" idx="10"/>
          </p:nvPr>
        </p:nvSpPr>
        <p:spPr/>
        <p:txBody>
          <a:bodyPr/>
          <a:lstStyle/>
          <a:p>
            <a:fld id="{8E4D18A9-7CC5-46CD-9CB3-887C68B4BCA1}"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Same site as shown</a:t>
            </a:r>
            <a:r>
              <a:rPr lang="en-GB" baseline="0" dirty="0"/>
              <a:t> in the measurement videos. The river is named </a:t>
            </a:r>
            <a:r>
              <a:rPr lang="en-GB" baseline="0" dirty="0" err="1"/>
              <a:t>Ilston</a:t>
            </a:r>
            <a:r>
              <a:rPr lang="en-GB" baseline="0" dirty="0"/>
              <a:t> because the source is near the village of </a:t>
            </a:r>
            <a:r>
              <a:rPr lang="en-GB" baseline="0" dirty="0" err="1"/>
              <a:t>Ilston</a:t>
            </a:r>
            <a:r>
              <a:rPr lang="en-GB" baseline="0" dirty="0"/>
              <a:t>.</a:t>
            </a:r>
          </a:p>
          <a:p>
            <a:pPr>
              <a:buFont typeface="Arial" pitchFamily="34" charset="0"/>
              <a:buChar char="•"/>
            </a:pPr>
            <a:r>
              <a:rPr lang="en-GB" baseline="0" dirty="0"/>
              <a:t> Very rainy day, so much more water was flowing through the river itself.</a:t>
            </a:r>
          </a:p>
          <a:p>
            <a:pPr>
              <a:buFont typeface="Arial" pitchFamily="34" charset="0"/>
              <a:buChar char="•"/>
            </a:pPr>
            <a:r>
              <a:rPr lang="en-GB" baseline="0" dirty="0"/>
              <a:t> Weather conditions made the ground very muddy and water couldn’t sink into the saturated ground.</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Much more water flowing here than</a:t>
            </a:r>
            <a:r>
              <a:rPr lang="en-GB" baseline="0" dirty="0"/>
              <a:t> normal. It is flowing much faster than it usually would due to weather conditions. Flowing over the vegetation.</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This is a few minutes downstream.</a:t>
            </a:r>
            <a:r>
              <a:rPr lang="en-GB" baseline="0" dirty="0"/>
              <a:t> As you can see, the river channel has widened and deepened already and the speed has increased. Also, there is a small waterfall evident.</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Set 5</a:t>
            </a:r>
            <a:r>
              <a:rPr lang="en-GB" baseline="0" dirty="0"/>
              <a:t> questions and go through the answers with the class.</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a:t>
            </a:r>
            <a:r>
              <a:rPr lang="en-GB" dirty="0" err="1"/>
              <a:t>Ilston</a:t>
            </a:r>
            <a:r>
              <a:rPr lang="en-GB" dirty="0"/>
              <a:t> </a:t>
            </a:r>
            <a:r>
              <a:rPr lang="en-GB" dirty="0" err="1"/>
              <a:t>Cwm</a:t>
            </a:r>
            <a:r>
              <a:rPr lang="en-GB" baseline="0" dirty="0"/>
              <a:t> is a river valley, which the river flows through. It then reaches </a:t>
            </a:r>
            <a:r>
              <a:rPr lang="en-GB" baseline="0" dirty="0" err="1"/>
              <a:t>Parkmill</a:t>
            </a:r>
            <a:r>
              <a:rPr lang="en-GB" baseline="0" dirty="0"/>
              <a:t>.</a:t>
            </a:r>
          </a:p>
          <a:p>
            <a:pPr>
              <a:buFont typeface="Arial" pitchFamily="34" charset="0"/>
              <a:buChar char="•"/>
            </a:pPr>
            <a:r>
              <a:rPr lang="en-GB" baseline="0" dirty="0"/>
              <a:t> Confluence is where two rivers meet. The </a:t>
            </a:r>
            <a:r>
              <a:rPr lang="en-GB" baseline="0" dirty="0" err="1"/>
              <a:t>Pennard</a:t>
            </a:r>
            <a:r>
              <a:rPr lang="en-GB" baseline="0" dirty="0"/>
              <a:t> Pill then continues on to Three Cliffs.</a:t>
            </a:r>
          </a:p>
          <a:p>
            <a:pPr>
              <a:buFont typeface="Arial" pitchFamily="34" charset="0"/>
              <a:buChar char="•"/>
            </a:pPr>
            <a:r>
              <a:rPr lang="en-GB" baseline="0" dirty="0"/>
              <a:t> With fieldwork, things can often go wrong. Our group decided to abandon the fieldwork at this stage because the conditions were too dangerous.</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Early sections of the </a:t>
            </a:r>
            <a:r>
              <a:rPr lang="en-GB" dirty="0" err="1"/>
              <a:t>Ilston’s</a:t>
            </a:r>
            <a:r>
              <a:rPr lang="en-GB" dirty="0"/>
              <a:t> river stage. Man</a:t>
            </a:r>
            <a:r>
              <a:rPr lang="en-GB" baseline="0" dirty="0"/>
              <a:t> made structures installed to control the river.</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baseline="0" dirty="0"/>
              <a:t> Further on into the middle stage, the river has widened and deepened again. The speed is faster and meanders are beginning to form.</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Ask the class to write</a:t>
            </a:r>
            <a:r>
              <a:rPr lang="en-GB" baseline="0" dirty="0"/>
              <a:t> down what they think we can see from each of these elements in the </a:t>
            </a:r>
            <a:r>
              <a:rPr lang="en-GB" baseline="0" dirty="0" err="1"/>
              <a:t>Ilston’s</a:t>
            </a:r>
            <a:r>
              <a:rPr lang="en-GB" baseline="0" dirty="0"/>
              <a:t> Lower Stage.</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Three Cliffs</a:t>
            </a:r>
            <a:r>
              <a:rPr lang="en-GB" baseline="0" dirty="0"/>
              <a:t> is a very famous beach on the Gower and in the UK.</a:t>
            </a:r>
          </a:p>
          <a:p>
            <a:pPr>
              <a:buFont typeface="Arial" pitchFamily="34" charset="0"/>
              <a:buChar char="•"/>
            </a:pPr>
            <a:r>
              <a:rPr lang="en-GB" baseline="0" dirty="0"/>
              <a:t> Meanders are subject to erosion, which can create Oxbow Lakes.</a:t>
            </a:r>
          </a:p>
          <a:p>
            <a:pPr>
              <a:buFont typeface="Arial" pitchFamily="34" charset="0"/>
              <a:buChar char="•"/>
            </a:pPr>
            <a:r>
              <a:rPr lang="en-GB" baseline="0" dirty="0"/>
              <a:t> Link water levels into the next slide.</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baseline="0" dirty="0"/>
              <a:t> At Low Tide, the river is visible and the beach is accessible.</a:t>
            </a:r>
          </a:p>
          <a:p>
            <a:pPr>
              <a:buFont typeface="Arial" pitchFamily="34" charset="0"/>
              <a:buChar char="•"/>
            </a:pPr>
            <a:r>
              <a:rPr lang="en-GB" baseline="0" dirty="0"/>
              <a:t> At High Tide, both of these cannot be seen or accessed.</a:t>
            </a:r>
          </a:p>
          <a:p>
            <a:pPr>
              <a:buFont typeface="Arial" pitchFamily="34" charset="0"/>
              <a:buChar char="•"/>
            </a:pPr>
            <a:r>
              <a:rPr lang="en-GB" baseline="0" dirty="0"/>
              <a:t> Visit YouTube to find drone footage of the River and Three Cliffs.</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baseline="0" dirty="0"/>
              <a:t> Explain the origins of the photo from my Geography Degree, what it shows and some background about the artist.</a:t>
            </a:r>
          </a:p>
          <a:p>
            <a:pPr>
              <a:buFont typeface="Arial" pitchFamily="34" charset="0"/>
              <a:buChar char="•"/>
            </a:pPr>
            <a:r>
              <a:rPr lang="en-GB" baseline="0" dirty="0"/>
              <a:t> The task will require two volunteers who will draw an Oxbow Lake diagram on the board. I will do it first, then rub it off and the students must take note of how to do it. They will then do it themselves. I will decide on a winner based on accuracy, but also how long it takes them to do it.</a:t>
            </a:r>
          </a:p>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 Justify how we have met the initial</a:t>
            </a:r>
            <a:r>
              <a:rPr lang="en-GB" baseline="0" dirty="0"/>
              <a:t> aim and objective of the lesson to conclude.</a:t>
            </a:r>
          </a:p>
          <a:p>
            <a:pPr>
              <a:buFont typeface="Arial" pitchFamily="34" charset="0"/>
              <a:buChar char="•"/>
            </a:pPr>
            <a:r>
              <a:rPr lang="en-GB" baseline="0" dirty="0"/>
              <a:t> Visit </a:t>
            </a:r>
            <a:r>
              <a:rPr lang="en-GB" baseline="0" dirty="0" err="1"/>
              <a:t>Kahoot</a:t>
            </a:r>
            <a:r>
              <a:rPr lang="en-GB" baseline="0" dirty="0"/>
              <a:t> and start a 10 question quiz to provide a final knowledge assessment.</a:t>
            </a:r>
          </a:p>
          <a:p>
            <a:pPr>
              <a:buFont typeface="Arial" pitchFamily="34" charset="0"/>
              <a:buChar char="•"/>
            </a:pPr>
            <a:r>
              <a:rPr lang="en-GB" baseline="0" dirty="0"/>
              <a:t> Ask the class to complete a feedback sheet at </a:t>
            </a:r>
            <a:r>
              <a:rPr lang="en-GB" baseline="0"/>
              <a:t>the very end.</a:t>
            </a:r>
            <a:endParaRPr lang="en-GB" dirty="0"/>
          </a:p>
        </p:txBody>
      </p:sp>
      <p:sp>
        <p:nvSpPr>
          <p:cNvPr id="4" name="Slide Number Placeholder 3"/>
          <p:cNvSpPr>
            <a:spLocks noGrp="1"/>
          </p:cNvSpPr>
          <p:nvPr>
            <p:ph type="sldNum" sz="quarter" idx="10"/>
          </p:nvPr>
        </p:nvSpPr>
        <p:spPr/>
        <p:txBody>
          <a:bodyPr/>
          <a:lstStyle/>
          <a:p>
            <a:fld id="{8E4D18A9-7CC5-46CD-9CB3-887C68B4BCA1}" type="slidenum">
              <a:rPr lang="en-GB" smtClean="0"/>
              <a:pPr/>
              <a:t>22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E9C2DCEA-BF48-43F9-A4F7-0BB70E0DA20D}" type="datetimeFigureOut">
              <a:rPr lang="en-GB" smtClean="0"/>
              <a:pPr/>
              <a:t>20/12/2019</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E970B4B8-28E0-46B7-8E63-87384C3D78AE}" type="slidenum">
              <a:rPr lang="en-GB" smtClean="0"/>
              <a:pPr/>
              <a:t>‹#›</a:t>
            </a:fld>
            <a:endParaRPr lang="en-GB"/>
          </a:p>
        </p:txBody>
      </p:sp>
    </p:spTree>
    <p:extLst>
      <p:ext uri="{BB962C8B-B14F-4D97-AF65-F5344CB8AC3E}">
        <p14:creationId xmlns:p14="http://schemas.microsoft.com/office/powerpoint/2010/main" val="3280902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C2DCEA-BF48-43F9-A4F7-0BB70E0DA20D}" type="datetimeFigureOut">
              <a:rPr lang="en-GB" smtClean="0"/>
              <a:pPr/>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0B4B8-28E0-46B7-8E63-87384C3D78AE}" type="slidenum">
              <a:rPr lang="en-GB" smtClean="0"/>
              <a:pPr/>
              <a:t>‹#›</a:t>
            </a:fld>
            <a:endParaRPr lang="en-GB"/>
          </a:p>
        </p:txBody>
      </p:sp>
    </p:spTree>
    <p:extLst>
      <p:ext uri="{BB962C8B-B14F-4D97-AF65-F5344CB8AC3E}">
        <p14:creationId xmlns:p14="http://schemas.microsoft.com/office/powerpoint/2010/main" val="303272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9C2DCEA-BF48-43F9-A4F7-0BB70E0DA20D}" type="datetimeFigureOut">
              <a:rPr lang="en-GB" smtClean="0"/>
              <a:pPr/>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0B4B8-28E0-46B7-8E63-87384C3D78AE}" type="slidenum">
              <a:rPr lang="en-GB" smtClean="0"/>
              <a:pPr/>
              <a:t>‹#›</a:t>
            </a:fld>
            <a:endParaRPr lang="en-GB"/>
          </a:p>
        </p:txBody>
      </p:sp>
    </p:spTree>
    <p:extLst>
      <p:ext uri="{BB962C8B-B14F-4D97-AF65-F5344CB8AC3E}">
        <p14:creationId xmlns:p14="http://schemas.microsoft.com/office/powerpoint/2010/main" val="4065081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C2DCEA-BF48-43F9-A4F7-0BB70E0DA20D}" type="datetimeFigureOut">
              <a:rPr lang="en-GB" smtClean="0"/>
              <a:pPr/>
              <a:t>20/12/2019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70B4B8-28E0-46B7-8E63-87384C3D78AE}" type="slidenum">
              <a:rPr lang="en-GB" smtClean="0"/>
              <a:pPr/>
              <a:t>‹#›</a:t>
            </a:fld>
            <a:endParaRPr lang="en-GB"/>
          </a:p>
        </p:txBody>
      </p:sp>
    </p:spTree>
    <p:extLst>
      <p:ext uri="{BB962C8B-B14F-4D97-AF65-F5344CB8AC3E}">
        <p14:creationId xmlns:p14="http://schemas.microsoft.com/office/powerpoint/2010/main" val="628609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C2DCEA-BF48-43F9-A4F7-0BB70E0DA20D}" type="datetimeFigureOut">
              <a:rPr lang="en-GB" smtClean="0"/>
              <a:pPr/>
              <a:t>20/12/2019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70B4B8-28E0-46B7-8E63-87384C3D78AE}" type="slidenum">
              <a:rPr lang="en-GB" smtClean="0"/>
              <a:pPr/>
              <a:t>‹#›</a:t>
            </a:fld>
            <a:endParaRPr lang="en-GB"/>
          </a:p>
        </p:txBody>
      </p:sp>
    </p:spTree>
    <p:extLst>
      <p:ext uri="{BB962C8B-B14F-4D97-AF65-F5344CB8AC3E}">
        <p14:creationId xmlns:p14="http://schemas.microsoft.com/office/powerpoint/2010/main" val="1007947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C2DCEA-BF48-43F9-A4F7-0BB70E0DA20D}" type="datetimeFigureOut">
              <a:rPr lang="en-GB" smtClean="0"/>
              <a:pPr/>
              <a:t>20/12/2019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70B4B8-28E0-46B7-8E63-87384C3D78AE}" type="slidenum">
              <a:rPr lang="en-GB" smtClean="0"/>
              <a:pPr/>
              <a:t>‹#›</a:t>
            </a:fld>
            <a:endParaRPr lang="en-GB"/>
          </a:p>
        </p:txBody>
      </p:sp>
    </p:spTree>
    <p:extLst>
      <p:ext uri="{BB962C8B-B14F-4D97-AF65-F5344CB8AC3E}">
        <p14:creationId xmlns:p14="http://schemas.microsoft.com/office/powerpoint/2010/main" val="7837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C2DCEA-BF48-43F9-A4F7-0BB70E0DA20D}" type="datetimeFigureOut">
              <a:rPr lang="en-GB" smtClean="0"/>
              <a:pPr/>
              <a:t>20/12/2019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70B4B8-28E0-46B7-8E63-87384C3D78AE}" type="slidenum">
              <a:rPr lang="en-GB" smtClean="0"/>
              <a:pPr/>
              <a:t>‹#›</a:t>
            </a:fld>
            <a:endParaRPr lang="en-GB"/>
          </a:p>
        </p:txBody>
      </p:sp>
    </p:spTree>
    <p:extLst>
      <p:ext uri="{BB962C8B-B14F-4D97-AF65-F5344CB8AC3E}">
        <p14:creationId xmlns:p14="http://schemas.microsoft.com/office/powerpoint/2010/main" val="2101276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Edit Master text styles</a:t>
            </a:r>
          </a:p>
        </p:txBody>
      </p:sp>
      <p:sp>
        <p:nvSpPr>
          <p:cNvPr id="5" name="Date Placeholder 4"/>
          <p:cNvSpPr>
            <a:spLocks noGrp="1"/>
          </p:cNvSpPr>
          <p:nvPr>
            <p:ph type="dt" sz="half" idx="10"/>
          </p:nvPr>
        </p:nvSpPr>
        <p:spPr/>
        <p:txBody>
          <a:bodyPr/>
          <a:lstStyle/>
          <a:p>
            <a:fld id="{E9C2DCEA-BF48-43F9-A4F7-0BB70E0DA20D}" type="datetimeFigureOut">
              <a:rPr lang="en-GB" smtClean="0"/>
              <a:pPr/>
              <a:t>20/12/2019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E970B4B8-28E0-46B7-8E63-87384C3D78AE}" type="slidenum">
              <a:rPr lang="en-GB" smtClean="0"/>
              <a:pPr/>
              <a:t>‹#›</a:t>
            </a:fld>
            <a:endParaRPr lang="en-GB"/>
          </a:p>
        </p:txBody>
      </p:sp>
    </p:spTree>
    <p:extLst>
      <p:ext uri="{BB962C8B-B14F-4D97-AF65-F5344CB8AC3E}">
        <p14:creationId xmlns:p14="http://schemas.microsoft.com/office/powerpoint/2010/main" val="3551399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E9C2DCEA-BF48-43F9-A4F7-0BB70E0DA20D}" type="datetimeFigureOut">
              <a:rPr lang="en-GB" smtClean="0"/>
              <a:pPr/>
              <a:t>20/12/2019</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E970B4B8-28E0-46B7-8E63-87384C3D78AE}" type="slidenum">
              <a:rPr lang="en-GB" smtClean="0"/>
              <a:pPr/>
              <a:t>‹#›</a:t>
            </a:fld>
            <a:endParaRPr lang="en-GB"/>
          </a:p>
        </p:txBody>
      </p:sp>
    </p:spTree>
    <p:extLst>
      <p:ext uri="{BB962C8B-B14F-4D97-AF65-F5344CB8AC3E}">
        <p14:creationId xmlns:p14="http://schemas.microsoft.com/office/powerpoint/2010/main" val="362969489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C2DCEA-BF48-43F9-A4F7-0BB70E0DA20D}" type="datetimeFigureOut">
              <a:rPr lang="en-GB" smtClean="0"/>
              <a:pPr/>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0B4B8-28E0-46B7-8E63-87384C3D78AE}" type="slidenum">
              <a:rPr lang="en-GB" smtClean="0"/>
              <a:pPr/>
              <a:t>‹#›</a:t>
            </a:fld>
            <a:endParaRPr lang="en-GB"/>
          </a:p>
        </p:txBody>
      </p:sp>
    </p:spTree>
    <p:extLst>
      <p:ext uri="{BB962C8B-B14F-4D97-AF65-F5344CB8AC3E}">
        <p14:creationId xmlns:p14="http://schemas.microsoft.com/office/powerpoint/2010/main" val="2410769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C2DCEA-BF48-43F9-A4F7-0BB70E0DA20D}" type="datetimeFigureOut">
              <a:rPr lang="en-GB" smtClean="0"/>
              <a:pPr/>
              <a:t>20/12/2019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0B4B8-28E0-46B7-8E63-87384C3D78AE}" type="slidenum">
              <a:rPr lang="en-GB" smtClean="0"/>
              <a:pPr/>
              <a:t>‹#›</a:t>
            </a:fld>
            <a:endParaRPr lang="en-GB"/>
          </a:p>
        </p:txBody>
      </p:sp>
    </p:spTree>
    <p:extLst>
      <p:ext uri="{BB962C8B-B14F-4D97-AF65-F5344CB8AC3E}">
        <p14:creationId xmlns:p14="http://schemas.microsoft.com/office/powerpoint/2010/main" val="2684321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E9C2DCEA-BF48-43F9-A4F7-0BB70E0DA20D}" type="datetimeFigureOut">
              <a:rPr lang="en-GB" smtClean="0"/>
              <a:pPr/>
              <a:t>20/12/2019</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E970B4B8-28E0-46B7-8E63-87384C3D78AE}" type="slidenum">
              <a:rPr lang="en-GB" smtClean="0"/>
              <a:pPr/>
              <a:t>‹#›</a:t>
            </a:fld>
            <a:endParaRPr lang="en-GB"/>
          </a:p>
        </p:txBody>
      </p:sp>
    </p:spTree>
    <p:extLst>
      <p:ext uri="{BB962C8B-B14F-4D97-AF65-F5344CB8AC3E}">
        <p14:creationId xmlns:p14="http://schemas.microsoft.com/office/powerpoint/2010/main" val="1420968861"/>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19808-96C6-4A53-816E-AE251A7E0E0C}"/>
              </a:ext>
            </a:extLst>
          </p:cNvPr>
          <p:cNvSpPr>
            <a:spLocks noGrp="1"/>
          </p:cNvSpPr>
          <p:nvPr>
            <p:ph type="ctrTitle"/>
          </p:nvPr>
        </p:nvSpPr>
        <p:spPr/>
        <p:txBody>
          <a:bodyPr/>
          <a:lstStyle/>
          <a:p>
            <a:r>
              <a:rPr lang="en-GB" dirty="0"/>
              <a:t>Rivers</a:t>
            </a:r>
            <a:br>
              <a:rPr lang="en-GB" dirty="0"/>
            </a:br>
            <a:r>
              <a:rPr lang="en-GB" sz="3200" dirty="0" err="1"/>
              <a:t>Ilston</a:t>
            </a:r>
            <a:r>
              <a:rPr lang="en-GB" sz="3200" dirty="0"/>
              <a:t> Case Study</a:t>
            </a:r>
            <a:br>
              <a:rPr lang="en-GB" dirty="0"/>
            </a:br>
            <a:endParaRPr lang="en-GB" dirty="0"/>
          </a:p>
        </p:txBody>
      </p:sp>
      <p:sp>
        <p:nvSpPr>
          <p:cNvPr id="3" name="Subtitle 2">
            <a:extLst>
              <a:ext uri="{FF2B5EF4-FFF2-40B4-BE49-F238E27FC236}">
                <a16:creationId xmlns:a16="http://schemas.microsoft.com/office/drawing/2014/main" id="{727A85D5-9A14-4480-B17D-44727B468831}"/>
              </a:ext>
            </a:extLst>
          </p:cNvPr>
          <p:cNvSpPr>
            <a:spLocks noGrp="1"/>
          </p:cNvSpPr>
          <p:nvPr>
            <p:ph type="subTitle" idx="1"/>
          </p:nvPr>
        </p:nvSpPr>
        <p:spPr>
          <a:xfrm>
            <a:off x="667512" y="5107644"/>
            <a:ext cx="9228201" cy="1645920"/>
          </a:xfrm>
        </p:spPr>
        <p:txBody>
          <a:bodyPr/>
          <a:lstStyle/>
          <a:p>
            <a:r>
              <a:rPr lang="en-GB" dirty="0"/>
              <a:t>Joshua Morgan</a:t>
            </a:r>
          </a:p>
        </p:txBody>
      </p:sp>
      <p:pic>
        <p:nvPicPr>
          <p:cNvPr id="1026" name="Picture 2" descr="F:\PCET\ETLA\Assignment\Videos &amp; Photos\IMG_8110.JPG"/>
          <p:cNvPicPr>
            <a:picLocks noChangeAspect="1" noChangeArrowheads="1"/>
          </p:cNvPicPr>
          <p:nvPr/>
        </p:nvPicPr>
        <p:blipFill>
          <a:blip r:embed="rId3" cstate="print"/>
          <a:srcRect/>
          <a:stretch>
            <a:fillRect/>
          </a:stretch>
        </p:blipFill>
        <p:spPr bwMode="auto">
          <a:xfrm>
            <a:off x="4358185" y="423080"/>
            <a:ext cx="5213444" cy="3910083"/>
          </a:xfrm>
          <a:prstGeom prst="rect">
            <a:avLst/>
          </a:prstGeom>
          <a:noFill/>
          <a:ln w="25400">
            <a:solidFill>
              <a:schemeClr val="tx1"/>
            </a:solidFill>
          </a:ln>
        </p:spPr>
      </p:pic>
      <p:pic>
        <p:nvPicPr>
          <p:cNvPr id="1027" name="Picture 3" descr="F:\PCET\ETLA\Assignment\Videos &amp; Photos\IMG_8098.JPG"/>
          <p:cNvPicPr>
            <a:picLocks noChangeAspect="1" noChangeArrowheads="1"/>
          </p:cNvPicPr>
          <p:nvPr/>
        </p:nvPicPr>
        <p:blipFill>
          <a:blip r:embed="rId4" cstate="print"/>
          <a:srcRect/>
          <a:stretch>
            <a:fillRect/>
          </a:stretch>
        </p:blipFill>
        <p:spPr bwMode="auto">
          <a:xfrm>
            <a:off x="8871045" y="2638946"/>
            <a:ext cx="2949338" cy="3932450"/>
          </a:xfrm>
          <a:prstGeom prst="rect">
            <a:avLst/>
          </a:prstGeom>
          <a:noFill/>
          <a:ln w="25400">
            <a:solidFill>
              <a:schemeClr val="tx1"/>
            </a:solidFill>
          </a:ln>
        </p:spPr>
      </p:pic>
    </p:spTree>
    <p:extLst>
      <p:ext uri="{BB962C8B-B14F-4D97-AF65-F5344CB8AC3E}">
        <p14:creationId xmlns:p14="http://schemas.microsoft.com/office/powerpoint/2010/main" val="544787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26"/>
                                        </p:tgtEl>
                                        <p:attrNameLst>
                                          <p:attrName>style.visibility</p:attrName>
                                        </p:attrNameLst>
                                      </p:cBhvr>
                                      <p:to>
                                        <p:strVal val="visible"/>
                                      </p:to>
                                    </p:set>
                                    <p:animEffect transition="in" filter="fade">
                                      <p:cBhvr>
                                        <p:cTn id="17" dur="500"/>
                                        <p:tgtEl>
                                          <p:spTgt spid="10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27"/>
                                        </p:tgtEl>
                                        <p:attrNameLst>
                                          <p:attrName>style.visibility</p:attrName>
                                        </p:attrNameLst>
                                      </p:cBhvr>
                                      <p:to>
                                        <p:strVal val="visible"/>
                                      </p:to>
                                    </p:set>
                                    <p:animEffect transition="in" filter="fade">
                                      <p:cBhvr>
                                        <p:cTn id="22" dur="500"/>
                                        <p:tgtEl>
                                          <p:spTgt spid="10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10D6E-DFC7-429B-9EF7-F417177A634B}"/>
              </a:ext>
            </a:extLst>
          </p:cNvPr>
          <p:cNvSpPr>
            <a:spLocks noGrp="1"/>
          </p:cNvSpPr>
          <p:nvPr>
            <p:ph type="title"/>
          </p:nvPr>
        </p:nvSpPr>
        <p:spPr/>
        <p:txBody>
          <a:bodyPr/>
          <a:lstStyle/>
          <a:p>
            <a:r>
              <a:rPr lang="en-GB" dirty="0"/>
              <a:t>Lesson Aim &amp; Objectives</a:t>
            </a:r>
          </a:p>
        </p:txBody>
      </p:sp>
      <p:sp>
        <p:nvSpPr>
          <p:cNvPr id="3" name="Content Placeholder 2">
            <a:extLst>
              <a:ext uri="{FF2B5EF4-FFF2-40B4-BE49-F238E27FC236}">
                <a16:creationId xmlns:a16="http://schemas.microsoft.com/office/drawing/2014/main" id="{E73AEB65-DA82-4361-A059-1016AAAF02E9}"/>
              </a:ext>
            </a:extLst>
          </p:cNvPr>
          <p:cNvSpPr>
            <a:spLocks noGrp="1"/>
          </p:cNvSpPr>
          <p:nvPr>
            <p:ph idx="1"/>
          </p:nvPr>
        </p:nvSpPr>
        <p:spPr>
          <a:xfrm>
            <a:off x="676659" y="2011680"/>
            <a:ext cx="6815962" cy="4626626"/>
          </a:xfrm>
        </p:spPr>
        <p:txBody>
          <a:bodyPr>
            <a:normAutofit fontScale="85000" lnSpcReduction="20000"/>
          </a:bodyPr>
          <a:lstStyle/>
          <a:p>
            <a:r>
              <a:rPr lang="en-GB" b="1" u="sng" dirty="0"/>
              <a:t>Aim</a:t>
            </a:r>
          </a:p>
          <a:p>
            <a:endParaRPr lang="en-GB" b="1" u="sng" dirty="0"/>
          </a:p>
          <a:p>
            <a:pPr>
              <a:buFont typeface="Arial" pitchFamily="34" charset="0"/>
              <a:buChar char="•"/>
            </a:pPr>
            <a:r>
              <a:rPr lang="en-GB" dirty="0"/>
              <a:t> To discover how the profile of the River </a:t>
            </a:r>
            <a:r>
              <a:rPr lang="en-GB" dirty="0" err="1"/>
              <a:t>Ilston</a:t>
            </a:r>
            <a:r>
              <a:rPr lang="en-GB" dirty="0"/>
              <a:t> changes from source to mouth.</a:t>
            </a:r>
          </a:p>
          <a:p>
            <a:endParaRPr lang="en-GB" b="1" u="sng" dirty="0"/>
          </a:p>
          <a:p>
            <a:r>
              <a:rPr lang="en-GB" b="1" u="sng" dirty="0"/>
              <a:t>Objectives</a:t>
            </a:r>
          </a:p>
          <a:p>
            <a:endParaRPr lang="en-GB" b="1" u="sng" dirty="0"/>
          </a:p>
          <a:p>
            <a:pPr>
              <a:buFont typeface="Arial" pitchFamily="34" charset="0"/>
              <a:buChar char="•"/>
            </a:pPr>
            <a:r>
              <a:rPr lang="en-GB" dirty="0"/>
              <a:t> Demonstrate awareness of the River </a:t>
            </a:r>
            <a:r>
              <a:rPr lang="en-GB" dirty="0" err="1"/>
              <a:t>Ilston’s</a:t>
            </a:r>
            <a:r>
              <a:rPr lang="en-GB" dirty="0"/>
              <a:t> location and profile, as well as the three basic stages of a river involved in measurement (upper, middle &amp; lower).</a:t>
            </a:r>
          </a:p>
          <a:p>
            <a:pPr>
              <a:buFont typeface="Arial" pitchFamily="34" charset="0"/>
              <a:buChar char="•"/>
            </a:pPr>
            <a:r>
              <a:rPr lang="en-GB" dirty="0"/>
              <a:t> Recognise the strategies and equipment used in river measurement, as well as the factors that must be measured at each stage and how these may change.</a:t>
            </a:r>
          </a:p>
          <a:p>
            <a:pPr>
              <a:buFont typeface="Arial" pitchFamily="34" charset="0"/>
              <a:buChar char="•"/>
            </a:pPr>
            <a:r>
              <a:rPr lang="en-GB" dirty="0"/>
              <a:t> Identify the key features and landforms that appear in each stage of the river’s course.</a:t>
            </a:r>
          </a:p>
        </p:txBody>
      </p:sp>
      <p:pic>
        <p:nvPicPr>
          <p:cNvPr id="2050" name="Picture 2" descr="F:\PCET\ETLA\Assignment\Videos &amp; Photos\IMG_8104.JPG"/>
          <p:cNvPicPr>
            <a:picLocks noChangeAspect="1" noChangeArrowheads="1"/>
          </p:cNvPicPr>
          <p:nvPr/>
        </p:nvPicPr>
        <p:blipFill>
          <a:blip r:embed="rId3" cstate="print"/>
          <a:srcRect/>
          <a:stretch>
            <a:fillRect/>
          </a:stretch>
        </p:blipFill>
        <p:spPr bwMode="auto">
          <a:xfrm>
            <a:off x="7515366" y="2224586"/>
            <a:ext cx="4421875" cy="3316406"/>
          </a:xfrm>
          <a:prstGeom prst="rect">
            <a:avLst/>
          </a:prstGeom>
          <a:noFill/>
          <a:ln w="25400">
            <a:solidFill>
              <a:schemeClr val="tx1"/>
            </a:solidFill>
          </a:ln>
        </p:spPr>
      </p:pic>
    </p:spTree>
    <p:extLst>
      <p:ext uri="{BB962C8B-B14F-4D97-AF65-F5344CB8AC3E}">
        <p14:creationId xmlns:p14="http://schemas.microsoft.com/office/powerpoint/2010/main" val="2022379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animEffect transition="in" filter="fade">
                                      <p:cBhvr>
                                        <p:cTn id="12" dur="500"/>
                                        <p:tgtEl>
                                          <p:spTgt spid="205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10D6E-DFC7-429B-9EF7-F417177A634B}"/>
              </a:ext>
            </a:extLst>
          </p:cNvPr>
          <p:cNvSpPr>
            <a:spLocks noGrp="1"/>
          </p:cNvSpPr>
          <p:nvPr>
            <p:ph type="title"/>
          </p:nvPr>
        </p:nvSpPr>
        <p:spPr/>
        <p:txBody>
          <a:bodyPr/>
          <a:lstStyle/>
          <a:p>
            <a:r>
              <a:rPr lang="en-GB" dirty="0"/>
              <a:t>1) Background</a:t>
            </a:r>
          </a:p>
        </p:txBody>
      </p:sp>
      <p:sp>
        <p:nvSpPr>
          <p:cNvPr id="3" name="Content Placeholder 2">
            <a:extLst>
              <a:ext uri="{FF2B5EF4-FFF2-40B4-BE49-F238E27FC236}">
                <a16:creationId xmlns:a16="http://schemas.microsoft.com/office/drawing/2014/main" id="{E73AEB65-DA82-4361-A059-1016AAAF02E9}"/>
              </a:ext>
            </a:extLst>
          </p:cNvPr>
          <p:cNvSpPr>
            <a:spLocks noGrp="1"/>
          </p:cNvSpPr>
          <p:nvPr>
            <p:ph idx="1"/>
          </p:nvPr>
        </p:nvSpPr>
        <p:spPr>
          <a:xfrm>
            <a:off x="676656" y="2011680"/>
            <a:ext cx="7839547" cy="4593836"/>
          </a:xfrm>
        </p:spPr>
        <p:txBody>
          <a:bodyPr>
            <a:normAutofit fontScale="92500" lnSpcReduction="10000"/>
          </a:bodyPr>
          <a:lstStyle/>
          <a:p>
            <a:pPr>
              <a:buFont typeface="Arial" pitchFamily="34" charset="0"/>
              <a:buChar char="•"/>
            </a:pPr>
            <a:r>
              <a:rPr lang="en-GB" dirty="0"/>
              <a:t> River </a:t>
            </a:r>
            <a:r>
              <a:rPr lang="en-GB" dirty="0" err="1"/>
              <a:t>Ilston</a:t>
            </a:r>
            <a:endParaRPr lang="en-GB" dirty="0"/>
          </a:p>
          <a:p>
            <a:pPr>
              <a:buFont typeface="Wingdings" pitchFamily="2" charset="2"/>
              <a:buChar char="Ø"/>
            </a:pPr>
            <a:r>
              <a:rPr lang="en-GB" dirty="0"/>
              <a:t> Located near the village of </a:t>
            </a:r>
            <a:r>
              <a:rPr lang="en-GB" dirty="0" err="1"/>
              <a:t>Ilston</a:t>
            </a:r>
            <a:r>
              <a:rPr lang="en-GB" dirty="0"/>
              <a:t>, Gower.</a:t>
            </a:r>
          </a:p>
          <a:p>
            <a:pPr>
              <a:buFont typeface="Wingdings" pitchFamily="2" charset="2"/>
              <a:buChar char="Ø"/>
            </a:pPr>
            <a:r>
              <a:rPr lang="en-GB" dirty="0"/>
              <a:t> The river itself is small in size.</a:t>
            </a:r>
          </a:p>
          <a:p>
            <a:pPr>
              <a:buFont typeface="Wingdings" pitchFamily="2" charset="2"/>
              <a:buChar char="Ø"/>
            </a:pPr>
            <a:r>
              <a:rPr lang="en-GB" dirty="0"/>
              <a:t> Like most rivers, the </a:t>
            </a:r>
            <a:r>
              <a:rPr lang="en-GB" dirty="0" err="1"/>
              <a:t>Ilston</a:t>
            </a:r>
            <a:r>
              <a:rPr lang="en-GB" dirty="0"/>
              <a:t> can be split into 		   3 stages (Upper, Middle and Lower).</a:t>
            </a:r>
          </a:p>
          <a:p>
            <a:pPr>
              <a:buFont typeface="Arial" pitchFamily="34" charset="0"/>
              <a:buChar char="•"/>
            </a:pPr>
            <a:endParaRPr lang="en-GB" dirty="0"/>
          </a:p>
          <a:p>
            <a:pPr>
              <a:buFont typeface="Arial" pitchFamily="34" charset="0"/>
              <a:buChar char="•"/>
            </a:pPr>
            <a:r>
              <a:rPr lang="en-GB" dirty="0"/>
              <a:t> Measurements</a:t>
            </a:r>
          </a:p>
          <a:p>
            <a:pPr>
              <a:buFont typeface="Wingdings" pitchFamily="2" charset="2"/>
              <a:buChar char="Ø"/>
            </a:pPr>
            <a:r>
              <a:rPr lang="en-GB" dirty="0"/>
              <a:t> Width (does the river become wider downstream?)</a:t>
            </a:r>
          </a:p>
          <a:p>
            <a:pPr>
              <a:buFont typeface="Wingdings" pitchFamily="2" charset="2"/>
              <a:buChar char="Ø"/>
            </a:pPr>
            <a:r>
              <a:rPr lang="en-GB" dirty="0"/>
              <a:t> Depth (does the river become deeper downstream?)</a:t>
            </a:r>
          </a:p>
          <a:p>
            <a:pPr>
              <a:buFont typeface="Wingdings" pitchFamily="2" charset="2"/>
              <a:buChar char="Ø"/>
            </a:pPr>
            <a:r>
              <a:rPr lang="en-GB" dirty="0"/>
              <a:t> Velocity (does the river speed increase downstream?)</a:t>
            </a:r>
          </a:p>
          <a:p>
            <a:pPr>
              <a:buFont typeface="Wingdings" pitchFamily="2" charset="2"/>
              <a:buChar char="Ø"/>
            </a:pPr>
            <a:r>
              <a:rPr lang="en-GB" dirty="0"/>
              <a:t> Landforms (what river features are evident in each stage?)   </a:t>
            </a:r>
          </a:p>
        </p:txBody>
      </p:sp>
      <p:sp>
        <p:nvSpPr>
          <p:cNvPr id="15362" name="AutoShape 2" descr="Image result for river ilston gow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364" name="AutoShape 4" descr="Image result for river ilston gow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5365" name="Picture 5" descr="F:\PCET\ETLA\Assignment\Videos &amp; Photos\Ilston Map.jpg"/>
          <p:cNvPicPr>
            <a:picLocks noChangeAspect="1" noChangeArrowheads="1"/>
          </p:cNvPicPr>
          <p:nvPr/>
        </p:nvPicPr>
        <p:blipFill>
          <a:blip r:embed="rId3"/>
          <a:srcRect/>
          <a:stretch>
            <a:fillRect/>
          </a:stretch>
        </p:blipFill>
        <p:spPr bwMode="auto">
          <a:xfrm>
            <a:off x="6687404" y="304024"/>
            <a:ext cx="4804011" cy="4243618"/>
          </a:xfrm>
          <a:prstGeom prst="rect">
            <a:avLst/>
          </a:prstGeom>
          <a:noFill/>
          <a:ln w="25400">
            <a:solidFill>
              <a:schemeClr val="tx1"/>
            </a:solidFill>
          </a:ln>
        </p:spPr>
      </p:pic>
    </p:spTree>
    <p:extLst>
      <p:ext uri="{BB962C8B-B14F-4D97-AF65-F5344CB8AC3E}">
        <p14:creationId xmlns:p14="http://schemas.microsoft.com/office/powerpoint/2010/main" val="3748293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365"/>
                                        </p:tgtEl>
                                        <p:attrNameLst>
                                          <p:attrName>style.visibility</p:attrName>
                                        </p:attrNameLst>
                                      </p:cBhvr>
                                      <p:to>
                                        <p:strVal val="visible"/>
                                      </p:to>
                                    </p:set>
                                    <p:animEffect transition="in" filter="fade">
                                      <p:cBhvr>
                                        <p:cTn id="12" dur="500"/>
                                        <p:tgtEl>
                                          <p:spTgt spid="1536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fade">
                                      <p:cBhvr>
                                        <p:cTn id="5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90F4C4-C713-41DD-A087-A78AACB3B6F6}"/>
              </a:ext>
            </a:extLst>
          </p:cNvPr>
          <p:cNvPicPr>
            <a:picLocks noChangeAspect="1"/>
          </p:cNvPicPr>
          <p:nvPr/>
        </p:nvPicPr>
        <p:blipFill>
          <a:blip r:embed="rId3"/>
          <a:stretch>
            <a:fillRect/>
          </a:stretch>
        </p:blipFill>
        <p:spPr>
          <a:xfrm>
            <a:off x="3651503" y="0"/>
            <a:ext cx="4888993" cy="6858000"/>
          </a:xfrm>
          <a:prstGeom prst="rect">
            <a:avLst/>
          </a:prstGeom>
        </p:spPr>
      </p:pic>
    </p:spTree>
    <p:extLst>
      <p:ext uri="{BB962C8B-B14F-4D97-AF65-F5344CB8AC3E}">
        <p14:creationId xmlns:p14="http://schemas.microsoft.com/office/powerpoint/2010/main" val="1009183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C4F809-32D3-4D9F-B0F4-D95E3317D0E0}"/>
              </a:ext>
            </a:extLst>
          </p:cNvPr>
          <p:cNvPicPr>
            <a:picLocks noChangeAspect="1"/>
          </p:cNvPicPr>
          <p:nvPr/>
        </p:nvPicPr>
        <p:blipFill>
          <a:blip r:embed="rId3"/>
          <a:stretch>
            <a:fillRect/>
          </a:stretch>
        </p:blipFill>
        <p:spPr>
          <a:xfrm>
            <a:off x="3675887" y="0"/>
            <a:ext cx="4840225" cy="6858000"/>
          </a:xfrm>
          <a:prstGeom prst="rect">
            <a:avLst/>
          </a:prstGeom>
        </p:spPr>
      </p:pic>
    </p:spTree>
    <p:extLst>
      <p:ext uri="{BB962C8B-B14F-4D97-AF65-F5344CB8AC3E}">
        <p14:creationId xmlns:p14="http://schemas.microsoft.com/office/powerpoint/2010/main" val="845084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F679288-6A70-43A0-9E1F-C7ED0021F76B}"/>
              </a:ext>
            </a:extLst>
          </p:cNvPr>
          <p:cNvPicPr>
            <a:picLocks noChangeAspect="1"/>
          </p:cNvPicPr>
          <p:nvPr/>
        </p:nvPicPr>
        <p:blipFill>
          <a:blip r:embed="rId3"/>
          <a:stretch>
            <a:fillRect/>
          </a:stretch>
        </p:blipFill>
        <p:spPr>
          <a:xfrm>
            <a:off x="3523488" y="0"/>
            <a:ext cx="5145024" cy="6858000"/>
          </a:xfrm>
          <a:prstGeom prst="rect">
            <a:avLst/>
          </a:prstGeom>
        </p:spPr>
      </p:pic>
    </p:spTree>
    <p:extLst>
      <p:ext uri="{BB962C8B-B14F-4D97-AF65-F5344CB8AC3E}">
        <p14:creationId xmlns:p14="http://schemas.microsoft.com/office/powerpoint/2010/main" val="845084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2B0358-D8AB-487A-92AF-9930E1EBB442}"/>
              </a:ext>
            </a:extLst>
          </p:cNvPr>
          <p:cNvPicPr>
            <a:picLocks noChangeAspect="1"/>
          </p:cNvPicPr>
          <p:nvPr/>
        </p:nvPicPr>
        <p:blipFill>
          <a:blip r:embed="rId3"/>
          <a:stretch>
            <a:fillRect/>
          </a:stretch>
        </p:blipFill>
        <p:spPr>
          <a:xfrm>
            <a:off x="3675887" y="0"/>
            <a:ext cx="4840225" cy="6858000"/>
          </a:xfrm>
          <a:prstGeom prst="rect">
            <a:avLst/>
          </a:prstGeom>
        </p:spPr>
      </p:pic>
    </p:spTree>
    <p:extLst>
      <p:ext uri="{BB962C8B-B14F-4D97-AF65-F5344CB8AC3E}">
        <p14:creationId xmlns:p14="http://schemas.microsoft.com/office/powerpoint/2010/main" val="1920439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4BC92EA-BA7E-4D1E-8C85-07662FC48F3A}"/>
              </a:ext>
            </a:extLst>
          </p:cNvPr>
          <p:cNvPicPr>
            <a:picLocks noChangeAspect="1"/>
          </p:cNvPicPr>
          <p:nvPr/>
        </p:nvPicPr>
        <p:blipFill>
          <a:blip r:embed="rId3"/>
          <a:stretch>
            <a:fillRect/>
          </a:stretch>
        </p:blipFill>
        <p:spPr>
          <a:xfrm>
            <a:off x="3675887" y="0"/>
            <a:ext cx="4840225" cy="6858000"/>
          </a:xfrm>
          <a:prstGeom prst="rect">
            <a:avLst/>
          </a:prstGeom>
        </p:spPr>
      </p:pic>
    </p:spTree>
    <p:extLst>
      <p:ext uri="{BB962C8B-B14F-4D97-AF65-F5344CB8AC3E}">
        <p14:creationId xmlns:p14="http://schemas.microsoft.com/office/powerpoint/2010/main" val="1098602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F280672-29C2-4C1D-B98F-006D39D662CB}"/>
              </a:ext>
            </a:extLst>
          </p:cNvPr>
          <p:cNvPicPr>
            <a:picLocks noChangeAspect="1"/>
          </p:cNvPicPr>
          <p:nvPr/>
        </p:nvPicPr>
        <p:blipFill>
          <a:blip r:embed="rId3"/>
          <a:stretch>
            <a:fillRect/>
          </a:stretch>
        </p:blipFill>
        <p:spPr>
          <a:xfrm>
            <a:off x="3675678" y="21040"/>
            <a:ext cx="4840644" cy="6815919"/>
          </a:xfrm>
          <a:prstGeom prst="rect">
            <a:avLst/>
          </a:prstGeom>
        </p:spPr>
      </p:pic>
    </p:spTree>
    <p:extLst>
      <p:ext uri="{BB962C8B-B14F-4D97-AF65-F5344CB8AC3E}">
        <p14:creationId xmlns:p14="http://schemas.microsoft.com/office/powerpoint/2010/main" val="3974865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10D6E-DFC7-429B-9EF7-F417177A634B}"/>
              </a:ext>
            </a:extLst>
          </p:cNvPr>
          <p:cNvSpPr>
            <a:spLocks noGrp="1"/>
          </p:cNvSpPr>
          <p:nvPr>
            <p:ph type="title"/>
          </p:nvPr>
        </p:nvSpPr>
        <p:spPr/>
        <p:txBody>
          <a:bodyPr/>
          <a:lstStyle/>
          <a:p>
            <a:r>
              <a:rPr lang="en-GB" dirty="0"/>
              <a:t>Task 1</a:t>
            </a:r>
          </a:p>
        </p:txBody>
      </p:sp>
      <p:sp>
        <p:nvSpPr>
          <p:cNvPr id="3" name="Content Placeholder 2">
            <a:extLst>
              <a:ext uri="{FF2B5EF4-FFF2-40B4-BE49-F238E27FC236}">
                <a16:creationId xmlns:a16="http://schemas.microsoft.com/office/drawing/2014/main" id="{E73AEB65-DA82-4361-A059-1016AAAF02E9}"/>
              </a:ext>
            </a:extLst>
          </p:cNvPr>
          <p:cNvSpPr>
            <a:spLocks noGrp="1"/>
          </p:cNvSpPr>
          <p:nvPr>
            <p:ph idx="1"/>
          </p:nvPr>
        </p:nvSpPr>
        <p:spPr>
          <a:xfrm>
            <a:off x="676658" y="2011680"/>
            <a:ext cx="5464836" cy="4593836"/>
          </a:xfrm>
        </p:spPr>
        <p:txBody>
          <a:bodyPr>
            <a:normAutofit lnSpcReduction="10000"/>
          </a:bodyPr>
          <a:lstStyle/>
          <a:p>
            <a:pPr>
              <a:buFont typeface="Arial" pitchFamily="34" charset="0"/>
              <a:buChar char="•"/>
            </a:pPr>
            <a:r>
              <a:rPr lang="en-GB" dirty="0"/>
              <a:t> Using the worksheet, match the following words with each of the river features labelled on the map;</a:t>
            </a:r>
          </a:p>
          <a:p>
            <a:pPr>
              <a:buFont typeface="Arial" pitchFamily="34" charset="0"/>
              <a:buChar char="•"/>
            </a:pPr>
            <a:endParaRPr lang="en-GB" dirty="0"/>
          </a:p>
          <a:p>
            <a:pPr>
              <a:buFont typeface="Arial" pitchFamily="34" charset="0"/>
              <a:buChar char="•"/>
            </a:pPr>
            <a:r>
              <a:rPr lang="en-GB" dirty="0"/>
              <a:t> Answers</a:t>
            </a:r>
          </a:p>
          <a:p>
            <a:pPr>
              <a:buFont typeface="Wingdings" pitchFamily="2" charset="2"/>
              <a:buChar char="Ø"/>
            </a:pPr>
            <a:r>
              <a:rPr lang="en-GB" dirty="0"/>
              <a:t> 1 = Source</a:t>
            </a:r>
          </a:p>
          <a:p>
            <a:pPr>
              <a:buFont typeface="Wingdings" pitchFamily="2" charset="2"/>
              <a:buChar char="Ø"/>
            </a:pPr>
            <a:r>
              <a:rPr lang="en-GB" dirty="0"/>
              <a:t> 2 = Tributary</a:t>
            </a:r>
          </a:p>
          <a:p>
            <a:pPr>
              <a:buFont typeface="Wingdings" pitchFamily="2" charset="2"/>
              <a:buChar char="Ø"/>
            </a:pPr>
            <a:r>
              <a:rPr lang="en-GB" dirty="0"/>
              <a:t> 3 = Meander</a:t>
            </a:r>
          </a:p>
          <a:p>
            <a:pPr>
              <a:buFont typeface="Wingdings" pitchFamily="2" charset="2"/>
              <a:buChar char="Ø"/>
            </a:pPr>
            <a:r>
              <a:rPr lang="en-GB" dirty="0"/>
              <a:t> 4 = Watershed</a:t>
            </a:r>
          </a:p>
          <a:p>
            <a:pPr>
              <a:buFont typeface="Wingdings" pitchFamily="2" charset="2"/>
              <a:buChar char="Ø"/>
            </a:pPr>
            <a:r>
              <a:rPr lang="en-GB" dirty="0"/>
              <a:t> 5 = Confluence</a:t>
            </a:r>
          </a:p>
          <a:p>
            <a:pPr>
              <a:buFont typeface="Wingdings" pitchFamily="2" charset="2"/>
              <a:buChar char="Ø"/>
            </a:pPr>
            <a:r>
              <a:rPr lang="en-GB" dirty="0"/>
              <a:t> 6 = Mouth</a:t>
            </a:r>
          </a:p>
        </p:txBody>
      </p:sp>
      <p:sp>
        <p:nvSpPr>
          <p:cNvPr id="15362" name="AutoShape 2" descr="Image result for river ilston gow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364" name="AutoShape 4" descr="Image result for river ilston gow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9698"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100549" y="859807"/>
            <a:ext cx="5595862" cy="5158853"/>
          </a:xfrm>
          <a:prstGeom prst="rect">
            <a:avLst/>
          </a:prstGeom>
          <a:noFill/>
          <a:ln w="25400">
            <a:solidFill>
              <a:schemeClr val="tx1"/>
            </a:solidFill>
            <a:miter lim="800000"/>
            <a:headEnd/>
            <a:tailEnd/>
          </a:ln>
          <a:effectLst/>
        </p:spPr>
      </p:pic>
    </p:spTree>
    <p:extLst>
      <p:ext uri="{BB962C8B-B14F-4D97-AF65-F5344CB8AC3E}">
        <p14:creationId xmlns:p14="http://schemas.microsoft.com/office/powerpoint/2010/main" val="3748293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9698"/>
                                        </p:tgtEl>
                                        <p:attrNameLst>
                                          <p:attrName>style.visibility</p:attrName>
                                        </p:attrNameLst>
                                      </p:cBhvr>
                                      <p:to>
                                        <p:strVal val="visible"/>
                                      </p:to>
                                    </p:set>
                                    <p:animEffect transition="in" filter="fade">
                                      <p:cBhvr>
                                        <p:cTn id="12" dur="500"/>
                                        <p:tgtEl>
                                          <p:spTgt spid="296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10D6E-DFC7-429B-9EF7-F417177A634B}"/>
              </a:ext>
            </a:extLst>
          </p:cNvPr>
          <p:cNvSpPr>
            <a:spLocks noGrp="1"/>
          </p:cNvSpPr>
          <p:nvPr>
            <p:ph type="title"/>
          </p:nvPr>
        </p:nvSpPr>
        <p:spPr/>
        <p:txBody>
          <a:bodyPr/>
          <a:lstStyle/>
          <a:p>
            <a:r>
              <a:rPr lang="en-GB" dirty="0"/>
              <a:t>2) Upper Course</a:t>
            </a:r>
          </a:p>
        </p:txBody>
      </p:sp>
      <p:sp>
        <p:nvSpPr>
          <p:cNvPr id="3" name="Content Placeholder 2">
            <a:extLst>
              <a:ext uri="{FF2B5EF4-FFF2-40B4-BE49-F238E27FC236}">
                <a16:creationId xmlns:a16="http://schemas.microsoft.com/office/drawing/2014/main" id="{E73AEB65-DA82-4361-A059-1016AAAF02E9}"/>
              </a:ext>
            </a:extLst>
          </p:cNvPr>
          <p:cNvSpPr>
            <a:spLocks noGrp="1"/>
          </p:cNvSpPr>
          <p:nvPr>
            <p:ph idx="1"/>
          </p:nvPr>
        </p:nvSpPr>
        <p:spPr>
          <a:xfrm>
            <a:off x="676657" y="2011680"/>
            <a:ext cx="6379236" cy="4566541"/>
          </a:xfrm>
        </p:spPr>
        <p:txBody>
          <a:bodyPr>
            <a:normAutofit fontScale="92500" lnSpcReduction="20000"/>
          </a:bodyPr>
          <a:lstStyle/>
          <a:p>
            <a:pPr>
              <a:buFont typeface="Arial" pitchFamily="34" charset="0"/>
              <a:buChar char="•"/>
            </a:pPr>
            <a:r>
              <a:rPr lang="en-GB" dirty="0"/>
              <a:t> Background</a:t>
            </a:r>
          </a:p>
          <a:p>
            <a:pPr>
              <a:buFont typeface="Wingdings" pitchFamily="2" charset="2"/>
              <a:buChar char="Ø"/>
            </a:pPr>
            <a:r>
              <a:rPr lang="en-GB" dirty="0"/>
              <a:t> Located just North of the village of </a:t>
            </a:r>
            <a:r>
              <a:rPr lang="en-GB" dirty="0" err="1"/>
              <a:t>Ilston</a:t>
            </a:r>
            <a:r>
              <a:rPr lang="en-GB" dirty="0"/>
              <a:t> and only a few minutes away from Swansea Airport.</a:t>
            </a:r>
          </a:p>
          <a:p>
            <a:pPr>
              <a:buFont typeface="Wingdings" pitchFamily="2" charset="2"/>
              <a:buChar char="Ø"/>
            </a:pPr>
            <a:r>
              <a:rPr lang="en-GB" dirty="0"/>
              <a:t> Stream develops into a river, which was flowing faster than normal due to the weather conditions.</a:t>
            </a:r>
          </a:p>
          <a:p>
            <a:pPr>
              <a:buFont typeface="Wingdings" pitchFamily="2" charset="2"/>
              <a:buChar char="Ø"/>
            </a:pPr>
            <a:r>
              <a:rPr lang="en-GB" dirty="0"/>
              <a:t> Difficult to access the measurement area due to the state of the ground at the time.</a:t>
            </a:r>
          </a:p>
          <a:p>
            <a:pPr>
              <a:buFont typeface="Arial" pitchFamily="34" charset="0"/>
              <a:buChar char="•"/>
            </a:pPr>
            <a:endParaRPr lang="en-GB" dirty="0"/>
          </a:p>
          <a:p>
            <a:pPr>
              <a:buFont typeface="Arial" pitchFamily="34" charset="0"/>
              <a:buChar char="•"/>
            </a:pPr>
            <a:r>
              <a:rPr lang="en-GB" dirty="0"/>
              <a:t> Results</a:t>
            </a:r>
          </a:p>
          <a:p>
            <a:pPr>
              <a:buFont typeface="Wingdings" pitchFamily="2" charset="2"/>
              <a:buChar char="Ø"/>
            </a:pPr>
            <a:r>
              <a:rPr lang="en-GB" dirty="0"/>
              <a:t> Width = Short</a:t>
            </a:r>
          </a:p>
          <a:p>
            <a:pPr>
              <a:buFont typeface="Wingdings" pitchFamily="2" charset="2"/>
              <a:buChar char="Ø"/>
            </a:pPr>
            <a:r>
              <a:rPr lang="en-GB" dirty="0"/>
              <a:t> Depth = Shallow</a:t>
            </a:r>
          </a:p>
          <a:p>
            <a:pPr>
              <a:buFont typeface="Wingdings" pitchFamily="2" charset="2"/>
              <a:buChar char="Ø"/>
            </a:pPr>
            <a:r>
              <a:rPr lang="en-GB" dirty="0"/>
              <a:t> Velocity = Fairly slow (but faster than normal)</a:t>
            </a:r>
          </a:p>
          <a:p>
            <a:pPr>
              <a:buFont typeface="Wingdings" pitchFamily="2" charset="2"/>
              <a:buChar char="Ø"/>
            </a:pPr>
            <a:r>
              <a:rPr lang="en-GB" dirty="0"/>
              <a:t> Landforms = Waterfall</a:t>
            </a:r>
          </a:p>
        </p:txBody>
      </p:sp>
      <p:pic>
        <p:nvPicPr>
          <p:cNvPr id="1026" name="Picture 2" descr="F:\PCET\ETLA\Assignment\Videos &amp; Photos\IMG_8099.JPG"/>
          <p:cNvPicPr>
            <a:picLocks noChangeAspect="1" noChangeArrowheads="1"/>
          </p:cNvPicPr>
          <p:nvPr/>
        </p:nvPicPr>
        <p:blipFill>
          <a:blip r:embed="rId3" cstate="print"/>
          <a:srcRect/>
          <a:stretch>
            <a:fillRect/>
          </a:stretch>
        </p:blipFill>
        <p:spPr bwMode="auto">
          <a:xfrm>
            <a:off x="7055893" y="1715107"/>
            <a:ext cx="4772167" cy="3579125"/>
          </a:xfrm>
          <a:prstGeom prst="rect">
            <a:avLst/>
          </a:prstGeom>
          <a:noFill/>
          <a:ln w="25400">
            <a:solidFill>
              <a:schemeClr val="tx1"/>
            </a:solidFill>
          </a:ln>
        </p:spPr>
      </p:pic>
    </p:spTree>
    <p:extLst>
      <p:ext uri="{BB962C8B-B14F-4D97-AF65-F5344CB8AC3E}">
        <p14:creationId xmlns:p14="http://schemas.microsoft.com/office/powerpoint/2010/main" val="2840470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500"/>
                                        <p:tgtEl>
                                          <p:spTgt spid="102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fade">
                                      <p:cBhvr>
                                        <p:cTn id="5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BC9FE97-D401-4162-A19A-85680BFC3CBA}"/>
              </a:ext>
            </a:extLst>
          </p:cNvPr>
          <p:cNvPicPr>
            <a:picLocks noChangeAspect="1"/>
          </p:cNvPicPr>
          <p:nvPr/>
        </p:nvPicPr>
        <p:blipFill>
          <a:blip r:embed="rId3"/>
          <a:stretch>
            <a:fillRect/>
          </a:stretch>
        </p:blipFill>
        <p:spPr>
          <a:xfrm>
            <a:off x="3675887" y="0"/>
            <a:ext cx="4840225" cy="6858000"/>
          </a:xfrm>
          <a:prstGeom prst="rect">
            <a:avLst/>
          </a:prstGeom>
        </p:spPr>
      </p:pic>
    </p:spTree>
    <p:extLst>
      <p:ext uri="{BB962C8B-B14F-4D97-AF65-F5344CB8AC3E}">
        <p14:creationId xmlns:p14="http://schemas.microsoft.com/office/powerpoint/2010/main" val="2754103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7834FFA-45B5-4755-9259-F37069B6069C}"/>
              </a:ext>
            </a:extLst>
          </p:cNvPr>
          <p:cNvPicPr>
            <a:picLocks noChangeAspect="1"/>
          </p:cNvPicPr>
          <p:nvPr/>
        </p:nvPicPr>
        <p:blipFill>
          <a:blip r:embed="rId3"/>
          <a:stretch>
            <a:fillRect/>
          </a:stretch>
        </p:blipFill>
        <p:spPr>
          <a:xfrm>
            <a:off x="3675887" y="0"/>
            <a:ext cx="4840225" cy="6858000"/>
          </a:xfrm>
          <a:prstGeom prst="rect">
            <a:avLst/>
          </a:prstGeom>
        </p:spPr>
      </p:pic>
    </p:spTree>
    <p:extLst>
      <p:ext uri="{BB962C8B-B14F-4D97-AF65-F5344CB8AC3E}">
        <p14:creationId xmlns:p14="http://schemas.microsoft.com/office/powerpoint/2010/main" val="1042736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10D6E-DFC7-429B-9EF7-F417177A634B}"/>
              </a:ext>
            </a:extLst>
          </p:cNvPr>
          <p:cNvSpPr>
            <a:spLocks noGrp="1"/>
          </p:cNvSpPr>
          <p:nvPr>
            <p:ph type="title"/>
          </p:nvPr>
        </p:nvSpPr>
        <p:spPr/>
        <p:txBody>
          <a:bodyPr/>
          <a:lstStyle/>
          <a:p>
            <a:r>
              <a:rPr lang="en-GB" dirty="0"/>
              <a:t>Task 2</a:t>
            </a:r>
          </a:p>
        </p:txBody>
      </p:sp>
      <p:sp>
        <p:nvSpPr>
          <p:cNvPr id="3" name="Content Placeholder 2">
            <a:extLst>
              <a:ext uri="{FF2B5EF4-FFF2-40B4-BE49-F238E27FC236}">
                <a16:creationId xmlns:a16="http://schemas.microsoft.com/office/drawing/2014/main" id="{E73AEB65-DA82-4361-A059-1016AAAF02E9}"/>
              </a:ext>
            </a:extLst>
          </p:cNvPr>
          <p:cNvSpPr>
            <a:spLocks noGrp="1"/>
          </p:cNvSpPr>
          <p:nvPr>
            <p:ph idx="1"/>
          </p:nvPr>
        </p:nvSpPr>
        <p:spPr>
          <a:xfrm>
            <a:off x="676657" y="2011680"/>
            <a:ext cx="10337085" cy="4593836"/>
          </a:xfrm>
        </p:spPr>
        <p:txBody>
          <a:bodyPr>
            <a:normAutofit/>
          </a:bodyPr>
          <a:lstStyle/>
          <a:p>
            <a:pPr>
              <a:buFont typeface="Arial" pitchFamily="34" charset="0"/>
              <a:buChar char="•"/>
            </a:pPr>
            <a:r>
              <a:rPr lang="en-GB" dirty="0"/>
              <a:t> Answer the following 5 questions about the lesson so far;</a:t>
            </a:r>
          </a:p>
          <a:p>
            <a:pPr>
              <a:buFont typeface="Arial" pitchFamily="34" charset="0"/>
              <a:buChar char="•"/>
            </a:pPr>
            <a:endParaRPr lang="en-GB" dirty="0"/>
          </a:p>
          <a:p>
            <a:pPr>
              <a:buNone/>
            </a:pPr>
            <a:r>
              <a:rPr lang="en-GB" dirty="0"/>
              <a:t>1) What equipment did we use to measure the depth of the river?</a:t>
            </a:r>
          </a:p>
          <a:p>
            <a:pPr>
              <a:buNone/>
            </a:pPr>
            <a:r>
              <a:rPr lang="en-GB" dirty="0"/>
              <a:t>2) Why was it difficult to collect the data near the river’s source?</a:t>
            </a:r>
          </a:p>
          <a:p>
            <a:pPr>
              <a:buNone/>
            </a:pPr>
            <a:r>
              <a:rPr lang="en-GB" dirty="0"/>
              <a:t>3) What is a tributary?</a:t>
            </a:r>
          </a:p>
          <a:p>
            <a:pPr>
              <a:buNone/>
            </a:pPr>
            <a:r>
              <a:rPr lang="en-GB" dirty="0"/>
              <a:t>4) Why do we need to repeat data collections multiple times?</a:t>
            </a:r>
          </a:p>
          <a:p>
            <a:pPr>
              <a:buNone/>
            </a:pPr>
            <a:r>
              <a:rPr lang="en-GB" dirty="0"/>
              <a:t>5) What special status does the Gower area have?</a:t>
            </a:r>
          </a:p>
        </p:txBody>
      </p:sp>
      <p:sp>
        <p:nvSpPr>
          <p:cNvPr id="15362" name="AutoShape 2" descr="Image result for river ilston gow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364" name="AutoShape 4" descr="Image result for river ilston gow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748293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10D6E-DFC7-429B-9EF7-F417177A634B}"/>
              </a:ext>
            </a:extLst>
          </p:cNvPr>
          <p:cNvSpPr>
            <a:spLocks noGrp="1"/>
          </p:cNvSpPr>
          <p:nvPr>
            <p:ph type="title"/>
          </p:nvPr>
        </p:nvSpPr>
        <p:spPr/>
        <p:txBody>
          <a:bodyPr/>
          <a:lstStyle/>
          <a:p>
            <a:r>
              <a:rPr lang="en-GB" dirty="0"/>
              <a:t>3) Middle Course</a:t>
            </a:r>
          </a:p>
        </p:txBody>
      </p:sp>
      <p:sp>
        <p:nvSpPr>
          <p:cNvPr id="3" name="Content Placeholder 2">
            <a:extLst>
              <a:ext uri="{FF2B5EF4-FFF2-40B4-BE49-F238E27FC236}">
                <a16:creationId xmlns:a16="http://schemas.microsoft.com/office/drawing/2014/main" id="{E73AEB65-DA82-4361-A059-1016AAAF02E9}"/>
              </a:ext>
            </a:extLst>
          </p:cNvPr>
          <p:cNvSpPr>
            <a:spLocks noGrp="1"/>
          </p:cNvSpPr>
          <p:nvPr>
            <p:ph idx="1"/>
          </p:nvPr>
        </p:nvSpPr>
        <p:spPr>
          <a:xfrm>
            <a:off x="676657" y="2011680"/>
            <a:ext cx="6379236" cy="4566541"/>
          </a:xfrm>
        </p:spPr>
        <p:txBody>
          <a:bodyPr>
            <a:normAutofit fontScale="92500" lnSpcReduction="20000"/>
          </a:bodyPr>
          <a:lstStyle/>
          <a:p>
            <a:pPr>
              <a:buFont typeface="Arial" pitchFamily="34" charset="0"/>
              <a:buChar char="•"/>
            </a:pPr>
            <a:r>
              <a:rPr lang="en-GB" dirty="0"/>
              <a:t> Background</a:t>
            </a:r>
          </a:p>
          <a:p>
            <a:pPr>
              <a:buFont typeface="Wingdings" pitchFamily="2" charset="2"/>
              <a:buChar char="Ø"/>
            </a:pPr>
            <a:r>
              <a:rPr lang="en-GB" dirty="0"/>
              <a:t> Located within the </a:t>
            </a:r>
            <a:r>
              <a:rPr lang="en-GB" dirty="0" err="1"/>
              <a:t>Ilston</a:t>
            </a:r>
            <a:r>
              <a:rPr lang="en-GB" dirty="0"/>
              <a:t> </a:t>
            </a:r>
            <a:r>
              <a:rPr lang="en-GB" dirty="0" err="1"/>
              <a:t>Cwm</a:t>
            </a:r>
            <a:r>
              <a:rPr lang="en-GB" dirty="0"/>
              <a:t>, near the small village of </a:t>
            </a:r>
            <a:r>
              <a:rPr lang="en-GB" dirty="0" err="1"/>
              <a:t>Parkmill</a:t>
            </a:r>
            <a:r>
              <a:rPr lang="en-GB" dirty="0"/>
              <a:t>.</a:t>
            </a:r>
          </a:p>
          <a:p>
            <a:pPr>
              <a:buFont typeface="Wingdings" pitchFamily="2" charset="2"/>
              <a:buChar char="Ø"/>
            </a:pPr>
            <a:r>
              <a:rPr lang="en-GB" dirty="0"/>
              <a:t> Here, there is a confluence between the </a:t>
            </a:r>
            <a:r>
              <a:rPr lang="en-GB" dirty="0" err="1"/>
              <a:t>Ilston</a:t>
            </a:r>
            <a:r>
              <a:rPr lang="en-GB" dirty="0"/>
              <a:t> and another river, </a:t>
            </a:r>
            <a:r>
              <a:rPr lang="en-GB" dirty="0" err="1"/>
              <a:t>Pennard</a:t>
            </a:r>
            <a:r>
              <a:rPr lang="en-GB" dirty="0"/>
              <a:t> Pill.</a:t>
            </a:r>
          </a:p>
          <a:p>
            <a:pPr>
              <a:buFont typeface="Wingdings" pitchFamily="2" charset="2"/>
              <a:buChar char="Ø"/>
            </a:pPr>
            <a:r>
              <a:rPr lang="en-GB" dirty="0"/>
              <a:t> River conditions were so strong that it was too dangerous for us to make measurements.</a:t>
            </a:r>
          </a:p>
          <a:p>
            <a:pPr>
              <a:buFont typeface="Wingdings" pitchFamily="2" charset="2"/>
              <a:buChar char="Ø"/>
            </a:pPr>
            <a:endParaRPr lang="en-GB" dirty="0"/>
          </a:p>
          <a:p>
            <a:pPr>
              <a:buFont typeface="Arial" pitchFamily="34" charset="0"/>
              <a:buChar char="•"/>
            </a:pPr>
            <a:r>
              <a:rPr lang="en-GB" dirty="0"/>
              <a:t> Results</a:t>
            </a:r>
          </a:p>
          <a:p>
            <a:pPr>
              <a:buFont typeface="Wingdings" pitchFamily="2" charset="2"/>
              <a:buChar char="Ø"/>
            </a:pPr>
            <a:r>
              <a:rPr lang="en-GB" dirty="0"/>
              <a:t> Width = Fairly Wide</a:t>
            </a:r>
          </a:p>
          <a:p>
            <a:pPr>
              <a:buFont typeface="Wingdings" pitchFamily="2" charset="2"/>
              <a:buChar char="Ø"/>
            </a:pPr>
            <a:r>
              <a:rPr lang="en-GB" dirty="0"/>
              <a:t> Depth = Medium</a:t>
            </a:r>
          </a:p>
          <a:p>
            <a:pPr>
              <a:buFont typeface="Wingdings" pitchFamily="2" charset="2"/>
              <a:buChar char="Ø"/>
            </a:pPr>
            <a:r>
              <a:rPr lang="en-GB" dirty="0"/>
              <a:t> Velocity = Average (again, faster than normal)</a:t>
            </a:r>
          </a:p>
          <a:p>
            <a:pPr>
              <a:buFont typeface="Wingdings" pitchFamily="2" charset="2"/>
              <a:buChar char="Ø"/>
            </a:pPr>
            <a:r>
              <a:rPr lang="en-GB" dirty="0"/>
              <a:t>Landforms = Meanders</a:t>
            </a:r>
          </a:p>
        </p:txBody>
      </p:sp>
      <p:pic>
        <p:nvPicPr>
          <p:cNvPr id="2050" name="Picture 2" descr="F:\PCET\ETLA\Assignment\Videos &amp; Photos\IMG_8109.JPG"/>
          <p:cNvPicPr>
            <a:picLocks noChangeAspect="1" noChangeArrowheads="1"/>
          </p:cNvPicPr>
          <p:nvPr/>
        </p:nvPicPr>
        <p:blipFill>
          <a:blip r:embed="rId3" cstate="print"/>
          <a:srcRect/>
          <a:stretch>
            <a:fillRect/>
          </a:stretch>
        </p:blipFill>
        <p:spPr bwMode="auto">
          <a:xfrm>
            <a:off x="7010400" y="1583139"/>
            <a:ext cx="4831306" cy="3623480"/>
          </a:xfrm>
          <a:prstGeom prst="rect">
            <a:avLst/>
          </a:prstGeom>
          <a:noFill/>
          <a:ln w="25400">
            <a:solidFill>
              <a:schemeClr val="tx1"/>
            </a:solidFill>
          </a:ln>
        </p:spPr>
      </p:pic>
    </p:spTree>
    <p:extLst>
      <p:ext uri="{BB962C8B-B14F-4D97-AF65-F5344CB8AC3E}">
        <p14:creationId xmlns:p14="http://schemas.microsoft.com/office/powerpoint/2010/main" val="2840470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animEffect transition="in" filter="fade">
                                      <p:cBhvr>
                                        <p:cTn id="12" dur="500"/>
                                        <p:tgtEl>
                                          <p:spTgt spid="205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fade">
                                      <p:cBhvr>
                                        <p:cTn id="5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117C1EC-4F6B-44D2-BC52-44A2AE2BEE2B}"/>
              </a:ext>
            </a:extLst>
          </p:cNvPr>
          <p:cNvPicPr>
            <a:picLocks noChangeAspect="1"/>
          </p:cNvPicPr>
          <p:nvPr/>
        </p:nvPicPr>
        <p:blipFill>
          <a:blip r:embed="rId3"/>
          <a:stretch>
            <a:fillRect/>
          </a:stretch>
        </p:blipFill>
        <p:spPr>
          <a:xfrm>
            <a:off x="3675887" y="0"/>
            <a:ext cx="4840225" cy="6858000"/>
          </a:xfrm>
          <a:prstGeom prst="rect">
            <a:avLst/>
          </a:prstGeom>
        </p:spPr>
      </p:pic>
    </p:spTree>
    <p:extLst>
      <p:ext uri="{BB962C8B-B14F-4D97-AF65-F5344CB8AC3E}">
        <p14:creationId xmlns:p14="http://schemas.microsoft.com/office/powerpoint/2010/main" val="3177422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B48DE8-B8FE-4700-86E0-CC50E2C77508}"/>
              </a:ext>
            </a:extLst>
          </p:cNvPr>
          <p:cNvPicPr>
            <a:picLocks noChangeAspect="1"/>
          </p:cNvPicPr>
          <p:nvPr/>
        </p:nvPicPr>
        <p:blipFill>
          <a:blip r:embed="rId3"/>
          <a:stretch>
            <a:fillRect/>
          </a:stretch>
        </p:blipFill>
        <p:spPr>
          <a:xfrm>
            <a:off x="3675887" y="0"/>
            <a:ext cx="4840225" cy="6858000"/>
          </a:xfrm>
          <a:prstGeom prst="rect">
            <a:avLst/>
          </a:prstGeom>
        </p:spPr>
      </p:pic>
    </p:spTree>
    <p:extLst>
      <p:ext uri="{BB962C8B-B14F-4D97-AF65-F5344CB8AC3E}">
        <p14:creationId xmlns:p14="http://schemas.microsoft.com/office/powerpoint/2010/main" val="1299966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10D6E-DFC7-429B-9EF7-F417177A634B}"/>
              </a:ext>
            </a:extLst>
          </p:cNvPr>
          <p:cNvSpPr>
            <a:spLocks noGrp="1"/>
          </p:cNvSpPr>
          <p:nvPr>
            <p:ph type="title"/>
          </p:nvPr>
        </p:nvSpPr>
        <p:spPr/>
        <p:txBody>
          <a:bodyPr/>
          <a:lstStyle/>
          <a:p>
            <a:r>
              <a:rPr lang="en-GB" dirty="0"/>
              <a:t>Task 3</a:t>
            </a:r>
          </a:p>
        </p:txBody>
      </p:sp>
      <p:sp>
        <p:nvSpPr>
          <p:cNvPr id="3" name="Content Placeholder 2">
            <a:extLst>
              <a:ext uri="{FF2B5EF4-FFF2-40B4-BE49-F238E27FC236}">
                <a16:creationId xmlns:a16="http://schemas.microsoft.com/office/drawing/2014/main" id="{E73AEB65-DA82-4361-A059-1016AAAF02E9}"/>
              </a:ext>
            </a:extLst>
          </p:cNvPr>
          <p:cNvSpPr>
            <a:spLocks noGrp="1"/>
          </p:cNvSpPr>
          <p:nvPr>
            <p:ph idx="1"/>
          </p:nvPr>
        </p:nvSpPr>
        <p:spPr>
          <a:xfrm>
            <a:off x="676657" y="2011680"/>
            <a:ext cx="10337085" cy="4593836"/>
          </a:xfrm>
        </p:spPr>
        <p:txBody>
          <a:bodyPr>
            <a:normAutofit/>
          </a:bodyPr>
          <a:lstStyle/>
          <a:p>
            <a:pPr>
              <a:buFont typeface="Arial" pitchFamily="34" charset="0"/>
              <a:buChar char="•"/>
            </a:pPr>
            <a:r>
              <a:rPr lang="en-GB" dirty="0"/>
              <a:t> Predict what will happen to the following in the Lower Course of the river;</a:t>
            </a:r>
          </a:p>
        </p:txBody>
      </p:sp>
      <p:sp>
        <p:nvSpPr>
          <p:cNvPr id="15362" name="AutoShape 2" descr="Image result for river ilston gow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364" name="AutoShape 4" descr="Image result for river ilston gow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1624090" y="2647665"/>
            <a:ext cx="3521115" cy="1856096"/>
          </a:xfrm>
          <a:prstGeom prst="rect">
            <a:avLst/>
          </a:prstGeom>
          <a:solidFill>
            <a:srgbClr val="F24848"/>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bg1"/>
                </a:solidFill>
              </a:rPr>
              <a:t>Width</a:t>
            </a:r>
          </a:p>
        </p:txBody>
      </p:sp>
      <p:sp>
        <p:nvSpPr>
          <p:cNvPr id="7" name="Oval 6"/>
          <p:cNvSpPr/>
          <p:nvPr/>
        </p:nvSpPr>
        <p:spPr>
          <a:xfrm>
            <a:off x="6264322" y="2647664"/>
            <a:ext cx="3493827" cy="1869745"/>
          </a:xfrm>
          <a:prstGeom prst="ellipse">
            <a:avLst/>
          </a:prstGeom>
          <a:solidFill>
            <a:srgbClr val="5BB5A0"/>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Depth</a:t>
            </a:r>
          </a:p>
        </p:txBody>
      </p:sp>
      <p:sp>
        <p:nvSpPr>
          <p:cNvPr id="8" name="Parallelogram 7"/>
          <p:cNvSpPr/>
          <p:nvPr/>
        </p:nvSpPr>
        <p:spPr>
          <a:xfrm>
            <a:off x="6073253" y="4694865"/>
            <a:ext cx="3835021" cy="1883391"/>
          </a:xfrm>
          <a:prstGeom prst="parallelogram">
            <a:avLst/>
          </a:prstGeom>
          <a:solidFill>
            <a:srgbClr val="863FCD"/>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Landforms</a:t>
            </a:r>
          </a:p>
        </p:txBody>
      </p:sp>
      <p:sp>
        <p:nvSpPr>
          <p:cNvPr id="9" name="Trapezoid 8"/>
          <p:cNvSpPr/>
          <p:nvPr/>
        </p:nvSpPr>
        <p:spPr>
          <a:xfrm>
            <a:off x="1651377" y="4653922"/>
            <a:ext cx="3480181" cy="1869743"/>
          </a:xfrm>
          <a:prstGeom prst="trapezoid">
            <a:avLst/>
          </a:prstGeom>
          <a:solidFill>
            <a:srgbClr val="F99107"/>
          </a:solid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t>Velocity</a:t>
            </a:r>
          </a:p>
        </p:txBody>
      </p:sp>
    </p:spTree>
    <p:extLst>
      <p:ext uri="{BB962C8B-B14F-4D97-AF65-F5344CB8AC3E}">
        <p14:creationId xmlns:p14="http://schemas.microsoft.com/office/powerpoint/2010/main" val="3748293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P spid="7" grpId="0" animBg="1"/>
      <p:bldP spid="8" grpId="0" animBg="1"/>
      <p:bldP spid="9"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10D6E-DFC7-429B-9EF7-F417177A634B}"/>
              </a:ext>
            </a:extLst>
          </p:cNvPr>
          <p:cNvSpPr>
            <a:spLocks noGrp="1"/>
          </p:cNvSpPr>
          <p:nvPr>
            <p:ph type="title"/>
          </p:nvPr>
        </p:nvSpPr>
        <p:spPr/>
        <p:txBody>
          <a:bodyPr/>
          <a:lstStyle/>
          <a:p>
            <a:r>
              <a:rPr lang="en-GB" dirty="0"/>
              <a:t>4) Lower Course</a:t>
            </a:r>
          </a:p>
        </p:txBody>
      </p:sp>
      <p:sp>
        <p:nvSpPr>
          <p:cNvPr id="3" name="Content Placeholder 2">
            <a:extLst>
              <a:ext uri="{FF2B5EF4-FFF2-40B4-BE49-F238E27FC236}">
                <a16:creationId xmlns:a16="http://schemas.microsoft.com/office/drawing/2014/main" id="{E73AEB65-DA82-4361-A059-1016AAAF02E9}"/>
              </a:ext>
            </a:extLst>
          </p:cNvPr>
          <p:cNvSpPr>
            <a:spLocks noGrp="1"/>
          </p:cNvSpPr>
          <p:nvPr>
            <p:ph idx="1"/>
          </p:nvPr>
        </p:nvSpPr>
        <p:spPr>
          <a:xfrm>
            <a:off x="676657" y="2011680"/>
            <a:ext cx="6379236" cy="4566541"/>
          </a:xfrm>
        </p:spPr>
        <p:txBody>
          <a:bodyPr>
            <a:normAutofit fontScale="92500" lnSpcReduction="20000"/>
          </a:bodyPr>
          <a:lstStyle/>
          <a:p>
            <a:pPr>
              <a:buFont typeface="Arial" pitchFamily="34" charset="0"/>
              <a:buChar char="•"/>
            </a:pPr>
            <a:r>
              <a:rPr lang="en-GB" dirty="0"/>
              <a:t> Background</a:t>
            </a:r>
          </a:p>
          <a:p>
            <a:pPr>
              <a:buFont typeface="Wingdings" pitchFamily="2" charset="2"/>
              <a:buChar char="Ø"/>
            </a:pPr>
            <a:r>
              <a:rPr lang="en-GB" dirty="0"/>
              <a:t> Located near Three Cliffs Bay, where the </a:t>
            </a:r>
            <a:r>
              <a:rPr lang="en-GB" dirty="0" err="1"/>
              <a:t>Ilston</a:t>
            </a:r>
            <a:r>
              <a:rPr lang="en-GB" dirty="0"/>
              <a:t> flows into the Bristol Channel.</a:t>
            </a:r>
          </a:p>
          <a:p>
            <a:pPr>
              <a:buFont typeface="Wingdings" pitchFamily="2" charset="2"/>
              <a:buChar char="Ø"/>
            </a:pPr>
            <a:r>
              <a:rPr lang="en-GB" dirty="0"/>
              <a:t> River Meanders become larger and are also more frequent.</a:t>
            </a:r>
          </a:p>
          <a:p>
            <a:pPr>
              <a:buFont typeface="Wingdings" pitchFamily="2" charset="2"/>
              <a:buChar char="Ø"/>
            </a:pPr>
            <a:r>
              <a:rPr lang="en-GB" dirty="0"/>
              <a:t> Water levels can rise due to the tide, but also due to the river flooding.</a:t>
            </a:r>
          </a:p>
          <a:p>
            <a:pPr>
              <a:buNone/>
            </a:pPr>
            <a:endParaRPr lang="en-GB" dirty="0"/>
          </a:p>
          <a:p>
            <a:pPr>
              <a:buFont typeface="Arial" pitchFamily="34" charset="0"/>
              <a:buChar char="•"/>
            </a:pPr>
            <a:r>
              <a:rPr lang="en-GB" dirty="0"/>
              <a:t> Results</a:t>
            </a:r>
          </a:p>
          <a:p>
            <a:pPr>
              <a:buFont typeface="Wingdings" pitchFamily="2" charset="2"/>
              <a:buChar char="Ø"/>
            </a:pPr>
            <a:r>
              <a:rPr lang="en-GB" dirty="0"/>
              <a:t> Width = Wide</a:t>
            </a:r>
          </a:p>
          <a:p>
            <a:pPr>
              <a:buFont typeface="Wingdings" pitchFamily="2" charset="2"/>
              <a:buChar char="Ø"/>
            </a:pPr>
            <a:r>
              <a:rPr lang="en-GB" dirty="0"/>
              <a:t> Depth = Rather Deep</a:t>
            </a:r>
          </a:p>
          <a:p>
            <a:pPr>
              <a:buFont typeface="Wingdings" pitchFamily="2" charset="2"/>
              <a:buChar char="Ø"/>
            </a:pPr>
            <a:r>
              <a:rPr lang="en-GB" dirty="0"/>
              <a:t> Velocity = Fast </a:t>
            </a:r>
          </a:p>
          <a:p>
            <a:pPr>
              <a:buFont typeface="Wingdings" pitchFamily="2" charset="2"/>
              <a:buChar char="Ø"/>
            </a:pPr>
            <a:r>
              <a:rPr lang="en-GB" dirty="0"/>
              <a:t>Landforms = Large Meanders &amp; Floodplain</a:t>
            </a:r>
          </a:p>
        </p:txBody>
      </p:sp>
      <p:pic>
        <p:nvPicPr>
          <p:cNvPr id="3074" name="Picture 2" descr="Image result for river ilston&quot;"/>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912432" y="1883390"/>
            <a:ext cx="5074490" cy="3384646"/>
          </a:xfrm>
          <a:prstGeom prst="rect">
            <a:avLst/>
          </a:prstGeom>
          <a:noFill/>
          <a:ln w="25400">
            <a:solidFill>
              <a:schemeClr val="tx1"/>
            </a:solidFill>
          </a:ln>
        </p:spPr>
      </p:pic>
    </p:spTree>
    <p:extLst>
      <p:ext uri="{BB962C8B-B14F-4D97-AF65-F5344CB8AC3E}">
        <p14:creationId xmlns:p14="http://schemas.microsoft.com/office/powerpoint/2010/main" val="2840470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74"/>
                                        </p:tgtEl>
                                        <p:attrNameLst>
                                          <p:attrName>style.visibility</p:attrName>
                                        </p:attrNameLst>
                                      </p:cBhvr>
                                      <p:to>
                                        <p:strVal val="visible"/>
                                      </p:to>
                                    </p:set>
                                    <p:animEffect transition="in" filter="fade">
                                      <p:cBhvr>
                                        <p:cTn id="12" dur="500"/>
                                        <p:tgtEl>
                                          <p:spTgt spid="307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fade">
                                      <p:cBhvr>
                                        <p:cTn id="5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Image result for three cliffs bay&quot;"/>
          <p:cNvPicPr>
            <a:picLocks noChangeAspect="1" noChangeArrowheads="1"/>
          </p:cNvPicPr>
          <p:nvPr/>
        </p:nvPicPr>
        <p:blipFill>
          <a:blip r:embed="rId3"/>
          <a:srcRect/>
          <a:stretch>
            <a:fillRect/>
          </a:stretch>
        </p:blipFill>
        <p:spPr bwMode="auto">
          <a:xfrm>
            <a:off x="237452" y="1627494"/>
            <a:ext cx="5644331" cy="3176518"/>
          </a:xfrm>
          <a:prstGeom prst="rect">
            <a:avLst/>
          </a:prstGeom>
          <a:noFill/>
          <a:ln w="25400">
            <a:solidFill>
              <a:schemeClr val="tx1"/>
            </a:solidFill>
          </a:ln>
        </p:spPr>
      </p:pic>
      <p:pic>
        <p:nvPicPr>
          <p:cNvPr id="33796" name="Picture 4" descr="Image result for three cliffs bay high tide&quot;"/>
          <p:cNvPicPr>
            <a:picLocks noChangeAspect="1" noChangeArrowheads="1"/>
          </p:cNvPicPr>
          <p:nvPr/>
        </p:nvPicPr>
        <p:blipFill>
          <a:blip r:embed="rId4"/>
          <a:srcRect/>
          <a:stretch>
            <a:fillRect/>
          </a:stretch>
        </p:blipFill>
        <p:spPr bwMode="auto">
          <a:xfrm>
            <a:off x="6078701" y="1635408"/>
            <a:ext cx="6001142" cy="3168603"/>
          </a:xfrm>
          <a:prstGeom prst="rect">
            <a:avLst/>
          </a:prstGeom>
          <a:noFill/>
          <a:ln w="25400">
            <a:solidFill>
              <a:schemeClr val="tx1"/>
            </a:solidFill>
          </a:ln>
        </p:spPr>
      </p:pic>
      <p:sp>
        <p:nvSpPr>
          <p:cNvPr id="9" name="Content Placeholder 2">
            <a:extLst>
              <a:ext uri="{FF2B5EF4-FFF2-40B4-BE49-F238E27FC236}">
                <a16:creationId xmlns:a16="http://schemas.microsoft.com/office/drawing/2014/main" id="{E73AEB65-DA82-4361-A059-1016AAAF02E9}"/>
              </a:ext>
            </a:extLst>
          </p:cNvPr>
          <p:cNvSpPr>
            <a:spLocks noGrp="1"/>
          </p:cNvSpPr>
          <p:nvPr>
            <p:ph idx="1"/>
          </p:nvPr>
        </p:nvSpPr>
        <p:spPr>
          <a:xfrm>
            <a:off x="2082378" y="4877711"/>
            <a:ext cx="1547928" cy="499508"/>
          </a:xfrm>
        </p:spPr>
        <p:txBody>
          <a:bodyPr>
            <a:normAutofit/>
          </a:bodyPr>
          <a:lstStyle/>
          <a:p>
            <a:pPr>
              <a:buNone/>
            </a:pPr>
            <a:r>
              <a:rPr lang="en-GB" b="1" u="sng" dirty="0"/>
              <a:t>Low Tide</a:t>
            </a:r>
          </a:p>
        </p:txBody>
      </p:sp>
      <p:sp>
        <p:nvSpPr>
          <p:cNvPr id="10" name="Content Placeholder 2">
            <a:extLst>
              <a:ext uri="{FF2B5EF4-FFF2-40B4-BE49-F238E27FC236}">
                <a16:creationId xmlns:a16="http://schemas.microsoft.com/office/drawing/2014/main" id="{E73AEB65-DA82-4361-A059-1016AAAF02E9}"/>
              </a:ext>
            </a:extLst>
          </p:cNvPr>
          <p:cNvSpPr txBox="1">
            <a:spLocks/>
          </p:cNvSpPr>
          <p:nvPr/>
        </p:nvSpPr>
        <p:spPr>
          <a:xfrm>
            <a:off x="8267087" y="4852690"/>
            <a:ext cx="1600243" cy="499508"/>
          </a:xfrm>
          <a:prstGeom prst="rect">
            <a:avLst/>
          </a:prstGeom>
        </p:spPr>
        <p:txBody>
          <a:bodyPr vert="horz" lIns="91440" tIns="45720" rIns="91440" bIns="45720" rtlCol="0">
            <a:normAutofit/>
          </a:bodyPr>
          <a:lstStyle/>
          <a:p>
            <a:pPr marL="91440" marR="0" lvl="0" indent="-91440" algn="l" defTabSz="914400" rtl="0" eaLnBrk="1" fontAlgn="auto" latinLnBrk="0" hangingPunct="1">
              <a:lnSpc>
                <a:spcPct val="85000"/>
              </a:lnSpc>
              <a:spcBef>
                <a:spcPts val="1300"/>
              </a:spcBef>
              <a:spcAft>
                <a:spcPts val="0"/>
              </a:spcAft>
              <a:buClrTx/>
              <a:buSzTx/>
              <a:buFont typeface="Arial" pitchFamily="34" charset="0"/>
              <a:buNone/>
              <a:tabLst/>
              <a:defRPr/>
            </a:pPr>
            <a:r>
              <a:rPr lang="en-GB" sz="2400" b="1" u="sng" dirty="0">
                <a:solidFill>
                  <a:schemeClr val="tx1">
                    <a:lumMod val="85000"/>
                    <a:lumOff val="15000"/>
                  </a:schemeClr>
                </a:solidFill>
              </a:rPr>
              <a:t>High</a:t>
            </a:r>
            <a:r>
              <a:rPr kumimoji="0" lang="en-GB" sz="2400" b="1" i="0" u="sng" strike="noStrike" kern="1200" cap="none" spc="0" normalizeH="0" baseline="0" noProof="0" dirty="0">
                <a:ln>
                  <a:noFill/>
                </a:ln>
                <a:solidFill>
                  <a:schemeClr val="tx1">
                    <a:lumMod val="85000"/>
                    <a:lumOff val="15000"/>
                  </a:schemeClr>
                </a:solidFill>
                <a:effectLst/>
                <a:uLnTx/>
                <a:uFillTx/>
                <a:latin typeface="+mn-lt"/>
                <a:ea typeface="+mn-ea"/>
                <a:cs typeface="+mn-cs"/>
              </a:rPr>
              <a:t> Tide</a:t>
            </a:r>
          </a:p>
        </p:txBody>
      </p:sp>
    </p:spTree>
    <p:extLst>
      <p:ext uri="{BB962C8B-B14F-4D97-AF65-F5344CB8AC3E}">
        <p14:creationId xmlns:p14="http://schemas.microsoft.com/office/powerpoint/2010/main" val="2840470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0"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10D6E-DFC7-429B-9EF7-F417177A634B}"/>
              </a:ext>
            </a:extLst>
          </p:cNvPr>
          <p:cNvSpPr>
            <a:spLocks noGrp="1"/>
          </p:cNvSpPr>
          <p:nvPr>
            <p:ph type="title"/>
          </p:nvPr>
        </p:nvSpPr>
        <p:spPr>
          <a:xfrm>
            <a:off x="0" y="485886"/>
            <a:ext cx="10772775" cy="1658198"/>
          </a:xfrm>
        </p:spPr>
        <p:txBody>
          <a:bodyPr/>
          <a:lstStyle/>
          <a:p>
            <a:r>
              <a:rPr lang="en-GB" dirty="0"/>
              <a:t>Task 4</a:t>
            </a:r>
          </a:p>
        </p:txBody>
      </p:sp>
      <p:sp>
        <p:nvSpPr>
          <p:cNvPr id="15362" name="AutoShape 2" descr="Image result for river ilston gow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364" name="AutoShape 4" descr="Image result for river ilston gow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1" name="Content Placeholder 2">
            <a:extLst>
              <a:ext uri="{FF2B5EF4-FFF2-40B4-BE49-F238E27FC236}">
                <a16:creationId xmlns:a16="http://schemas.microsoft.com/office/drawing/2014/main" id="{E73AEB65-DA82-4361-A059-1016AAAF02E9}"/>
              </a:ext>
            </a:extLst>
          </p:cNvPr>
          <p:cNvSpPr>
            <a:spLocks noGrp="1"/>
          </p:cNvSpPr>
          <p:nvPr>
            <p:ph idx="1"/>
          </p:nvPr>
        </p:nvSpPr>
        <p:spPr>
          <a:xfrm>
            <a:off x="-81889" y="2011680"/>
            <a:ext cx="2333767" cy="1946171"/>
          </a:xfrm>
        </p:spPr>
        <p:txBody>
          <a:bodyPr>
            <a:normAutofit/>
          </a:bodyPr>
          <a:lstStyle/>
          <a:p>
            <a:pPr>
              <a:buFont typeface="Arial" pitchFamily="34" charset="0"/>
              <a:buChar char="•"/>
            </a:pPr>
            <a:r>
              <a:rPr lang="en-GB" dirty="0"/>
              <a:t> Draw a 4 stage diagram showing the formation of an Oxbow Lake;</a:t>
            </a:r>
          </a:p>
        </p:txBody>
      </p:sp>
      <p:sp>
        <p:nvSpPr>
          <p:cNvPr id="34820" name="AutoShape 4" descr="Image result for the oxbow&quo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4822" name="AutoShape 6" descr="Image result for the oxbow&quo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4823" name="Picture 7" descr="F:\PCET\ETLA\Assignment\Videos &amp; Photos\Oxbow.jp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183642" y="0"/>
            <a:ext cx="10008358" cy="6860798"/>
          </a:xfrm>
          <a:prstGeom prst="rect">
            <a:avLst/>
          </a:prstGeom>
          <a:noFill/>
        </p:spPr>
      </p:pic>
      <p:sp>
        <p:nvSpPr>
          <p:cNvPr id="16" name="Content Placeholder 2">
            <a:extLst>
              <a:ext uri="{FF2B5EF4-FFF2-40B4-BE49-F238E27FC236}">
                <a16:creationId xmlns:a16="http://schemas.microsoft.com/office/drawing/2014/main" id="{E73AEB65-DA82-4361-A059-1016AAAF02E9}"/>
              </a:ext>
            </a:extLst>
          </p:cNvPr>
          <p:cNvSpPr txBox="1">
            <a:spLocks/>
          </p:cNvSpPr>
          <p:nvPr/>
        </p:nvSpPr>
        <p:spPr>
          <a:xfrm>
            <a:off x="-16936" y="5800290"/>
            <a:ext cx="2333767" cy="566381"/>
          </a:xfrm>
          <a:prstGeom prst="rect">
            <a:avLst/>
          </a:prstGeom>
        </p:spPr>
        <p:txBody>
          <a:bodyPr vert="horz" lIns="91440" tIns="45720" rIns="91440" bIns="45720" rtlCol="0">
            <a:noAutofit/>
          </a:bodyPr>
          <a:lstStyle/>
          <a:p>
            <a:pPr marL="91440" marR="0" lvl="0" indent="-91440" algn="l" defTabSz="914400" rtl="0" eaLnBrk="1" fontAlgn="auto" latinLnBrk="0" hangingPunct="1">
              <a:lnSpc>
                <a:spcPct val="85000"/>
              </a:lnSpc>
              <a:spcBef>
                <a:spcPts val="1300"/>
              </a:spcBef>
              <a:spcAft>
                <a:spcPts val="0"/>
              </a:spcAft>
              <a:buClrTx/>
              <a:buSzTx/>
              <a:tabLst/>
              <a:defRPr/>
            </a:pPr>
            <a:r>
              <a:rPr kumimoji="0" lang="en-GB" sz="2000" b="0" i="1" u="none" strike="noStrike" kern="1200" cap="none" spc="0" normalizeH="0" baseline="0" noProof="0" dirty="0">
                <a:ln>
                  <a:noFill/>
                </a:ln>
                <a:solidFill>
                  <a:schemeClr val="tx1">
                    <a:lumMod val="85000"/>
                    <a:lumOff val="15000"/>
                  </a:schemeClr>
                </a:solidFill>
                <a:effectLst/>
                <a:uLnTx/>
                <a:uFillTx/>
                <a:latin typeface="+mn-lt"/>
                <a:ea typeface="+mn-ea"/>
                <a:cs typeface="+mn-cs"/>
              </a:rPr>
              <a:t>The</a:t>
            </a:r>
            <a:r>
              <a:rPr kumimoji="0" lang="en-GB" sz="2000" b="0" i="1" u="none" strike="noStrike" kern="1200" cap="none" spc="0" normalizeH="0" noProof="0" dirty="0">
                <a:ln>
                  <a:noFill/>
                </a:ln>
                <a:solidFill>
                  <a:schemeClr val="tx1">
                    <a:lumMod val="85000"/>
                    <a:lumOff val="15000"/>
                  </a:schemeClr>
                </a:solidFill>
                <a:effectLst/>
                <a:uLnTx/>
                <a:uFillTx/>
                <a:latin typeface="+mn-lt"/>
                <a:ea typeface="+mn-ea"/>
                <a:cs typeface="+mn-cs"/>
              </a:rPr>
              <a:t> Oxbow</a:t>
            </a:r>
          </a:p>
          <a:p>
            <a:pPr marL="91440" marR="0" lvl="0" indent="-91440" algn="l" defTabSz="914400" rtl="0" eaLnBrk="1" fontAlgn="auto" latinLnBrk="0" hangingPunct="1">
              <a:lnSpc>
                <a:spcPct val="85000"/>
              </a:lnSpc>
              <a:spcBef>
                <a:spcPts val="1300"/>
              </a:spcBef>
              <a:spcAft>
                <a:spcPts val="0"/>
              </a:spcAft>
              <a:buClrTx/>
              <a:buSzTx/>
              <a:tabLst/>
              <a:defRPr/>
            </a:pPr>
            <a:r>
              <a:rPr lang="en-GB" sz="2000" baseline="0" dirty="0">
                <a:solidFill>
                  <a:schemeClr val="tx1">
                    <a:lumMod val="85000"/>
                    <a:lumOff val="15000"/>
                  </a:schemeClr>
                </a:solidFill>
              </a:rPr>
              <a:t>(Thomas</a:t>
            </a:r>
            <a:r>
              <a:rPr lang="en-GB" sz="2000" dirty="0">
                <a:solidFill>
                  <a:schemeClr val="tx1">
                    <a:lumMod val="85000"/>
                    <a:lumOff val="15000"/>
                  </a:schemeClr>
                </a:solidFill>
              </a:rPr>
              <a:t> Cole, 1836)</a:t>
            </a:r>
            <a:endParaRPr kumimoji="0" lang="en-GB" sz="2000" b="0" u="none" strike="noStrike" kern="1200" cap="none" spc="0" normalizeH="0" baseline="0" noProof="0" dirty="0">
              <a:ln>
                <a:noFill/>
              </a:ln>
              <a:solidFill>
                <a:schemeClr val="tx1">
                  <a:lumMod val="85000"/>
                  <a:lumOff val="15000"/>
                </a:schemeClr>
              </a:solidFill>
              <a:effectLst/>
              <a:uLnTx/>
              <a:uFillTx/>
              <a:latin typeface="+mn-lt"/>
              <a:ea typeface="+mn-ea"/>
              <a:cs typeface="+mn-cs"/>
            </a:endParaRPr>
          </a:p>
        </p:txBody>
      </p:sp>
    </p:spTree>
    <p:extLst>
      <p:ext uri="{BB962C8B-B14F-4D97-AF65-F5344CB8AC3E}">
        <p14:creationId xmlns:p14="http://schemas.microsoft.com/office/powerpoint/2010/main" val="3748293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4823"/>
                                        </p:tgtEl>
                                        <p:attrNameLst>
                                          <p:attrName>style.visibility</p:attrName>
                                        </p:attrNameLst>
                                      </p:cBhvr>
                                      <p:to>
                                        <p:strVal val="visible"/>
                                      </p:to>
                                    </p:set>
                                    <p:animEffect transition="in" filter="fade">
                                      <p:cBhvr>
                                        <p:cTn id="12" dur="500"/>
                                        <p:tgtEl>
                                          <p:spTgt spid="348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fade">
                                      <p:cBhvr>
                                        <p:cTn id="17" dur="500"/>
                                        <p:tgtEl>
                                          <p:spTgt spid="11">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
                                            <p:txEl>
                                              <p:pRg st="0" end="0"/>
                                            </p:txEl>
                                          </p:spTgt>
                                        </p:tgtEl>
                                        <p:attrNameLst>
                                          <p:attrName>style.visibility</p:attrName>
                                        </p:attrNameLst>
                                      </p:cBhvr>
                                      <p:to>
                                        <p:strVal val="visible"/>
                                      </p:to>
                                    </p:set>
                                    <p:animEffect transition="in" filter="fade">
                                      <p:cBhvr>
                                        <p:cTn id="22" dur="500"/>
                                        <p:tgtEl>
                                          <p:spTgt spid="1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6">
                                            <p:txEl>
                                              <p:pRg st="1" end="1"/>
                                            </p:txEl>
                                          </p:spTgt>
                                        </p:tgtEl>
                                        <p:attrNameLst>
                                          <p:attrName>style.visibility</p:attrName>
                                        </p:attrNameLst>
                                      </p:cBhvr>
                                      <p:to>
                                        <p:strVal val="visible"/>
                                      </p:to>
                                    </p:set>
                                    <p:animEffect transition="in" filter="fade">
                                      <p:cBhvr>
                                        <p:cTn id="27" dur="500"/>
                                        <p:tgtEl>
                                          <p:spTgt spid="1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build="p"/>
      <p:bldP spid="1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10D6E-DFC7-429B-9EF7-F417177A634B}"/>
              </a:ext>
            </a:extLst>
          </p:cNvPr>
          <p:cNvSpPr>
            <a:spLocks noGrp="1"/>
          </p:cNvSpPr>
          <p:nvPr>
            <p:ph type="title"/>
          </p:nvPr>
        </p:nvSpPr>
        <p:spPr/>
        <p:txBody>
          <a:bodyPr/>
          <a:lstStyle/>
          <a:p>
            <a:r>
              <a:rPr lang="en-GB" dirty="0"/>
              <a:t>Lesson Summary</a:t>
            </a:r>
          </a:p>
        </p:txBody>
      </p:sp>
      <p:sp>
        <p:nvSpPr>
          <p:cNvPr id="3" name="Content Placeholder 2">
            <a:extLst>
              <a:ext uri="{FF2B5EF4-FFF2-40B4-BE49-F238E27FC236}">
                <a16:creationId xmlns:a16="http://schemas.microsoft.com/office/drawing/2014/main" id="{E73AEB65-DA82-4361-A059-1016AAAF02E9}"/>
              </a:ext>
            </a:extLst>
          </p:cNvPr>
          <p:cNvSpPr>
            <a:spLocks noGrp="1"/>
          </p:cNvSpPr>
          <p:nvPr>
            <p:ph idx="1"/>
          </p:nvPr>
        </p:nvSpPr>
        <p:spPr>
          <a:xfrm>
            <a:off x="676658" y="2011680"/>
            <a:ext cx="10855699" cy="4626626"/>
          </a:xfrm>
        </p:spPr>
        <p:txBody>
          <a:bodyPr>
            <a:normAutofit/>
          </a:bodyPr>
          <a:lstStyle/>
          <a:p>
            <a:pPr>
              <a:buNone/>
            </a:pPr>
            <a:r>
              <a:rPr lang="en-GB" b="1" dirty="0"/>
              <a:t>Have we met the Aims/Objectives of the lesson?</a:t>
            </a:r>
          </a:p>
          <a:p>
            <a:pPr>
              <a:buFont typeface="Arial" pitchFamily="34" charset="0"/>
              <a:buChar char="•"/>
            </a:pPr>
            <a:endParaRPr lang="en-GB" dirty="0"/>
          </a:p>
          <a:p>
            <a:pPr>
              <a:buFont typeface="Arial" pitchFamily="34" charset="0"/>
              <a:buChar char="•"/>
            </a:pPr>
            <a:r>
              <a:rPr lang="en-GB" dirty="0"/>
              <a:t>The profile of the River </a:t>
            </a:r>
            <a:r>
              <a:rPr lang="en-GB" dirty="0" err="1"/>
              <a:t>Ilston</a:t>
            </a:r>
            <a:r>
              <a:rPr lang="en-GB" dirty="0"/>
              <a:t> changes through 3 stages of its life, as the Width, Depth and Velocity all increase downstream.</a:t>
            </a:r>
          </a:p>
          <a:p>
            <a:pPr>
              <a:buFont typeface="Arial" pitchFamily="34" charset="0"/>
              <a:buChar char="•"/>
            </a:pPr>
            <a:r>
              <a:rPr lang="en-GB" dirty="0"/>
              <a:t> There are various measurement strategies and equipment involved in gaining this data. These were covered in the video lesson.</a:t>
            </a:r>
          </a:p>
          <a:p>
            <a:pPr>
              <a:buFont typeface="Arial" pitchFamily="34" charset="0"/>
              <a:buChar char="•"/>
            </a:pPr>
            <a:r>
              <a:rPr lang="en-GB" dirty="0"/>
              <a:t> Rivers, such as the </a:t>
            </a:r>
            <a:r>
              <a:rPr lang="en-GB" dirty="0" err="1"/>
              <a:t>Ilston</a:t>
            </a:r>
            <a:r>
              <a:rPr lang="en-GB" dirty="0"/>
              <a:t>, display features at different stages, such as Waterfalls, Meanders and Oxbow Lakes.</a:t>
            </a:r>
          </a:p>
          <a:p>
            <a:pPr>
              <a:buFont typeface="Arial" pitchFamily="34" charset="0"/>
              <a:buChar char="•"/>
            </a:pPr>
            <a:endParaRPr lang="en-GB" dirty="0"/>
          </a:p>
          <a:p>
            <a:pPr>
              <a:buFont typeface="Arial" pitchFamily="34" charset="0"/>
              <a:buChar char="•"/>
            </a:pPr>
            <a:r>
              <a:rPr lang="en-GB" dirty="0"/>
              <a:t> Final Assessment: </a:t>
            </a:r>
            <a:r>
              <a:rPr lang="en-GB" dirty="0" err="1"/>
              <a:t>Kahoot</a:t>
            </a:r>
            <a:r>
              <a:rPr lang="en-GB" dirty="0"/>
              <a:t> Quiz</a:t>
            </a:r>
          </a:p>
        </p:txBody>
      </p:sp>
    </p:spTree>
    <p:extLst>
      <p:ext uri="{BB962C8B-B14F-4D97-AF65-F5344CB8AC3E}">
        <p14:creationId xmlns:p14="http://schemas.microsoft.com/office/powerpoint/2010/main" val="2022379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TM03457491[[fn=Metropolitan]]</Template>
  <TotalTime>538</TotalTime>
  <Words>1543</Words>
  <Application>Microsoft Office PowerPoint</Application>
  <PresentationFormat>Widescreen</PresentationFormat>
  <Paragraphs>157</Paragraphs>
  <Slides>22</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Wingdings</vt:lpstr>
      <vt:lpstr>Metropolitan</vt:lpstr>
      <vt:lpstr>Rivers Ilston Case Study </vt:lpstr>
      <vt:lpstr>Lesson Aim &amp; Objectives</vt:lpstr>
      <vt:lpstr>1) Background</vt:lpstr>
      <vt:lpstr>PowerPoint Presentation</vt:lpstr>
      <vt:lpstr>PowerPoint Presentation</vt:lpstr>
      <vt:lpstr>PowerPoint Presentation</vt:lpstr>
      <vt:lpstr>PowerPoint Presentation</vt:lpstr>
      <vt:lpstr>PowerPoint Presentation</vt:lpstr>
      <vt:lpstr>PowerPoint Presentation</vt:lpstr>
      <vt:lpstr>Task 1</vt:lpstr>
      <vt:lpstr>2) Upper Course</vt:lpstr>
      <vt:lpstr>PowerPoint Presentation</vt:lpstr>
      <vt:lpstr>PowerPoint Presentation</vt:lpstr>
      <vt:lpstr>Task 2</vt:lpstr>
      <vt:lpstr>3) Middle Course</vt:lpstr>
      <vt:lpstr>PowerPoint Presentation</vt:lpstr>
      <vt:lpstr>PowerPoint Presentation</vt:lpstr>
      <vt:lpstr>Task 3</vt:lpstr>
      <vt:lpstr>4) Lower Course</vt:lpstr>
      <vt:lpstr>PowerPoint Presentation</vt:lpstr>
      <vt:lpstr>Task 4</vt:lpstr>
      <vt:lpstr>Lesson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Rivers</dc:title>
  <dc:creator>Joshua Morgan (1906265)</dc:creator>
  <cp:lastModifiedBy>Joshua Morgan (1906265)</cp:lastModifiedBy>
  <cp:revision>42</cp:revision>
  <dcterms:created xsi:type="dcterms:W3CDTF">2019-11-14T11:33:06Z</dcterms:created>
  <dcterms:modified xsi:type="dcterms:W3CDTF">2019-12-20T10:35:29Z</dcterms:modified>
</cp:coreProperties>
</file>