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26"/>
  </p:notesMasterIdLst>
  <p:handoutMasterIdLst>
    <p:handoutMasterId r:id="rId27"/>
  </p:handoutMasterIdLst>
  <p:sldIdLst>
    <p:sldId id="350" r:id="rId5"/>
    <p:sldId id="351" r:id="rId6"/>
    <p:sldId id="352" r:id="rId7"/>
    <p:sldId id="353" r:id="rId8"/>
    <p:sldId id="354" r:id="rId9"/>
    <p:sldId id="355" r:id="rId10"/>
    <p:sldId id="356" r:id="rId11"/>
    <p:sldId id="357" r:id="rId12"/>
    <p:sldId id="358" r:id="rId13"/>
    <p:sldId id="359" r:id="rId14"/>
    <p:sldId id="360" r:id="rId15"/>
    <p:sldId id="361" r:id="rId16"/>
    <p:sldId id="362" r:id="rId17"/>
    <p:sldId id="363" r:id="rId18"/>
    <p:sldId id="364" r:id="rId19"/>
    <p:sldId id="365" r:id="rId20"/>
    <p:sldId id="366" r:id="rId21"/>
    <p:sldId id="367" r:id="rId22"/>
    <p:sldId id="368" r:id="rId23"/>
    <p:sldId id="369" r:id="rId24"/>
    <p:sldId id="37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226" autoAdjust="0"/>
  </p:normalViewPr>
  <p:slideViewPr>
    <p:cSldViewPr snapToGrid="0">
      <p:cViewPr varScale="1">
        <p:scale>
          <a:sx n="107" d="100"/>
          <a:sy n="107" d="100"/>
        </p:scale>
        <p:origin x="6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E7302A-415F-46A8-A985-6F3104A1D791}" type="doc">
      <dgm:prSet loTypeId="urn:microsoft.com/office/officeart/2005/8/layout/radial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8CDA44DF-D879-48B7-8C84-30E87A146F66}">
      <dgm:prSet phldrT="[Text]"/>
      <dgm:spPr>
        <a:xfrm>
          <a:off x="2544824" y="1505141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Technological forces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90430F98-6643-46D5-9D28-F99E5B1778C2}" type="parTrans" cxnId="{1F0CDCAB-C72B-4609-9DC9-4BC4508BAE9B}">
      <dgm:prSet/>
      <dgm:spPr/>
      <dgm:t>
        <a:bodyPr/>
        <a:lstStyle/>
        <a:p>
          <a:endParaRPr lang="en-US"/>
        </a:p>
      </dgm:t>
    </dgm:pt>
    <dgm:pt modelId="{21367BC4-0171-4C2A-AC6E-76E49CC8898D}" type="sibTrans" cxnId="{1F0CDCAB-C72B-4609-9DC9-4BC4508BAE9B}">
      <dgm:prSet/>
      <dgm:spPr/>
      <dgm:t>
        <a:bodyPr/>
        <a:lstStyle/>
        <a:p>
          <a:endParaRPr lang="en-US"/>
        </a:p>
      </dgm:t>
    </dgm:pt>
    <dgm:pt modelId="{54141AF5-CF65-46F7-9492-B603C1C9F2CB}">
      <dgm:prSet phldrT="[Text]"/>
      <dgm:spPr>
        <a:xfrm>
          <a:off x="2521148" y="0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Internet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42A5B361-6411-4BC2-992A-19CE9022D425}" type="parTrans" cxnId="{3EC49AF3-2C26-40DD-90F6-059878FA1AE3}">
      <dgm:prSet/>
      <dgm:spPr>
        <a:xfrm rot="16145928">
          <a:off x="2834025" y="1263865"/>
          <a:ext cx="451624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51624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817B4764-6D5C-49B5-8E7B-921B2A560899}" type="sibTrans" cxnId="{3EC49AF3-2C26-40DD-90F6-059878FA1AE3}">
      <dgm:prSet/>
      <dgm:spPr/>
      <dgm:t>
        <a:bodyPr/>
        <a:lstStyle/>
        <a:p>
          <a:endParaRPr lang="en-US"/>
        </a:p>
      </dgm:t>
    </dgm:pt>
    <dgm:pt modelId="{0903BAA3-46B9-4972-88C0-E963588CFA1D}">
      <dgm:prSet phldrT="[Text]"/>
      <dgm:spPr>
        <a:xfrm>
          <a:off x="3857000" y="361956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Computers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40F805F6-E8A4-4C75-ABC1-3979EF6B7C55}" type="parTrans" cxnId="{E806ADE2-6FDA-43CE-8F18-8BC831349750}">
      <dgm:prSet/>
      <dgm:spPr>
        <a:xfrm rot="19136231">
          <a:off x="3384460" y="1444843"/>
          <a:ext cx="686607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686607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18FC8824-4E6B-4F3F-9BA9-6557A6E8F7E9}" type="sibTrans" cxnId="{E806ADE2-6FDA-43CE-8F18-8BC831349750}">
      <dgm:prSet/>
      <dgm:spPr/>
      <dgm:t>
        <a:bodyPr/>
        <a:lstStyle/>
        <a:p>
          <a:endParaRPr lang="en-US"/>
        </a:p>
      </dgm:t>
    </dgm:pt>
    <dgm:pt modelId="{3C45A42F-CEC8-4564-8CA4-760EA9CD516B}">
      <dgm:prSet phldrT="[Text]"/>
      <dgm:spPr>
        <a:xfrm>
          <a:off x="4133615" y="1505146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Robotics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B4B96879-C081-44F8-B669-B67826901422}" type="parTrans" cxnId="{F65FF79E-2A91-430E-8723-9B7188D91E44}">
      <dgm:prSet/>
      <dgm:spPr>
        <a:xfrm rot="12">
          <a:off x="3598527" y="2016439"/>
          <a:ext cx="535088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535088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6E329AF9-D369-4ECA-BC84-B95A87E55C06}" type="sibTrans" cxnId="{F65FF79E-2A91-430E-8723-9B7188D91E44}">
      <dgm:prSet/>
      <dgm:spPr/>
      <dgm:t>
        <a:bodyPr/>
        <a:lstStyle/>
        <a:p>
          <a:endParaRPr lang="en-US"/>
        </a:p>
      </dgm:t>
    </dgm:pt>
    <dgm:pt modelId="{C6D0CA33-031B-4821-8230-A501BE29964B}">
      <dgm:prSet phldrT="[Text]"/>
      <dgm:spPr>
        <a:xfrm>
          <a:off x="3545199" y="2645418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Body scanners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5277C853-90F5-419E-9966-C66F56F956EF}" type="parTrans" cxnId="{424757E4-1219-4895-8A0D-C0ABB6B804AB}">
      <dgm:prSet/>
      <dgm:spPr>
        <a:xfrm rot="2924354">
          <a:off x="3340265" y="2586574"/>
          <a:ext cx="463195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63195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CFC4C88F-2A66-4573-B0A9-07DA689E4953}" type="sibTrans" cxnId="{424757E4-1219-4895-8A0D-C0ABB6B804AB}">
      <dgm:prSet/>
      <dgm:spPr/>
      <dgm:t>
        <a:bodyPr/>
        <a:lstStyle/>
        <a:p>
          <a:endParaRPr lang="en-US"/>
        </a:p>
      </dgm:t>
    </dgm:pt>
    <dgm:pt modelId="{9BECC8C8-A819-4ECA-9370-B11FFD051730}">
      <dgm:prSet/>
      <dgm:spPr>
        <a:xfrm>
          <a:off x="1887855" y="2734066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Camcorders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6DFD2698-5C50-42F5-9733-A561A2AD9241}" type="parTrans" cxnId="{6760E8CC-EAAA-4727-A72D-3530300D870C}">
      <dgm:prSet/>
      <dgm:spPr>
        <a:xfrm rot="7087706">
          <a:off x="2573289" y="2630898"/>
          <a:ext cx="339804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339804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31AC316C-7BBF-4A81-8D08-DFFC02B1ECEC}" type="sibTrans" cxnId="{6760E8CC-EAAA-4727-A72D-3530300D870C}">
      <dgm:prSet/>
      <dgm:spPr/>
      <dgm:t>
        <a:bodyPr/>
        <a:lstStyle/>
        <a:p>
          <a:endParaRPr lang="en-US"/>
        </a:p>
      </dgm:t>
    </dgm:pt>
    <dgm:pt modelId="{30C2FEBB-F870-4CAD-BA86-8E03E6811193}">
      <dgm:prSet/>
      <dgm:spPr>
        <a:xfrm>
          <a:off x="1032811" y="1576795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>
              <a:latin typeface="Calibri" panose="020F0502020204030204"/>
              <a:ea typeface="+mn-ea"/>
              <a:cs typeface="+mn-cs"/>
            </a:rPr>
            <a:t>Apps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C5C996B4-574A-4368-A00C-BE36C48B2337}" type="parTrans" cxnId="{7F01D96D-7773-4163-9E5A-E80A8136B433}">
      <dgm:prSet/>
      <dgm:spPr>
        <a:xfrm rot="10637208">
          <a:off x="2085666" y="2052263"/>
          <a:ext cx="460006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60006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3197DCC0-8FC2-4DD1-8C1D-5ABC4936A7DF}" type="sibTrans" cxnId="{7F01D96D-7773-4163-9E5A-E80A8136B433}">
      <dgm:prSet/>
      <dgm:spPr/>
      <dgm:t>
        <a:bodyPr/>
        <a:lstStyle/>
        <a:p>
          <a:endParaRPr lang="en-US"/>
        </a:p>
      </dgm:t>
    </dgm:pt>
    <dgm:pt modelId="{4F090C2B-F3E8-42D5-AE85-CCC798F1D94E}">
      <dgm:prSet/>
      <dgm:spPr>
        <a:xfrm>
          <a:off x="1363538" y="371478"/>
          <a:ext cx="1053703" cy="1053703"/>
        </a:xfrm>
        <a:prstGeom prst="ellipse">
          <a:avLst/>
        </a:prstGeom>
      </dgm:spPr>
      <dgm:t>
        <a:bodyPr/>
        <a:lstStyle/>
        <a:p>
          <a:pPr>
            <a:buNone/>
          </a:pPr>
          <a:r>
            <a:rPr lang="en-GB" dirty="0">
              <a:latin typeface="Calibri" panose="020F0502020204030204"/>
              <a:ea typeface="+mn-ea"/>
              <a:cs typeface="+mn-cs"/>
            </a:rPr>
            <a:t>Mobile phones</a:t>
          </a:r>
          <a:endParaRPr lang="en-US" dirty="0">
            <a:latin typeface="Calibri" panose="020F0502020204030204"/>
            <a:ea typeface="+mn-ea"/>
            <a:cs typeface="+mn-cs"/>
          </a:endParaRPr>
        </a:p>
      </dgm:t>
    </dgm:pt>
    <dgm:pt modelId="{9DBB3A63-3B9D-4942-AB68-5C13601089CF}" type="parTrans" cxnId="{2F77BED2-3F81-4F2E-8652-311734306033}">
      <dgm:prSet/>
      <dgm:spPr>
        <a:xfrm rot="13429289">
          <a:off x="2189253" y="1449604"/>
          <a:ext cx="583559" cy="31113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583559" y="15556"/>
              </a:lnTo>
            </a:path>
          </a:pathLst>
        </a:custGeom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E3A7CC0-78C0-4210-B2A2-8B1FE34D304B}" type="sibTrans" cxnId="{2F77BED2-3F81-4F2E-8652-311734306033}">
      <dgm:prSet/>
      <dgm:spPr/>
      <dgm:t>
        <a:bodyPr/>
        <a:lstStyle/>
        <a:p>
          <a:endParaRPr lang="en-US"/>
        </a:p>
      </dgm:t>
    </dgm:pt>
    <dgm:pt modelId="{9B627413-ADEA-4E50-A948-CF9C207CBA61}" type="pres">
      <dgm:prSet presAssocID="{28E7302A-415F-46A8-A985-6F3104A1D79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BB45E3C-A34F-4490-9ACE-89A310004AC5}" type="pres">
      <dgm:prSet presAssocID="{8CDA44DF-D879-48B7-8C84-30E87A146F66}" presName="centerShape" presStyleLbl="node0" presStyleIdx="0" presStyleCnt="1" custLinFactNeighborX="749" custLinFactNeighborY="-2476"/>
      <dgm:spPr/>
    </dgm:pt>
    <dgm:pt modelId="{8CCAA500-02A4-480B-AFFA-9B2D6D8DCECA}" type="pres">
      <dgm:prSet presAssocID="{42A5B361-6411-4BC2-992A-19CE9022D425}" presName="Name9" presStyleLbl="parChTrans1D2" presStyleIdx="0" presStyleCnt="7"/>
      <dgm:spPr/>
    </dgm:pt>
    <dgm:pt modelId="{CBC541E8-7AB3-4880-91EC-31F2B87B855E}" type="pres">
      <dgm:prSet presAssocID="{42A5B361-6411-4BC2-992A-19CE9022D425}" presName="connTx" presStyleLbl="parChTrans1D2" presStyleIdx="0" presStyleCnt="7"/>
      <dgm:spPr/>
    </dgm:pt>
    <dgm:pt modelId="{88ACD052-C717-452C-BA77-3F1930649BD2}" type="pres">
      <dgm:prSet presAssocID="{54141AF5-CF65-46F7-9492-B603C1C9F2CB}" presName="node" presStyleLbl="node1" presStyleIdx="0" presStyleCnt="7" custRadScaleRad="121965" custRadScaleInc="0">
        <dgm:presLayoutVars>
          <dgm:bulletEnabled val="1"/>
        </dgm:presLayoutVars>
      </dgm:prSet>
      <dgm:spPr/>
    </dgm:pt>
    <dgm:pt modelId="{A88BB582-5CEC-4678-895A-31E3368B9B24}" type="pres">
      <dgm:prSet presAssocID="{40F805F6-E8A4-4C75-ABC1-3979EF6B7C55}" presName="Name9" presStyleLbl="parChTrans1D2" presStyleIdx="1" presStyleCnt="7"/>
      <dgm:spPr/>
    </dgm:pt>
    <dgm:pt modelId="{5F346F35-69F4-4D89-9ED1-374EFEB07245}" type="pres">
      <dgm:prSet presAssocID="{40F805F6-E8A4-4C75-ABC1-3979EF6B7C55}" presName="connTx" presStyleLbl="parChTrans1D2" presStyleIdx="1" presStyleCnt="7"/>
      <dgm:spPr/>
    </dgm:pt>
    <dgm:pt modelId="{BCB716E1-2CCF-4D95-A84C-181CF8CB7E2D}" type="pres">
      <dgm:prSet presAssocID="{0903BAA3-46B9-4972-88C0-E963588CFA1D}" presName="node" presStyleLbl="node1" presStyleIdx="1" presStyleCnt="7" custRadScaleRad="114526" custRadScaleInc="-15039">
        <dgm:presLayoutVars>
          <dgm:bulletEnabled val="1"/>
        </dgm:presLayoutVars>
      </dgm:prSet>
      <dgm:spPr/>
    </dgm:pt>
    <dgm:pt modelId="{1F4CA2EA-914B-45DF-9DCB-D417DC660A8B}" type="pres">
      <dgm:prSet presAssocID="{B4B96879-C081-44F8-B669-B67826901422}" presName="Name9" presStyleLbl="parChTrans1D2" presStyleIdx="2" presStyleCnt="7"/>
      <dgm:spPr/>
    </dgm:pt>
    <dgm:pt modelId="{A7E26F48-EFE1-49B4-A229-6298B48A86C4}" type="pres">
      <dgm:prSet presAssocID="{B4B96879-C081-44F8-B669-B67826901422}" presName="connTx" presStyleLbl="parChTrans1D2" presStyleIdx="2" presStyleCnt="7"/>
      <dgm:spPr/>
    </dgm:pt>
    <dgm:pt modelId="{9875C878-C6C1-4DDA-94CF-0924D4551A82}" type="pres">
      <dgm:prSet presAssocID="{3C45A42F-CEC8-4564-8CA4-760EA9CD516B}" presName="node" presStyleLbl="node1" presStyleIdx="2" presStyleCnt="7" custRadScaleRad="102142" custRadScaleInc="-60806">
        <dgm:presLayoutVars>
          <dgm:bulletEnabled val="1"/>
        </dgm:presLayoutVars>
      </dgm:prSet>
      <dgm:spPr/>
    </dgm:pt>
    <dgm:pt modelId="{FD537E03-F033-4911-8E55-C2316D71917F}" type="pres">
      <dgm:prSet presAssocID="{5277C853-90F5-419E-9966-C66F56F956EF}" presName="Name9" presStyleLbl="parChTrans1D2" presStyleIdx="3" presStyleCnt="7"/>
      <dgm:spPr/>
    </dgm:pt>
    <dgm:pt modelId="{D46A96E8-CCE9-4571-B716-A418EF865341}" type="pres">
      <dgm:prSet presAssocID="{5277C853-90F5-419E-9966-C66F56F956EF}" presName="connTx" presStyleLbl="parChTrans1D2" presStyleIdx="3" presStyleCnt="7"/>
      <dgm:spPr/>
    </dgm:pt>
    <dgm:pt modelId="{C1BCF45F-CB03-45BC-BF50-B55553A99E9E}" type="pres">
      <dgm:prSet presAssocID="{C6D0CA33-031B-4821-8230-A501BE29964B}" presName="node" presStyleLbl="node1" presStyleIdx="3" presStyleCnt="7" custRadScaleRad="93344" custRadScaleInc="-70946">
        <dgm:presLayoutVars>
          <dgm:bulletEnabled val="1"/>
        </dgm:presLayoutVars>
      </dgm:prSet>
      <dgm:spPr/>
    </dgm:pt>
    <dgm:pt modelId="{B9773119-052C-445D-8305-CDBC59A7E918}" type="pres">
      <dgm:prSet presAssocID="{6DFD2698-5C50-42F5-9733-A561A2AD9241}" presName="Name9" presStyleLbl="parChTrans1D2" presStyleIdx="4" presStyleCnt="7"/>
      <dgm:spPr/>
    </dgm:pt>
    <dgm:pt modelId="{5CD4F4FB-28D4-40C4-AC87-5227CB9D0EEE}" type="pres">
      <dgm:prSet presAssocID="{6DFD2698-5C50-42F5-9733-A561A2AD9241}" presName="connTx" presStyleLbl="parChTrans1D2" presStyleIdx="4" presStyleCnt="7"/>
      <dgm:spPr/>
    </dgm:pt>
    <dgm:pt modelId="{EA09C1F6-1DE5-4A06-986A-6C55D544D457}" type="pres">
      <dgm:prSet presAssocID="{9BECC8C8-A819-4ECA-9370-B11FFD051730}" presName="node" presStyleLbl="node1" presStyleIdx="4" presStyleCnt="7" custRadScaleRad="83101" custRadScaleInc="12106">
        <dgm:presLayoutVars>
          <dgm:bulletEnabled val="1"/>
        </dgm:presLayoutVars>
      </dgm:prSet>
      <dgm:spPr/>
    </dgm:pt>
    <dgm:pt modelId="{DF0D8586-62BA-49A0-8F5B-0E613B032CA1}" type="pres">
      <dgm:prSet presAssocID="{C5C996B4-574A-4368-A00C-BE36C48B2337}" presName="Name9" presStyleLbl="parChTrans1D2" presStyleIdx="5" presStyleCnt="7"/>
      <dgm:spPr/>
    </dgm:pt>
    <dgm:pt modelId="{ACDFDB18-4B63-483D-9DD3-70D51057E64C}" type="pres">
      <dgm:prSet presAssocID="{C5C996B4-574A-4368-A00C-BE36C48B2337}" presName="connTx" presStyleLbl="parChTrans1D2" presStyleIdx="5" presStyleCnt="7"/>
      <dgm:spPr/>
    </dgm:pt>
    <dgm:pt modelId="{1310CAF2-908B-4C74-8E43-40307EC7E315}" type="pres">
      <dgm:prSet presAssocID="{30C2FEBB-F870-4CAD-BA86-8E03E6811193}" presName="node" presStyleLbl="node1" presStyleIdx="5" presStyleCnt="7" custRadScaleRad="94169" custRadScaleInc="50990">
        <dgm:presLayoutVars>
          <dgm:bulletEnabled val="1"/>
        </dgm:presLayoutVars>
      </dgm:prSet>
      <dgm:spPr/>
    </dgm:pt>
    <dgm:pt modelId="{637F8A3F-FD1E-4C9F-BEBE-5F305D1D5E07}" type="pres">
      <dgm:prSet presAssocID="{9DBB3A63-3B9D-4942-AB68-5C13601089CF}" presName="Name9" presStyleLbl="parChTrans1D2" presStyleIdx="6" presStyleCnt="7"/>
      <dgm:spPr/>
    </dgm:pt>
    <dgm:pt modelId="{184F66F4-854F-48AD-8CDE-333565623EF6}" type="pres">
      <dgm:prSet presAssocID="{9DBB3A63-3B9D-4942-AB68-5C13601089CF}" presName="connTx" presStyleLbl="parChTrans1D2" presStyleIdx="6" presStyleCnt="7"/>
      <dgm:spPr/>
    </dgm:pt>
    <dgm:pt modelId="{0CD00837-3B16-4AE6-BA97-34A5F4342A58}" type="pres">
      <dgm:prSet presAssocID="{4F090C2B-F3E8-42D5-AE85-CCC798F1D94E}" presName="node" presStyleLbl="node1" presStyleIdx="6" presStyleCnt="7" custRadScaleRad="106039" custRadScaleInc="30107">
        <dgm:presLayoutVars>
          <dgm:bulletEnabled val="1"/>
        </dgm:presLayoutVars>
      </dgm:prSet>
      <dgm:spPr/>
    </dgm:pt>
  </dgm:ptLst>
  <dgm:cxnLst>
    <dgm:cxn modelId="{CEDA8E02-7184-4E63-A777-C6E6C10FCF11}" type="presOf" srcId="{42A5B361-6411-4BC2-992A-19CE9022D425}" destId="{CBC541E8-7AB3-4880-91EC-31F2B87B855E}" srcOrd="1" destOrd="0" presId="urn:microsoft.com/office/officeart/2005/8/layout/radial1"/>
    <dgm:cxn modelId="{9FC44D07-7C1B-41FC-96F8-2C6979DE89DA}" type="presOf" srcId="{C5C996B4-574A-4368-A00C-BE36C48B2337}" destId="{DF0D8586-62BA-49A0-8F5B-0E613B032CA1}" srcOrd="0" destOrd="0" presId="urn:microsoft.com/office/officeart/2005/8/layout/radial1"/>
    <dgm:cxn modelId="{B3F8700B-A599-4B59-8244-943D7892ECE6}" type="presOf" srcId="{6DFD2698-5C50-42F5-9733-A561A2AD9241}" destId="{B9773119-052C-445D-8305-CDBC59A7E918}" srcOrd="0" destOrd="0" presId="urn:microsoft.com/office/officeart/2005/8/layout/radial1"/>
    <dgm:cxn modelId="{1202330E-2162-4891-A2EF-8C05BD24EDCF}" type="presOf" srcId="{40F805F6-E8A4-4C75-ABC1-3979EF6B7C55}" destId="{5F346F35-69F4-4D89-9ED1-374EFEB07245}" srcOrd="1" destOrd="0" presId="urn:microsoft.com/office/officeart/2005/8/layout/radial1"/>
    <dgm:cxn modelId="{CD2C9310-C17C-44BA-9401-4E331135CD80}" type="presOf" srcId="{9DBB3A63-3B9D-4942-AB68-5C13601089CF}" destId="{637F8A3F-FD1E-4C9F-BEBE-5F305D1D5E07}" srcOrd="0" destOrd="0" presId="urn:microsoft.com/office/officeart/2005/8/layout/radial1"/>
    <dgm:cxn modelId="{50364813-16F0-4890-A9C5-B28D1B36912F}" type="presOf" srcId="{40F805F6-E8A4-4C75-ABC1-3979EF6B7C55}" destId="{A88BB582-5CEC-4678-895A-31E3368B9B24}" srcOrd="0" destOrd="0" presId="urn:microsoft.com/office/officeart/2005/8/layout/radial1"/>
    <dgm:cxn modelId="{C4277F1C-3280-4EEC-80C7-F5D425C13B30}" type="presOf" srcId="{30C2FEBB-F870-4CAD-BA86-8E03E6811193}" destId="{1310CAF2-908B-4C74-8E43-40307EC7E315}" srcOrd="0" destOrd="0" presId="urn:microsoft.com/office/officeart/2005/8/layout/radial1"/>
    <dgm:cxn modelId="{7F01D96D-7773-4163-9E5A-E80A8136B433}" srcId="{8CDA44DF-D879-48B7-8C84-30E87A146F66}" destId="{30C2FEBB-F870-4CAD-BA86-8E03E6811193}" srcOrd="5" destOrd="0" parTransId="{C5C996B4-574A-4368-A00C-BE36C48B2337}" sibTransId="{3197DCC0-8FC2-4DD1-8C1D-5ABC4936A7DF}"/>
    <dgm:cxn modelId="{C112E96D-7CCF-4285-9687-6EFEAA541528}" type="presOf" srcId="{C6D0CA33-031B-4821-8230-A501BE29964B}" destId="{C1BCF45F-CB03-45BC-BF50-B55553A99E9E}" srcOrd="0" destOrd="0" presId="urn:microsoft.com/office/officeart/2005/8/layout/radial1"/>
    <dgm:cxn modelId="{77048653-B3AF-448C-9588-A0FD2E8A98E2}" type="presOf" srcId="{B4B96879-C081-44F8-B669-B67826901422}" destId="{A7E26F48-EFE1-49B4-A229-6298B48A86C4}" srcOrd="1" destOrd="0" presId="urn:microsoft.com/office/officeart/2005/8/layout/radial1"/>
    <dgm:cxn modelId="{3A9DB855-2C21-4F76-8F0F-18F46986F1FC}" type="presOf" srcId="{8CDA44DF-D879-48B7-8C84-30E87A146F66}" destId="{1BB45E3C-A34F-4490-9ACE-89A310004AC5}" srcOrd="0" destOrd="0" presId="urn:microsoft.com/office/officeart/2005/8/layout/radial1"/>
    <dgm:cxn modelId="{F55E7D76-C155-4E8A-BB3B-DEF387F95784}" type="presOf" srcId="{B4B96879-C081-44F8-B669-B67826901422}" destId="{1F4CA2EA-914B-45DF-9DCB-D417DC660A8B}" srcOrd="0" destOrd="0" presId="urn:microsoft.com/office/officeart/2005/8/layout/radial1"/>
    <dgm:cxn modelId="{41FABB85-B46F-4FD5-AA1D-3EACE9A7270B}" type="presOf" srcId="{9DBB3A63-3B9D-4942-AB68-5C13601089CF}" destId="{184F66F4-854F-48AD-8CDE-333565623EF6}" srcOrd="1" destOrd="0" presId="urn:microsoft.com/office/officeart/2005/8/layout/radial1"/>
    <dgm:cxn modelId="{C910CD8D-25E2-4688-BC09-12EA6C3E401E}" type="presOf" srcId="{9BECC8C8-A819-4ECA-9370-B11FFD051730}" destId="{EA09C1F6-1DE5-4A06-986A-6C55D544D457}" srcOrd="0" destOrd="0" presId="urn:microsoft.com/office/officeart/2005/8/layout/radial1"/>
    <dgm:cxn modelId="{77792892-1CD5-4982-9049-135873A0C4F8}" type="presOf" srcId="{6DFD2698-5C50-42F5-9733-A561A2AD9241}" destId="{5CD4F4FB-28D4-40C4-AC87-5227CB9D0EEE}" srcOrd="1" destOrd="0" presId="urn:microsoft.com/office/officeart/2005/8/layout/radial1"/>
    <dgm:cxn modelId="{F3A7BF93-5913-4E0C-BB8E-35853E5B3ACF}" type="presOf" srcId="{4F090C2B-F3E8-42D5-AE85-CCC798F1D94E}" destId="{0CD00837-3B16-4AE6-BA97-34A5F4342A58}" srcOrd="0" destOrd="0" presId="urn:microsoft.com/office/officeart/2005/8/layout/radial1"/>
    <dgm:cxn modelId="{28C8B995-975C-4F2F-BA76-7EFC7C04FF97}" type="presOf" srcId="{0903BAA3-46B9-4972-88C0-E963588CFA1D}" destId="{BCB716E1-2CCF-4D95-A84C-181CF8CB7E2D}" srcOrd="0" destOrd="0" presId="urn:microsoft.com/office/officeart/2005/8/layout/radial1"/>
    <dgm:cxn modelId="{F65FF79E-2A91-430E-8723-9B7188D91E44}" srcId="{8CDA44DF-D879-48B7-8C84-30E87A146F66}" destId="{3C45A42F-CEC8-4564-8CA4-760EA9CD516B}" srcOrd="2" destOrd="0" parTransId="{B4B96879-C081-44F8-B669-B67826901422}" sibTransId="{6E329AF9-D369-4ECA-BC84-B95A87E55C06}"/>
    <dgm:cxn modelId="{35A8F6A9-F584-48F9-A8D4-34C3CC03CA71}" type="presOf" srcId="{5277C853-90F5-419E-9966-C66F56F956EF}" destId="{FD537E03-F033-4911-8E55-C2316D71917F}" srcOrd="0" destOrd="0" presId="urn:microsoft.com/office/officeart/2005/8/layout/radial1"/>
    <dgm:cxn modelId="{1F0CDCAB-C72B-4609-9DC9-4BC4508BAE9B}" srcId="{28E7302A-415F-46A8-A985-6F3104A1D791}" destId="{8CDA44DF-D879-48B7-8C84-30E87A146F66}" srcOrd="0" destOrd="0" parTransId="{90430F98-6643-46D5-9D28-F99E5B1778C2}" sibTransId="{21367BC4-0171-4C2A-AC6E-76E49CC8898D}"/>
    <dgm:cxn modelId="{90D9D7B3-E22B-4108-99C4-DED66D89E577}" type="presOf" srcId="{42A5B361-6411-4BC2-992A-19CE9022D425}" destId="{8CCAA500-02A4-480B-AFFA-9B2D6D8DCECA}" srcOrd="0" destOrd="0" presId="urn:microsoft.com/office/officeart/2005/8/layout/radial1"/>
    <dgm:cxn modelId="{803F8CBC-BD2E-407B-87FA-A7DCE6B3A204}" type="presOf" srcId="{54141AF5-CF65-46F7-9492-B603C1C9F2CB}" destId="{88ACD052-C717-452C-BA77-3F1930649BD2}" srcOrd="0" destOrd="0" presId="urn:microsoft.com/office/officeart/2005/8/layout/radial1"/>
    <dgm:cxn modelId="{6760E8CC-EAAA-4727-A72D-3530300D870C}" srcId="{8CDA44DF-D879-48B7-8C84-30E87A146F66}" destId="{9BECC8C8-A819-4ECA-9370-B11FFD051730}" srcOrd="4" destOrd="0" parTransId="{6DFD2698-5C50-42F5-9733-A561A2AD9241}" sibTransId="{31AC316C-7BBF-4A81-8D08-DFFC02B1ECEC}"/>
    <dgm:cxn modelId="{A69E01D0-6EC7-4893-88B9-ED761DC79A49}" type="presOf" srcId="{3C45A42F-CEC8-4564-8CA4-760EA9CD516B}" destId="{9875C878-C6C1-4DDA-94CF-0924D4551A82}" srcOrd="0" destOrd="0" presId="urn:microsoft.com/office/officeart/2005/8/layout/radial1"/>
    <dgm:cxn modelId="{2F77BED2-3F81-4F2E-8652-311734306033}" srcId="{8CDA44DF-D879-48B7-8C84-30E87A146F66}" destId="{4F090C2B-F3E8-42D5-AE85-CCC798F1D94E}" srcOrd="6" destOrd="0" parTransId="{9DBB3A63-3B9D-4942-AB68-5C13601089CF}" sibTransId="{AE3A7CC0-78C0-4210-B2A2-8B1FE34D304B}"/>
    <dgm:cxn modelId="{BEC95AD6-D0B0-4111-9193-179B797FF259}" type="presOf" srcId="{C5C996B4-574A-4368-A00C-BE36C48B2337}" destId="{ACDFDB18-4B63-483D-9DD3-70D51057E64C}" srcOrd="1" destOrd="0" presId="urn:microsoft.com/office/officeart/2005/8/layout/radial1"/>
    <dgm:cxn modelId="{6ED19BDD-04CE-46B5-B0FC-4063A39D6A9B}" type="presOf" srcId="{5277C853-90F5-419E-9966-C66F56F956EF}" destId="{D46A96E8-CCE9-4571-B716-A418EF865341}" srcOrd="1" destOrd="0" presId="urn:microsoft.com/office/officeart/2005/8/layout/radial1"/>
    <dgm:cxn modelId="{E806ADE2-6FDA-43CE-8F18-8BC831349750}" srcId="{8CDA44DF-D879-48B7-8C84-30E87A146F66}" destId="{0903BAA3-46B9-4972-88C0-E963588CFA1D}" srcOrd="1" destOrd="0" parTransId="{40F805F6-E8A4-4C75-ABC1-3979EF6B7C55}" sibTransId="{18FC8824-4E6B-4F3F-9BA9-6557A6E8F7E9}"/>
    <dgm:cxn modelId="{424757E4-1219-4895-8A0D-C0ABB6B804AB}" srcId="{8CDA44DF-D879-48B7-8C84-30E87A146F66}" destId="{C6D0CA33-031B-4821-8230-A501BE29964B}" srcOrd="3" destOrd="0" parTransId="{5277C853-90F5-419E-9966-C66F56F956EF}" sibTransId="{CFC4C88F-2A66-4573-B0A9-07DA689E4953}"/>
    <dgm:cxn modelId="{27E792E6-A08B-48A9-90E9-7A493CA530CF}" type="presOf" srcId="{28E7302A-415F-46A8-A985-6F3104A1D791}" destId="{9B627413-ADEA-4E50-A948-CF9C207CBA61}" srcOrd="0" destOrd="0" presId="urn:microsoft.com/office/officeart/2005/8/layout/radial1"/>
    <dgm:cxn modelId="{3EC49AF3-2C26-40DD-90F6-059878FA1AE3}" srcId="{8CDA44DF-D879-48B7-8C84-30E87A146F66}" destId="{54141AF5-CF65-46F7-9492-B603C1C9F2CB}" srcOrd="0" destOrd="0" parTransId="{42A5B361-6411-4BC2-992A-19CE9022D425}" sibTransId="{817B4764-6D5C-49B5-8E7B-921B2A560899}"/>
    <dgm:cxn modelId="{84048F9D-FF0B-409A-A1EF-9AFC9C8BA76C}" type="presParOf" srcId="{9B627413-ADEA-4E50-A948-CF9C207CBA61}" destId="{1BB45E3C-A34F-4490-9ACE-89A310004AC5}" srcOrd="0" destOrd="0" presId="urn:microsoft.com/office/officeart/2005/8/layout/radial1"/>
    <dgm:cxn modelId="{CEFEDCCC-44A4-49C0-9D28-93E3AC4037B5}" type="presParOf" srcId="{9B627413-ADEA-4E50-A948-CF9C207CBA61}" destId="{8CCAA500-02A4-480B-AFFA-9B2D6D8DCECA}" srcOrd="1" destOrd="0" presId="urn:microsoft.com/office/officeart/2005/8/layout/radial1"/>
    <dgm:cxn modelId="{097E8FFE-867C-4FB5-BAC1-5A8F0C654503}" type="presParOf" srcId="{8CCAA500-02A4-480B-AFFA-9B2D6D8DCECA}" destId="{CBC541E8-7AB3-4880-91EC-31F2B87B855E}" srcOrd="0" destOrd="0" presId="urn:microsoft.com/office/officeart/2005/8/layout/radial1"/>
    <dgm:cxn modelId="{28CE17E6-B915-421E-8E09-0A5E206C51E0}" type="presParOf" srcId="{9B627413-ADEA-4E50-A948-CF9C207CBA61}" destId="{88ACD052-C717-452C-BA77-3F1930649BD2}" srcOrd="2" destOrd="0" presId="urn:microsoft.com/office/officeart/2005/8/layout/radial1"/>
    <dgm:cxn modelId="{67D6EBA2-D65F-4D41-B9CF-BF28A25F1998}" type="presParOf" srcId="{9B627413-ADEA-4E50-A948-CF9C207CBA61}" destId="{A88BB582-5CEC-4678-895A-31E3368B9B24}" srcOrd="3" destOrd="0" presId="urn:microsoft.com/office/officeart/2005/8/layout/radial1"/>
    <dgm:cxn modelId="{CEDF1FA6-A884-4A02-9DF7-D86D43C04F21}" type="presParOf" srcId="{A88BB582-5CEC-4678-895A-31E3368B9B24}" destId="{5F346F35-69F4-4D89-9ED1-374EFEB07245}" srcOrd="0" destOrd="0" presId="urn:microsoft.com/office/officeart/2005/8/layout/radial1"/>
    <dgm:cxn modelId="{61F5A49A-95CC-42E9-BE3A-5704CADEA183}" type="presParOf" srcId="{9B627413-ADEA-4E50-A948-CF9C207CBA61}" destId="{BCB716E1-2CCF-4D95-A84C-181CF8CB7E2D}" srcOrd="4" destOrd="0" presId="urn:microsoft.com/office/officeart/2005/8/layout/radial1"/>
    <dgm:cxn modelId="{5C856CC7-FC2D-4F45-B9B5-8AA33EC6403D}" type="presParOf" srcId="{9B627413-ADEA-4E50-A948-CF9C207CBA61}" destId="{1F4CA2EA-914B-45DF-9DCB-D417DC660A8B}" srcOrd="5" destOrd="0" presId="urn:microsoft.com/office/officeart/2005/8/layout/radial1"/>
    <dgm:cxn modelId="{C00BE6EF-A6C7-4203-A63C-09ED6FB9633E}" type="presParOf" srcId="{1F4CA2EA-914B-45DF-9DCB-D417DC660A8B}" destId="{A7E26F48-EFE1-49B4-A229-6298B48A86C4}" srcOrd="0" destOrd="0" presId="urn:microsoft.com/office/officeart/2005/8/layout/radial1"/>
    <dgm:cxn modelId="{29510543-D618-4781-81F9-E45C1A74D10D}" type="presParOf" srcId="{9B627413-ADEA-4E50-A948-CF9C207CBA61}" destId="{9875C878-C6C1-4DDA-94CF-0924D4551A82}" srcOrd="6" destOrd="0" presId="urn:microsoft.com/office/officeart/2005/8/layout/radial1"/>
    <dgm:cxn modelId="{B9C96819-E46E-49B4-91C9-A545B55E2C54}" type="presParOf" srcId="{9B627413-ADEA-4E50-A948-CF9C207CBA61}" destId="{FD537E03-F033-4911-8E55-C2316D71917F}" srcOrd="7" destOrd="0" presId="urn:microsoft.com/office/officeart/2005/8/layout/radial1"/>
    <dgm:cxn modelId="{9E98710D-F3EC-44C8-B1A3-48DBDB970868}" type="presParOf" srcId="{FD537E03-F033-4911-8E55-C2316D71917F}" destId="{D46A96E8-CCE9-4571-B716-A418EF865341}" srcOrd="0" destOrd="0" presId="urn:microsoft.com/office/officeart/2005/8/layout/radial1"/>
    <dgm:cxn modelId="{F29616EF-AA36-4334-BB66-208F2312FF4C}" type="presParOf" srcId="{9B627413-ADEA-4E50-A948-CF9C207CBA61}" destId="{C1BCF45F-CB03-45BC-BF50-B55553A99E9E}" srcOrd="8" destOrd="0" presId="urn:microsoft.com/office/officeart/2005/8/layout/radial1"/>
    <dgm:cxn modelId="{57FD9638-E45B-4C3F-B7C7-DCB3A77E14EB}" type="presParOf" srcId="{9B627413-ADEA-4E50-A948-CF9C207CBA61}" destId="{B9773119-052C-445D-8305-CDBC59A7E918}" srcOrd="9" destOrd="0" presId="urn:microsoft.com/office/officeart/2005/8/layout/radial1"/>
    <dgm:cxn modelId="{02DCAE71-C0A1-4B60-9FEE-CDEDBF4B9F23}" type="presParOf" srcId="{B9773119-052C-445D-8305-CDBC59A7E918}" destId="{5CD4F4FB-28D4-40C4-AC87-5227CB9D0EEE}" srcOrd="0" destOrd="0" presId="urn:microsoft.com/office/officeart/2005/8/layout/radial1"/>
    <dgm:cxn modelId="{D06C4166-564A-4BCC-B417-035CB810B63F}" type="presParOf" srcId="{9B627413-ADEA-4E50-A948-CF9C207CBA61}" destId="{EA09C1F6-1DE5-4A06-986A-6C55D544D457}" srcOrd="10" destOrd="0" presId="urn:microsoft.com/office/officeart/2005/8/layout/radial1"/>
    <dgm:cxn modelId="{2D6FBA8F-640D-426A-8854-AC0BC1B1DE57}" type="presParOf" srcId="{9B627413-ADEA-4E50-A948-CF9C207CBA61}" destId="{DF0D8586-62BA-49A0-8F5B-0E613B032CA1}" srcOrd="11" destOrd="0" presId="urn:microsoft.com/office/officeart/2005/8/layout/radial1"/>
    <dgm:cxn modelId="{64BA3E02-83F6-472B-88D2-79B3571CBE88}" type="presParOf" srcId="{DF0D8586-62BA-49A0-8F5B-0E613B032CA1}" destId="{ACDFDB18-4B63-483D-9DD3-70D51057E64C}" srcOrd="0" destOrd="0" presId="urn:microsoft.com/office/officeart/2005/8/layout/radial1"/>
    <dgm:cxn modelId="{E41B5B95-B000-48E3-80F2-18FFAF4E7D45}" type="presParOf" srcId="{9B627413-ADEA-4E50-A948-CF9C207CBA61}" destId="{1310CAF2-908B-4C74-8E43-40307EC7E315}" srcOrd="12" destOrd="0" presId="urn:microsoft.com/office/officeart/2005/8/layout/radial1"/>
    <dgm:cxn modelId="{F08F489C-7D15-4101-988F-C5282577A198}" type="presParOf" srcId="{9B627413-ADEA-4E50-A948-CF9C207CBA61}" destId="{637F8A3F-FD1E-4C9F-BEBE-5F305D1D5E07}" srcOrd="13" destOrd="0" presId="urn:microsoft.com/office/officeart/2005/8/layout/radial1"/>
    <dgm:cxn modelId="{D3D6F658-3303-4B54-BCA8-34D31794907F}" type="presParOf" srcId="{637F8A3F-FD1E-4C9F-BEBE-5F305D1D5E07}" destId="{184F66F4-854F-48AD-8CDE-333565623EF6}" srcOrd="0" destOrd="0" presId="urn:microsoft.com/office/officeart/2005/8/layout/radial1"/>
    <dgm:cxn modelId="{AB073DB6-F0BF-4209-9C10-C95D49728741}" type="presParOf" srcId="{9B627413-ADEA-4E50-A948-CF9C207CBA61}" destId="{0CD00837-3B16-4AE6-BA97-34A5F4342A58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45E3C-A34F-4490-9ACE-89A310004AC5}">
      <dsp:nvSpPr>
        <dsp:cNvPr id="0" name=""/>
        <dsp:cNvSpPr/>
      </dsp:nvSpPr>
      <dsp:spPr>
        <a:xfrm>
          <a:off x="2942376" y="1842109"/>
          <a:ext cx="1291175" cy="12911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alibri" panose="020F0502020204030204"/>
              <a:ea typeface="+mn-ea"/>
              <a:cs typeface="+mn-cs"/>
            </a:rPr>
            <a:t>Technological forces</a:t>
          </a:r>
          <a:endParaRPr lang="en-US" sz="1200" kern="1200" dirty="0">
            <a:latin typeface="Calibri" panose="020F0502020204030204"/>
            <a:ea typeface="+mn-ea"/>
            <a:cs typeface="+mn-cs"/>
          </a:endParaRPr>
        </a:p>
      </dsp:txBody>
      <dsp:txXfrm>
        <a:off x="3131464" y="2031197"/>
        <a:ext cx="912999" cy="912999"/>
      </dsp:txXfrm>
    </dsp:sp>
    <dsp:sp modelId="{8CCAA500-02A4-480B-AFFA-9B2D6D8DCECA}">
      <dsp:nvSpPr>
        <dsp:cNvPr id="0" name=""/>
        <dsp:cNvSpPr/>
      </dsp:nvSpPr>
      <dsp:spPr>
        <a:xfrm rot="16145929">
          <a:off x="3297895" y="1550316"/>
          <a:ext cx="551161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51624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3559915" y="1580636"/>
        <a:ext cx="0" cy="0"/>
      </dsp:txXfrm>
    </dsp:sp>
    <dsp:sp modelId="{88ACD052-C717-452C-BA77-3F1930649BD2}">
      <dsp:nvSpPr>
        <dsp:cNvPr id="0" name=""/>
        <dsp:cNvSpPr/>
      </dsp:nvSpPr>
      <dsp:spPr>
        <a:xfrm>
          <a:off x="2913400" y="0"/>
          <a:ext cx="1291175" cy="12911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Internet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3102488" y="189088"/>
        <a:ext cx="912999" cy="912999"/>
      </dsp:txXfrm>
    </dsp:sp>
    <dsp:sp modelId="{A88BB582-5CEC-4678-895A-31E3368B9B24}">
      <dsp:nvSpPr>
        <dsp:cNvPr id="0" name=""/>
        <dsp:cNvSpPr/>
      </dsp:nvSpPr>
      <dsp:spPr>
        <a:xfrm rot="19136231">
          <a:off x="3971563" y="1771819"/>
          <a:ext cx="838727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686607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4361343" y="1786108"/>
        <a:ext cx="0" cy="0"/>
      </dsp:txXfrm>
    </dsp:sp>
    <dsp:sp modelId="{BCB716E1-2CCF-4D95-A84C-181CF8CB7E2D}">
      <dsp:nvSpPr>
        <dsp:cNvPr id="0" name=""/>
        <dsp:cNvSpPr/>
      </dsp:nvSpPr>
      <dsp:spPr>
        <a:xfrm>
          <a:off x="4548301" y="443005"/>
          <a:ext cx="1291175" cy="1291175"/>
        </a:xfrm>
        <a:prstGeom prst="ellipse">
          <a:avLst/>
        </a:prstGeom>
        <a:solidFill>
          <a:schemeClr val="accent4">
            <a:hueOff val="-3159495"/>
            <a:satOff val="6546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Computers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4737389" y="632093"/>
        <a:ext cx="912999" cy="912999"/>
      </dsp:txXfrm>
    </dsp:sp>
    <dsp:sp modelId="{1F4CA2EA-914B-45DF-9DCB-D417DC660A8B}">
      <dsp:nvSpPr>
        <dsp:cNvPr id="0" name=""/>
        <dsp:cNvSpPr/>
      </dsp:nvSpPr>
      <dsp:spPr>
        <a:xfrm rot="12">
          <a:off x="4233552" y="2471374"/>
          <a:ext cx="653288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535088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4543864" y="2471367"/>
        <a:ext cx="0" cy="0"/>
      </dsp:txXfrm>
    </dsp:sp>
    <dsp:sp modelId="{9875C878-C6C1-4DDA-94CF-0924D4551A82}">
      <dsp:nvSpPr>
        <dsp:cNvPr id="0" name=""/>
        <dsp:cNvSpPr/>
      </dsp:nvSpPr>
      <dsp:spPr>
        <a:xfrm>
          <a:off x="4886841" y="1842115"/>
          <a:ext cx="1291175" cy="1291175"/>
        </a:xfrm>
        <a:prstGeom prst="ellipse">
          <a:avLst/>
        </a:prstGeom>
        <a:solidFill>
          <a:schemeClr val="accent4">
            <a:hueOff val="-6318991"/>
            <a:satOff val="13093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Robotics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5075929" y="2031203"/>
        <a:ext cx="912999" cy="912999"/>
      </dsp:txXfrm>
    </dsp:sp>
    <dsp:sp modelId="{FD537E03-F033-4911-8E55-C2316D71917F}">
      <dsp:nvSpPr>
        <dsp:cNvPr id="0" name=""/>
        <dsp:cNvSpPr/>
      </dsp:nvSpPr>
      <dsp:spPr>
        <a:xfrm rot="2924354">
          <a:off x="3917474" y="3169143"/>
          <a:ext cx="565302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63195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4201429" y="3165525"/>
        <a:ext cx="0" cy="0"/>
      </dsp:txXfrm>
    </dsp:sp>
    <dsp:sp modelId="{C1BCF45F-CB03-45BC-BF50-B55553A99E9E}">
      <dsp:nvSpPr>
        <dsp:cNvPr id="0" name=""/>
        <dsp:cNvSpPr/>
      </dsp:nvSpPr>
      <dsp:spPr>
        <a:xfrm>
          <a:off x="4166699" y="3237652"/>
          <a:ext cx="1291175" cy="1291175"/>
        </a:xfrm>
        <a:prstGeom prst="ellipse">
          <a:avLst/>
        </a:prstGeom>
        <a:solidFill>
          <a:schemeClr val="accent4">
            <a:hueOff val="-9478486"/>
            <a:satOff val="19639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Body scanners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4355787" y="3426740"/>
        <a:ext cx="912999" cy="912999"/>
      </dsp:txXfrm>
    </dsp:sp>
    <dsp:sp modelId="{B9773119-052C-445D-8305-CDBC59A7E918}">
      <dsp:nvSpPr>
        <dsp:cNvPr id="0" name=""/>
        <dsp:cNvSpPr/>
      </dsp:nvSpPr>
      <dsp:spPr>
        <a:xfrm rot="7087706">
          <a:off x="2978799" y="3223389"/>
          <a:ext cx="414288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339804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3199960" y="3235464"/>
        <a:ext cx="0" cy="0"/>
      </dsp:txXfrm>
    </dsp:sp>
    <dsp:sp modelId="{EA09C1F6-1DE5-4A06-986A-6C55D544D457}">
      <dsp:nvSpPr>
        <dsp:cNvPr id="0" name=""/>
        <dsp:cNvSpPr/>
      </dsp:nvSpPr>
      <dsp:spPr>
        <a:xfrm>
          <a:off x="2138336" y="3346145"/>
          <a:ext cx="1291175" cy="1291175"/>
        </a:xfrm>
        <a:prstGeom prst="ellipse">
          <a:avLst/>
        </a:prstGeom>
        <a:solidFill>
          <a:schemeClr val="accent4">
            <a:hueOff val="-12637982"/>
            <a:satOff val="26185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Camcorders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2327424" y="3535233"/>
        <a:ext cx="912999" cy="912999"/>
      </dsp:txXfrm>
    </dsp:sp>
    <dsp:sp modelId="{DF0D8586-62BA-49A0-8F5B-0E613B032CA1}">
      <dsp:nvSpPr>
        <dsp:cNvPr id="0" name=""/>
        <dsp:cNvSpPr/>
      </dsp:nvSpPr>
      <dsp:spPr>
        <a:xfrm rot="10637208">
          <a:off x="2382015" y="2515218"/>
          <a:ext cx="561399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460006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2677398" y="2544898"/>
        <a:ext cx="0" cy="0"/>
      </dsp:txXfrm>
    </dsp:sp>
    <dsp:sp modelId="{1310CAF2-908B-4C74-8E43-40307EC7E315}">
      <dsp:nvSpPr>
        <dsp:cNvPr id="0" name=""/>
        <dsp:cNvSpPr/>
      </dsp:nvSpPr>
      <dsp:spPr>
        <a:xfrm>
          <a:off x="1091878" y="1929803"/>
          <a:ext cx="1291175" cy="1291175"/>
        </a:xfrm>
        <a:prstGeom prst="ellipse">
          <a:avLst/>
        </a:prstGeom>
        <a:solidFill>
          <a:schemeClr val="accent4">
            <a:hueOff val="-15797476"/>
            <a:satOff val="32732"/>
            <a:lumOff val="52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 panose="020F0502020204030204"/>
              <a:ea typeface="+mn-ea"/>
              <a:cs typeface="+mn-cs"/>
            </a:rPr>
            <a:t>Apps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1280966" y="2118891"/>
        <a:ext cx="912999" cy="912999"/>
      </dsp:txXfrm>
    </dsp:sp>
    <dsp:sp modelId="{637F8A3F-FD1E-4C9F-BEBE-5F305D1D5E07}">
      <dsp:nvSpPr>
        <dsp:cNvPr id="0" name=""/>
        <dsp:cNvSpPr/>
      </dsp:nvSpPr>
      <dsp:spPr>
        <a:xfrm rot="13429289">
          <a:off x="2508791" y="1777646"/>
          <a:ext cx="712611" cy="32651"/>
        </a:xfrm>
        <a:custGeom>
          <a:avLst/>
          <a:gdLst/>
          <a:ahLst/>
          <a:cxnLst/>
          <a:rect l="0" t="0" r="0" b="0"/>
          <a:pathLst>
            <a:path>
              <a:moveTo>
                <a:pt x="0" y="15556"/>
              </a:moveTo>
              <a:lnTo>
                <a:pt x="583559" y="1555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2865615" y="1819160"/>
        <a:ext cx="0" cy="0"/>
      </dsp:txXfrm>
    </dsp:sp>
    <dsp:sp modelId="{0CD00837-3B16-4AE6-BA97-34A5F4342A58}">
      <dsp:nvSpPr>
        <dsp:cNvPr id="0" name=""/>
        <dsp:cNvSpPr/>
      </dsp:nvSpPr>
      <dsp:spPr>
        <a:xfrm>
          <a:off x="1496642" y="454659"/>
          <a:ext cx="1291175" cy="1291175"/>
        </a:xfrm>
        <a:prstGeom prst="ellipse">
          <a:avLst/>
        </a:prstGeom>
        <a:solidFill>
          <a:schemeClr val="accent4">
            <a:hueOff val="-18956971"/>
            <a:satOff val="39278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" panose="020F0502020204030204"/>
              <a:ea typeface="+mn-ea"/>
              <a:cs typeface="+mn-cs"/>
            </a:rPr>
            <a:t>Mobile phones</a:t>
          </a:r>
          <a:endParaRPr lang="en-US" sz="1400" kern="1200" dirty="0">
            <a:latin typeface="Calibri" panose="020F0502020204030204"/>
            <a:ea typeface="+mn-ea"/>
            <a:cs typeface="+mn-cs"/>
          </a:endParaRPr>
        </a:p>
      </dsp:txBody>
      <dsp:txXfrm>
        <a:off x="1685730" y="643747"/>
        <a:ext cx="912999" cy="9129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D13E5-4CEC-3A4A-8E5D-AFCEE7512EEC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5/3/2022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b="1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6FCA8E82-58CD-E045-8B98-B7A85B79B752}" type="datetime4">
              <a:rPr lang="en-US" smtClean="0"/>
              <a:pPr/>
              <a:t>May 3, 2022</a:t>
            </a:fld>
            <a:endParaRPr lang="en-US" dirty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_IaBZmB09RE?feature=oembed" TargetMode="Externa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168C-8042-5B4E-A5A4-A5BF693AE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</p:spPr>
        <p:txBody>
          <a:bodyPr/>
          <a:lstStyle/>
          <a:p>
            <a:pPr algn="ctr"/>
            <a:r>
              <a:rPr lang="en-US" dirty="0"/>
              <a:t>The Marketing Environment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/>
          <a:lstStyle/>
          <a:p>
            <a:r>
              <a:rPr lang="en-US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n empty street with colorful buildings">
            <a:extLst>
              <a:ext uri="{FF2B5EF4-FFF2-40B4-BE49-F238E27FC236}">
                <a16:creationId xmlns:a16="http://schemas.microsoft.com/office/drawing/2014/main" id="{FA072D9D-7A02-528B-F1BB-7551733896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55" r="25155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06FCC6C-1667-340C-69E4-0995AABAA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The Marketing Environment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A11AD5-09B7-CC10-AA0C-2D4D99B7695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163853"/>
            <a:ext cx="4572001" cy="27952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800" b="1" dirty="0"/>
              <a:t>The marketing environment consists of the forces which affect a company’s capability to operate effectively in providing products and services to its chosen markets.</a:t>
            </a:r>
          </a:p>
          <a:p>
            <a:pPr marL="0" indent="0">
              <a:buNone/>
            </a:pPr>
            <a:r>
              <a:rPr lang="en-GB" altLang="en-US" sz="1800" b="1" dirty="0"/>
              <a:t>It can be classified into: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1800" b="1" dirty="0"/>
              <a:t>The micro-environment (internal environment)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1800" b="1" dirty="0"/>
              <a:t>The macro-environment (external environment)</a:t>
            </a:r>
          </a:p>
          <a:p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660701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3362345C-79F7-FEF1-104E-70B2EAF63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950783"/>
            <a:ext cx="7615201" cy="610863"/>
          </a:xfrm>
        </p:spPr>
        <p:txBody>
          <a:bodyPr>
            <a:normAutofit fontScale="90000"/>
          </a:bodyPr>
          <a:lstStyle/>
          <a:p>
            <a:r>
              <a:rPr lang="en-US" altLang="en-US" sz="4400" dirty="0">
                <a:solidFill>
                  <a:srgbClr val="0D0D0D"/>
                </a:solidFill>
                <a:ea typeface="Calibri" panose="020F0502020204030204" pitchFamily="34" charset="0"/>
              </a:rPr>
              <a:t>Environmental Scanning – Strategic Marketing Fit</a:t>
            </a:r>
            <a:endParaRPr lang="en-US" dirty="0"/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5064E7E3-E8B8-B39D-1814-D2ADD3DF315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914916" y="2201149"/>
            <a:ext cx="4756150" cy="268763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i="0" dirty="0">
                <a:solidFill>
                  <a:srgbClr val="202124"/>
                </a:solidFill>
                <a:effectLst/>
              </a:rPr>
              <a:t>Environmental scanning in marketing is defined as a comprehensive review of external environment to uncover factors that influence future decisions.</a:t>
            </a:r>
          </a:p>
          <a:p>
            <a:pPr marL="0" indent="0" algn="ctr">
              <a:buNone/>
            </a:pPr>
            <a:endParaRPr lang="en-GB" sz="2000" b="1" dirty="0">
              <a:solidFill>
                <a:srgbClr val="202124"/>
              </a:solidFill>
            </a:endParaRPr>
          </a:p>
          <a:p>
            <a:pPr marL="0" indent="0" algn="ctr">
              <a:buNone/>
            </a:pPr>
            <a:endParaRPr lang="en-GB" sz="2000" b="1" dirty="0">
              <a:solidFill>
                <a:srgbClr val="202124"/>
              </a:solidFill>
            </a:endParaRPr>
          </a:p>
          <a:p>
            <a:pPr marL="0" indent="0">
              <a:buNone/>
            </a:pPr>
            <a:r>
              <a:rPr lang="en-GB" altLang="en-US" sz="1500" i="1" dirty="0">
                <a:ea typeface="Calibri" panose="020F0502020204030204" pitchFamily="34" charset="0"/>
                <a:cs typeface="Calibri" panose="020F0502020204030204" pitchFamily="34" charset="0"/>
              </a:rPr>
              <a:t>(Fahy &amp; Jobber, 2012)</a:t>
            </a:r>
          </a:p>
          <a:p>
            <a:pPr marL="0" indent="0">
              <a:buNone/>
            </a:pPr>
            <a:endParaRPr lang="en-US" sz="1500" b="1" dirty="0"/>
          </a:p>
        </p:txBody>
      </p:sp>
      <p:sp>
        <p:nvSpPr>
          <p:cNvPr id="26" name="Line 15">
            <a:extLst>
              <a:ext uri="{FF2B5EF4-FFF2-40B4-BE49-F238E27FC236}">
                <a16:creationId xmlns:a16="http://schemas.microsoft.com/office/drawing/2014/main" id="{F3BE5378-A091-DCE8-05EB-1C5098BBA9A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41565" y="4045604"/>
            <a:ext cx="2430462" cy="152400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" name="Line 16">
            <a:extLst>
              <a:ext uri="{FF2B5EF4-FFF2-40B4-BE49-F238E27FC236}">
                <a16:creationId xmlns:a16="http://schemas.microsoft.com/office/drawing/2014/main" id="{C9099297-2FF5-500C-1DA9-7DF99AD6D976}"/>
              </a:ext>
            </a:extLst>
          </p:cNvPr>
          <p:cNvSpPr>
            <a:spLocks noChangeShapeType="1"/>
          </p:cNvSpPr>
          <p:nvPr/>
        </p:nvSpPr>
        <p:spPr bwMode="auto">
          <a:xfrm>
            <a:off x="8521328" y="4045604"/>
            <a:ext cx="2379663" cy="152400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" name="Line 17">
            <a:extLst>
              <a:ext uri="{FF2B5EF4-FFF2-40B4-BE49-F238E27FC236}">
                <a16:creationId xmlns:a16="http://schemas.microsoft.com/office/drawing/2014/main" id="{3F52B05A-8153-E2BD-3D2B-1570D4CE2D23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6615" y="5837891"/>
            <a:ext cx="3460750" cy="635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" name="Rectangle 18">
            <a:extLst>
              <a:ext uri="{FF2B5EF4-FFF2-40B4-BE49-F238E27FC236}">
                <a16:creationId xmlns:a16="http://schemas.microsoft.com/office/drawing/2014/main" id="{6471901F-804C-B6E5-CBA6-A264FF1A9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68640" y="4263871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 dirty="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A0C5E1A2-EE2D-54CA-A405-BD98DE21EB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4652" y="4392336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 dirty="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D4D2E012-EC6E-1ED4-AA78-E6880E0E7E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87121" y="5764867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 dirty="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9AE4F3D1-8764-86E6-823F-2426EDCC54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7341" y="3172479"/>
            <a:ext cx="2281237" cy="67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US" altLang="en-US">
              <a:solidFill>
                <a:srgbClr val="FF205F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E55F1BA-23CF-9569-28EF-5B5BD18D7445}"/>
              </a:ext>
            </a:extLst>
          </p:cNvPr>
          <p:cNvSpPr/>
          <p:nvPr/>
        </p:nvSpPr>
        <p:spPr>
          <a:xfrm>
            <a:off x="4054016" y="5620453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chemeClr val="tx2">
                  <a:lumMod val="40000"/>
                  <a:lumOff val="60000"/>
                </a:schemeClr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rgbClr val="0070C0"/>
                </a:solidFill>
              </a:rPr>
              <a:t>Strategy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486582C-6BF8-1A6B-782C-114B619B8D5B}"/>
              </a:ext>
            </a:extLst>
          </p:cNvPr>
          <p:cNvSpPr/>
          <p:nvPr/>
        </p:nvSpPr>
        <p:spPr>
          <a:xfrm>
            <a:off x="9904585" y="5620453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chemeClr val="tx2">
                  <a:lumMod val="40000"/>
                  <a:lumOff val="60000"/>
                </a:schemeClr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rgbClr val="0070C0"/>
                </a:solidFill>
              </a:rPr>
              <a:t>Organisation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FE698BE-858D-3E87-9D81-C63C0B88C77C}"/>
              </a:ext>
            </a:extLst>
          </p:cNvPr>
          <p:cNvSpPr/>
          <p:nvPr/>
        </p:nvSpPr>
        <p:spPr>
          <a:xfrm>
            <a:off x="7193843" y="3153152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chemeClr val="tx2">
                  <a:lumMod val="40000"/>
                  <a:lumOff val="60000"/>
                </a:schemeClr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rgbClr val="0070C0"/>
                </a:solidFill>
              </a:rPr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143143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O:\Graphics\Powerpoint\PE_UK\PE256-Blythe\Final files\GIF\ch04\M04NF001.gif">
            <a:extLst>
              <a:ext uri="{FF2B5EF4-FFF2-40B4-BE49-F238E27FC236}">
                <a16:creationId xmlns:a16="http://schemas.microsoft.com/office/drawing/2014/main" id="{2C4F043D-3A0F-77DF-F3A1-C19D72FBE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183953"/>
            <a:ext cx="6096000" cy="449009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54A57D4C-C71A-8746-39D1-A4467FE26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Marketing Environment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2A0AFFE-6C6F-D71B-972A-861AC7D4660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2"/>
            <a:ext cx="4572001" cy="3017743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2000" b="1" dirty="0">
                <a:cs typeface="Arial" panose="020B0604020202020204" pitchFamily="34" charset="0"/>
              </a:rPr>
              <a:t>Changes in the external environment play a big part in determining marketing planning &amp; shaping strategy.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2000" b="1" dirty="0">
                <a:cs typeface="Arial" panose="020B0604020202020204" pitchFamily="34" charset="0"/>
              </a:rPr>
              <a:t>These factors do not include market forces such as the effect of increasingly more intensive competition.</a:t>
            </a:r>
          </a:p>
          <a:p>
            <a:pPr>
              <a:buClr>
                <a:schemeClr val="tx2"/>
              </a:buClr>
            </a:pPr>
            <a:endParaRPr lang="en-GB" altLang="en-US" sz="2000" b="1" dirty="0">
              <a:cs typeface="Arial" panose="020B0604020202020204" pitchFamily="34" charset="0"/>
            </a:endParaRPr>
          </a:p>
          <a:p>
            <a:pPr>
              <a:buClr>
                <a:schemeClr val="tx2"/>
              </a:buClr>
            </a:pPr>
            <a:r>
              <a:rPr lang="en-GB" altLang="en-US" sz="1500" b="0" i="1" dirty="0">
                <a:cs typeface="Arial" panose="020B0604020202020204" pitchFamily="34" charset="0"/>
              </a:rPr>
              <a:t>(Blythe &amp; </a:t>
            </a:r>
            <a:r>
              <a:rPr lang="en-GB" altLang="en-US" sz="1500" b="0" i="1" dirty="0" err="1">
                <a:cs typeface="Arial" panose="020B0604020202020204" pitchFamily="34" charset="0"/>
              </a:rPr>
              <a:t>Megicks</a:t>
            </a:r>
            <a:r>
              <a:rPr lang="en-GB" altLang="en-US" sz="1500" b="0" i="1" dirty="0">
                <a:cs typeface="Arial" panose="020B0604020202020204" pitchFamily="34" charset="0"/>
              </a:rPr>
              <a:t> (2010)</a:t>
            </a:r>
          </a:p>
          <a:p>
            <a:pPr>
              <a:buClr>
                <a:schemeClr val="tx2"/>
              </a:buClr>
            </a:pPr>
            <a:endParaRPr lang="en-GB" altLang="en-US" sz="2000" b="1" dirty="0">
              <a:cs typeface="Arial" panose="020B060402020202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74040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Statue on top of building">
            <a:extLst>
              <a:ext uri="{FF2B5EF4-FFF2-40B4-BE49-F238E27FC236}">
                <a16:creationId xmlns:a16="http://schemas.microsoft.com/office/drawing/2014/main" id="{AF29F875-BD0E-8E30-0382-AF19806688B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1" name="Title 2">
            <a:extLst>
              <a:ext uri="{FF2B5EF4-FFF2-40B4-BE49-F238E27FC236}">
                <a16:creationId xmlns:a16="http://schemas.microsoft.com/office/drawing/2014/main" id="{2CF3D96A-91B8-3C83-A57F-5321FD7A7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Political &amp; Legal Forces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A749DD24-F502-0EE5-AD8C-B1576CE336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algn="ctr"/>
            <a:r>
              <a:rPr lang="en-GB" sz="2000" dirty="0"/>
              <a:t>Marketing management must be aware of the constraints on its activities brought about by the political and legal environment.</a:t>
            </a:r>
          </a:p>
          <a:p>
            <a:pPr algn="ctr"/>
            <a:endParaRPr lang="en-GB" altLang="fr-FR" sz="2000" dirty="0"/>
          </a:p>
          <a:p>
            <a:pPr algn="ctr"/>
            <a:r>
              <a:rPr lang="en-GB" altLang="fr-FR" sz="3000" b="1" i="1" dirty="0">
                <a:solidFill>
                  <a:schemeClr val="accent3"/>
                </a:solidFill>
              </a:rPr>
              <a:t>Examples Include? </a:t>
            </a:r>
          </a:p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69818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olorful pencils in a row to form a graph">
            <a:extLst>
              <a:ext uri="{FF2B5EF4-FFF2-40B4-BE49-F238E27FC236}">
                <a16:creationId xmlns:a16="http://schemas.microsoft.com/office/drawing/2014/main" id="{C0C296B7-3345-AEE8-0379-10A64B466F2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1" r="1961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FF0DD7D-9D17-545F-3266-7182A66F9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Economic Forces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C5026-A2D9-7790-9F61-ED58C4E63F9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127995"/>
            <a:ext cx="4572001" cy="3062566"/>
          </a:xfrm>
        </p:spPr>
        <p:txBody>
          <a:bodyPr/>
          <a:lstStyle/>
          <a:p>
            <a:pPr algn="ctr"/>
            <a:r>
              <a:rPr lang="en-US" dirty="0"/>
              <a:t>The general state of both national and international economies can have a profound effect on an individual company’s prosperity.</a:t>
            </a:r>
          </a:p>
          <a:p>
            <a:pPr algn="ctr"/>
            <a:r>
              <a:rPr lang="en-US" sz="2000" b="1" i="1" dirty="0">
                <a:solidFill>
                  <a:schemeClr val="accent3"/>
                </a:solidFill>
              </a:rPr>
              <a:t>WHY? </a:t>
            </a:r>
          </a:p>
          <a:p>
            <a:pPr marL="0" indent="0">
              <a:buClr>
                <a:schemeClr val="tx1"/>
              </a:buClr>
              <a:buNone/>
              <a:defRPr/>
            </a:pPr>
            <a:r>
              <a:rPr lang="en-US" sz="1600" dirty="0"/>
              <a:t>Three major economic influences on the marketing environment of companies:</a:t>
            </a:r>
            <a:endParaRPr lang="en-US" altLang="fr-FR" sz="1600" dirty="0"/>
          </a:p>
          <a:p>
            <a:pPr marL="514350" indent="-51435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altLang="fr-FR" sz="1600" dirty="0"/>
              <a:t>Economic growth and unemployment;</a:t>
            </a:r>
          </a:p>
          <a:p>
            <a:pPr marL="514350" indent="-51435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altLang="fr-FR" sz="1600" dirty="0"/>
              <a:t>Interest and exchange rates;</a:t>
            </a:r>
          </a:p>
          <a:p>
            <a:pPr marL="514350" indent="-514350"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altLang="fr-FR" sz="1600" dirty="0"/>
              <a:t>Taxation and inflation.</a:t>
            </a:r>
          </a:p>
          <a:p>
            <a:pPr marL="342900" indent="-342900" algn="ctr">
              <a:buClr>
                <a:schemeClr val="accent3"/>
              </a:buClr>
              <a:buFont typeface="+mj-lt"/>
              <a:buAutoNum type="arabicPeriod"/>
            </a:pPr>
            <a:endParaRPr lang="en-US" dirty="0"/>
          </a:p>
          <a:p>
            <a:pPr algn="ctr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938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rowd of people on a street">
            <a:extLst>
              <a:ext uri="{FF2B5EF4-FFF2-40B4-BE49-F238E27FC236}">
                <a16:creationId xmlns:a16="http://schemas.microsoft.com/office/drawing/2014/main" id="{18EBF458-066C-002C-235C-013DD50A00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888448B-39AA-05CE-D2F6-A81A4B436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Demographic &amp; Social Change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D5643D-04F0-6E03-5810-5D34443D7C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44919" y="2289362"/>
            <a:ext cx="5080748" cy="3071531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sz="1700" dirty="0"/>
              <a:t>By 2030 the world’s population is projected to rise by more than 1 billion, bringing the total to over eight billion. 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sz="1700" dirty="0"/>
              <a:t>97% of this population growth will come from emerging or developing countries. 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sz="1700" dirty="0"/>
              <a:t>Equally significantly, people in all regions are living longer and having fewer children. The result is that the fastest growing segment of the population will be the over 65s – there will be 390 million more of them in 2030 than in 2015.</a:t>
            </a:r>
          </a:p>
        </p:txBody>
      </p:sp>
    </p:spTree>
    <p:extLst>
      <p:ext uri="{BB962C8B-B14F-4D97-AF65-F5344CB8AC3E}">
        <p14:creationId xmlns:p14="http://schemas.microsoft.com/office/powerpoint/2010/main" val="51026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FDE995-30CE-CD11-E1DA-864C40F06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0615" y="2293844"/>
            <a:ext cx="5429250" cy="30670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E9271E-9109-A400-E119-05472E0E55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383" y="2285289"/>
            <a:ext cx="5429250" cy="30670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FC96F0-AE0A-DBC4-B7DC-F090C26CD306}"/>
              </a:ext>
            </a:extLst>
          </p:cNvPr>
          <p:cNvSpPr txBox="1"/>
          <p:nvPr/>
        </p:nvSpPr>
        <p:spPr>
          <a:xfrm>
            <a:off x="1685877" y="1921182"/>
            <a:ext cx="247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3"/>
                </a:solidFill>
              </a:rPr>
              <a:t>Global Population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628C5F-42DA-2FEC-6CAF-7893D22362F5}"/>
              </a:ext>
            </a:extLst>
          </p:cNvPr>
          <p:cNvSpPr txBox="1"/>
          <p:nvPr/>
        </p:nvSpPr>
        <p:spPr>
          <a:xfrm>
            <a:off x="8131500" y="5480171"/>
            <a:ext cx="2354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3"/>
                </a:solidFill>
              </a:rPr>
              <a:t>Aging Population</a:t>
            </a:r>
          </a:p>
        </p:txBody>
      </p:sp>
    </p:spTree>
    <p:extLst>
      <p:ext uri="{BB962C8B-B14F-4D97-AF65-F5344CB8AC3E}">
        <p14:creationId xmlns:p14="http://schemas.microsoft.com/office/powerpoint/2010/main" val="3277602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Woman covered in paint">
            <a:extLst>
              <a:ext uri="{FF2B5EF4-FFF2-40B4-BE49-F238E27FC236}">
                <a16:creationId xmlns:a16="http://schemas.microsoft.com/office/drawing/2014/main" id="{8C892950-AE57-E11E-24C4-070FCF4A278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1" r="2056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A49937E-DD16-6309-EEE5-0004858C0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Cultural Forces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310E81-457D-EBD5-9181-F76BF45E6C5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766983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US" sz="1800" dirty="0"/>
              <a:t>Culture is the combination of values, beliefs, and attitudes that is possessed by a national group or </a:t>
            </a:r>
            <a:r>
              <a:rPr lang="en-GB" sz="1800" dirty="0"/>
              <a:t>sub-group</a:t>
            </a:r>
            <a:r>
              <a:rPr lang="fr-FR" sz="1800" dirty="0"/>
              <a:t>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fr-FR" sz="1800" dirty="0"/>
              <a:t>The </a:t>
            </a:r>
            <a:r>
              <a:rPr lang="en-GB" sz="1800" dirty="0"/>
              <a:t>rapid</a:t>
            </a:r>
            <a:r>
              <a:rPr lang="fr-FR" sz="1800" dirty="0"/>
              <a:t> </a:t>
            </a:r>
            <a:r>
              <a:rPr lang="en-GB" sz="1800" dirty="0"/>
              <a:t>movement</a:t>
            </a:r>
            <a:r>
              <a:rPr lang="fr-FR" sz="1800" dirty="0"/>
              <a:t> of </a:t>
            </a:r>
            <a:r>
              <a:rPr lang="en-US" sz="1800" dirty="0"/>
              <a:t>global population has meant that ethnically based subcultures have sprung up in most developed countries, creating potentially lucrative niche markets for products and services.</a:t>
            </a:r>
            <a:endParaRPr lang="fr-FR" sz="1800" dirty="0"/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09296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BC89D81-8B2F-2348-9D5B-82DABBB9B7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714500"/>
            <a:ext cx="6096000" cy="3429000"/>
          </a:xfrm>
          <a:prstGeom prst="rect">
            <a:avLst/>
          </a:prstGeo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14796E07-2B0E-C447-D853-49F94ACF6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/>
              <a:t>Example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8A21BEE-A856-19AB-68D8-869023F708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000" b="1" dirty="0"/>
              <a:t>The hugely popular Heineken ‘Worlds Apart’ campaign of 2017 aimed to show how conversation can bridge the divide between people from different subcultures.</a:t>
            </a:r>
            <a:endParaRPr lang="en-IE" sz="2000" b="1" dirty="0"/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859305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erson wearing gloves and hat hugging a mossy tree">
            <a:extLst>
              <a:ext uri="{FF2B5EF4-FFF2-40B4-BE49-F238E27FC236}">
                <a16:creationId xmlns:a16="http://schemas.microsoft.com/office/drawing/2014/main" id="{5C04DAEF-F459-0734-0C5F-6EC6163DC1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7" r="20567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F3ED5F2-23F8-9578-E49B-46334AFAF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4400" b="1" dirty="0"/>
              <a:t>Ecological</a:t>
            </a:r>
            <a:r>
              <a:rPr lang="fr-FR" altLang="en-US" sz="4400" b="1" dirty="0"/>
              <a:t> Forces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DE0FB1-BF21-257D-3204-1DE84ECCC76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136963"/>
            <a:ext cx="4572001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Climate change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Pollution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1800" dirty="0"/>
              <a:t>Conservation of scarce resources</a:t>
            </a:r>
            <a:endParaRPr lang="en-GB" altLang="fr-FR" sz="1800" dirty="0"/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Recyclable and non-wasteful packaging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Use of environmentally friendly ingredients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Animal testing of new products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Use of environmentally friendly ingredients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Corporate Social Responsibility (CSR)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Marketing ethics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altLang="fr-FR" sz="1800" dirty="0"/>
              <a:t>Consumer movement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7769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,350 Code Of Ethics Stock Photos, Pictures &amp; Royalty-Free Images - iStock">
            <a:extLst>
              <a:ext uri="{FF2B5EF4-FFF2-40B4-BE49-F238E27FC236}">
                <a16:creationId xmlns:a16="http://schemas.microsoft.com/office/drawing/2014/main" id="{6357DF2C-9E1B-F94A-BEBA-43029D0F44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31" r="10323" b="-1"/>
          <a:stretch/>
        </p:blipFill>
        <p:spPr bwMode="auto">
          <a:xfrm>
            <a:off x="6096000" y="-22543"/>
            <a:ext cx="6096000" cy="690308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19238BDC-774A-956C-93B1-55F3B394E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pPr algn="ctr"/>
            <a:r>
              <a:rPr lang="en-US" dirty="0"/>
              <a:t>Ethical Companies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829AA964-CF66-051C-8887-AC40FD7A0D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495551"/>
            <a:ext cx="4572001" cy="1547531"/>
          </a:xfr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2500" b="1" dirty="0"/>
              <a:t>Which company would you consider the most ethical company?</a:t>
            </a:r>
          </a:p>
          <a:p>
            <a:pPr algn="ctr"/>
            <a:r>
              <a:rPr lang="en-US" sz="1000" b="1" dirty="0"/>
              <a:t>(https://worldsmostethicalcompanies.com/honorees/)</a:t>
            </a:r>
          </a:p>
        </p:txBody>
      </p:sp>
    </p:spTree>
    <p:extLst>
      <p:ext uri="{BB962C8B-B14F-4D97-AF65-F5344CB8AC3E}">
        <p14:creationId xmlns:p14="http://schemas.microsoft.com/office/powerpoint/2010/main" val="811741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0AA5E4E-C439-A706-B056-74E8ADC56F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17" r="21030" b="4837"/>
          <a:stretch/>
        </p:blipFill>
        <p:spPr>
          <a:xfrm>
            <a:off x="8965" y="0"/>
            <a:ext cx="6010021" cy="33967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C3E3656-7C9A-8FCE-891E-9D84EF4683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70" r="21366" b="4879"/>
          <a:stretch/>
        </p:blipFill>
        <p:spPr>
          <a:xfrm>
            <a:off x="0" y="3429001"/>
            <a:ext cx="5976594" cy="33967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89CC5A-1CB5-ED13-09A7-282B528792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16" t="16219" r="20979" b="4468"/>
          <a:stretch/>
        </p:blipFill>
        <p:spPr>
          <a:xfrm>
            <a:off x="5839873" y="0"/>
            <a:ext cx="6352128" cy="431628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7278A91-9962-22FB-6A0D-B62DD81565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46" t="15808" r="22993" b="4948"/>
          <a:stretch/>
        </p:blipFill>
        <p:spPr>
          <a:xfrm>
            <a:off x="5839873" y="4316287"/>
            <a:ext cx="6352127" cy="254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916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2">
            <a:extLst>
              <a:ext uri="{FF2B5EF4-FFF2-40B4-BE49-F238E27FC236}">
                <a16:creationId xmlns:a16="http://schemas.microsoft.com/office/drawing/2014/main" id="{5C41B853-6035-BB17-F4B7-1DACE2A44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763" y="2664759"/>
            <a:ext cx="7132320" cy="3289971"/>
          </a:xfrm>
        </p:spPr>
        <p:txBody>
          <a:bodyPr>
            <a:normAutofit/>
          </a:bodyPr>
          <a:lstStyle/>
          <a:p>
            <a:pPr algn="ctr"/>
            <a:r>
              <a:rPr lang="en-GB" altLang="en-US" sz="3000" b="1" i="1" dirty="0"/>
              <a:t>To what degree do you feel your purchasing decisions are influenced by ethical /  socially and/or environmental factors?</a:t>
            </a: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42028702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3B8FED1-C85C-F28F-D2F3-6ABE5900F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/>
              <a:t>Technology</a:t>
            </a:r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5CE99E9-9F42-4880-220A-9A5552E456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5491581"/>
              </p:ext>
            </p:extLst>
          </p:nvPr>
        </p:nvGraphicFramePr>
        <p:xfrm>
          <a:off x="3935506" y="1622612"/>
          <a:ext cx="7117976" cy="4975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00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B9DE94-8257-E4C6-C18D-911D3D68E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The Microenvironment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859ED43C-27E2-BACC-97AA-1E6E6F3DC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446" y="1606467"/>
            <a:ext cx="8229600" cy="388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055C7F-A423-F78B-2453-DCA35ECF629E}"/>
              </a:ext>
            </a:extLst>
          </p:cNvPr>
          <p:cNvSpPr txBox="1"/>
          <p:nvPr/>
        </p:nvSpPr>
        <p:spPr>
          <a:xfrm>
            <a:off x="2985247" y="6283737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000" b="1" dirty="0">
                <a:solidFill>
                  <a:schemeClr val="bg1"/>
                </a:solidFill>
                <a:cs typeface="Arial" panose="020B0604020202020204" pitchFamily="34" charset="0"/>
              </a:rPr>
              <a:t>Kotler, Armstrong et al (2008)</a:t>
            </a:r>
            <a:endParaRPr lang="en-GB" sz="1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299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90BF9EB-00C2-1EE3-A5C9-9082D19E1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792" y="1219722"/>
            <a:ext cx="11528981" cy="610863"/>
          </a:xfrm>
        </p:spPr>
        <p:txBody>
          <a:bodyPr>
            <a:normAutofit fontScale="90000"/>
          </a:bodyPr>
          <a:lstStyle/>
          <a:p>
            <a:r>
              <a:rPr lang="en-GB" dirty="0"/>
              <a:t>Get to Know your Competitors: </a:t>
            </a:r>
            <a:br>
              <a:rPr lang="en-GB" dirty="0"/>
            </a:br>
            <a:r>
              <a:rPr lang="en-GB" dirty="0"/>
              <a:t>Competitor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8F4867-B853-11CF-574E-C58E415675A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73029" y="2169126"/>
            <a:ext cx="3496953" cy="2795232"/>
          </a:xfrm>
        </p:spPr>
        <p:txBody>
          <a:bodyPr/>
          <a:lstStyle/>
          <a:p>
            <a:r>
              <a:rPr lang="en-GB" sz="2500" b="1" dirty="0">
                <a:solidFill>
                  <a:schemeClr val="tx2"/>
                </a:solidFill>
              </a:rPr>
              <a:t>Porter’s 5 Forces: </a:t>
            </a:r>
          </a:p>
        </p:txBody>
      </p:sp>
      <p:pic>
        <p:nvPicPr>
          <p:cNvPr id="8" name="Online Media 7" title="Porter's Five Forces">
            <a:hlinkClick r:id="" action="ppaction://media"/>
            <a:extLst>
              <a:ext uri="{FF2B5EF4-FFF2-40B4-BE49-F238E27FC236}">
                <a16:creationId xmlns:a16="http://schemas.microsoft.com/office/drawing/2014/main" id="{D898A637-CF1D-8095-B1A8-A36D15071A8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05247" y="2868656"/>
            <a:ext cx="3459855" cy="1954818"/>
          </a:xfrm>
          <a:prstGeom prst="rect">
            <a:avLst/>
          </a:prstGeom>
        </p:spPr>
      </p:pic>
      <p:pic>
        <p:nvPicPr>
          <p:cNvPr id="10" name="Picture 2" descr="Porter's Five Forces Diagram">
            <a:extLst>
              <a:ext uri="{FF2B5EF4-FFF2-40B4-BE49-F238E27FC236}">
                <a16:creationId xmlns:a16="http://schemas.microsoft.com/office/drawing/2014/main" id="{4CBB8F0A-EBE2-69CA-CE5C-FAA0A20645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556" y="1525153"/>
            <a:ext cx="5697415" cy="513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AF8C4FC-96D0-0FBC-0EFE-4536EDED02ED}"/>
              </a:ext>
            </a:extLst>
          </p:cNvPr>
          <p:cNvSpPr txBox="1"/>
          <p:nvPr/>
        </p:nvSpPr>
        <p:spPr>
          <a:xfrm>
            <a:off x="1405247" y="5056678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https://www.mindtools.com/pages/article/newTMC_08.htm</a:t>
            </a:r>
          </a:p>
        </p:txBody>
      </p:sp>
    </p:spTree>
    <p:extLst>
      <p:ext uri="{BB962C8B-B14F-4D97-AF65-F5344CB8AC3E}">
        <p14:creationId xmlns:p14="http://schemas.microsoft.com/office/powerpoint/2010/main" val="54518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67ECCC-1C89-CE55-2642-2473E8702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Audit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1D82C8-CAE5-6328-DBF5-E1D1C2E76CA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altLang="en-US" sz="2000" dirty="0">
                <a:cs typeface="Arial" panose="020B0604020202020204" pitchFamily="34" charset="0"/>
              </a:rPr>
              <a:t>Analysing the internal environment – elements in the resource audit</a:t>
            </a:r>
          </a:p>
          <a:p>
            <a:endParaRPr lang="en-GB" altLang="en-US" sz="2000" dirty="0"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C8C240E4-8670-6ED3-F1CF-F7140AE18C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499" y="3053604"/>
            <a:ext cx="2201244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Blythe &amp; </a:t>
            </a:r>
            <a:r>
              <a:rPr lang="en-GB" altLang="en-US" sz="10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Megicks</a:t>
            </a:r>
            <a:r>
              <a:rPr lang="en-GB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(2010)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B3B02C5-8289-EA19-2F5E-7AE2A5F16A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7375036"/>
              </p:ext>
            </p:extLst>
          </p:nvPr>
        </p:nvGraphicFramePr>
        <p:xfrm>
          <a:off x="3153743" y="2943632"/>
          <a:ext cx="8358188" cy="3209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57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605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Element</a:t>
                      </a: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Examples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and explanation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345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Physical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resources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List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of fixed assets </a:t>
                      </a:r>
                      <a:r>
                        <a:rPr lang="en-GB" sz="1800" baseline="0" dirty="0" err="1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machinery, buildings and equipment and their age, condition, financial value – to achieve their usefulness in achieving strategic advantages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605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Human resources</a:t>
                      </a: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Motivation,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commitment, capabilities of staff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25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Financial resources</a:t>
                      </a: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Sources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of money i.e. equity or loan, availability of capital or loans should organisation require more funding.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4345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Intangibles</a:t>
                      </a: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Brands, patents, reputation and relationships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with customers (goodwill) – these are the capital from which marketers derive competence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59167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1157A65-8305-8EC2-4F53-E53F5ECCE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499" y="1201793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US" altLang="en-US" sz="4400" b="1" dirty="0"/>
              <a:t>An expanded model of the marketing process</a:t>
            </a:r>
            <a:endParaRPr lang="en-GB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D177FD4D-A910-1526-3544-2CF1E3238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4"/>
          <a:stretch>
            <a:fillRect/>
          </a:stretch>
        </p:blipFill>
        <p:spPr bwMode="auto">
          <a:xfrm>
            <a:off x="3863787" y="1313336"/>
            <a:ext cx="8203548" cy="544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9210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423555-2E3B-422E-869E-CAEDEE0BA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Holistic Marketing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C36B2ACE-64B8-7DF6-538C-DE36D9365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444" y="1849626"/>
            <a:ext cx="799465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314AE807-ECA1-DDF4-D1B5-93EA9E480047}"/>
              </a:ext>
            </a:extLst>
          </p:cNvPr>
          <p:cNvSpPr txBox="1">
            <a:spLocks/>
          </p:cNvSpPr>
          <p:nvPr/>
        </p:nvSpPr>
        <p:spPr>
          <a:xfrm>
            <a:off x="964023" y="2268070"/>
            <a:ext cx="2743200" cy="4572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en-US"/>
            </a:defPPr>
            <a:lvl1pPr marL="0" algn="l" defTabSz="914400" rtl="0" eaLnBrk="1" latinLnBrk="0" hangingPunct="1">
              <a:defRPr sz="1100" b="0" i="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00" b="1" i="1" dirty="0">
                <a:latin typeface="+mn-lt"/>
                <a:cs typeface="Arial" pitchFamily="34" charset="0"/>
              </a:rPr>
              <a:t>(Kotler, Keller (2012)</a:t>
            </a:r>
            <a:r>
              <a:rPr lang="en-US" sz="1000" b="1" i="1" dirty="0">
                <a:latin typeface="+mn-lt"/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28627049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See the source image">
            <a:extLst>
              <a:ext uri="{FF2B5EF4-FFF2-40B4-BE49-F238E27FC236}">
                <a16:creationId xmlns:a16="http://schemas.microsoft.com/office/drawing/2014/main" id="{E1AD4D39-2922-7B98-8665-9EB4B2EBC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1" y="28279"/>
            <a:ext cx="58801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9B3DE26-94B8-7600-B65B-11B06628C7F7}"/>
              </a:ext>
            </a:extLst>
          </p:cNvPr>
          <p:cNvSpPr txBox="1"/>
          <p:nvPr/>
        </p:nvSpPr>
        <p:spPr>
          <a:xfrm>
            <a:off x="6624918" y="2828835"/>
            <a:ext cx="4598894" cy="1200329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With the use of the various tools and models covered within the session, these can be used to aid in analysing your identified Issue in Marketing Management. </a:t>
            </a:r>
          </a:p>
        </p:txBody>
      </p:sp>
    </p:spTree>
    <p:extLst>
      <p:ext uri="{BB962C8B-B14F-4D97-AF65-F5344CB8AC3E}">
        <p14:creationId xmlns:p14="http://schemas.microsoft.com/office/powerpoint/2010/main" val="342401868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issPresentation C_Win32_MW_JS_SL_v2.potx" id="{230A82CA-9023-4220-9E5B-0E652CF31B20}" vid="{96196EC2-C392-482E-BF29-9BD12A626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198</TotalTime>
  <Words>672</Words>
  <Application>Microsoft Office PowerPoint</Application>
  <PresentationFormat>Widescreen</PresentationFormat>
  <Paragraphs>93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Comic Sans MS</vt:lpstr>
      <vt:lpstr>Franklin Gothic Book</vt:lpstr>
      <vt:lpstr>Franklin Gothic Demi</vt:lpstr>
      <vt:lpstr>Wingdings</vt:lpstr>
      <vt:lpstr>Theme1</vt:lpstr>
      <vt:lpstr>The Marketing Environment</vt:lpstr>
      <vt:lpstr>The Marketing Environment </vt:lpstr>
      <vt:lpstr>Environmental Scanning – Strategic Marketing Fit</vt:lpstr>
      <vt:lpstr>The Marketing Environment</vt:lpstr>
      <vt:lpstr>Political &amp; Legal Forces</vt:lpstr>
      <vt:lpstr>Economic Forces</vt:lpstr>
      <vt:lpstr>Demographic &amp; Social Change</vt:lpstr>
      <vt:lpstr>PowerPoint Presentation</vt:lpstr>
      <vt:lpstr>Cultural Forces </vt:lpstr>
      <vt:lpstr>Example </vt:lpstr>
      <vt:lpstr>Ecological Forces</vt:lpstr>
      <vt:lpstr>Ethical Companies</vt:lpstr>
      <vt:lpstr>PowerPoint Presentation</vt:lpstr>
      <vt:lpstr>To what degree do you feel your purchasing decisions are influenced by ethical /  socially and/or environmental factors?</vt:lpstr>
      <vt:lpstr>Technology</vt:lpstr>
      <vt:lpstr>The Microenvironment</vt:lpstr>
      <vt:lpstr>Get to Know your Competitors:  Competitor Analysis</vt:lpstr>
      <vt:lpstr>Marketing Audit </vt:lpstr>
      <vt:lpstr>An expanded model of the marketing process</vt:lpstr>
      <vt:lpstr>Holistic Marketing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Marketing Environment</dc:title>
  <dc:creator>Davina Evans</dc:creator>
  <cp:lastModifiedBy>Davina Evans</cp:lastModifiedBy>
  <cp:revision>14</cp:revision>
  <dcterms:created xsi:type="dcterms:W3CDTF">2022-05-03T16:57:22Z</dcterms:created>
  <dcterms:modified xsi:type="dcterms:W3CDTF">2022-05-03T20:15:26Z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