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0" r:id="rId5"/>
    <p:sldId id="259"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14952B8-447E-41F6-AE62-86DC64481D21}"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3253985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A14952B8-447E-41F6-AE62-86DC64481D21}"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2861265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14952B8-447E-41F6-AE62-86DC64481D21}"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3162967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14952B8-447E-41F6-AE62-86DC64481D21}"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1889258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14952B8-447E-41F6-AE62-86DC64481D21}" type="datetimeFigureOut">
              <a:rPr lang="en-GB" smtClean="0"/>
              <a:t>18/01/2021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224044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A14952B8-447E-41F6-AE62-86DC64481D21}" type="datetimeFigureOut">
              <a:rPr lang="en-GB" smtClean="0"/>
              <a:t>18/01/2021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2316281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14952B8-447E-41F6-AE62-86DC64481D21}" type="datetimeFigureOut">
              <a:rPr lang="en-GB" smtClean="0"/>
              <a:t>18/01/2021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1373035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A14952B8-447E-41F6-AE62-86DC64481D21}" type="datetimeFigureOut">
              <a:rPr lang="en-GB" smtClean="0"/>
              <a:t>18/01/2021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3099397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14952B8-447E-41F6-AE62-86DC64481D21}"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14070196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14952B8-447E-41F6-AE62-86DC64481D21}" type="datetimeFigureOut">
              <a:rPr lang="en-GB" smtClean="0"/>
              <a:t>18/01/2021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915214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14952B8-447E-41F6-AE62-86DC64481D21}"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40738327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14952B8-447E-41F6-AE62-86DC64481D21}"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FACD9-ECE1-47A5-999A-6CF3FDE0ADA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9994944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14952B8-447E-41F6-AE62-86DC64481D21}"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22161071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14952B8-447E-41F6-AE62-86DC64481D21}" type="datetimeFigureOut">
              <a:rPr lang="en-GB" smtClean="0"/>
              <a:t>18/01/2021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12790213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14952B8-447E-41F6-AE62-86DC64481D21}" type="datetimeFigureOut">
              <a:rPr lang="en-GB" smtClean="0"/>
              <a:t>18/01/2021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41684390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14952B8-447E-41F6-AE62-86DC64481D21}"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28779731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14952B8-447E-41F6-AE62-86DC64481D21}" type="datetimeFigureOut">
              <a:rPr lang="en-GB" smtClean="0"/>
              <a:t>18/01/2021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7FACD9-ECE1-47A5-999A-6CF3FDE0ADAB}" type="slidenum">
              <a:rPr lang="en-GB" smtClean="0"/>
              <a:t>‹#›</a:t>
            </a:fld>
            <a:endParaRPr lang="en-GB"/>
          </a:p>
        </p:txBody>
      </p:sp>
    </p:spTree>
    <p:extLst>
      <p:ext uri="{BB962C8B-B14F-4D97-AF65-F5344CB8AC3E}">
        <p14:creationId xmlns:p14="http://schemas.microsoft.com/office/powerpoint/2010/main" val="2702350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14952B8-447E-41F6-AE62-86DC64481D21}" type="datetimeFigureOut">
              <a:rPr lang="en-GB" smtClean="0"/>
              <a:t>18/01/2021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F7FACD9-ECE1-47A5-999A-6CF3FDE0ADAB}" type="slidenum">
              <a:rPr lang="en-GB" smtClean="0"/>
              <a:t>‹#›</a:t>
            </a:fld>
            <a:endParaRPr lang="en-GB"/>
          </a:p>
        </p:txBody>
      </p:sp>
    </p:spTree>
    <p:extLst>
      <p:ext uri="{BB962C8B-B14F-4D97-AF65-F5344CB8AC3E}">
        <p14:creationId xmlns:p14="http://schemas.microsoft.com/office/powerpoint/2010/main" val="2426599327"/>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96287"/>
            <a:ext cx="9144000" cy="2387600"/>
          </a:xfrm>
        </p:spPr>
        <p:txBody>
          <a:bodyPr>
            <a:normAutofit/>
          </a:bodyPr>
          <a:lstStyle/>
          <a:p>
            <a:r>
              <a:rPr lang="en-GB" sz="4800" dirty="0" smtClean="0"/>
              <a:t>Aryan </a:t>
            </a:r>
            <a:r>
              <a:rPr lang="en-GB" sz="4800" dirty="0" err="1" smtClean="0"/>
              <a:t>Adibmehr</a:t>
            </a:r>
            <a:r>
              <a:rPr lang="en-GB" sz="4800" dirty="0" smtClean="0"/>
              <a:t> </a:t>
            </a:r>
            <a:br>
              <a:rPr lang="en-GB" sz="4800" dirty="0" smtClean="0"/>
            </a:br>
            <a:r>
              <a:rPr lang="en-GB" sz="4800" dirty="0" smtClean="0"/>
              <a:t>1802462</a:t>
            </a:r>
            <a:endParaRPr lang="en-GB" sz="4800" dirty="0"/>
          </a:p>
        </p:txBody>
      </p:sp>
      <p:sp>
        <p:nvSpPr>
          <p:cNvPr id="3" name="Subtitle 2"/>
          <p:cNvSpPr>
            <a:spLocks noGrp="1"/>
          </p:cNvSpPr>
          <p:nvPr>
            <p:ph type="subTitle" idx="1"/>
          </p:nvPr>
        </p:nvSpPr>
        <p:spPr>
          <a:xfrm>
            <a:off x="1524000" y="3404330"/>
            <a:ext cx="9144000" cy="1655762"/>
          </a:xfrm>
        </p:spPr>
        <p:txBody>
          <a:bodyPr>
            <a:normAutofit lnSpcReduction="10000"/>
          </a:bodyPr>
          <a:lstStyle/>
          <a:p>
            <a:r>
              <a:rPr lang="en-GB" i="1" dirty="0" smtClean="0"/>
              <a:t>Engineering Applications and Study </a:t>
            </a:r>
            <a:r>
              <a:rPr lang="en-GB" i="1" dirty="0"/>
              <a:t>S</a:t>
            </a:r>
            <a:r>
              <a:rPr lang="en-GB" i="1" dirty="0" smtClean="0"/>
              <a:t>kills ACMA4007</a:t>
            </a:r>
          </a:p>
          <a:p>
            <a:endParaRPr lang="en-GB" sz="2000" dirty="0" smtClean="0"/>
          </a:p>
          <a:p>
            <a:endParaRPr lang="en-GB" sz="2000" dirty="0" smtClean="0"/>
          </a:p>
          <a:p>
            <a:r>
              <a:rPr lang="en-GB" sz="2000" dirty="0" smtClean="0"/>
              <a:t>Lecturer: Chris Wyatt</a:t>
            </a:r>
          </a:p>
          <a:p>
            <a:endParaRPr lang="en-GB" dirty="0"/>
          </a:p>
        </p:txBody>
      </p:sp>
    </p:spTree>
    <p:extLst>
      <p:ext uri="{BB962C8B-B14F-4D97-AF65-F5344CB8AC3E}">
        <p14:creationId xmlns:p14="http://schemas.microsoft.com/office/powerpoint/2010/main" val="16441226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smtClean="0"/>
              <a:t>Intellectual property rights in engineering</a:t>
            </a:r>
            <a:endParaRPr lang="en-GB" sz="3600" b="1" dirty="0"/>
          </a:p>
        </p:txBody>
      </p:sp>
      <p:sp>
        <p:nvSpPr>
          <p:cNvPr id="3" name="Content Placeholder 2"/>
          <p:cNvSpPr>
            <a:spLocks noGrp="1"/>
          </p:cNvSpPr>
          <p:nvPr>
            <p:ph idx="1"/>
          </p:nvPr>
        </p:nvSpPr>
        <p:spPr>
          <a:xfrm>
            <a:off x="1104293" y="1509221"/>
            <a:ext cx="8946541" cy="4195481"/>
          </a:xfrm>
        </p:spPr>
        <p:txBody>
          <a:bodyPr/>
          <a:lstStyle/>
          <a:p>
            <a:r>
              <a:rPr lang="en-GB" dirty="0" smtClean="0"/>
              <a:t>Intellectual property rights are a set of legal rights designed to encourage innovation and creative work by providing inventors and authors behind such work certain legal protections against attempts by third parties to take advantage of their work. </a:t>
            </a:r>
          </a:p>
          <a:p>
            <a:r>
              <a:rPr lang="en-GB" dirty="0" smtClean="0"/>
              <a:t>These legal rights ensure an author or inventor responsible for a given product, technology, a piece of music or a work of art for e.g., is recognised for their work and is able to potentially profit from it without having to compete with third parties who may want to imitate and/or copy their work.</a:t>
            </a:r>
          </a:p>
          <a:p>
            <a:r>
              <a:rPr lang="en-GB" dirty="0" smtClean="0"/>
              <a:t>These rights are usually time limited depending on which category of intellectual property they fall under.</a:t>
            </a:r>
          </a:p>
          <a:p>
            <a:endParaRPr lang="en-GB" dirty="0"/>
          </a:p>
        </p:txBody>
      </p:sp>
      <p:sp>
        <p:nvSpPr>
          <p:cNvPr id="4" name="TextBox 3"/>
          <p:cNvSpPr txBox="1"/>
          <p:nvPr/>
        </p:nvSpPr>
        <p:spPr>
          <a:xfrm>
            <a:off x="646111" y="5958355"/>
            <a:ext cx="7665867" cy="577081"/>
          </a:xfrm>
          <a:prstGeom prst="rect">
            <a:avLst/>
          </a:prstGeom>
          <a:noFill/>
        </p:spPr>
        <p:txBody>
          <a:bodyPr wrap="square" rtlCol="0">
            <a:spAutoFit/>
          </a:bodyPr>
          <a:lstStyle/>
          <a:p>
            <a:r>
              <a:rPr lang="en-GB" sz="1050" dirty="0" smtClean="0"/>
              <a:t>World Trade Organisation (2021) </a:t>
            </a:r>
            <a:r>
              <a:rPr lang="en-GB" sz="1050" i="1" dirty="0" smtClean="0"/>
              <a:t>What are intellectual property </a:t>
            </a:r>
            <a:r>
              <a:rPr lang="en-GB" sz="1050" i="1" dirty="0"/>
              <a:t>rights? </a:t>
            </a:r>
            <a:r>
              <a:rPr lang="en-GB" sz="1050" dirty="0"/>
              <a:t>https://www.wto.org/english/tratop_e/trips_e/intel1_e.htm#:~:text=Intellectual%20property%20rights%20are%20the,a%20certain%20period%20of%20time.</a:t>
            </a:r>
          </a:p>
        </p:txBody>
      </p:sp>
    </p:spTree>
    <p:extLst>
      <p:ext uri="{BB962C8B-B14F-4D97-AF65-F5344CB8AC3E}">
        <p14:creationId xmlns:p14="http://schemas.microsoft.com/office/powerpoint/2010/main" val="2411671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smtClean="0"/>
              <a:t>Types of intellectual property</a:t>
            </a:r>
            <a:endParaRPr lang="en-GB" sz="3600" b="1" dirty="0"/>
          </a:p>
        </p:txBody>
      </p:sp>
      <p:sp>
        <p:nvSpPr>
          <p:cNvPr id="3" name="Content Placeholder 2"/>
          <p:cNvSpPr>
            <a:spLocks noGrp="1"/>
          </p:cNvSpPr>
          <p:nvPr>
            <p:ph idx="1"/>
          </p:nvPr>
        </p:nvSpPr>
        <p:spPr>
          <a:xfrm>
            <a:off x="1104293" y="1641027"/>
            <a:ext cx="8946541" cy="4195481"/>
          </a:xfrm>
        </p:spPr>
        <p:txBody>
          <a:bodyPr/>
          <a:lstStyle/>
          <a:p>
            <a:pPr marL="0" indent="0">
              <a:buNone/>
            </a:pPr>
            <a:r>
              <a:rPr lang="en-GB" dirty="0" smtClean="0"/>
              <a:t>Intellectual property and the laws that govern their protection fall under two main categories: Those that are automatically protected, and those that the creator must apply for to be protected.</a:t>
            </a:r>
          </a:p>
          <a:p>
            <a:pPr marL="0" indent="0">
              <a:buNone/>
            </a:pPr>
            <a:r>
              <a:rPr lang="en-GB" b="1" dirty="0" smtClean="0"/>
              <a:t>Automatic Protection:</a:t>
            </a:r>
          </a:p>
          <a:p>
            <a:r>
              <a:rPr lang="en-GB" dirty="0" smtClean="0"/>
              <a:t>Copyright   </a:t>
            </a:r>
          </a:p>
          <a:p>
            <a:r>
              <a:rPr lang="en-GB" dirty="0" smtClean="0"/>
              <a:t>Design Right</a:t>
            </a:r>
          </a:p>
          <a:p>
            <a:pPr marL="0" indent="0">
              <a:buNone/>
            </a:pPr>
            <a:r>
              <a:rPr lang="en-GB" b="1" dirty="0" smtClean="0"/>
              <a:t>Protection you have to apply for:</a:t>
            </a:r>
          </a:p>
          <a:p>
            <a:r>
              <a:rPr lang="en-GB" dirty="0" smtClean="0"/>
              <a:t>Trade marks</a:t>
            </a:r>
          </a:p>
          <a:p>
            <a:r>
              <a:rPr lang="en-GB" dirty="0" smtClean="0"/>
              <a:t>Registered designs</a:t>
            </a:r>
          </a:p>
          <a:p>
            <a:r>
              <a:rPr lang="en-GB" dirty="0" smtClean="0"/>
              <a:t>Patents</a:t>
            </a:r>
            <a:endParaRPr lang="en-GB" dirty="0"/>
          </a:p>
        </p:txBody>
      </p:sp>
      <p:sp>
        <p:nvSpPr>
          <p:cNvPr id="5" name="TextBox 4"/>
          <p:cNvSpPr txBox="1"/>
          <p:nvPr/>
        </p:nvSpPr>
        <p:spPr>
          <a:xfrm>
            <a:off x="646111" y="6104238"/>
            <a:ext cx="5937844" cy="415498"/>
          </a:xfrm>
          <a:prstGeom prst="rect">
            <a:avLst/>
          </a:prstGeom>
          <a:noFill/>
        </p:spPr>
        <p:txBody>
          <a:bodyPr wrap="none" rtlCol="0">
            <a:spAutoFit/>
          </a:bodyPr>
          <a:lstStyle/>
          <a:p>
            <a:r>
              <a:rPr lang="en-GB" sz="1050" dirty="0" smtClean="0"/>
              <a:t>GOV.UK (2021) </a:t>
            </a:r>
            <a:r>
              <a:rPr lang="en-GB" sz="1050" i="1" dirty="0" smtClean="0"/>
              <a:t>Intellectual property and your work</a:t>
            </a:r>
          </a:p>
          <a:p>
            <a:r>
              <a:rPr lang="en-GB" sz="1050" dirty="0"/>
              <a:t>https://www.gov.uk/intellectual-property-an-overview/protect-your-intellectual-property</a:t>
            </a:r>
          </a:p>
        </p:txBody>
      </p:sp>
    </p:spTree>
    <p:extLst>
      <p:ext uri="{BB962C8B-B14F-4D97-AF65-F5344CB8AC3E}">
        <p14:creationId xmlns:p14="http://schemas.microsoft.com/office/powerpoint/2010/main" val="4200576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smtClean="0"/>
              <a:t>Patents</a:t>
            </a:r>
            <a:endParaRPr lang="en-GB" sz="3600" b="1" dirty="0"/>
          </a:p>
        </p:txBody>
      </p:sp>
      <p:sp>
        <p:nvSpPr>
          <p:cNvPr id="3" name="Content Placeholder 2"/>
          <p:cNvSpPr>
            <a:spLocks noGrp="1"/>
          </p:cNvSpPr>
          <p:nvPr>
            <p:ph idx="1"/>
          </p:nvPr>
        </p:nvSpPr>
        <p:spPr>
          <a:xfrm>
            <a:off x="716133" y="1253848"/>
            <a:ext cx="8946541" cy="4195481"/>
          </a:xfrm>
        </p:spPr>
        <p:txBody>
          <a:bodyPr>
            <a:normAutofit fontScale="85000" lnSpcReduction="10000"/>
          </a:bodyPr>
          <a:lstStyle/>
          <a:p>
            <a:r>
              <a:rPr lang="en-GB" dirty="0" smtClean="0"/>
              <a:t>Patents are also a form of intellectual property and they cover inventions and ideas that have an industrial application. </a:t>
            </a:r>
            <a:r>
              <a:rPr lang="en-GB" dirty="0" smtClean="0"/>
              <a:t>Patents last 20 years and in order for a patent to be granted to an individual or company the material being patented must be publicly disclosed.</a:t>
            </a:r>
            <a:endParaRPr lang="en-GB" dirty="0"/>
          </a:p>
          <a:p>
            <a:r>
              <a:rPr lang="en-GB" dirty="0" smtClean="0"/>
              <a:t>In order for a patent to be granted it must be novel, meaning it has to be new and not have been publicly shown or disclosed anywhere else prior to the patent applicant filing for a patent.</a:t>
            </a:r>
          </a:p>
          <a:p>
            <a:r>
              <a:rPr lang="en-GB" dirty="0" smtClean="0"/>
              <a:t>Patents do not cover things such as business methods or non-functional features such as the shape of a product, which are covered by design rights.</a:t>
            </a:r>
          </a:p>
          <a:p>
            <a:r>
              <a:rPr lang="en-GB" dirty="0" smtClean="0"/>
              <a:t>Patents are also country specific, and a product patented in one country can be freely manufactured and sold in other countries where the patent does not apply.</a:t>
            </a:r>
          </a:p>
          <a:p>
            <a:r>
              <a:rPr lang="en-GB" dirty="0" smtClean="0"/>
              <a:t>Once the 20 year duration of a patent expires the protections afforded to the patent holder are void and the idea/invention can be freely commercially used by anyone, just as an unpatented idea.</a:t>
            </a:r>
          </a:p>
          <a:p>
            <a:endParaRPr lang="en-GB" dirty="0" smtClean="0"/>
          </a:p>
        </p:txBody>
      </p:sp>
      <p:sp>
        <p:nvSpPr>
          <p:cNvPr id="4" name="TextBox 3"/>
          <p:cNvSpPr txBox="1"/>
          <p:nvPr/>
        </p:nvSpPr>
        <p:spPr>
          <a:xfrm>
            <a:off x="370701" y="6042710"/>
            <a:ext cx="8229602" cy="415498"/>
          </a:xfrm>
          <a:prstGeom prst="rect">
            <a:avLst/>
          </a:prstGeom>
          <a:noFill/>
        </p:spPr>
        <p:txBody>
          <a:bodyPr wrap="square" rtlCol="0">
            <a:spAutoFit/>
          </a:bodyPr>
          <a:lstStyle/>
          <a:p>
            <a:r>
              <a:rPr lang="en-GB" sz="1050" dirty="0" err="1" smtClean="0"/>
              <a:t>Lewney</a:t>
            </a:r>
            <a:r>
              <a:rPr lang="en-GB" sz="1050" dirty="0" smtClean="0"/>
              <a:t>, M. (2014) </a:t>
            </a:r>
            <a:r>
              <a:rPr lang="en-GB" sz="1050" i="1" dirty="0" smtClean="0"/>
              <a:t>Patents</a:t>
            </a:r>
            <a:r>
              <a:rPr lang="en-GB" sz="1050" dirty="0"/>
              <a:t> </a:t>
            </a:r>
            <a:r>
              <a:rPr lang="en-GB" sz="1050" dirty="0" smtClean="0"/>
              <a:t>[video] Available at: </a:t>
            </a:r>
          </a:p>
          <a:p>
            <a:r>
              <a:rPr lang="en-GB" sz="1050" dirty="0" smtClean="0"/>
              <a:t>https</a:t>
            </a:r>
            <a:r>
              <a:rPr lang="en-GB" sz="1050" dirty="0"/>
              <a:t>://www.youtube.com/watch?v=O97JKToNowQ&amp;ab_channel=IntellectualPropertyOffice </a:t>
            </a:r>
          </a:p>
        </p:txBody>
      </p:sp>
    </p:spTree>
    <p:extLst>
      <p:ext uri="{BB962C8B-B14F-4D97-AF65-F5344CB8AC3E}">
        <p14:creationId xmlns:p14="http://schemas.microsoft.com/office/powerpoint/2010/main" val="1008048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smtClean="0"/>
              <a:t>Copyright</a:t>
            </a:r>
            <a:endParaRPr lang="en-GB" sz="3600" b="1" dirty="0"/>
          </a:p>
        </p:txBody>
      </p:sp>
      <p:sp>
        <p:nvSpPr>
          <p:cNvPr id="3" name="Content Placeholder 2"/>
          <p:cNvSpPr>
            <a:spLocks noGrp="1"/>
          </p:cNvSpPr>
          <p:nvPr>
            <p:ph idx="1"/>
          </p:nvPr>
        </p:nvSpPr>
        <p:spPr>
          <a:xfrm>
            <a:off x="646111" y="2157656"/>
            <a:ext cx="8946541" cy="4195481"/>
          </a:xfrm>
        </p:spPr>
        <p:txBody>
          <a:bodyPr/>
          <a:lstStyle/>
          <a:p>
            <a:r>
              <a:rPr lang="en-GB" dirty="0" smtClean="0"/>
              <a:t>Copy rights don’t cover ideas, but rather the way in which they might be expressed, such as works of art, music, written works or architectural drawings. These rights give the original creator of the work the right to control it’s distribution and reproduction, and last 70 years after the authors death, after which they become part of the public domain and can be freely distributed or reproduced by anyone.  </a:t>
            </a:r>
            <a:endParaRPr lang="en-GB" dirty="0"/>
          </a:p>
        </p:txBody>
      </p:sp>
      <p:pic>
        <p:nvPicPr>
          <p:cNvPr id="2050" name="Picture 2" descr="Copyright - © Copyright Symbo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61236" y="1647568"/>
            <a:ext cx="1483755" cy="14738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050834" y="3236068"/>
            <a:ext cx="1836366" cy="1546577"/>
          </a:xfrm>
          <a:prstGeom prst="rect">
            <a:avLst/>
          </a:prstGeom>
          <a:noFill/>
        </p:spPr>
        <p:txBody>
          <a:bodyPr wrap="square" rtlCol="0">
            <a:spAutoFit/>
          </a:bodyPr>
          <a:lstStyle/>
          <a:p>
            <a:r>
              <a:rPr lang="en-GB" sz="1050" dirty="0" smtClean="0"/>
              <a:t>The copyright symbol is often used to show that a piece of work is copyrighted and the creator’s express </a:t>
            </a:r>
          </a:p>
          <a:p>
            <a:r>
              <a:rPr lang="en-GB" sz="1050" dirty="0" smtClean="0"/>
              <a:t>permission is required for its commercial reproduction </a:t>
            </a:r>
          </a:p>
          <a:p>
            <a:r>
              <a:rPr lang="en-GB" sz="1050" dirty="0" smtClean="0"/>
              <a:t>or distribution.</a:t>
            </a:r>
            <a:endParaRPr lang="en-GB" sz="1050" dirty="0"/>
          </a:p>
        </p:txBody>
      </p:sp>
      <p:sp>
        <p:nvSpPr>
          <p:cNvPr id="5" name="TextBox 4"/>
          <p:cNvSpPr txBox="1"/>
          <p:nvPr/>
        </p:nvSpPr>
        <p:spPr>
          <a:xfrm>
            <a:off x="436846" y="5787598"/>
            <a:ext cx="11359738" cy="1131079"/>
          </a:xfrm>
          <a:prstGeom prst="rect">
            <a:avLst/>
          </a:prstGeom>
          <a:noFill/>
        </p:spPr>
        <p:txBody>
          <a:bodyPr wrap="square" rtlCol="0">
            <a:spAutoFit/>
          </a:bodyPr>
          <a:lstStyle/>
          <a:p>
            <a:r>
              <a:rPr lang="en-GB" sz="1050" dirty="0" smtClean="0"/>
              <a:t>Ackerman, P. (2017) </a:t>
            </a:r>
            <a:r>
              <a:rPr lang="en-GB" sz="1050" i="1" dirty="0"/>
              <a:t>The 4 Main Types of Intellectual Property and Related </a:t>
            </a:r>
            <a:r>
              <a:rPr lang="en-GB" sz="1050" i="1" dirty="0" smtClean="0"/>
              <a:t>Costs </a:t>
            </a:r>
          </a:p>
          <a:p>
            <a:r>
              <a:rPr lang="en-GB" sz="1050" dirty="0" smtClean="0"/>
              <a:t>© </a:t>
            </a:r>
            <a:r>
              <a:rPr lang="en-GB" sz="1050" dirty="0"/>
              <a:t>Innovation Asset Group, Inc</a:t>
            </a:r>
            <a:r>
              <a:rPr lang="en-GB" sz="1050" dirty="0"/>
              <a:t>. </a:t>
            </a:r>
            <a:endParaRPr lang="en-GB" sz="1050" dirty="0" smtClean="0"/>
          </a:p>
          <a:p>
            <a:r>
              <a:rPr lang="en-GB" sz="1050" dirty="0" smtClean="0"/>
              <a:t>https</a:t>
            </a:r>
            <a:r>
              <a:rPr lang="en-GB" sz="1050" dirty="0"/>
              <a:t>://www.innovation-asset.com/blog/the-4-main-types-of-intellectual-property-and-related-costs</a:t>
            </a:r>
            <a:endParaRPr lang="en-GB" sz="1050" dirty="0"/>
          </a:p>
          <a:p>
            <a:endParaRPr lang="en-GB" i="1" dirty="0"/>
          </a:p>
          <a:p>
            <a:endParaRPr lang="en-GB" dirty="0"/>
          </a:p>
        </p:txBody>
      </p:sp>
    </p:spTree>
    <p:extLst>
      <p:ext uri="{BB962C8B-B14F-4D97-AF65-F5344CB8AC3E}">
        <p14:creationId xmlns:p14="http://schemas.microsoft.com/office/powerpoint/2010/main" val="292299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smtClean="0"/>
              <a:t>An interesting case of a copyright</a:t>
            </a:r>
            <a:endParaRPr lang="en-GB" sz="3600" b="1" dirty="0"/>
          </a:p>
        </p:txBody>
      </p:sp>
      <p:sp>
        <p:nvSpPr>
          <p:cNvPr id="3" name="Content Placeholder 2"/>
          <p:cNvSpPr>
            <a:spLocks noGrp="1"/>
          </p:cNvSpPr>
          <p:nvPr>
            <p:ph idx="1"/>
          </p:nvPr>
        </p:nvSpPr>
        <p:spPr>
          <a:xfrm>
            <a:off x="1104293" y="1808439"/>
            <a:ext cx="8946541" cy="4195481"/>
          </a:xfrm>
        </p:spPr>
        <p:txBody>
          <a:bodyPr/>
          <a:lstStyle/>
          <a:p>
            <a:pPr marL="0" indent="0">
              <a:buNone/>
            </a:pPr>
            <a:r>
              <a:rPr lang="en-GB" dirty="0" smtClean="0"/>
              <a:t>Copyrighted works are not always obvious as in the case of music, literature or works of art where copyrights are usually taken for granted. One unusual and unexpected case of a copyrighted work is the Eiffel tower’s night time light show, which was added in 1985 and is protected under France’s copyright law as a work of art. Therefore it is technically illegal to share, sell or publish photos or videos of the Eiffel tower at night without permission from the </a:t>
            </a:r>
            <a:r>
              <a:rPr lang="fr-FR" dirty="0"/>
              <a:t>Société d'Exploitation de la </a:t>
            </a:r>
            <a:r>
              <a:rPr lang="fr-FR" dirty="0" smtClean="0"/>
              <a:t>Tour</a:t>
            </a:r>
            <a:r>
              <a:rPr lang="fr-FR" dirty="0"/>
              <a:t> </a:t>
            </a:r>
            <a:r>
              <a:rPr lang="fr-FR" dirty="0" smtClean="0"/>
              <a:t>Eiffel. </a:t>
            </a:r>
            <a:endParaRPr lang="en-GB" dirty="0" smtClean="0"/>
          </a:p>
          <a:p>
            <a:pPr marL="0" indent="0">
              <a:buNone/>
            </a:pPr>
            <a:r>
              <a:rPr lang="en-GB" dirty="0" smtClean="0"/>
              <a:t>Despite this, many thousands of photos and videos of the Eiffel tower at night are shared every year, especially in the age of social media, yet the copyright has never been enforced in curt to date.</a:t>
            </a:r>
            <a:endParaRPr lang="fr-FR" dirty="0" smtClean="0"/>
          </a:p>
        </p:txBody>
      </p:sp>
      <p:sp>
        <p:nvSpPr>
          <p:cNvPr id="4" name="TextBox 3"/>
          <p:cNvSpPr txBox="1"/>
          <p:nvPr/>
        </p:nvSpPr>
        <p:spPr>
          <a:xfrm>
            <a:off x="403655" y="6003920"/>
            <a:ext cx="9275806" cy="854080"/>
          </a:xfrm>
          <a:prstGeom prst="rect">
            <a:avLst/>
          </a:prstGeom>
          <a:noFill/>
        </p:spPr>
        <p:txBody>
          <a:bodyPr wrap="square" rtlCol="0">
            <a:spAutoFit/>
          </a:bodyPr>
          <a:lstStyle/>
          <a:p>
            <a:r>
              <a:rPr lang="en-GB" sz="1050" dirty="0" smtClean="0"/>
              <a:t>Yang, L. (2017) </a:t>
            </a:r>
            <a:r>
              <a:rPr lang="en-GB" sz="1050" i="1" dirty="0"/>
              <a:t>Why taking pictures of the Eiffel Tower at night can be considered illegal in </a:t>
            </a:r>
            <a:r>
              <a:rPr lang="en-GB" sz="1050" i="1" dirty="0" smtClean="0"/>
              <a:t>France </a:t>
            </a:r>
          </a:p>
          <a:p>
            <a:r>
              <a:rPr lang="en-GB" sz="1050" dirty="0"/>
              <a:t>Available at: https://www.insider.com/eiffel-tower-photos-at-night-illegal-2017-10#:~:text=It%20turns%20out%20the%20tower's,Exploitation%20de%20la%20Tour%20Eiffel. </a:t>
            </a:r>
            <a:endParaRPr lang="en-GB" sz="1050" dirty="0"/>
          </a:p>
          <a:p>
            <a:endParaRPr lang="en-GB" dirty="0"/>
          </a:p>
        </p:txBody>
      </p:sp>
    </p:spTree>
    <p:extLst>
      <p:ext uri="{BB962C8B-B14F-4D97-AF65-F5344CB8AC3E}">
        <p14:creationId xmlns:p14="http://schemas.microsoft.com/office/powerpoint/2010/main" val="37770922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135</TotalTime>
  <Words>715</Words>
  <Application>Microsoft Office PowerPoint</Application>
  <PresentationFormat>Widescreen</PresentationFormat>
  <Paragraphs>42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Wingdings 3</vt:lpstr>
      <vt:lpstr>Ion</vt:lpstr>
      <vt:lpstr>Aryan Adibmehr  1802462</vt:lpstr>
      <vt:lpstr>Intellectual property rights in engineering</vt:lpstr>
      <vt:lpstr>Types of intellectual property</vt:lpstr>
      <vt:lpstr>Patents</vt:lpstr>
      <vt:lpstr>Copyright</vt:lpstr>
      <vt:lpstr>An interesting case of a copyright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Aryan Adibmehr  1802462</dc:title>
  <dc:creator>aDMIN</dc:creator>
  <cp:lastModifiedBy>aDMIN</cp:lastModifiedBy>
  <cp:revision>18</cp:revision>
  <dcterms:created xsi:type="dcterms:W3CDTF">2021-01-17T13:12:24Z</dcterms:created>
  <dcterms:modified xsi:type="dcterms:W3CDTF">2021-01-18T06:42:28Z</dcterms:modified>
</cp:coreProperties>
</file>