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3" r:id="rId1"/>
  </p:sldMasterIdLst>
  <p:sldIdLst>
    <p:sldId id="256" r:id="rId2"/>
    <p:sldId id="263" r:id="rId3"/>
    <p:sldId id="265" r:id="rId4"/>
    <p:sldId id="266" r:id="rId5"/>
    <p:sldId id="267" r:id="rId6"/>
    <p:sldId id="258" r:id="rId7"/>
    <p:sldId id="260" r:id="rId8"/>
    <p:sldId id="259" r:id="rId9"/>
    <p:sldId id="261"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502CE-2439-FE90-0DF8-AAB0826472BE}" v="58" dt="2023-02-22T23:30:42.307"/>
    <p1510:client id="{1F8167F2-78C2-4295-B069-2083CBF2A85A}" v="923" dt="2023-02-09T00:47:51.756"/>
    <p1510:client id="{31DDE180-A5BA-D598-F8AB-AAEC8A9A57FF}" v="333" dt="2023-02-21T09:08:59.703"/>
    <p1510:client id="{32B16CDB-9F89-515E-E57B-450D625EFF62}" v="437" dt="2023-02-22T23:06:43.765"/>
    <p1510:client id="{44CEA4F4-41E5-0AAD-1FFF-3923E7E4974B}" v="898" dt="2023-02-21T23:30:59.051"/>
    <p1510:client id="{60AC8EB3-B954-72AE-F6A6-2BE546D8CC82}" v="203" dt="2023-02-22T22:01:56.606"/>
    <p1510:client id="{71DF731E-0925-CEEB-2BF1-85456274EAD5}" v="585" dt="2023-02-17T13:08:51.941"/>
    <p1510:client id="{7988B7D1-45CD-6561-1346-3A59594341BB}" v="87" dt="2023-02-22T23:20:20.836"/>
    <p1510:client id="{7CF125F2-11D7-D785-A9B3-5C352906F63E}" v="935" dt="2023-02-17T15:23:07.943"/>
    <p1510:client id="{C5B69F5A-B930-510A-1D9E-F614FBC7F381}" v="100" dt="2023-02-22T22:31:25.463"/>
    <p1510:client id="{D52AF6D4-BFFE-7AA4-8F97-EE74F5BEED42}" v="1804" dt="2023-02-14T13:44:35.102"/>
    <p1510:client id="{E952FA2A-0DFB-B18E-A61E-06F82DD8181C}" v="5" dt="2023-02-09T00:49:57.2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rah Suffi (2127727)" userId="S::2127727@student.uwtsd.ac.uk::0743ec38-3c07-4f46-ba59-1bb845661b69" providerId="AD" clId="Web-{137502CE-2439-FE90-0DF8-AAB0826472BE}"/>
    <pc:docChg chg="modSld">
      <pc:chgData name="Tahrah Suffi (2127727)" userId="S::2127727@student.uwtsd.ac.uk::0743ec38-3c07-4f46-ba59-1bb845661b69" providerId="AD" clId="Web-{137502CE-2439-FE90-0DF8-AAB0826472BE}" dt="2023-02-22T23:30:42.307" v="55" actId="20577"/>
      <pc:docMkLst>
        <pc:docMk/>
      </pc:docMkLst>
      <pc:sldChg chg="addSp delSp modSp">
        <pc:chgData name="Tahrah Suffi (2127727)" userId="S::2127727@student.uwtsd.ac.uk::0743ec38-3c07-4f46-ba59-1bb845661b69" providerId="AD" clId="Web-{137502CE-2439-FE90-0DF8-AAB0826472BE}" dt="2023-02-22T23:30:42.307" v="55" actId="20577"/>
        <pc:sldMkLst>
          <pc:docMk/>
          <pc:sldMk cId="595169120" sldId="259"/>
        </pc:sldMkLst>
        <pc:spChg chg="add del mod">
          <ac:chgData name="Tahrah Suffi (2127727)" userId="S::2127727@student.uwtsd.ac.uk::0743ec38-3c07-4f46-ba59-1bb845661b69" providerId="AD" clId="Web-{137502CE-2439-FE90-0DF8-AAB0826472BE}" dt="2023-02-22T23:28:33.663" v="46"/>
          <ac:spMkLst>
            <pc:docMk/>
            <pc:sldMk cId="595169120" sldId="259"/>
            <ac:spMk id="4" creationId="{721FEB39-1FDC-3BC6-6D54-0FD803862590}"/>
          </ac:spMkLst>
        </pc:spChg>
        <pc:spChg chg="add del mod">
          <ac:chgData name="Tahrah Suffi (2127727)" userId="S::2127727@student.uwtsd.ac.uk::0743ec38-3c07-4f46-ba59-1bb845661b69" providerId="AD" clId="Web-{137502CE-2439-FE90-0DF8-AAB0826472BE}" dt="2023-02-22T23:30:42.307" v="55" actId="20577"/>
          <ac:spMkLst>
            <pc:docMk/>
            <pc:sldMk cId="595169120" sldId="259"/>
            <ac:spMk id="12" creationId="{2964B462-5828-F979-87C9-A6A618304B02}"/>
          </ac:spMkLst>
        </pc:spChg>
      </pc:sldChg>
      <pc:sldChg chg="modSp">
        <pc:chgData name="Tahrah Suffi (2127727)" userId="S::2127727@student.uwtsd.ac.uk::0743ec38-3c07-4f46-ba59-1bb845661b69" providerId="AD" clId="Web-{137502CE-2439-FE90-0DF8-AAB0826472BE}" dt="2023-02-22T23:26:59.597" v="35" actId="20577"/>
        <pc:sldMkLst>
          <pc:docMk/>
          <pc:sldMk cId="3800345631" sldId="260"/>
        </pc:sldMkLst>
        <pc:spChg chg="mod">
          <ac:chgData name="Tahrah Suffi (2127727)" userId="S::2127727@student.uwtsd.ac.uk::0743ec38-3c07-4f46-ba59-1bb845661b69" providerId="AD" clId="Web-{137502CE-2439-FE90-0DF8-AAB0826472BE}" dt="2023-02-22T23:26:59.597" v="35" actId="20577"/>
          <ac:spMkLst>
            <pc:docMk/>
            <pc:sldMk cId="3800345631" sldId="260"/>
            <ac:spMk id="3" creationId="{48B6D7DF-E72F-DE3A-5BE4-D060CDD88F03}"/>
          </ac:spMkLst>
        </pc:spChg>
      </pc:sldChg>
      <pc:sldChg chg="modSp">
        <pc:chgData name="Tahrah Suffi (2127727)" userId="S::2127727@student.uwtsd.ac.uk::0743ec38-3c07-4f46-ba59-1bb845661b69" providerId="AD" clId="Web-{137502CE-2439-FE90-0DF8-AAB0826472BE}" dt="2023-02-22T23:24:38.640" v="29" actId="20577"/>
        <pc:sldMkLst>
          <pc:docMk/>
          <pc:sldMk cId="1148078162" sldId="265"/>
        </pc:sldMkLst>
        <pc:spChg chg="mod">
          <ac:chgData name="Tahrah Suffi (2127727)" userId="S::2127727@student.uwtsd.ac.uk::0743ec38-3c07-4f46-ba59-1bb845661b69" providerId="AD" clId="Web-{137502CE-2439-FE90-0DF8-AAB0826472BE}" dt="2023-02-22T23:24:38.640" v="29" actId="20577"/>
          <ac:spMkLst>
            <pc:docMk/>
            <pc:sldMk cId="1148078162" sldId="265"/>
            <ac:spMk id="3" creationId="{B625CB37-99F6-E3BF-6AE8-CE7B18C82B48}"/>
          </ac:spMkLst>
        </pc:spChg>
      </pc:sldChg>
      <pc:sldChg chg="modSp">
        <pc:chgData name="Tahrah Suffi (2127727)" userId="S::2127727@student.uwtsd.ac.uk::0743ec38-3c07-4f46-ba59-1bb845661b69" providerId="AD" clId="Web-{137502CE-2439-FE90-0DF8-AAB0826472BE}" dt="2023-02-22T23:25:13.626" v="30" actId="20577"/>
        <pc:sldMkLst>
          <pc:docMk/>
          <pc:sldMk cId="1362929922" sldId="267"/>
        </pc:sldMkLst>
        <pc:spChg chg="mod">
          <ac:chgData name="Tahrah Suffi (2127727)" userId="S::2127727@student.uwtsd.ac.uk::0743ec38-3c07-4f46-ba59-1bb845661b69" providerId="AD" clId="Web-{137502CE-2439-FE90-0DF8-AAB0826472BE}" dt="2023-02-22T23:25:13.626" v="30" actId="20577"/>
          <ac:spMkLst>
            <pc:docMk/>
            <pc:sldMk cId="1362929922" sldId="267"/>
            <ac:spMk id="3" creationId="{C5017A13-06A3-2C97-7FBF-F0665F678B2D}"/>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358816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0364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8528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2207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81604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744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8605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677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7446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6524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8699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914734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37483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2257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42955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258535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301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2/22/2023</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61060125"/>
      </p:ext>
    </p:extLst>
  </p:cSld>
  <p:clrMap bg1="dk1" tx1="lt1" bg2="dk2" tx2="lt2" accent1="accent1" accent2="accent2" accent3="accent3" accent4="accent4" accent5="accent5" accent6="accent6" hlink="hlink" folHlink="folHlink"/>
  <p:sldLayoutIdLst>
    <p:sldLayoutId id="2147484044"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5" r:id="rId12"/>
    <p:sldLayoutId id="2147484056" r:id="rId13"/>
    <p:sldLayoutId id="2147484057" r:id="rId14"/>
    <p:sldLayoutId id="2147484058" r:id="rId15"/>
    <p:sldLayoutId id="2147484059" r:id="rId16"/>
    <p:sldLayoutId id="2147484060"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abame/wherelivingsustainablycomesnaturally"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6" name="Rectangle 9">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17" name="Picture 11">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21AB6FC6-351E-58F0-A3F1-5756C74DB519}"/>
              </a:ext>
            </a:extLst>
          </p:cNvPr>
          <p:cNvSpPr>
            <a:spLocks noGrp="1"/>
          </p:cNvSpPr>
          <p:nvPr>
            <p:ph type="ctrTitle"/>
          </p:nvPr>
        </p:nvSpPr>
        <p:spPr>
          <a:xfrm>
            <a:off x="486876" y="2032000"/>
            <a:ext cx="4513792" cy="2819398"/>
          </a:xfrm>
        </p:spPr>
        <p:txBody>
          <a:bodyPr>
            <a:normAutofit/>
          </a:bodyPr>
          <a:lstStyle/>
          <a:p>
            <a:pPr>
              <a:lnSpc>
                <a:spcPct val="90000"/>
              </a:lnSpc>
            </a:pPr>
            <a:r>
              <a:rPr lang="en-GB" sz="2600">
                <a:solidFill>
                  <a:srgbClr val="FFFFFF"/>
                </a:solidFill>
                <a:latin typeface="Arial Nova"/>
              </a:rPr>
              <a:t>Certificate of health and social care lchs4006 component 1: working with children in a social care setting </a:t>
            </a:r>
          </a:p>
        </p:txBody>
      </p:sp>
      <p:sp>
        <p:nvSpPr>
          <p:cNvPr id="3" name="Subtitle 2">
            <a:extLst>
              <a:ext uri="{FF2B5EF4-FFF2-40B4-BE49-F238E27FC236}">
                <a16:creationId xmlns:a16="http://schemas.microsoft.com/office/drawing/2014/main" id="{AD356DD3-10CC-84A4-0579-3D4FF14FA43C}"/>
              </a:ext>
            </a:extLst>
          </p:cNvPr>
          <p:cNvSpPr>
            <a:spLocks noGrp="1"/>
          </p:cNvSpPr>
          <p:nvPr>
            <p:ph type="subTitle" idx="1"/>
          </p:nvPr>
        </p:nvSpPr>
        <p:spPr>
          <a:xfrm>
            <a:off x="486876" y="4851399"/>
            <a:ext cx="4513792" cy="914401"/>
          </a:xfrm>
        </p:spPr>
        <p:txBody>
          <a:bodyPr vert="horz" lIns="0" tIns="0" rIns="0" bIns="0" rtlCol="0">
            <a:normAutofit/>
          </a:bodyPr>
          <a:lstStyle/>
          <a:p>
            <a:pPr>
              <a:lnSpc>
                <a:spcPct val="90000"/>
              </a:lnSpc>
            </a:pPr>
            <a:r>
              <a:rPr lang="en-GB" sz="1500">
                <a:solidFill>
                  <a:srgbClr val="FFFFFF"/>
                </a:solidFill>
                <a:latin typeface="Arial Nova"/>
              </a:rPr>
              <a:t>Tahrah suffi</a:t>
            </a:r>
          </a:p>
          <a:p>
            <a:pPr>
              <a:lnSpc>
                <a:spcPct val="90000"/>
              </a:lnSpc>
            </a:pPr>
            <a:r>
              <a:rPr lang="en-GB" sz="1500">
                <a:solidFill>
                  <a:srgbClr val="FFFFFF"/>
                </a:solidFill>
                <a:latin typeface="Arial Nova"/>
              </a:rPr>
              <a:t>2127727</a:t>
            </a:r>
          </a:p>
          <a:p>
            <a:pPr>
              <a:lnSpc>
                <a:spcPct val="90000"/>
              </a:lnSpc>
            </a:pPr>
            <a:r>
              <a:rPr lang="en-GB" sz="1500">
                <a:solidFill>
                  <a:srgbClr val="FFFFFF"/>
                </a:solidFill>
                <a:latin typeface="Arial Nova"/>
              </a:rPr>
              <a:t>Dr hayley trower</a:t>
            </a:r>
          </a:p>
        </p:txBody>
      </p:sp>
      <p:sp useBgFill="1">
        <p:nvSpPr>
          <p:cNvPr id="11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19"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0" name="Group 17">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22" name="Straight Connector 18">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9">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20">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21">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22">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23">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24">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25">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26">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27">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28">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31">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33">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38">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94">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95">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5" name="Picture 5" descr="A picture containing person, indoor, little&#10;&#10;Description automatically generated">
            <a:extLst>
              <a:ext uri="{FF2B5EF4-FFF2-40B4-BE49-F238E27FC236}">
                <a16:creationId xmlns:a16="http://schemas.microsoft.com/office/drawing/2014/main" id="{22213A3C-75A0-1E4F-0E85-B06DC7A91677}"/>
              </a:ext>
            </a:extLst>
          </p:cNvPr>
          <p:cNvPicPr>
            <a:picLocks noChangeAspect="1"/>
          </p:cNvPicPr>
          <p:nvPr/>
        </p:nvPicPr>
        <p:blipFill rotWithShape="1">
          <a:blip r:embed="rId3"/>
          <a:srcRect t="15730"/>
          <a:stretch/>
        </p:blipFill>
        <p:spPr>
          <a:xfrm>
            <a:off x="6664679" y="2598276"/>
            <a:ext cx="5124328" cy="2882446"/>
          </a:xfrm>
          <a:prstGeom prst="rect">
            <a:avLst/>
          </a:prstGeom>
        </p:spPr>
      </p:pic>
      <p:sp>
        <p:nvSpPr>
          <p:cNvPr id="8" name="Slide Number Placeholder 7">
            <a:extLst>
              <a:ext uri="{FF2B5EF4-FFF2-40B4-BE49-F238E27FC236}">
                <a16:creationId xmlns:a16="http://schemas.microsoft.com/office/drawing/2014/main" id="{6A6BA0E4-7FC6-AD52-F70D-5B26D16A8063}"/>
              </a:ext>
            </a:extLst>
          </p:cNvPr>
          <p:cNvSpPr>
            <a:spLocks noGrp="1"/>
          </p:cNvSpPr>
          <p:nvPr>
            <p:ph type="sldNum" sz="quarter" idx="12"/>
          </p:nvPr>
        </p:nvSpPr>
        <p:spPr/>
        <p:txBody>
          <a:bodyPr/>
          <a:lstStyle/>
          <a:p>
            <a:r>
              <a:rPr lang="en-US" sz="2000" dirty="0">
                <a:cs typeface="Calibri"/>
              </a:rPr>
              <a:t>1</a:t>
            </a:r>
            <a:endParaRPr lang="en-US" dirty="0">
              <a:cs typeface="Calibri"/>
            </a:endParaRPr>
          </a:p>
        </p:txBody>
      </p:sp>
    </p:spTree>
    <p:extLst>
      <p:ext uri="{BB962C8B-B14F-4D97-AF65-F5344CB8AC3E}">
        <p14:creationId xmlns:p14="http://schemas.microsoft.com/office/powerpoint/2010/main" val="40096873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7FD7-8FB2-B3AA-5CED-3011E07B4058}"/>
              </a:ext>
            </a:extLst>
          </p:cNvPr>
          <p:cNvSpPr>
            <a:spLocks noGrp="1"/>
          </p:cNvSpPr>
          <p:nvPr>
            <p:ph type="title"/>
          </p:nvPr>
        </p:nvSpPr>
        <p:spPr/>
        <p:txBody>
          <a:bodyPr/>
          <a:lstStyle/>
          <a:p>
            <a:r>
              <a:rPr lang="en-GB" sz="4000">
                <a:latin typeface="Arial Nova"/>
                <a:cs typeface="Calibri Light"/>
              </a:rPr>
              <a:t>CONTENTS</a:t>
            </a:r>
            <a:br>
              <a:rPr lang="en-GB" sz="4000">
                <a:latin typeface="Arial Nova"/>
                <a:cs typeface="Calibri Light"/>
              </a:rPr>
            </a:br>
            <a:endParaRPr lang="en-GB">
              <a:cs typeface="Calibri Light"/>
            </a:endParaRPr>
          </a:p>
        </p:txBody>
      </p:sp>
      <p:sp>
        <p:nvSpPr>
          <p:cNvPr id="3" name="Content Placeholder 2">
            <a:extLst>
              <a:ext uri="{FF2B5EF4-FFF2-40B4-BE49-F238E27FC236}">
                <a16:creationId xmlns:a16="http://schemas.microsoft.com/office/drawing/2014/main" id="{CF7AAD2B-C0A6-ECB0-C85D-4792ECF4AFD5}"/>
              </a:ext>
            </a:extLst>
          </p:cNvPr>
          <p:cNvSpPr>
            <a:spLocks noGrp="1"/>
          </p:cNvSpPr>
          <p:nvPr>
            <p:ph idx="1"/>
          </p:nvPr>
        </p:nvSpPr>
        <p:spPr>
          <a:xfrm>
            <a:off x="338740" y="546030"/>
            <a:ext cx="10478486" cy="6080490"/>
          </a:xfrm>
        </p:spPr>
        <p:txBody>
          <a:bodyPr vert="horz" lIns="91440" tIns="45720" rIns="91440" bIns="45720" rtlCol="0" anchor="ctr">
            <a:noAutofit/>
          </a:bodyPr>
          <a:lstStyle/>
          <a:p>
            <a:pPr marL="0" indent="0">
              <a:buNone/>
            </a:pPr>
            <a:endParaRPr lang="en-GB" sz="3200">
              <a:cs typeface="Calibri"/>
            </a:endParaRPr>
          </a:p>
          <a:p>
            <a:endParaRPr lang="en-GB" sz="2000">
              <a:latin typeface="Arial Nova"/>
              <a:ea typeface="Calibri" panose="020F0502020204030204"/>
              <a:cs typeface="Calibri"/>
            </a:endParaRPr>
          </a:p>
          <a:p>
            <a:pPr>
              <a:buClr>
                <a:srgbClr val="FFFFFF"/>
              </a:buClr>
            </a:pPr>
            <a:r>
              <a:rPr lang="en-GB" sz="2000">
                <a:latin typeface="Arial Nova"/>
                <a:cs typeface="Calibri"/>
              </a:rPr>
              <a:t>Title Page …....................................................... Page 1</a:t>
            </a:r>
            <a:endParaRPr lang="en-GB" sz="2000">
              <a:latin typeface="Arial Nova"/>
              <a:ea typeface="+mn-lt"/>
              <a:cs typeface="+mn-lt"/>
            </a:endParaRPr>
          </a:p>
          <a:p>
            <a:pPr>
              <a:buClr>
                <a:srgbClr val="FFFFFF"/>
              </a:buClr>
            </a:pPr>
            <a:r>
              <a:rPr lang="en-GB" sz="2000">
                <a:latin typeface="Arial Nova"/>
                <a:ea typeface="+mn-lt"/>
                <a:cs typeface="+mn-lt"/>
              </a:rPr>
              <a:t> Contents............................................................. Page  2</a:t>
            </a:r>
            <a:endParaRPr lang="en-GB" sz="2000">
              <a:latin typeface="Arial Nova"/>
              <a:cs typeface="Calibri"/>
            </a:endParaRPr>
          </a:p>
          <a:p>
            <a:pPr>
              <a:buClr>
                <a:srgbClr val="FFFFFF"/>
              </a:buClr>
            </a:pPr>
            <a:r>
              <a:rPr lang="en-GB" sz="2000">
                <a:latin typeface="Arial Nova"/>
                <a:cs typeface="Calibri"/>
              </a:rPr>
              <a:t>Introduction.........................................................  Page 3</a:t>
            </a:r>
            <a:endParaRPr lang="en-GB" sz="2000">
              <a:latin typeface="Arial Nova"/>
              <a:ea typeface="Calibri"/>
              <a:cs typeface="Calibri"/>
            </a:endParaRPr>
          </a:p>
          <a:p>
            <a:pPr>
              <a:buClr>
                <a:srgbClr val="FFFFFF"/>
              </a:buClr>
            </a:pPr>
            <a:r>
              <a:rPr lang="en-GB" sz="2000">
                <a:latin typeface="Arial Nova"/>
                <a:cs typeface="Calibri"/>
              </a:rPr>
              <a:t>Piaget Vs Vygotsky Theory................................  Page 4</a:t>
            </a:r>
            <a:endParaRPr lang="en-GB" sz="2000">
              <a:latin typeface="Arial Nova"/>
              <a:ea typeface="Calibri" panose="020F0502020204030204"/>
              <a:cs typeface="Calibri"/>
            </a:endParaRPr>
          </a:p>
          <a:p>
            <a:pPr>
              <a:buClr>
                <a:srgbClr val="FFFFFF"/>
              </a:buClr>
            </a:pPr>
            <a:r>
              <a:rPr lang="en-GB" sz="2000">
                <a:latin typeface="Arial Nova"/>
                <a:cs typeface="Calibri"/>
              </a:rPr>
              <a:t>Age Group and Theory chosen .......................  Page 5 &amp; 6               </a:t>
            </a:r>
            <a:endParaRPr lang="en-GB" sz="2000">
              <a:latin typeface="Arial Nova"/>
              <a:ea typeface="Calibri"/>
              <a:cs typeface="Calibri"/>
            </a:endParaRPr>
          </a:p>
          <a:p>
            <a:pPr>
              <a:buClr>
                <a:srgbClr val="FFFFFF"/>
              </a:buClr>
            </a:pPr>
            <a:r>
              <a:rPr lang="en-GB" sz="2000">
                <a:latin typeface="Arial Nova"/>
                <a:cs typeface="Calibri"/>
              </a:rPr>
              <a:t>Creche Activity 1................................................. Page 7</a:t>
            </a:r>
            <a:endParaRPr lang="en-GB" sz="2000">
              <a:latin typeface="Arial Nova"/>
              <a:ea typeface="Calibri"/>
              <a:cs typeface="Calibri"/>
            </a:endParaRPr>
          </a:p>
          <a:p>
            <a:pPr>
              <a:buClr>
                <a:srgbClr val="FFFFFF"/>
              </a:buClr>
            </a:pPr>
            <a:r>
              <a:rPr lang="en-GB" sz="2000">
                <a:latin typeface="Arial Nova"/>
                <a:cs typeface="Calibri"/>
              </a:rPr>
              <a:t>Creche Activity 2................................................. Page 8</a:t>
            </a:r>
            <a:endParaRPr lang="en-GB" sz="2000">
              <a:latin typeface="Arial Nova"/>
              <a:ea typeface="Calibri"/>
              <a:cs typeface="Calibri"/>
            </a:endParaRPr>
          </a:p>
          <a:p>
            <a:pPr>
              <a:buClr>
                <a:srgbClr val="FFFFFF"/>
              </a:buClr>
            </a:pPr>
            <a:r>
              <a:rPr lang="en-GB" sz="2000">
                <a:latin typeface="Arial Nova"/>
                <a:cs typeface="Calibri"/>
              </a:rPr>
              <a:t>Conclusion............................................................ Page 9</a:t>
            </a:r>
            <a:endParaRPr lang="en-GB" sz="2000">
              <a:latin typeface="Arial Nova"/>
              <a:ea typeface="Calibri"/>
              <a:cs typeface="Calibri"/>
            </a:endParaRPr>
          </a:p>
          <a:p>
            <a:pPr>
              <a:buClr>
                <a:srgbClr val="FFFFFF"/>
              </a:buClr>
            </a:pPr>
            <a:r>
              <a:rPr lang="en-GB" sz="2000">
                <a:latin typeface="Arial Nova"/>
                <a:cs typeface="Calibri"/>
              </a:rPr>
              <a:t>References............................................................ Page 10</a:t>
            </a:r>
            <a:endParaRPr lang="en-GB" sz="2000">
              <a:latin typeface="Arial Nova"/>
              <a:ea typeface="Calibri"/>
              <a:cs typeface="Calibri"/>
            </a:endParaRPr>
          </a:p>
        </p:txBody>
      </p:sp>
      <p:sp>
        <p:nvSpPr>
          <p:cNvPr id="4" name="Slide Number Placeholder 3">
            <a:extLst>
              <a:ext uri="{FF2B5EF4-FFF2-40B4-BE49-F238E27FC236}">
                <a16:creationId xmlns:a16="http://schemas.microsoft.com/office/drawing/2014/main" id="{ABCF2DB7-E6C3-8AC4-809C-463F98EBAF32}"/>
              </a:ext>
            </a:extLst>
          </p:cNvPr>
          <p:cNvSpPr>
            <a:spLocks noGrp="1"/>
          </p:cNvSpPr>
          <p:nvPr>
            <p:ph type="sldNum" sz="quarter" idx="12"/>
          </p:nvPr>
        </p:nvSpPr>
        <p:spPr/>
        <p:txBody>
          <a:bodyPr/>
          <a:lstStyle/>
          <a:p>
            <a:r>
              <a:rPr lang="en-US" sz="2000" dirty="0">
                <a:cs typeface="Calibri"/>
              </a:rPr>
              <a:t>2</a:t>
            </a:r>
            <a:endParaRPr lang="en-US" dirty="0">
              <a:cs typeface="Calibri"/>
            </a:endParaRPr>
          </a:p>
        </p:txBody>
      </p:sp>
    </p:spTree>
    <p:extLst>
      <p:ext uri="{BB962C8B-B14F-4D97-AF65-F5344CB8AC3E}">
        <p14:creationId xmlns:p14="http://schemas.microsoft.com/office/powerpoint/2010/main" val="3754839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C805-EB5B-E16E-CA6C-8A8000FE2CEE}"/>
              </a:ext>
            </a:extLst>
          </p:cNvPr>
          <p:cNvSpPr>
            <a:spLocks noGrp="1"/>
          </p:cNvSpPr>
          <p:nvPr>
            <p:ph type="title"/>
          </p:nvPr>
        </p:nvSpPr>
        <p:spPr/>
        <p:txBody>
          <a:bodyPr>
            <a:normAutofit fontScale="90000"/>
          </a:bodyPr>
          <a:lstStyle/>
          <a:p>
            <a:br>
              <a:rPr lang="en-GB" sz="4000">
                <a:cs typeface="Calibri Light"/>
              </a:rPr>
            </a:br>
            <a:r>
              <a:rPr lang="en-GB" sz="4400">
                <a:latin typeface="Arial Nova"/>
                <a:cs typeface="Calibri Light"/>
              </a:rPr>
              <a:t>Introduction</a:t>
            </a:r>
            <a:br>
              <a:rPr lang="en-GB" sz="4400">
                <a:latin typeface="Arial Nova"/>
                <a:cs typeface="Calibri Light"/>
              </a:rPr>
            </a:br>
            <a:br>
              <a:rPr lang="en-GB" sz="4400">
                <a:latin typeface="Arial Nova"/>
                <a:cs typeface="Calibri Light"/>
              </a:rPr>
            </a:br>
            <a:endParaRPr lang="en-GB" sz="4000">
              <a:cs typeface="Calibri Light"/>
            </a:endParaRPr>
          </a:p>
        </p:txBody>
      </p:sp>
      <p:sp>
        <p:nvSpPr>
          <p:cNvPr id="3" name="Content Placeholder 2">
            <a:extLst>
              <a:ext uri="{FF2B5EF4-FFF2-40B4-BE49-F238E27FC236}">
                <a16:creationId xmlns:a16="http://schemas.microsoft.com/office/drawing/2014/main" id="{B625CB37-99F6-E3BF-6AE8-CE7B18C82B48}"/>
              </a:ext>
            </a:extLst>
          </p:cNvPr>
          <p:cNvSpPr>
            <a:spLocks noGrp="1"/>
          </p:cNvSpPr>
          <p:nvPr>
            <p:ph idx="1"/>
          </p:nvPr>
        </p:nvSpPr>
        <p:spPr/>
        <p:txBody>
          <a:bodyPr vert="horz" lIns="91440" tIns="45720" rIns="91440" bIns="45720" rtlCol="0" anchor="ctr">
            <a:noAutofit/>
          </a:bodyPr>
          <a:lstStyle/>
          <a:p>
            <a:pPr marL="0" indent="0">
              <a:buNone/>
            </a:pPr>
            <a:r>
              <a:rPr lang="en-GB" sz="2000" dirty="0">
                <a:latin typeface="Calibri"/>
                <a:ea typeface="Calibri"/>
                <a:cs typeface="Calibri" panose="020F0502020204030204"/>
              </a:rPr>
              <a:t>Child Development is a part of human growth which takes place from birth to the age of  </a:t>
            </a:r>
            <a:endParaRPr lang="en-US" sz="2000" dirty="0">
              <a:latin typeface="Calibri"/>
              <a:ea typeface="Calibri"/>
              <a:cs typeface="Calibri"/>
            </a:endParaRPr>
          </a:p>
          <a:p>
            <a:pPr marL="0" indent="0">
              <a:buNone/>
            </a:pPr>
            <a:r>
              <a:rPr lang="en-GB" sz="2000" dirty="0">
                <a:latin typeface="Calibri"/>
                <a:ea typeface="Calibri"/>
                <a:cs typeface="Calibri" panose="020F0502020204030204"/>
              </a:rPr>
              <a:t>Cognitive Development is debatable between Psychologists, there findings and beliefs. </a:t>
            </a:r>
          </a:p>
          <a:p>
            <a:pPr marL="0" indent="0">
              <a:buNone/>
            </a:pPr>
            <a:r>
              <a:rPr lang="en-GB" sz="2000" dirty="0">
                <a:latin typeface="Calibri"/>
                <a:ea typeface="Calibri"/>
                <a:cs typeface="Calibri" panose="020F0502020204030204"/>
              </a:rPr>
              <a:t>Having researched many different sources it is evident that social interaction and stage development are interlinked ( Vygotsky, 1962)</a:t>
            </a:r>
          </a:p>
          <a:p>
            <a:pPr marL="0" indent="0">
              <a:buNone/>
            </a:pPr>
            <a:r>
              <a:rPr lang="en-GB" sz="2000" dirty="0">
                <a:latin typeface="Calibri"/>
                <a:ea typeface="Calibri"/>
                <a:cs typeface="Calibri" panose="020F0502020204030204"/>
              </a:rPr>
              <a:t>I will be presenting two activities for children in a creche for the age of 0-2 years </a:t>
            </a:r>
          </a:p>
          <a:p>
            <a:pPr marL="0" indent="0">
              <a:buNone/>
            </a:pPr>
            <a:r>
              <a:rPr lang="en-GB" sz="2000" dirty="0">
                <a:latin typeface="Calibri"/>
                <a:ea typeface="Calibri"/>
                <a:cs typeface="Calibri" panose="020F0502020204030204"/>
              </a:rPr>
              <a:t>It is of great importance the child can progress in their developing through the influence of others and the help of the more </a:t>
            </a:r>
            <a:r>
              <a:rPr lang="en-GB" sz="2000" dirty="0" err="1">
                <a:latin typeface="Calibri"/>
                <a:ea typeface="Calibri"/>
                <a:cs typeface="Calibri" panose="020F0502020204030204"/>
              </a:rPr>
              <a:t>knowlegable</a:t>
            </a:r>
            <a:r>
              <a:rPr lang="en-GB" sz="2000" dirty="0">
                <a:latin typeface="Calibri"/>
                <a:ea typeface="Calibri"/>
                <a:cs typeface="Calibri" panose="020F0502020204030204"/>
              </a:rPr>
              <a:t> other (MKO).</a:t>
            </a:r>
          </a:p>
          <a:p>
            <a:pPr marL="0" indent="0">
              <a:buNone/>
            </a:pPr>
            <a:r>
              <a:rPr lang="en-GB" sz="2000" dirty="0">
                <a:latin typeface="Calibri"/>
                <a:ea typeface="Calibri"/>
                <a:cs typeface="Calibri" panose="020F0502020204030204"/>
              </a:rPr>
              <a:t>Children are born with certain senses which develop to understand the world around them</a:t>
            </a:r>
          </a:p>
          <a:p>
            <a:pPr marL="0" indent="0">
              <a:buNone/>
            </a:pPr>
            <a:r>
              <a:rPr lang="en-GB" sz="2000" dirty="0">
                <a:latin typeface="Calibri"/>
                <a:ea typeface="Calibri"/>
                <a:cs typeface="Calibri" panose="020F0502020204030204"/>
              </a:rPr>
              <a:t>What age do they develop? </a:t>
            </a:r>
          </a:p>
          <a:p>
            <a:pPr marL="0" indent="0">
              <a:buNone/>
            </a:pPr>
            <a:r>
              <a:rPr lang="en-GB" sz="2000" dirty="0">
                <a:latin typeface="Calibri"/>
                <a:ea typeface="Calibri"/>
                <a:cs typeface="Calibri" panose="020F0502020204030204"/>
              </a:rPr>
              <a:t>Psychology theory can support the most applicable agreement between professionals and the understanding of ZPD and scaffolding.  </a:t>
            </a:r>
            <a:endParaRPr lang="en-GB"/>
          </a:p>
          <a:p>
            <a:pPr marL="0" indent="0">
              <a:buNone/>
            </a:pPr>
            <a:endParaRPr lang="en-GB" sz="2800">
              <a:cs typeface="Calibri" panose="020F0502020204030204"/>
            </a:endParaRPr>
          </a:p>
        </p:txBody>
      </p:sp>
      <p:sp>
        <p:nvSpPr>
          <p:cNvPr id="4" name="Slide Number Placeholder 3">
            <a:extLst>
              <a:ext uri="{FF2B5EF4-FFF2-40B4-BE49-F238E27FC236}">
                <a16:creationId xmlns:a16="http://schemas.microsoft.com/office/drawing/2014/main" id="{68AFAB72-8CC8-2CD1-774E-B28F21E9F6F4}"/>
              </a:ext>
            </a:extLst>
          </p:cNvPr>
          <p:cNvSpPr>
            <a:spLocks noGrp="1"/>
          </p:cNvSpPr>
          <p:nvPr>
            <p:ph type="sldNum" sz="quarter" idx="12"/>
          </p:nvPr>
        </p:nvSpPr>
        <p:spPr/>
        <p:txBody>
          <a:bodyPr/>
          <a:lstStyle/>
          <a:p>
            <a:r>
              <a:rPr lang="en-US" sz="2000" dirty="0">
                <a:cs typeface="Calibri"/>
              </a:rPr>
              <a:t>3</a:t>
            </a:r>
          </a:p>
        </p:txBody>
      </p:sp>
    </p:spTree>
    <p:extLst>
      <p:ext uri="{BB962C8B-B14F-4D97-AF65-F5344CB8AC3E}">
        <p14:creationId xmlns:p14="http://schemas.microsoft.com/office/powerpoint/2010/main" val="1148078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D5B21-0A1A-2598-7324-1A3BD7F5948D}"/>
              </a:ext>
            </a:extLst>
          </p:cNvPr>
          <p:cNvSpPr>
            <a:spLocks noGrp="1"/>
          </p:cNvSpPr>
          <p:nvPr>
            <p:ph type="title"/>
          </p:nvPr>
        </p:nvSpPr>
        <p:spPr>
          <a:xfrm>
            <a:off x="603740" y="269631"/>
            <a:ext cx="10213486" cy="1796236"/>
          </a:xfrm>
        </p:spPr>
        <p:txBody>
          <a:bodyPr/>
          <a:lstStyle/>
          <a:p>
            <a:pPr>
              <a:spcBef>
                <a:spcPts val="0"/>
              </a:spcBef>
              <a:spcAft>
                <a:spcPts val="1000"/>
              </a:spcAft>
            </a:pPr>
            <a:r>
              <a:rPr lang="en-GB">
                <a:ea typeface="+mj-lt"/>
                <a:cs typeface="+mj-lt"/>
              </a:rPr>
              <a:t>Child development 0-2 years </a:t>
            </a:r>
          </a:p>
          <a:p>
            <a:pPr>
              <a:spcBef>
                <a:spcPts val="0"/>
              </a:spcBef>
              <a:spcAft>
                <a:spcPts val="1000"/>
              </a:spcAft>
            </a:pPr>
            <a:r>
              <a:rPr lang="en-GB">
                <a:ea typeface="+mj-lt"/>
                <a:cs typeface="+mj-lt"/>
              </a:rPr>
              <a:t>Lev Vygotsky V John Piaget</a:t>
            </a:r>
            <a:endParaRPr lang="en-US">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870EB636-3624-24BE-835D-9908A4050076}"/>
              </a:ext>
            </a:extLst>
          </p:cNvPr>
          <p:cNvSpPr>
            <a:spLocks noGrp="1"/>
          </p:cNvSpPr>
          <p:nvPr>
            <p:ph sz="half" idx="1"/>
          </p:nvPr>
        </p:nvSpPr>
        <p:spPr>
          <a:xfrm>
            <a:off x="498233" y="1907606"/>
            <a:ext cx="4995334" cy="3649134"/>
          </a:xfrm>
        </p:spPr>
        <p:txBody>
          <a:bodyPr/>
          <a:lstStyle/>
          <a:p>
            <a:pPr indent="-457200">
              <a:buFont typeface="Wingdings,Sans-Serif"/>
              <a:buChar char="q"/>
            </a:pPr>
            <a:r>
              <a:rPr lang="en-GB">
                <a:ea typeface="+mn-lt"/>
                <a:cs typeface="+mn-lt"/>
              </a:rPr>
              <a:t>Individual</a:t>
            </a:r>
            <a:endParaRPr lang="en-GB">
              <a:solidFill>
                <a:schemeClr val="accent2">
                  <a:lumMod val="75000"/>
                </a:schemeClr>
              </a:solidFill>
              <a:ea typeface="+mn-lt"/>
              <a:cs typeface="+mn-lt"/>
            </a:endParaRPr>
          </a:p>
          <a:p>
            <a:pPr indent="-457200">
              <a:buClr>
                <a:srgbClr val="FFFFFF"/>
              </a:buClr>
              <a:buFont typeface="Wingdings,Sans-Serif"/>
              <a:buChar char="q"/>
            </a:pPr>
            <a:r>
              <a:rPr lang="en-GB">
                <a:ea typeface="+mn-lt"/>
                <a:cs typeface="+mn-lt"/>
              </a:rPr>
              <a:t>Stages (Like steps)</a:t>
            </a:r>
            <a:endParaRPr lang="en-GB">
              <a:solidFill>
                <a:schemeClr val="accent2">
                  <a:lumMod val="75000"/>
                </a:schemeClr>
              </a:solidFill>
              <a:ea typeface="+mn-lt"/>
              <a:cs typeface="+mn-lt"/>
            </a:endParaRPr>
          </a:p>
          <a:p>
            <a:pPr indent="-457200">
              <a:buClr>
                <a:srgbClr val="FFFFFF"/>
              </a:buClr>
              <a:buFont typeface="Wingdings,Sans-Serif"/>
              <a:buChar char="q"/>
            </a:pPr>
            <a:r>
              <a:rPr lang="en-GB">
                <a:ea typeface="+mn-lt"/>
                <a:cs typeface="+mn-lt"/>
              </a:rPr>
              <a:t>Develop 1st then progress with help of others</a:t>
            </a:r>
            <a:endParaRPr lang="en-GB">
              <a:solidFill>
                <a:schemeClr val="accent2">
                  <a:lumMod val="75000"/>
                </a:schemeClr>
              </a:solidFill>
              <a:ea typeface="+mn-lt"/>
              <a:cs typeface="+mn-lt"/>
            </a:endParaRPr>
          </a:p>
          <a:p>
            <a:pPr indent="-457200">
              <a:buClr>
                <a:srgbClr val="FFFFFF"/>
              </a:buClr>
              <a:buFont typeface="Wingdings,Sans-Serif"/>
              <a:buChar char="q"/>
            </a:pPr>
            <a:r>
              <a:rPr lang="en-GB">
                <a:ea typeface="+mn-lt"/>
                <a:cs typeface="+mn-lt"/>
              </a:rPr>
              <a:t>Periods can overlap        </a:t>
            </a:r>
          </a:p>
          <a:p>
            <a:pPr>
              <a:buClr>
                <a:srgbClr val="FFFFFF"/>
              </a:buClr>
            </a:pPr>
            <a:endParaRPr lang="en-GB">
              <a:cs typeface="Calibri"/>
            </a:endParaRPr>
          </a:p>
        </p:txBody>
      </p:sp>
      <p:sp>
        <p:nvSpPr>
          <p:cNvPr id="4" name="Content Placeholder 3">
            <a:extLst>
              <a:ext uri="{FF2B5EF4-FFF2-40B4-BE49-F238E27FC236}">
                <a16:creationId xmlns:a16="http://schemas.microsoft.com/office/drawing/2014/main" id="{40999FE2-BE3F-49EA-1E91-15E933EC3F98}"/>
              </a:ext>
            </a:extLst>
          </p:cNvPr>
          <p:cNvSpPr>
            <a:spLocks noGrp="1"/>
          </p:cNvSpPr>
          <p:nvPr>
            <p:ph sz="half" idx="2"/>
          </p:nvPr>
        </p:nvSpPr>
        <p:spPr>
          <a:xfrm>
            <a:off x="5821895" y="1907606"/>
            <a:ext cx="4995332" cy="3883594"/>
          </a:xfrm>
        </p:spPr>
        <p:txBody>
          <a:bodyPr/>
          <a:lstStyle/>
          <a:p>
            <a:pPr>
              <a:buFont typeface="Wingdings"/>
              <a:buChar char="q"/>
            </a:pPr>
            <a:r>
              <a:rPr lang="en-GB">
                <a:cs typeface="Calibri"/>
              </a:rPr>
              <a:t>Social Focus </a:t>
            </a:r>
          </a:p>
          <a:p>
            <a:pPr>
              <a:buClr>
                <a:srgbClr val="FFFFFF"/>
              </a:buClr>
              <a:buFont typeface="Wingdings"/>
              <a:buChar char="q"/>
            </a:pPr>
            <a:r>
              <a:rPr lang="en-GB">
                <a:cs typeface="Calibri"/>
              </a:rPr>
              <a:t>Holistic</a:t>
            </a:r>
          </a:p>
          <a:p>
            <a:pPr>
              <a:buClr>
                <a:srgbClr val="FFFFFF"/>
              </a:buClr>
              <a:buFont typeface="Wingdings"/>
              <a:buChar char="q"/>
            </a:pPr>
            <a:r>
              <a:rPr lang="en-GB">
                <a:cs typeface="Calibri"/>
              </a:rPr>
              <a:t>Ramp continuous</a:t>
            </a:r>
          </a:p>
          <a:p>
            <a:pPr>
              <a:buClr>
                <a:srgbClr val="FFFFFF"/>
              </a:buClr>
              <a:buFont typeface="Wingdings"/>
              <a:buChar char="q"/>
            </a:pPr>
            <a:r>
              <a:rPr lang="en-GB">
                <a:cs typeface="Calibri"/>
              </a:rPr>
              <a:t>Cultural factors </a:t>
            </a:r>
          </a:p>
          <a:p>
            <a:pPr>
              <a:buClr>
                <a:srgbClr val="FFFFFF"/>
              </a:buClr>
              <a:buFont typeface="Wingdings"/>
              <a:buChar char="q"/>
            </a:pPr>
            <a:r>
              <a:rPr lang="en-GB">
                <a:cs typeface="Calibri"/>
              </a:rPr>
              <a:t>Learning occurs prior to development</a:t>
            </a:r>
          </a:p>
          <a:p>
            <a:pPr>
              <a:buClr>
                <a:srgbClr val="FFFFFF"/>
              </a:buClr>
              <a:buFont typeface="Wingdings"/>
              <a:buChar char="q"/>
            </a:pPr>
            <a:r>
              <a:rPr lang="en-GB">
                <a:cs typeface="Calibri"/>
              </a:rPr>
              <a:t>Develop through Social Interaction </a:t>
            </a:r>
          </a:p>
          <a:p>
            <a:pPr>
              <a:buClr>
                <a:srgbClr val="FFFFFF"/>
              </a:buClr>
              <a:buFont typeface="Wingdings"/>
              <a:buChar char="q"/>
            </a:pPr>
            <a:r>
              <a:rPr lang="en-GB">
                <a:cs typeface="Calibri"/>
              </a:rPr>
              <a:t>ZOP</a:t>
            </a:r>
          </a:p>
          <a:p>
            <a:pPr>
              <a:buClr>
                <a:srgbClr val="FFFFFF"/>
              </a:buClr>
              <a:buFont typeface="Wingdings"/>
              <a:buChar char="q"/>
            </a:pPr>
            <a:r>
              <a:rPr lang="en-GB">
                <a:cs typeface="Calibri"/>
              </a:rPr>
              <a:t>Scaffolding</a:t>
            </a:r>
          </a:p>
        </p:txBody>
      </p:sp>
      <p:sp>
        <p:nvSpPr>
          <p:cNvPr id="5" name="Slide Number Placeholder 4">
            <a:extLst>
              <a:ext uri="{FF2B5EF4-FFF2-40B4-BE49-F238E27FC236}">
                <a16:creationId xmlns:a16="http://schemas.microsoft.com/office/drawing/2014/main" id="{D16624F6-2FD1-29E9-63E5-A27FA6DD4D34}"/>
              </a:ext>
            </a:extLst>
          </p:cNvPr>
          <p:cNvSpPr>
            <a:spLocks noGrp="1"/>
          </p:cNvSpPr>
          <p:nvPr>
            <p:ph type="sldNum" sz="quarter" idx="12"/>
          </p:nvPr>
        </p:nvSpPr>
        <p:spPr/>
        <p:txBody>
          <a:bodyPr/>
          <a:lstStyle/>
          <a:p>
            <a:r>
              <a:rPr lang="en-US" sz="2000" dirty="0">
                <a:cs typeface="Calibri"/>
              </a:rPr>
              <a:t>4</a:t>
            </a:r>
            <a:endParaRPr lang="en-US" dirty="0">
              <a:cs typeface="Calibri"/>
            </a:endParaRPr>
          </a:p>
        </p:txBody>
      </p:sp>
    </p:spTree>
    <p:extLst>
      <p:ext uri="{BB962C8B-B14F-4D97-AF65-F5344CB8AC3E}">
        <p14:creationId xmlns:p14="http://schemas.microsoft.com/office/powerpoint/2010/main" val="29544876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A5774-D614-B6A3-5645-AF089DA35741}"/>
              </a:ext>
            </a:extLst>
          </p:cNvPr>
          <p:cNvSpPr>
            <a:spLocks noGrp="1"/>
          </p:cNvSpPr>
          <p:nvPr>
            <p:ph type="title"/>
          </p:nvPr>
        </p:nvSpPr>
        <p:spPr/>
        <p:txBody>
          <a:bodyPr/>
          <a:lstStyle/>
          <a:p>
            <a:r>
              <a:rPr lang="en-GB">
                <a:cs typeface="Calibri Light"/>
              </a:rPr>
              <a:t>Age Group  0-2 years </a:t>
            </a:r>
          </a:p>
        </p:txBody>
      </p:sp>
      <p:sp>
        <p:nvSpPr>
          <p:cNvPr id="3" name="Content Placeholder 2">
            <a:extLst>
              <a:ext uri="{FF2B5EF4-FFF2-40B4-BE49-F238E27FC236}">
                <a16:creationId xmlns:a16="http://schemas.microsoft.com/office/drawing/2014/main" id="{C5017A13-06A3-2C97-7FBF-F0665F678B2D}"/>
              </a:ext>
            </a:extLst>
          </p:cNvPr>
          <p:cNvSpPr>
            <a:spLocks noGrp="1"/>
          </p:cNvSpPr>
          <p:nvPr>
            <p:ph idx="1"/>
          </p:nvPr>
        </p:nvSpPr>
        <p:spPr/>
        <p:txBody>
          <a:bodyPr/>
          <a:lstStyle/>
          <a:p>
            <a:pPr marL="0" indent="0">
              <a:buNone/>
            </a:pPr>
            <a:r>
              <a:rPr lang="en-GB" sz="2000" dirty="0">
                <a:latin typeface="Arial Nova"/>
                <a:cs typeface="Calibri"/>
              </a:rPr>
              <a:t>The age chosen: </a:t>
            </a:r>
          </a:p>
          <a:p>
            <a:pPr marL="0" indent="0">
              <a:buNone/>
            </a:pPr>
            <a:r>
              <a:rPr lang="en-GB" sz="2000" dirty="0">
                <a:latin typeface="Arial Nova"/>
                <a:cs typeface="Calibri"/>
              </a:rPr>
              <a:t>I chose this age as Lev Vygotsky theory relates to all ages providing a scaffolding to achieve and nurture the child by developing sensory motor skills these skills will develop over time with pieces of information being put together bit by bit stimulating the development and their surroundings. </a:t>
            </a:r>
          </a:p>
          <a:p>
            <a:pPr marL="0" indent="0">
              <a:buNone/>
            </a:pPr>
            <a:endParaRPr lang="en-GB" sz="2000" dirty="0">
              <a:latin typeface="Arial Nova"/>
              <a:cs typeface="Calibri"/>
            </a:endParaRPr>
          </a:p>
          <a:p>
            <a:pPr marL="0" indent="0">
              <a:buNone/>
            </a:pPr>
            <a:endParaRPr lang="en-GB" sz="2000" dirty="0">
              <a:latin typeface="Arial Nova"/>
              <a:cs typeface="Calibri"/>
            </a:endParaRPr>
          </a:p>
        </p:txBody>
      </p:sp>
      <p:sp>
        <p:nvSpPr>
          <p:cNvPr id="4" name="Slide Number Placeholder 3">
            <a:extLst>
              <a:ext uri="{FF2B5EF4-FFF2-40B4-BE49-F238E27FC236}">
                <a16:creationId xmlns:a16="http://schemas.microsoft.com/office/drawing/2014/main" id="{6DC42EF4-925A-F800-0C82-8248BDB0A686}"/>
              </a:ext>
            </a:extLst>
          </p:cNvPr>
          <p:cNvSpPr>
            <a:spLocks noGrp="1"/>
          </p:cNvSpPr>
          <p:nvPr>
            <p:ph type="sldNum" sz="quarter" idx="12"/>
          </p:nvPr>
        </p:nvSpPr>
        <p:spPr/>
        <p:txBody>
          <a:bodyPr/>
          <a:lstStyle/>
          <a:p>
            <a:r>
              <a:rPr lang="en-US" sz="2000" dirty="0">
                <a:cs typeface="Calibri"/>
              </a:rPr>
              <a:t>5</a:t>
            </a:r>
            <a:endParaRPr lang="en-US" dirty="0">
              <a:cs typeface="Calibri"/>
            </a:endParaRPr>
          </a:p>
        </p:txBody>
      </p:sp>
    </p:spTree>
    <p:extLst>
      <p:ext uri="{BB962C8B-B14F-4D97-AF65-F5344CB8AC3E}">
        <p14:creationId xmlns:p14="http://schemas.microsoft.com/office/powerpoint/2010/main" val="1362929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5BC7A-8FCF-5805-38DD-5EC2D8C45008}"/>
              </a:ext>
            </a:extLst>
          </p:cNvPr>
          <p:cNvSpPr>
            <a:spLocks noGrp="1"/>
          </p:cNvSpPr>
          <p:nvPr>
            <p:ph type="title"/>
          </p:nvPr>
        </p:nvSpPr>
        <p:spPr>
          <a:xfrm>
            <a:off x="825909" y="808055"/>
            <a:ext cx="3979205" cy="1453363"/>
          </a:xfrm>
        </p:spPr>
        <p:txBody>
          <a:bodyPr>
            <a:normAutofit/>
          </a:bodyPr>
          <a:lstStyle/>
          <a:p>
            <a:pPr>
              <a:lnSpc>
                <a:spcPct val="90000"/>
              </a:lnSpc>
            </a:pPr>
            <a:r>
              <a:rPr lang="en-GB" sz="2300">
                <a:latin typeface="Arial Nova"/>
                <a:cs typeface="Calibri Light"/>
              </a:rPr>
              <a:t>Child development </a:t>
            </a:r>
            <a:br>
              <a:rPr lang="en-GB" sz="2300">
                <a:latin typeface="Arial Nova"/>
                <a:cs typeface="Calibri Light"/>
              </a:rPr>
            </a:br>
            <a:r>
              <a:rPr lang="en-GB" sz="2300">
                <a:latin typeface="Arial Nova"/>
                <a:cs typeface="Calibri Light"/>
              </a:rPr>
              <a:t>0-2 years : Lev Vygotsky theory</a:t>
            </a:r>
            <a:br>
              <a:rPr lang="en-GB" sz="2300">
                <a:latin typeface="Arial Nova"/>
                <a:cs typeface="Calibri Light"/>
              </a:rPr>
            </a:br>
            <a:endParaRPr lang="en-GB" sz="2300">
              <a:cs typeface="Calibri Light"/>
            </a:endParaRPr>
          </a:p>
        </p:txBody>
      </p:sp>
      <p:sp>
        <p:nvSpPr>
          <p:cNvPr id="21" name="Content Placeholder 7">
            <a:extLst>
              <a:ext uri="{FF2B5EF4-FFF2-40B4-BE49-F238E27FC236}">
                <a16:creationId xmlns:a16="http://schemas.microsoft.com/office/drawing/2014/main" id="{7FCA8D56-420F-2C96-FDAD-2E55BC2492FC}"/>
              </a:ext>
            </a:extLst>
          </p:cNvPr>
          <p:cNvSpPr>
            <a:spLocks noGrp="1"/>
          </p:cNvSpPr>
          <p:nvPr>
            <p:ph idx="1"/>
          </p:nvPr>
        </p:nvSpPr>
        <p:spPr>
          <a:xfrm>
            <a:off x="802178" y="2261420"/>
            <a:ext cx="4002936" cy="3637935"/>
          </a:xfrm>
        </p:spPr>
        <p:txBody>
          <a:bodyPr vert="horz" lIns="91440" tIns="45720" rIns="91440" bIns="45720" rtlCol="0">
            <a:normAutofit/>
          </a:bodyPr>
          <a:lstStyle/>
          <a:p>
            <a:pPr>
              <a:lnSpc>
                <a:spcPct val="90000"/>
              </a:lnSpc>
            </a:pPr>
            <a:r>
              <a:rPr lang="en-US" sz="1500">
                <a:latin typeface="Arial Nova"/>
                <a:cs typeface="Calibri"/>
              </a:rPr>
              <a:t>Lev Vygotsky theory has declared that social interaction within a </a:t>
            </a:r>
            <a:r>
              <a:rPr lang="en-US" sz="1500" err="1">
                <a:latin typeface="Arial Nova"/>
                <a:cs typeface="Calibri"/>
              </a:rPr>
              <a:t>childs</a:t>
            </a:r>
            <a:r>
              <a:rPr lang="en-US" sz="1500">
                <a:latin typeface="Arial Nova"/>
                <a:cs typeface="Calibri"/>
              </a:rPr>
              <a:t> </a:t>
            </a:r>
            <a:r>
              <a:rPr lang="en-US" sz="1500" err="1">
                <a:latin typeface="Arial Nova"/>
                <a:cs typeface="Calibri"/>
              </a:rPr>
              <a:t>enviroment</a:t>
            </a:r>
            <a:r>
              <a:rPr lang="en-US" sz="1500">
                <a:latin typeface="Arial Nova"/>
                <a:cs typeface="Calibri"/>
              </a:rPr>
              <a:t> and the </a:t>
            </a:r>
            <a:r>
              <a:rPr lang="en-US" sz="1500" err="1">
                <a:latin typeface="Arial Nova"/>
                <a:cs typeface="Calibri"/>
              </a:rPr>
              <a:t>behaviour</a:t>
            </a:r>
            <a:r>
              <a:rPr lang="en-US" sz="1500">
                <a:latin typeface="Arial Nova"/>
                <a:cs typeface="Calibri"/>
              </a:rPr>
              <a:t> of individuals surrounding the child have an impact on the way the child will behave and its cognitive development.</a:t>
            </a:r>
          </a:p>
          <a:p>
            <a:pPr>
              <a:lnSpc>
                <a:spcPct val="90000"/>
              </a:lnSpc>
              <a:buClr>
                <a:srgbClr val="FFFFFF"/>
              </a:buClr>
            </a:pPr>
            <a:r>
              <a:rPr lang="en-US" sz="1500">
                <a:latin typeface="Arial Nova"/>
                <a:cs typeface="Calibri"/>
              </a:rPr>
              <a:t>According to Gross, R (2015) His theory highlighted a child development is through the social aspect of play and learning through adult led influences and child initiated activity </a:t>
            </a:r>
          </a:p>
          <a:p>
            <a:pPr>
              <a:lnSpc>
                <a:spcPct val="90000"/>
              </a:lnSpc>
              <a:buClr>
                <a:srgbClr val="FFFFFF"/>
              </a:buClr>
            </a:pPr>
            <a:r>
              <a:rPr lang="en-US" sz="1500">
                <a:latin typeface="Arial Nova"/>
                <a:cs typeface="Calibri"/>
              </a:rPr>
              <a:t>It is a crucial part of a child development.</a:t>
            </a:r>
          </a:p>
          <a:p>
            <a:pPr>
              <a:lnSpc>
                <a:spcPct val="90000"/>
              </a:lnSpc>
              <a:buClr>
                <a:srgbClr val="FFFFFF"/>
              </a:buClr>
            </a:pPr>
            <a:endParaRPr lang="en-US" sz="1500">
              <a:latin typeface="Arial Nova"/>
              <a:cs typeface="Calibri"/>
            </a:endParaRPr>
          </a:p>
        </p:txBody>
      </p:sp>
      <p:pic>
        <p:nvPicPr>
          <p:cNvPr id="5" name="Picture 5" descr="A picture containing text&#10;&#10;Description automatically generated">
            <a:extLst>
              <a:ext uri="{FF2B5EF4-FFF2-40B4-BE49-F238E27FC236}">
                <a16:creationId xmlns:a16="http://schemas.microsoft.com/office/drawing/2014/main" id="{1DB40642-3004-1BA2-B0C2-B538263F0AC7}"/>
              </a:ext>
            </a:extLst>
          </p:cNvPr>
          <p:cNvPicPr>
            <a:picLocks noChangeAspect="1"/>
          </p:cNvPicPr>
          <p:nvPr/>
        </p:nvPicPr>
        <p:blipFill>
          <a:blip r:embed="rId3"/>
          <a:stretch>
            <a:fillRect/>
          </a:stretch>
        </p:blipFill>
        <p:spPr>
          <a:xfrm>
            <a:off x="5289752" y="647419"/>
            <a:ext cx="6095593" cy="457169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TextBox 2">
            <a:extLst>
              <a:ext uri="{FF2B5EF4-FFF2-40B4-BE49-F238E27FC236}">
                <a16:creationId xmlns:a16="http://schemas.microsoft.com/office/drawing/2014/main" id="{EAB0B9B1-034D-22BF-1370-8F1C289AB3AC}"/>
              </a:ext>
            </a:extLst>
          </p:cNvPr>
          <p:cNvSpPr txBox="1"/>
          <p:nvPr/>
        </p:nvSpPr>
        <p:spPr>
          <a:xfrm>
            <a:off x="5660571" y="5606142"/>
            <a:ext cx="51707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Didau, (2017)</a:t>
            </a:r>
          </a:p>
        </p:txBody>
      </p:sp>
      <p:sp>
        <p:nvSpPr>
          <p:cNvPr id="4" name="Slide Number Placeholder 3">
            <a:extLst>
              <a:ext uri="{FF2B5EF4-FFF2-40B4-BE49-F238E27FC236}">
                <a16:creationId xmlns:a16="http://schemas.microsoft.com/office/drawing/2014/main" id="{98DE0899-ECFF-2C82-8777-C9D9781708BD}"/>
              </a:ext>
            </a:extLst>
          </p:cNvPr>
          <p:cNvSpPr>
            <a:spLocks noGrp="1"/>
          </p:cNvSpPr>
          <p:nvPr>
            <p:ph type="sldNum" sz="quarter" idx="12"/>
          </p:nvPr>
        </p:nvSpPr>
        <p:spPr/>
        <p:txBody>
          <a:bodyPr/>
          <a:lstStyle/>
          <a:p>
            <a:r>
              <a:rPr lang="en-US" sz="2000" dirty="0">
                <a:cs typeface="Calibri"/>
              </a:rPr>
              <a:t>6</a:t>
            </a:r>
            <a:endParaRPr lang="en-US" dirty="0">
              <a:cs typeface="Calibri"/>
            </a:endParaRPr>
          </a:p>
        </p:txBody>
      </p:sp>
    </p:spTree>
    <p:extLst>
      <p:ext uri="{BB962C8B-B14F-4D97-AF65-F5344CB8AC3E}">
        <p14:creationId xmlns:p14="http://schemas.microsoft.com/office/powerpoint/2010/main" val="3972231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81016-7C79-1FE5-2FA6-DBEE17118979}"/>
              </a:ext>
            </a:extLst>
          </p:cNvPr>
          <p:cNvSpPr>
            <a:spLocks noGrp="1"/>
          </p:cNvSpPr>
          <p:nvPr>
            <p:ph type="title"/>
          </p:nvPr>
        </p:nvSpPr>
        <p:spPr/>
        <p:txBody>
          <a:bodyPr/>
          <a:lstStyle/>
          <a:p>
            <a:r>
              <a:rPr lang="en-GB">
                <a:cs typeface="Calibri Light"/>
              </a:rPr>
              <a:t>Creche activities for children aged 0-2 years </a:t>
            </a:r>
            <a:endParaRPr lang="en-GB"/>
          </a:p>
        </p:txBody>
      </p:sp>
      <p:sp>
        <p:nvSpPr>
          <p:cNvPr id="3" name="Content Placeholder 2">
            <a:extLst>
              <a:ext uri="{FF2B5EF4-FFF2-40B4-BE49-F238E27FC236}">
                <a16:creationId xmlns:a16="http://schemas.microsoft.com/office/drawing/2014/main" id="{48B6D7DF-E72F-DE3A-5BE4-D060CDD88F03}"/>
              </a:ext>
            </a:extLst>
          </p:cNvPr>
          <p:cNvSpPr>
            <a:spLocks noGrp="1"/>
          </p:cNvSpPr>
          <p:nvPr>
            <p:ph idx="1"/>
          </p:nvPr>
        </p:nvSpPr>
        <p:spPr/>
        <p:txBody>
          <a:bodyPr>
            <a:normAutofit fontScale="92500"/>
          </a:bodyPr>
          <a:lstStyle/>
          <a:p>
            <a:pPr marL="0" indent="0">
              <a:buClr>
                <a:srgbClr val="FFFFFF"/>
              </a:buClr>
              <a:buNone/>
            </a:pPr>
            <a:r>
              <a:rPr lang="en-GB" sz="2000" dirty="0">
                <a:latin typeface="Arial Nova"/>
                <a:cs typeface="Calibri"/>
              </a:rPr>
              <a:t>Activity 1: Pronouncing words / Letter sounds                Raising children Network (2006)  </a:t>
            </a:r>
            <a:endParaRPr lang="en-GB" sz="2000" dirty="0">
              <a:ea typeface="+mn-lt"/>
              <a:cs typeface="+mn-lt"/>
            </a:endParaRPr>
          </a:p>
          <a:p>
            <a:pPr marL="0" indent="0">
              <a:buNone/>
            </a:pPr>
            <a:r>
              <a:rPr lang="en-GB" sz="2000" dirty="0">
                <a:latin typeface="Arial Nova"/>
                <a:cs typeface="Calibri"/>
              </a:rPr>
              <a:t>I have chosen books with images of animals, objects and people (lift the flap), reading and story-telling it helps toddlers learn about sounds words and language. </a:t>
            </a:r>
          </a:p>
          <a:p>
            <a:pPr marL="0" indent="0">
              <a:buNone/>
            </a:pPr>
            <a:r>
              <a:rPr lang="en-GB" sz="2000" dirty="0">
                <a:latin typeface="Arial Nova"/>
                <a:cs typeface="Calibri"/>
              </a:rPr>
              <a:t>At 4 months a baby will develop vision books chosen are black and white </a:t>
            </a:r>
          </a:p>
          <a:p>
            <a:pPr marL="0" indent="0">
              <a:buNone/>
            </a:pPr>
            <a:r>
              <a:rPr lang="en-GB" sz="2000" dirty="0">
                <a:latin typeface="Arial Nova"/>
                <a:cs typeface="Calibri"/>
              </a:rPr>
              <a:t>The children may say basic letter sounds by imitating, however would struggle without the help of MKO to read the word to what they see, therefore they would need further assistance to complete the word with the adult saying the letters out aloud and repeating the word of what they see on the image. (Zone of Proximal Development)</a:t>
            </a:r>
          </a:p>
          <a:p>
            <a:pPr marL="0" indent="0">
              <a:buNone/>
            </a:pPr>
            <a:r>
              <a:rPr lang="en-GB" sz="2000" dirty="0">
                <a:latin typeface="Arial Nova"/>
                <a:cs typeface="Calibri"/>
              </a:rPr>
              <a:t>This has been informed by Vygotsky that the child will have some idea of what they know and the adult will assist in what they don’t know in order to achieve the final result.</a:t>
            </a:r>
          </a:p>
          <a:p>
            <a:pPr marL="0" indent="0">
              <a:buNone/>
            </a:pPr>
            <a:endParaRPr lang="en-GB"/>
          </a:p>
        </p:txBody>
      </p:sp>
      <p:sp>
        <p:nvSpPr>
          <p:cNvPr id="4" name="Slide Number Placeholder 3">
            <a:extLst>
              <a:ext uri="{FF2B5EF4-FFF2-40B4-BE49-F238E27FC236}">
                <a16:creationId xmlns:a16="http://schemas.microsoft.com/office/drawing/2014/main" id="{F718037B-16FE-884F-F38B-2BE311207B5E}"/>
              </a:ext>
            </a:extLst>
          </p:cNvPr>
          <p:cNvSpPr>
            <a:spLocks noGrp="1"/>
          </p:cNvSpPr>
          <p:nvPr>
            <p:ph type="sldNum" sz="quarter" idx="12"/>
          </p:nvPr>
        </p:nvSpPr>
        <p:spPr/>
        <p:txBody>
          <a:bodyPr/>
          <a:lstStyle/>
          <a:p>
            <a:r>
              <a:rPr lang="en-US" sz="2000" dirty="0">
                <a:cs typeface="Calibri"/>
              </a:rPr>
              <a:t>7</a:t>
            </a:r>
            <a:endParaRPr lang="en-US" dirty="0">
              <a:cs typeface="Calibri"/>
            </a:endParaRPr>
          </a:p>
        </p:txBody>
      </p:sp>
    </p:spTree>
    <p:extLst>
      <p:ext uri="{BB962C8B-B14F-4D97-AF65-F5344CB8AC3E}">
        <p14:creationId xmlns:p14="http://schemas.microsoft.com/office/powerpoint/2010/main" val="3800345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A427-1E13-77F1-B068-B0A85563063B}"/>
              </a:ext>
            </a:extLst>
          </p:cNvPr>
          <p:cNvSpPr>
            <a:spLocks noGrp="1"/>
          </p:cNvSpPr>
          <p:nvPr>
            <p:ph type="title"/>
          </p:nvPr>
        </p:nvSpPr>
        <p:spPr>
          <a:xfrm>
            <a:off x="685801" y="609600"/>
            <a:ext cx="5219699" cy="1456267"/>
          </a:xfrm>
        </p:spPr>
        <p:txBody>
          <a:bodyPr>
            <a:normAutofit/>
          </a:bodyPr>
          <a:lstStyle/>
          <a:p>
            <a:r>
              <a:rPr lang="en-GB">
                <a:cs typeface="Calibri Light"/>
              </a:rPr>
              <a:t>Creche activities for children aged 0-2 years</a:t>
            </a:r>
            <a:endParaRPr lang="en-GB"/>
          </a:p>
        </p:txBody>
      </p:sp>
      <p:sp>
        <p:nvSpPr>
          <p:cNvPr id="12" name="Content Placeholder 11">
            <a:extLst>
              <a:ext uri="{FF2B5EF4-FFF2-40B4-BE49-F238E27FC236}">
                <a16:creationId xmlns:a16="http://schemas.microsoft.com/office/drawing/2014/main" id="{2964B462-5828-F979-87C9-A6A618304B02}"/>
              </a:ext>
            </a:extLst>
          </p:cNvPr>
          <p:cNvSpPr>
            <a:spLocks noGrp="1"/>
          </p:cNvSpPr>
          <p:nvPr>
            <p:ph idx="1"/>
          </p:nvPr>
        </p:nvSpPr>
        <p:spPr>
          <a:xfrm>
            <a:off x="53470" y="3090869"/>
            <a:ext cx="5603900" cy="2478659"/>
          </a:xfrm>
        </p:spPr>
        <p:txBody>
          <a:bodyPr vert="horz" lIns="91440" tIns="45720" rIns="91440" bIns="45720" rtlCol="0" anchor="ctr">
            <a:noAutofit/>
          </a:bodyPr>
          <a:lstStyle/>
          <a:p>
            <a:pPr marL="0" indent="0">
              <a:buNone/>
            </a:pPr>
            <a:r>
              <a:rPr lang="en-GB" sz="1600" dirty="0">
                <a:latin typeface="Arial Nova"/>
                <a:cs typeface="Calibri"/>
              </a:rPr>
              <a:t>     Activity 2:  Blocks with shapes              Baba Me (2022)</a:t>
            </a:r>
            <a:endParaRPr lang="en-US" sz="1600">
              <a:latin typeface="Arial Nova"/>
              <a:cs typeface="Calibri"/>
            </a:endParaRPr>
          </a:p>
          <a:p>
            <a:pPr>
              <a:buClr>
                <a:srgbClr val="000000"/>
              </a:buClr>
            </a:pPr>
            <a:r>
              <a:rPr lang="en-GB" sz="1600" dirty="0">
                <a:latin typeface="Arial Nova"/>
                <a:cs typeface="Calibri"/>
              </a:rPr>
              <a:t>The toddler may grip the blocks and see the colour of the blocks but don’t know what the colour and shape is called by feeling the texture of the shape the corners of a triangle. </a:t>
            </a:r>
          </a:p>
          <a:p>
            <a:pPr>
              <a:buClr>
                <a:srgbClr val="000000"/>
              </a:buClr>
            </a:pPr>
            <a:r>
              <a:rPr lang="en-GB" sz="1600" dirty="0">
                <a:latin typeface="Arial Nova"/>
                <a:cs typeface="Calibri"/>
              </a:rPr>
              <a:t>The MKO can guide the </a:t>
            </a:r>
            <a:r>
              <a:rPr lang="en-GB" sz="1600" dirty="0">
                <a:latin typeface="Arial Nova"/>
                <a:ea typeface="Cambria"/>
                <a:cs typeface="Calibri"/>
              </a:rPr>
              <a:t>child </a:t>
            </a:r>
            <a:r>
              <a:rPr lang="en-GB" sz="1600" dirty="0">
                <a:latin typeface="Arial Nova"/>
                <a:cs typeface="Calibri"/>
              </a:rPr>
              <a:t>and stimulate them by handing the block and saying the shape and colour in helping them recognise what the shape is and where the shape is meant to fit . </a:t>
            </a:r>
          </a:p>
          <a:p>
            <a:pPr>
              <a:buClr>
                <a:srgbClr val="000000"/>
              </a:buClr>
            </a:pPr>
            <a:r>
              <a:rPr lang="en-GB" sz="1600" dirty="0">
                <a:latin typeface="Arial Nova"/>
                <a:cs typeface="Calibri"/>
              </a:rPr>
              <a:t>This will help stimulate the child sense of seeing hearing and touching (gripping)  which may later be encouraged to get the shapes in the box and gain confidence with praise and reward. ( Zone of Proximal Development )</a:t>
            </a:r>
          </a:p>
          <a:p>
            <a:pPr>
              <a:buClr>
                <a:srgbClr val="000000"/>
              </a:buClr>
            </a:pPr>
            <a:r>
              <a:rPr lang="en-GB" sz="1600" dirty="0">
                <a:latin typeface="Arial Nova"/>
                <a:cs typeface="Calibri"/>
              </a:rPr>
              <a:t>Furthermore, this activity may lead to sharing and building blocks at a later stage and shape the child to interact with other children too. </a:t>
            </a:r>
          </a:p>
        </p:txBody>
      </p:sp>
      <p:pic>
        <p:nvPicPr>
          <p:cNvPr id="13" name="Picture 13">
            <a:extLst>
              <a:ext uri="{FF2B5EF4-FFF2-40B4-BE49-F238E27FC236}">
                <a16:creationId xmlns:a16="http://schemas.microsoft.com/office/drawing/2014/main" id="{D7C26116-7C73-46AD-F7B5-2974BD3F924C}"/>
              </a:ext>
            </a:extLst>
          </p:cNvPr>
          <p:cNvPicPr>
            <a:picLocks noChangeAspect="1"/>
          </p:cNvPicPr>
          <p:nvPr/>
        </p:nvPicPr>
        <p:blipFill rotWithShape="1">
          <a:blip r:embed="rId3"/>
          <a:srcRect r="2" b="3612"/>
          <a:stretch/>
        </p:blipFill>
        <p:spPr>
          <a:xfrm>
            <a:off x="5902937" y="1197238"/>
            <a:ext cx="5367901"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Slide Number Placeholder 4">
            <a:extLst>
              <a:ext uri="{FF2B5EF4-FFF2-40B4-BE49-F238E27FC236}">
                <a16:creationId xmlns:a16="http://schemas.microsoft.com/office/drawing/2014/main" id="{3759DD2E-C11E-5BBE-47E0-EF98E05CA219}"/>
              </a:ext>
            </a:extLst>
          </p:cNvPr>
          <p:cNvSpPr>
            <a:spLocks noGrp="1"/>
          </p:cNvSpPr>
          <p:nvPr>
            <p:ph type="sldNum" sz="quarter" idx="12"/>
          </p:nvPr>
        </p:nvSpPr>
        <p:spPr>
          <a:xfrm>
            <a:off x="11332860" y="6153603"/>
            <a:ext cx="681794" cy="573768"/>
          </a:xfrm>
        </p:spPr>
        <p:txBody>
          <a:bodyPr/>
          <a:lstStyle/>
          <a:p>
            <a:r>
              <a:rPr lang="en-US" sz="2000" dirty="0">
                <a:cs typeface="Calibri"/>
              </a:rPr>
              <a:t>8</a:t>
            </a:r>
            <a:endParaRPr lang="en-US" dirty="0">
              <a:cs typeface="Calibri"/>
            </a:endParaRPr>
          </a:p>
        </p:txBody>
      </p:sp>
    </p:spTree>
    <p:extLst>
      <p:ext uri="{BB962C8B-B14F-4D97-AF65-F5344CB8AC3E}">
        <p14:creationId xmlns:p14="http://schemas.microsoft.com/office/powerpoint/2010/main" val="595169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22">
            <a:extLst>
              <a:ext uri="{FF2B5EF4-FFF2-40B4-BE49-F238E27FC236}">
                <a16:creationId xmlns:a16="http://schemas.microsoft.com/office/drawing/2014/main" id="{E1EB41F2-E181-4D4D-9131-A30F6B0A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4">
            <a:extLst>
              <a:ext uri="{FF2B5EF4-FFF2-40B4-BE49-F238E27FC236}">
                <a16:creationId xmlns:a16="http://schemas.microsoft.com/office/drawing/2014/main" id="{3D63CC92-C517-4C71-9222-4579252CD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0839"/>
          </a:xfrm>
          <a:custGeom>
            <a:avLst/>
            <a:gdLst>
              <a:gd name="connsiteX0" fmla="*/ 0 w 12192000"/>
              <a:gd name="connsiteY0" fmla="*/ 0 h 2270839"/>
              <a:gd name="connsiteX1" fmla="*/ 12192000 w 12192000"/>
              <a:gd name="connsiteY1" fmla="*/ 0 h 2270839"/>
              <a:gd name="connsiteX2" fmla="*/ 12192000 w 12192000"/>
              <a:gd name="connsiteY2" fmla="*/ 213719 h 2270839"/>
              <a:gd name="connsiteX3" fmla="*/ 12192000 w 12192000"/>
              <a:gd name="connsiteY3" fmla="*/ 471948 h 2270839"/>
              <a:gd name="connsiteX4" fmla="*/ 12192000 w 12192000"/>
              <a:gd name="connsiteY4" fmla="*/ 519830 h 2270839"/>
              <a:gd name="connsiteX5" fmla="*/ 12192000 w 12192000"/>
              <a:gd name="connsiteY5" fmla="*/ 744793 h 2270839"/>
              <a:gd name="connsiteX6" fmla="*/ 12192000 w 12192000"/>
              <a:gd name="connsiteY6" fmla="*/ 1754021 h 2270839"/>
              <a:gd name="connsiteX7" fmla="*/ 11957522 w 12192000"/>
              <a:gd name="connsiteY7" fmla="*/ 1797923 h 2270839"/>
              <a:gd name="connsiteX8" fmla="*/ 11679973 w 12192000"/>
              <a:gd name="connsiteY8" fmla="*/ 1847667 h 2270839"/>
              <a:gd name="connsiteX9" fmla="*/ 11401197 w 12192000"/>
              <a:gd name="connsiteY9" fmla="*/ 1896360 h 2270839"/>
              <a:gd name="connsiteX10" fmla="*/ 11121192 w 12192000"/>
              <a:gd name="connsiteY10" fmla="*/ 1938046 h 2270839"/>
              <a:gd name="connsiteX11" fmla="*/ 10842416 w 12192000"/>
              <a:gd name="connsiteY11" fmla="*/ 1980083 h 2270839"/>
              <a:gd name="connsiteX12" fmla="*/ 10562411 w 12192000"/>
              <a:gd name="connsiteY12" fmla="*/ 2019318 h 2270839"/>
              <a:gd name="connsiteX13" fmla="*/ 10286091 w 12192000"/>
              <a:gd name="connsiteY13" fmla="*/ 2052947 h 2270839"/>
              <a:gd name="connsiteX14" fmla="*/ 10006086 w 12192000"/>
              <a:gd name="connsiteY14" fmla="*/ 2084825 h 2270839"/>
              <a:gd name="connsiteX15" fmla="*/ 9727310 w 12192000"/>
              <a:gd name="connsiteY15" fmla="*/ 2113901 h 2270839"/>
              <a:gd name="connsiteX16" fmla="*/ 9453445 w 12192000"/>
              <a:gd name="connsiteY16" fmla="*/ 2139123 h 2270839"/>
              <a:gd name="connsiteX17" fmla="*/ 9175897 w 12192000"/>
              <a:gd name="connsiteY17" fmla="*/ 2164345 h 2270839"/>
              <a:gd name="connsiteX18" fmla="*/ 8902033 w 12192000"/>
              <a:gd name="connsiteY18" fmla="*/ 2185364 h 2270839"/>
              <a:gd name="connsiteX19" fmla="*/ 8628169 w 12192000"/>
              <a:gd name="connsiteY19" fmla="*/ 2201828 h 2270839"/>
              <a:gd name="connsiteX20" fmla="*/ 8355533 w 12192000"/>
              <a:gd name="connsiteY20" fmla="*/ 2218994 h 2270839"/>
              <a:gd name="connsiteX21" fmla="*/ 8085353 w 12192000"/>
              <a:gd name="connsiteY21" fmla="*/ 2233356 h 2270839"/>
              <a:gd name="connsiteX22" fmla="*/ 7817629 w 12192000"/>
              <a:gd name="connsiteY22" fmla="*/ 2243515 h 2270839"/>
              <a:gd name="connsiteX23" fmla="*/ 7549905 w 12192000"/>
              <a:gd name="connsiteY23" fmla="*/ 2252273 h 2270839"/>
              <a:gd name="connsiteX24" fmla="*/ 7284638 w 12192000"/>
              <a:gd name="connsiteY24" fmla="*/ 2260680 h 2270839"/>
              <a:gd name="connsiteX25" fmla="*/ 7023055 w 12192000"/>
              <a:gd name="connsiteY25" fmla="*/ 2264534 h 2270839"/>
              <a:gd name="connsiteX26" fmla="*/ 6761472 w 12192000"/>
              <a:gd name="connsiteY26" fmla="*/ 2268737 h 2270839"/>
              <a:gd name="connsiteX27" fmla="*/ 6503573 w 12192000"/>
              <a:gd name="connsiteY27" fmla="*/ 2270839 h 2270839"/>
              <a:gd name="connsiteX28" fmla="*/ 6248130 w 12192000"/>
              <a:gd name="connsiteY28" fmla="*/ 2268737 h 2270839"/>
              <a:gd name="connsiteX29" fmla="*/ 5995144 w 12192000"/>
              <a:gd name="connsiteY29" fmla="*/ 2268737 h 2270839"/>
              <a:gd name="connsiteX30" fmla="*/ 5744613 w 12192000"/>
              <a:gd name="connsiteY30" fmla="*/ 2264534 h 2270839"/>
              <a:gd name="connsiteX31" fmla="*/ 5498995 w 12192000"/>
              <a:gd name="connsiteY31" fmla="*/ 2258228 h 2270839"/>
              <a:gd name="connsiteX32" fmla="*/ 5255834 w 12192000"/>
              <a:gd name="connsiteY32" fmla="*/ 2252273 h 2270839"/>
              <a:gd name="connsiteX33" fmla="*/ 5017584 w 12192000"/>
              <a:gd name="connsiteY33" fmla="*/ 2245617 h 2270839"/>
              <a:gd name="connsiteX34" fmla="*/ 4780562 w 12192000"/>
              <a:gd name="connsiteY34" fmla="*/ 2235458 h 2270839"/>
              <a:gd name="connsiteX35" fmla="*/ 4547227 w 12192000"/>
              <a:gd name="connsiteY35" fmla="*/ 2224598 h 2270839"/>
              <a:gd name="connsiteX36" fmla="*/ 4318800 w 12192000"/>
              <a:gd name="connsiteY36" fmla="*/ 2214790 h 2270839"/>
              <a:gd name="connsiteX37" fmla="*/ 3873004 w 12192000"/>
              <a:gd name="connsiteY37" fmla="*/ 2187115 h 2270839"/>
              <a:gd name="connsiteX38" fmla="*/ 3445628 w 12192000"/>
              <a:gd name="connsiteY38" fmla="*/ 2157690 h 2270839"/>
              <a:gd name="connsiteX39" fmla="*/ 3035446 w 12192000"/>
              <a:gd name="connsiteY39" fmla="*/ 2126862 h 2270839"/>
              <a:gd name="connsiteX40" fmla="*/ 2647370 w 12192000"/>
              <a:gd name="connsiteY40" fmla="*/ 2092883 h 2270839"/>
              <a:gd name="connsiteX41" fmla="*/ 2276487 w 12192000"/>
              <a:gd name="connsiteY41" fmla="*/ 2057501 h 2270839"/>
              <a:gd name="connsiteX42" fmla="*/ 1932621 w 12192000"/>
              <a:gd name="connsiteY42" fmla="*/ 2019318 h 2270839"/>
              <a:gd name="connsiteX43" fmla="*/ 1609634 w 12192000"/>
              <a:gd name="connsiteY43" fmla="*/ 1981835 h 2270839"/>
              <a:gd name="connsiteX44" fmla="*/ 1312435 w 12192000"/>
              <a:gd name="connsiteY44" fmla="*/ 1944352 h 2270839"/>
              <a:gd name="connsiteX45" fmla="*/ 1039799 w 12192000"/>
              <a:gd name="connsiteY45" fmla="*/ 1908971 h 2270839"/>
              <a:gd name="connsiteX46" fmla="*/ 797865 w 12192000"/>
              <a:gd name="connsiteY46" fmla="*/ 1875341 h 2270839"/>
              <a:gd name="connsiteX47" fmla="*/ 579265 w 12192000"/>
              <a:gd name="connsiteY47" fmla="*/ 1843463 h 2270839"/>
              <a:gd name="connsiteX48" fmla="*/ 395052 w 12192000"/>
              <a:gd name="connsiteY48" fmla="*/ 1816840 h 2270839"/>
              <a:gd name="connsiteX49" fmla="*/ 240312 w 12192000"/>
              <a:gd name="connsiteY49" fmla="*/ 1791617 h 2270839"/>
              <a:gd name="connsiteX50" fmla="*/ 27853 w 12192000"/>
              <a:gd name="connsiteY50" fmla="*/ 1755536 h 2270839"/>
              <a:gd name="connsiteX51" fmla="*/ 0 w 12192000"/>
              <a:gd name="connsiteY51" fmla="*/ 1750823 h 2270839"/>
              <a:gd name="connsiteX52" fmla="*/ 0 w 12192000"/>
              <a:gd name="connsiteY52" fmla="*/ 744793 h 2270839"/>
              <a:gd name="connsiteX53" fmla="*/ 0 w 12192000"/>
              <a:gd name="connsiteY53" fmla="*/ 519830 h 2270839"/>
              <a:gd name="connsiteX54" fmla="*/ 0 w 12192000"/>
              <a:gd name="connsiteY54" fmla="*/ 471948 h 2270839"/>
              <a:gd name="connsiteX55" fmla="*/ 0 w 12192000"/>
              <a:gd name="connsiteY55" fmla="*/ 213719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2270839">
                <a:moveTo>
                  <a:pt x="0" y="0"/>
                </a:moveTo>
                <a:lnTo>
                  <a:pt x="12192000" y="0"/>
                </a:lnTo>
                <a:lnTo>
                  <a:pt x="12192000" y="213719"/>
                </a:lnTo>
                <a:lnTo>
                  <a:pt x="12192000" y="471948"/>
                </a:lnTo>
                <a:lnTo>
                  <a:pt x="12192000" y="519830"/>
                </a:lnTo>
                <a:lnTo>
                  <a:pt x="12192000" y="744793"/>
                </a:lnTo>
                <a:lnTo>
                  <a:pt x="12192000" y="1754021"/>
                </a:lnTo>
                <a:lnTo>
                  <a:pt x="11957522" y="1797923"/>
                </a:lnTo>
                <a:lnTo>
                  <a:pt x="11679973" y="1847667"/>
                </a:lnTo>
                <a:lnTo>
                  <a:pt x="11401197" y="1896360"/>
                </a:lnTo>
                <a:lnTo>
                  <a:pt x="11121192" y="1938046"/>
                </a:lnTo>
                <a:lnTo>
                  <a:pt x="10842416" y="1980083"/>
                </a:lnTo>
                <a:lnTo>
                  <a:pt x="10562411" y="2019318"/>
                </a:lnTo>
                <a:lnTo>
                  <a:pt x="10286091" y="2052947"/>
                </a:lnTo>
                <a:lnTo>
                  <a:pt x="10006086" y="2084825"/>
                </a:lnTo>
                <a:lnTo>
                  <a:pt x="9727310" y="2113901"/>
                </a:lnTo>
                <a:lnTo>
                  <a:pt x="9453445" y="2139123"/>
                </a:lnTo>
                <a:lnTo>
                  <a:pt x="9175897" y="2164345"/>
                </a:lnTo>
                <a:lnTo>
                  <a:pt x="8902033" y="2185364"/>
                </a:lnTo>
                <a:lnTo>
                  <a:pt x="8628169" y="2201828"/>
                </a:lnTo>
                <a:lnTo>
                  <a:pt x="8355533" y="2218994"/>
                </a:lnTo>
                <a:lnTo>
                  <a:pt x="8085353" y="2233356"/>
                </a:lnTo>
                <a:lnTo>
                  <a:pt x="7817629" y="2243515"/>
                </a:lnTo>
                <a:lnTo>
                  <a:pt x="7549905" y="2252273"/>
                </a:lnTo>
                <a:lnTo>
                  <a:pt x="7284638" y="2260680"/>
                </a:lnTo>
                <a:lnTo>
                  <a:pt x="7023055" y="2264534"/>
                </a:lnTo>
                <a:lnTo>
                  <a:pt x="6761472" y="2268737"/>
                </a:lnTo>
                <a:lnTo>
                  <a:pt x="6503573" y="2270839"/>
                </a:lnTo>
                <a:lnTo>
                  <a:pt x="6248130" y="2268737"/>
                </a:lnTo>
                <a:lnTo>
                  <a:pt x="5995144" y="2268737"/>
                </a:lnTo>
                <a:lnTo>
                  <a:pt x="5744613" y="2264534"/>
                </a:lnTo>
                <a:lnTo>
                  <a:pt x="5498995" y="2258228"/>
                </a:lnTo>
                <a:lnTo>
                  <a:pt x="5255834" y="2252273"/>
                </a:lnTo>
                <a:lnTo>
                  <a:pt x="5017584" y="2245617"/>
                </a:lnTo>
                <a:lnTo>
                  <a:pt x="4780562" y="2235458"/>
                </a:lnTo>
                <a:lnTo>
                  <a:pt x="4547227" y="2224598"/>
                </a:lnTo>
                <a:lnTo>
                  <a:pt x="4318800" y="2214790"/>
                </a:lnTo>
                <a:lnTo>
                  <a:pt x="3873004" y="2187115"/>
                </a:lnTo>
                <a:lnTo>
                  <a:pt x="3445628" y="2157690"/>
                </a:lnTo>
                <a:lnTo>
                  <a:pt x="3035446" y="2126862"/>
                </a:lnTo>
                <a:lnTo>
                  <a:pt x="2647370" y="2092883"/>
                </a:lnTo>
                <a:lnTo>
                  <a:pt x="2276487" y="2057501"/>
                </a:lnTo>
                <a:lnTo>
                  <a:pt x="1932621" y="2019318"/>
                </a:lnTo>
                <a:lnTo>
                  <a:pt x="1609634" y="1981835"/>
                </a:lnTo>
                <a:lnTo>
                  <a:pt x="1312435" y="1944352"/>
                </a:lnTo>
                <a:lnTo>
                  <a:pt x="1039799" y="1908971"/>
                </a:lnTo>
                <a:lnTo>
                  <a:pt x="797865" y="1875341"/>
                </a:lnTo>
                <a:lnTo>
                  <a:pt x="579265" y="1843463"/>
                </a:lnTo>
                <a:lnTo>
                  <a:pt x="395052" y="1816840"/>
                </a:lnTo>
                <a:lnTo>
                  <a:pt x="240312" y="1791617"/>
                </a:lnTo>
                <a:lnTo>
                  <a:pt x="27853" y="1755536"/>
                </a:lnTo>
                <a:lnTo>
                  <a:pt x="0" y="1750823"/>
                </a:lnTo>
                <a:lnTo>
                  <a:pt x="0" y="744793"/>
                </a:lnTo>
                <a:lnTo>
                  <a:pt x="0" y="519830"/>
                </a:lnTo>
                <a:lnTo>
                  <a:pt x="0" y="471948"/>
                </a:lnTo>
                <a:lnTo>
                  <a:pt x="0" y="213719"/>
                </a:lnTo>
                <a:close/>
              </a:path>
            </a:pathLst>
          </a:custGeom>
          <a:solidFill>
            <a:schemeClr val="tx2"/>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pic>
        <p:nvPicPr>
          <p:cNvPr id="36" name="Picture 26">
            <a:extLst>
              <a:ext uri="{FF2B5EF4-FFF2-40B4-BE49-F238E27FC236}">
                <a16:creationId xmlns:a16="http://schemas.microsoft.com/office/drawing/2014/main" id="{40A39FDC-39F4-4CB7-873B-8D786EC025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900" b="63148"/>
          <a:stretch/>
        </p:blipFill>
        <p:spPr>
          <a:xfrm>
            <a:off x="4071257" y="1"/>
            <a:ext cx="8117568" cy="2270839"/>
          </a:xfrm>
          <a:custGeom>
            <a:avLst/>
            <a:gdLst>
              <a:gd name="connsiteX0" fmla="*/ 0 w 8117568"/>
              <a:gd name="connsiteY0" fmla="*/ 0 h 2270839"/>
              <a:gd name="connsiteX1" fmla="*/ 8117568 w 8117568"/>
              <a:gd name="connsiteY1" fmla="*/ 0 h 2270839"/>
              <a:gd name="connsiteX2" fmla="*/ 8117568 w 8117568"/>
              <a:gd name="connsiteY2" fmla="*/ 1754616 h 2270839"/>
              <a:gd name="connsiteX3" fmla="*/ 7886265 w 8117568"/>
              <a:gd name="connsiteY3" fmla="*/ 1797923 h 2270839"/>
              <a:gd name="connsiteX4" fmla="*/ 7608716 w 8117568"/>
              <a:gd name="connsiteY4" fmla="*/ 1847667 h 2270839"/>
              <a:gd name="connsiteX5" fmla="*/ 7329940 w 8117568"/>
              <a:gd name="connsiteY5" fmla="*/ 1896360 h 2270839"/>
              <a:gd name="connsiteX6" fmla="*/ 7049935 w 8117568"/>
              <a:gd name="connsiteY6" fmla="*/ 1938046 h 2270839"/>
              <a:gd name="connsiteX7" fmla="*/ 6771159 w 8117568"/>
              <a:gd name="connsiteY7" fmla="*/ 1980083 h 2270839"/>
              <a:gd name="connsiteX8" fmla="*/ 6491154 w 8117568"/>
              <a:gd name="connsiteY8" fmla="*/ 2019318 h 2270839"/>
              <a:gd name="connsiteX9" fmla="*/ 6214834 w 8117568"/>
              <a:gd name="connsiteY9" fmla="*/ 2052947 h 2270839"/>
              <a:gd name="connsiteX10" fmla="*/ 5934829 w 8117568"/>
              <a:gd name="connsiteY10" fmla="*/ 2084825 h 2270839"/>
              <a:gd name="connsiteX11" fmla="*/ 5656053 w 8117568"/>
              <a:gd name="connsiteY11" fmla="*/ 2113901 h 2270839"/>
              <a:gd name="connsiteX12" fmla="*/ 5382188 w 8117568"/>
              <a:gd name="connsiteY12" fmla="*/ 2139123 h 2270839"/>
              <a:gd name="connsiteX13" fmla="*/ 5104640 w 8117568"/>
              <a:gd name="connsiteY13" fmla="*/ 2164345 h 2270839"/>
              <a:gd name="connsiteX14" fmla="*/ 4830776 w 8117568"/>
              <a:gd name="connsiteY14" fmla="*/ 2185364 h 2270839"/>
              <a:gd name="connsiteX15" fmla="*/ 4556912 w 8117568"/>
              <a:gd name="connsiteY15" fmla="*/ 2201828 h 2270839"/>
              <a:gd name="connsiteX16" fmla="*/ 4284276 w 8117568"/>
              <a:gd name="connsiteY16" fmla="*/ 2218994 h 2270839"/>
              <a:gd name="connsiteX17" fmla="*/ 4014096 w 8117568"/>
              <a:gd name="connsiteY17" fmla="*/ 2233356 h 2270839"/>
              <a:gd name="connsiteX18" fmla="*/ 3746372 w 8117568"/>
              <a:gd name="connsiteY18" fmla="*/ 2243515 h 2270839"/>
              <a:gd name="connsiteX19" fmla="*/ 3478648 w 8117568"/>
              <a:gd name="connsiteY19" fmla="*/ 2252273 h 2270839"/>
              <a:gd name="connsiteX20" fmla="*/ 3213381 w 8117568"/>
              <a:gd name="connsiteY20" fmla="*/ 2260680 h 2270839"/>
              <a:gd name="connsiteX21" fmla="*/ 2951798 w 8117568"/>
              <a:gd name="connsiteY21" fmla="*/ 2264534 h 2270839"/>
              <a:gd name="connsiteX22" fmla="*/ 2690215 w 8117568"/>
              <a:gd name="connsiteY22" fmla="*/ 2268737 h 2270839"/>
              <a:gd name="connsiteX23" fmla="*/ 2432316 w 8117568"/>
              <a:gd name="connsiteY23" fmla="*/ 2270839 h 2270839"/>
              <a:gd name="connsiteX24" fmla="*/ 2176873 w 8117568"/>
              <a:gd name="connsiteY24" fmla="*/ 2268737 h 2270839"/>
              <a:gd name="connsiteX25" fmla="*/ 1923887 w 8117568"/>
              <a:gd name="connsiteY25" fmla="*/ 2268737 h 2270839"/>
              <a:gd name="connsiteX26" fmla="*/ 1673356 w 8117568"/>
              <a:gd name="connsiteY26" fmla="*/ 2264534 h 2270839"/>
              <a:gd name="connsiteX27" fmla="*/ 1427738 w 8117568"/>
              <a:gd name="connsiteY27" fmla="*/ 2258228 h 2270839"/>
              <a:gd name="connsiteX28" fmla="*/ 1184577 w 8117568"/>
              <a:gd name="connsiteY28" fmla="*/ 2252273 h 2270839"/>
              <a:gd name="connsiteX29" fmla="*/ 946327 w 8117568"/>
              <a:gd name="connsiteY29" fmla="*/ 2245617 h 2270839"/>
              <a:gd name="connsiteX30" fmla="*/ 709305 w 8117568"/>
              <a:gd name="connsiteY30" fmla="*/ 2235458 h 2270839"/>
              <a:gd name="connsiteX31" fmla="*/ 475970 w 8117568"/>
              <a:gd name="connsiteY31" fmla="*/ 2224598 h 2270839"/>
              <a:gd name="connsiteX32" fmla="*/ 247543 w 8117568"/>
              <a:gd name="connsiteY32" fmla="*/ 2214790 h 2270839"/>
              <a:gd name="connsiteX33" fmla="*/ 0 w 8117568"/>
              <a:gd name="connsiteY33" fmla="*/ 2199423 h 227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117568" h="2270839">
                <a:moveTo>
                  <a:pt x="0" y="0"/>
                </a:moveTo>
                <a:lnTo>
                  <a:pt x="8117568" y="0"/>
                </a:lnTo>
                <a:lnTo>
                  <a:pt x="8117568" y="1754616"/>
                </a:lnTo>
                <a:lnTo>
                  <a:pt x="7886265" y="1797923"/>
                </a:lnTo>
                <a:lnTo>
                  <a:pt x="7608716" y="1847667"/>
                </a:lnTo>
                <a:lnTo>
                  <a:pt x="7329940" y="1896360"/>
                </a:lnTo>
                <a:lnTo>
                  <a:pt x="7049935" y="1938046"/>
                </a:lnTo>
                <a:lnTo>
                  <a:pt x="6771159" y="1980083"/>
                </a:lnTo>
                <a:lnTo>
                  <a:pt x="6491154" y="2019318"/>
                </a:lnTo>
                <a:lnTo>
                  <a:pt x="6214834" y="2052947"/>
                </a:lnTo>
                <a:lnTo>
                  <a:pt x="5934829" y="2084825"/>
                </a:lnTo>
                <a:lnTo>
                  <a:pt x="5656053" y="2113901"/>
                </a:lnTo>
                <a:lnTo>
                  <a:pt x="5382188" y="2139123"/>
                </a:lnTo>
                <a:lnTo>
                  <a:pt x="5104640" y="2164345"/>
                </a:lnTo>
                <a:lnTo>
                  <a:pt x="4830776" y="2185364"/>
                </a:lnTo>
                <a:lnTo>
                  <a:pt x="4556912" y="2201828"/>
                </a:lnTo>
                <a:lnTo>
                  <a:pt x="4284276" y="2218994"/>
                </a:lnTo>
                <a:lnTo>
                  <a:pt x="4014096" y="2233356"/>
                </a:lnTo>
                <a:lnTo>
                  <a:pt x="3746372" y="2243515"/>
                </a:lnTo>
                <a:lnTo>
                  <a:pt x="3478648" y="2252273"/>
                </a:lnTo>
                <a:lnTo>
                  <a:pt x="3213381" y="2260680"/>
                </a:lnTo>
                <a:lnTo>
                  <a:pt x="2951798" y="2264534"/>
                </a:lnTo>
                <a:lnTo>
                  <a:pt x="2690215" y="2268737"/>
                </a:lnTo>
                <a:lnTo>
                  <a:pt x="2432316" y="2270839"/>
                </a:lnTo>
                <a:lnTo>
                  <a:pt x="2176873" y="2268737"/>
                </a:lnTo>
                <a:lnTo>
                  <a:pt x="1923887" y="2268737"/>
                </a:lnTo>
                <a:lnTo>
                  <a:pt x="1673356" y="2264534"/>
                </a:lnTo>
                <a:lnTo>
                  <a:pt x="1427738" y="2258228"/>
                </a:lnTo>
                <a:lnTo>
                  <a:pt x="1184577" y="2252273"/>
                </a:lnTo>
                <a:lnTo>
                  <a:pt x="946327" y="2245617"/>
                </a:lnTo>
                <a:lnTo>
                  <a:pt x="709305" y="2235458"/>
                </a:lnTo>
                <a:lnTo>
                  <a:pt x="475970" y="2224598"/>
                </a:lnTo>
                <a:lnTo>
                  <a:pt x="247543" y="2214790"/>
                </a:lnTo>
                <a:lnTo>
                  <a:pt x="0" y="2199423"/>
                </a:lnTo>
                <a:close/>
              </a:path>
            </a:pathLst>
          </a:custGeom>
        </p:spPr>
      </p:pic>
      <p:sp>
        <p:nvSpPr>
          <p:cNvPr id="2" name="Title 1">
            <a:extLst>
              <a:ext uri="{FF2B5EF4-FFF2-40B4-BE49-F238E27FC236}">
                <a16:creationId xmlns:a16="http://schemas.microsoft.com/office/drawing/2014/main" id="{5C475067-B6A1-00AA-8B50-38A185F7CDA1}"/>
              </a:ext>
            </a:extLst>
          </p:cNvPr>
          <p:cNvSpPr>
            <a:spLocks noGrp="1"/>
          </p:cNvSpPr>
          <p:nvPr>
            <p:ph type="title"/>
          </p:nvPr>
        </p:nvSpPr>
        <p:spPr>
          <a:xfrm>
            <a:off x="1030288" y="609600"/>
            <a:ext cx="10131425" cy="1110343"/>
          </a:xfrm>
        </p:spPr>
        <p:txBody>
          <a:bodyPr>
            <a:normAutofit/>
          </a:bodyPr>
          <a:lstStyle/>
          <a:p>
            <a:pPr algn="ctr"/>
            <a:r>
              <a:rPr lang="en-GB">
                <a:solidFill>
                  <a:schemeClr val="bg1"/>
                </a:solidFill>
                <a:latin typeface="Arial Nova"/>
              </a:rPr>
              <a:t>Conclusion</a:t>
            </a:r>
            <a:endParaRPr lang="en-GB">
              <a:solidFill>
                <a:schemeClr val="bg1"/>
              </a:solidFill>
              <a:cs typeface="Calibri Light"/>
            </a:endParaRPr>
          </a:p>
        </p:txBody>
      </p:sp>
      <p:sp>
        <p:nvSpPr>
          <p:cNvPr id="18" name="Content Placeholder 13">
            <a:extLst>
              <a:ext uri="{FF2B5EF4-FFF2-40B4-BE49-F238E27FC236}">
                <a16:creationId xmlns:a16="http://schemas.microsoft.com/office/drawing/2014/main" id="{9C87C2EB-94CF-67DD-1EF8-D319D60FC78A}"/>
              </a:ext>
            </a:extLst>
          </p:cNvPr>
          <p:cNvSpPr>
            <a:spLocks noGrp="1"/>
          </p:cNvSpPr>
          <p:nvPr>
            <p:ph idx="1"/>
          </p:nvPr>
        </p:nvSpPr>
        <p:spPr>
          <a:xfrm>
            <a:off x="685801" y="2592572"/>
            <a:ext cx="10820400" cy="3198627"/>
          </a:xfrm>
        </p:spPr>
        <p:txBody>
          <a:bodyPr vert="horz" lIns="91440" tIns="45720" rIns="91440" bIns="45720" rtlCol="0" anchor="ctr">
            <a:noAutofit/>
          </a:bodyPr>
          <a:lstStyle/>
          <a:p>
            <a:pPr marL="0" indent="0">
              <a:buNone/>
            </a:pPr>
            <a:r>
              <a:rPr lang="en-US" sz="2000" dirty="0">
                <a:latin typeface="Arial Nova"/>
                <a:cs typeface="Calibri" panose="020F0502020204030204"/>
              </a:rPr>
              <a:t>Vygotsky believed children are born with </a:t>
            </a:r>
            <a:r>
              <a:rPr lang="en-US" sz="2000" err="1">
                <a:latin typeface="Arial Nova"/>
                <a:cs typeface="Calibri" panose="020F0502020204030204"/>
              </a:rPr>
              <a:t>Sensori</a:t>
            </a:r>
            <a:r>
              <a:rPr lang="en-US" sz="2000" dirty="0">
                <a:latin typeface="Arial Nova"/>
                <a:cs typeface="Calibri" panose="020F0502020204030204"/>
              </a:rPr>
              <a:t> motor skills which will develop according to the social background, when change takes place so will the learning opportunities.</a:t>
            </a:r>
          </a:p>
          <a:p>
            <a:pPr marL="0" indent="0">
              <a:buNone/>
            </a:pPr>
            <a:r>
              <a:rPr lang="en-US" sz="2000" dirty="0">
                <a:latin typeface="Arial Nova"/>
                <a:cs typeface="Calibri" panose="020F0502020204030204"/>
              </a:rPr>
              <a:t>There is No Universal schemas (Boyd, D 2019)</a:t>
            </a:r>
          </a:p>
          <a:p>
            <a:pPr marL="0" indent="0">
              <a:buNone/>
            </a:pPr>
            <a:r>
              <a:rPr lang="en-US" sz="2000" dirty="0">
                <a:latin typeface="Arial Nova"/>
                <a:cs typeface="Calibri" panose="020F0502020204030204"/>
              </a:rPr>
              <a:t>There has been a lot of agreements with Vygotsky's theory (Schaffer, 2014) that language and thought are both crucial for developing. </a:t>
            </a:r>
          </a:p>
          <a:p>
            <a:pPr marL="0" indent="0">
              <a:buNone/>
            </a:pPr>
            <a:r>
              <a:rPr lang="en-US" sz="2000" dirty="0">
                <a:latin typeface="Arial Nova"/>
                <a:cs typeface="Calibri" panose="020F0502020204030204"/>
              </a:rPr>
              <a:t>Having critically thought and compared both theories and used for my two activities. I have concluded Vygotsky's theory is logical  and is used in a lot of educational settings and that children do depend upon the MKO to learn and develop throughout life whether it is achieving at once or in improving with limited </a:t>
            </a:r>
            <a:r>
              <a:rPr lang="en-US" sz="2000">
                <a:latin typeface="Arial Nova"/>
                <a:cs typeface="Calibri" panose="020F0502020204030204"/>
              </a:rPr>
              <a:t>guidance till one can fully accomplish the task/skill.</a:t>
            </a:r>
            <a:endParaRPr lang="en-US" sz="2000" dirty="0">
              <a:latin typeface="Arial Nova"/>
              <a:cs typeface="Calibri" panose="020F0502020204030204"/>
            </a:endParaRPr>
          </a:p>
        </p:txBody>
      </p:sp>
      <p:pic>
        <p:nvPicPr>
          <p:cNvPr id="10" name="Picture 4" descr="Scientist holding solution in glassware in laboratory with rainbow overlay">
            <a:extLst>
              <a:ext uri="{FF2B5EF4-FFF2-40B4-BE49-F238E27FC236}">
                <a16:creationId xmlns:a16="http://schemas.microsoft.com/office/drawing/2014/main" id="{9D63FE6D-42DB-68F1-DDC8-AF6C61B45C40}"/>
              </a:ext>
            </a:extLst>
          </p:cNvPr>
          <p:cNvPicPr>
            <a:picLocks noChangeAspect="1"/>
          </p:cNvPicPr>
          <p:nvPr/>
        </p:nvPicPr>
        <p:blipFill rotWithShape="1">
          <a:blip r:embed="rId3">
            <a:alphaModFix amt="25000"/>
          </a:blip>
          <a:srcRect t="15045" r="-2" b="-2"/>
          <a:stretch/>
        </p:blipFill>
        <p:spPr>
          <a:xfrm>
            <a:off x="-1156118" y="-7409783"/>
            <a:ext cx="12191980" cy="6857990"/>
          </a:xfrm>
          <a:prstGeom prst="rect">
            <a:avLst/>
          </a:prstGeom>
        </p:spPr>
      </p:pic>
      <p:sp>
        <p:nvSpPr>
          <p:cNvPr id="3" name="Slide Number Placeholder 2">
            <a:extLst>
              <a:ext uri="{FF2B5EF4-FFF2-40B4-BE49-F238E27FC236}">
                <a16:creationId xmlns:a16="http://schemas.microsoft.com/office/drawing/2014/main" id="{4DBCAD63-40C7-BD28-0BCB-DA1970745F67}"/>
              </a:ext>
            </a:extLst>
          </p:cNvPr>
          <p:cNvSpPr>
            <a:spLocks noGrp="1"/>
          </p:cNvSpPr>
          <p:nvPr>
            <p:ph type="sldNum" sz="quarter" idx="12"/>
          </p:nvPr>
        </p:nvSpPr>
        <p:spPr/>
        <p:txBody>
          <a:bodyPr/>
          <a:lstStyle/>
          <a:p>
            <a:r>
              <a:rPr lang="en-US" sz="2000" dirty="0">
                <a:cs typeface="Calibri"/>
              </a:rPr>
              <a:t>9</a:t>
            </a:r>
            <a:endParaRPr lang="en-US" dirty="0">
              <a:cs typeface="Calibri"/>
            </a:endParaRPr>
          </a:p>
        </p:txBody>
      </p:sp>
    </p:spTree>
    <p:extLst>
      <p:ext uri="{BB962C8B-B14F-4D97-AF65-F5344CB8AC3E}">
        <p14:creationId xmlns:p14="http://schemas.microsoft.com/office/powerpoint/2010/main" val="72334086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5828C-6ECD-5123-BED3-4A24743BFD5A}"/>
              </a:ext>
            </a:extLst>
          </p:cNvPr>
          <p:cNvSpPr>
            <a:spLocks noGrp="1"/>
          </p:cNvSpPr>
          <p:nvPr>
            <p:ph type="title"/>
          </p:nvPr>
        </p:nvSpPr>
        <p:spPr>
          <a:xfrm>
            <a:off x="6400800" y="609600"/>
            <a:ext cx="5147730" cy="1641987"/>
          </a:xfrm>
        </p:spPr>
        <p:txBody>
          <a:bodyPr>
            <a:normAutofit/>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2B2A4483-5068-5AE2-1B14-96FCCE213FCD}"/>
              </a:ext>
            </a:extLst>
          </p:cNvPr>
          <p:cNvSpPr>
            <a:spLocks noGrp="1"/>
          </p:cNvSpPr>
          <p:nvPr>
            <p:ph idx="1"/>
          </p:nvPr>
        </p:nvSpPr>
        <p:spPr>
          <a:xfrm>
            <a:off x="6102625" y="937413"/>
            <a:ext cx="5973443" cy="5813500"/>
          </a:xfrm>
        </p:spPr>
        <p:txBody>
          <a:bodyPr>
            <a:normAutofit fontScale="92500" lnSpcReduction="10000"/>
          </a:bodyPr>
          <a:lstStyle/>
          <a:p>
            <a:pPr marL="0" indent="0">
              <a:buNone/>
            </a:pPr>
            <a:endParaRPr lang="en-GB" sz="2000" dirty="0">
              <a:latin typeface="Arial Nova"/>
              <a:cs typeface="Calibri"/>
            </a:endParaRPr>
          </a:p>
          <a:p>
            <a:pPr marL="0" indent="0">
              <a:buNone/>
            </a:pPr>
            <a:endParaRPr lang="en-GB" sz="2000" dirty="0">
              <a:latin typeface="Arial Nova"/>
              <a:cs typeface="Calibri"/>
            </a:endParaRPr>
          </a:p>
          <a:p>
            <a:pPr marL="0" indent="0">
              <a:buNone/>
            </a:pPr>
            <a:endParaRPr lang="en-GB" sz="2000" dirty="0">
              <a:latin typeface="Arial Nova"/>
              <a:cs typeface="Calibri"/>
            </a:endParaRPr>
          </a:p>
          <a:p>
            <a:pPr marL="0" indent="0">
              <a:buNone/>
            </a:pPr>
            <a:r>
              <a:rPr lang="en-GB" sz="2000" dirty="0">
                <a:latin typeface="Arial Nova"/>
                <a:cs typeface="Calibri"/>
              </a:rPr>
              <a:t>Baba Me, (2022)</a:t>
            </a:r>
            <a:r>
              <a:rPr lang="en-GB" sz="2000" i="1" dirty="0">
                <a:latin typeface="Arial Nova"/>
                <a:cs typeface="Calibri"/>
              </a:rPr>
              <a:t> Where living sustainably comes naturally </a:t>
            </a:r>
            <a:r>
              <a:rPr lang="en-GB" sz="2000" dirty="0">
                <a:latin typeface="Arial Nova"/>
                <a:cs typeface="Calibri"/>
              </a:rPr>
              <a:t>Available at </a:t>
            </a:r>
            <a:r>
              <a:rPr lang="en-GB" sz="2000" dirty="0">
                <a:ea typeface="+mn-lt"/>
                <a:cs typeface="+mn-lt"/>
                <a:hlinkClick r:id="rId3"/>
              </a:rPr>
              <a:t>https://www.Babame/wherelivingsustainablycomesnaturally</a:t>
            </a:r>
            <a:r>
              <a:rPr lang="en-GB" sz="2000" dirty="0">
                <a:ea typeface="+mn-lt"/>
                <a:cs typeface="+mn-lt"/>
              </a:rPr>
              <a:t> (Accessed: 14th February 2023). </a:t>
            </a:r>
            <a:endParaRPr lang="en-GB"/>
          </a:p>
          <a:p>
            <a:pPr marL="0" indent="0">
              <a:buNone/>
            </a:pPr>
            <a:r>
              <a:rPr lang="en-GB" sz="2000" dirty="0">
                <a:latin typeface="Arial Nova"/>
                <a:cs typeface="Calibri"/>
              </a:rPr>
              <a:t>Boyd</a:t>
            </a:r>
            <a:r>
              <a:rPr lang="en-GB" sz="2000" dirty="0">
                <a:latin typeface="Arial Nova"/>
                <a:ea typeface="+mn-lt"/>
                <a:cs typeface="+mn-lt"/>
              </a:rPr>
              <a:t>, D, Bee, H (2019) Lifespan Development, Global Edition, Harlow Pearson.</a:t>
            </a:r>
            <a:endParaRPr lang="en-GB">
              <a:cs typeface="Calibri"/>
            </a:endParaRPr>
          </a:p>
          <a:p>
            <a:pPr marL="0" indent="0">
              <a:buNone/>
            </a:pPr>
            <a:r>
              <a:rPr lang="en-GB" sz="2000" dirty="0">
                <a:latin typeface="Arial Nova"/>
                <a:cs typeface="Calibri"/>
              </a:rPr>
              <a:t>Didau, D. (2017) 'Zone of Proximal Development' DOI</a:t>
            </a:r>
          </a:p>
          <a:p>
            <a:pPr marL="0" indent="0">
              <a:buNone/>
            </a:pPr>
            <a:r>
              <a:rPr lang="en-GB" sz="2000" dirty="0">
                <a:latin typeface="Arial Nova"/>
                <a:cs typeface="Calibri"/>
              </a:rPr>
              <a:t>Gillibrand, R Lam, V O'Donnell, V ,( 2016), Development Psychology, Harlow Pearson.</a:t>
            </a:r>
            <a:endParaRPr lang="en-US" dirty="0">
              <a:cs typeface="Calibri"/>
            </a:endParaRPr>
          </a:p>
          <a:p>
            <a:pPr marL="0" indent="0">
              <a:buNone/>
            </a:pPr>
            <a:r>
              <a:rPr lang="en-GB" sz="2000" dirty="0">
                <a:latin typeface="Arial Nova"/>
                <a:ea typeface="Calibri"/>
                <a:cs typeface="Calibri"/>
              </a:rPr>
              <a:t>Gross, R (2015), Psychology: The Science of Mind and Behaviour, Hodder Education Group, London.</a:t>
            </a:r>
          </a:p>
          <a:p>
            <a:pPr marL="0" indent="0">
              <a:buNone/>
            </a:pPr>
            <a:r>
              <a:rPr lang="en-GB" sz="2000" dirty="0">
                <a:latin typeface="Arial Nova"/>
                <a:cs typeface="Calibri"/>
              </a:rPr>
              <a:t>Raising Children Net (2016) </a:t>
            </a:r>
            <a:r>
              <a:rPr lang="en-GB" sz="2000" i="1" dirty="0">
                <a:latin typeface="Arial Nova"/>
                <a:cs typeface="Calibri"/>
              </a:rPr>
              <a:t>Australian government Department of Social Services, </a:t>
            </a:r>
            <a:r>
              <a:rPr lang="en-GB" sz="2000" dirty="0">
                <a:latin typeface="Arial Nova"/>
                <a:cs typeface="Calibri"/>
              </a:rPr>
              <a:t>Available at hhtps//wwww.raisingchildren.net.au (Accessed 14th February 2023).</a:t>
            </a:r>
            <a:endParaRPr lang="en-GB" dirty="0">
              <a:cs typeface="Calibri"/>
            </a:endParaRPr>
          </a:p>
        </p:txBody>
      </p:sp>
      <p:pic>
        <p:nvPicPr>
          <p:cNvPr id="13" name="Picture 4" descr="Files in folders">
            <a:extLst>
              <a:ext uri="{FF2B5EF4-FFF2-40B4-BE49-F238E27FC236}">
                <a16:creationId xmlns:a16="http://schemas.microsoft.com/office/drawing/2014/main" id="{06B171F6-ED8B-061B-B6B1-C03B93BC4FC7}"/>
              </a:ext>
            </a:extLst>
          </p:cNvPr>
          <p:cNvPicPr>
            <a:picLocks noChangeAspect="1"/>
          </p:cNvPicPr>
          <p:nvPr/>
        </p:nvPicPr>
        <p:blipFill rotWithShape="1">
          <a:blip r:embed="rId4"/>
          <a:srcRect l="17850" r="22903" b="-3"/>
          <a:stretch/>
        </p:blipFill>
        <p:spPr>
          <a:xfrm>
            <a:off x="20" y="975"/>
            <a:ext cx="6095980" cy="6858000"/>
          </a:xfrm>
          <a:prstGeom prst="rect">
            <a:avLst/>
          </a:prstGeom>
        </p:spPr>
      </p:pic>
      <p:sp>
        <p:nvSpPr>
          <p:cNvPr id="4" name="Slide Number Placeholder 3">
            <a:extLst>
              <a:ext uri="{FF2B5EF4-FFF2-40B4-BE49-F238E27FC236}">
                <a16:creationId xmlns:a16="http://schemas.microsoft.com/office/drawing/2014/main" id="{E3771970-0A25-2367-F5AE-79854D9DFB35}"/>
              </a:ext>
            </a:extLst>
          </p:cNvPr>
          <p:cNvSpPr>
            <a:spLocks noGrp="1"/>
          </p:cNvSpPr>
          <p:nvPr>
            <p:ph type="sldNum" sz="quarter" idx="12"/>
          </p:nvPr>
        </p:nvSpPr>
        <p:spPr>
          <a:xfrm>
            <a:off x="10995403" y="6349546"/>
            <a:ext cx="812425" cy="660853"/>
          </a:xfrm>
        </p:spPr>
        <p:txBody>
          <a:bodyPr/>
          <a:lstStyle/>
          <a:p>
            <a:r>
              <a:rPr lang="en-US" sz="2000" dirty="0">
                <a:cs typeface="Calibri"/>
              </a:rPr>
              <a:t>10</a:t>
            </a:r>
            <a:endParaRPr lang="en-US" dirty="0">
              <a:cs typeface="Calibri"/>
            </a:endParaRPr>
          </a:p>
        </p:txBody>
      </p:sp>
    </p:spTree>
    <p:extLst>
      <p:ext uri="{BB962C8B-B14F-4D97-AF65-F5344CB8AC3E}">
        <p14:creationId xmlns:p14="http://schemas.microsoft.com/office/powerpoint/2010/main" val="32442449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Certificate of health and social care lchs4006 component 1: working with children in a social care setting </vt:lpstr>
      <vt:lpstr>CONTENTS </vt:lpstr>
      <vt:lpstr> Introduction  </vt:lpstr>
      <vt:lpstr>Child development 0-2 years  Lev Vygotsky V John Piaget </vt:lpstr>
      <vt:lpstr>Age Group  0-2 years </vt:lpstr>
      <vt:lpstr>Child development  0-2 years : Lev Vygotsky theory </vt:lpstr>
      <vt:lpstr>Creche activities for children aged 0-2 years </vt:lpstr>
      <vt:lpstr>Creche activities for children aged 0-2 years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502</cp:revision>
  <dcterms:created xsi:type="dcterms:W3CDTF">2023-02-08T23:05:34Z</dcterms:created>
  <dcterms:modified xsi:type="dcterms:W3CDTF">2023-02-22T23:30:42Z</dcterms:modified>
</cp:coreProperties>
</file>