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2" r:id="rId2"/>
    <p:sldId id="334" r:id="rId3"/>
    <p:sldId id="332" r:id="rId4"/>
    <p:sldId id="259" r:id="rId5"/>
    <p:sldId id="264" r:id="rId6"/>
    <p:sldId id="265" r:id="rId7"/>
    <p:sldId id="266" r:id="rId8"/>
    <p:sldId id="267" r:id="rId9"/>
    <p:sldId id="335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ison Evans" initials="AE" lastIdx="1" clrIdx="0">
    <p:extLst>
      <p:ext uri="{19B8F6BF-5375-455C-9EA6-DF929625EA0E}">
        <p15:presenceInfo xmlns:p15="http://schemas.microsoft.com/office/powerpoint/2012/main" userId="bf67b3ad9a200c74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FF9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E463CC-C60D-455A-A4E4-1DB20C5DDDF5}" v="10" dt="2020-04-27T16:46:12.2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74853" autoAdjust="0"/>
  </p:normalViewPr>
  <p:slideViewPr>
    <p:cSldViewPr snapToGrid="0">
      <p:cViewPr varScale="1">
        <p:scale>
          <a:sx n="68" d="100"/>
          <a:sy n="68" d="100"/>
        </p:scale>
        <p:origin x="792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" userId="70671642-1cab-4673-91d4-479775f6974b" providerId="ADAL" clId="{5AE463CC-C60D-455A-A4E4-1DB20C5DDDF5}"/>
    <pc:docChg chg="custSel delSld modSld">
      <pc:chgData name="Alison" userId="70671642-1cab-4673-91d4-479775f6974b" providerId="ADAL" clId="{5AE463CC-C60D-455A-A4E4-1DB20C5DDDF5}" dt="2020-04-27T16:46:15.558" v="677" actId="1076"/>
      <pc:docMkLst>
        <pc:docMk/>
      </pc:docMkLst>
      <pc:sldChg chg="modSp mod modNotesTx">
        <pc:chgData name="Alison" userId="70671642-1cab-4673-91d4-479775f6974b" providerId="ADAL" clId="{5AE463CC-C60D-455A-A4E4-1DB20C5DDDF5}" dt="2020-04-27T16:34:10.289" v="670" actId="6549"/>
        <pc:sldMkLst>
          <pc:docMk/>
          <pc:sldMk cId="299766570" sldId="259"/>
        </pc:sldMkLst>
        <pc:picChg chg="mod">
          <ac:chgData name="Alison" userId="70671642-1cab-4673-91d4-479775f6974b" providerId="ADAL" clId="{5AE463CC-C60D-455A-A4E4-1DB20C5DDDF5}" dt="2020-04-27T16:34:06.634" v="669" actId="1076"/>
          <ac:picMkLst>
            <pc:docMk/>
            <pc:sldMk cId="299766570" sldId="259"/>
            <ac:picMk id="6" creationId="{FACBABEC-063E-4E46-BA48-8CE2A2E54FDC}"/>
          </ac:picMkLst>
        </pc:picChg>
      </pc:sldChg>
      <pc:sldChg chg="modSp mod">
        <pc:chgData name="Alison" userId="70671642-1cab-4673-91d4-479775f6974b" providerId="ADAL" clId="{5AE463CC-C60D-455A-A4E4-1DB20C5DDDF5}" dt="2020-04-27T16:46:15.558" v="677" actId="1076"/>
        <pc:sldMkLst>
          <pc:docMk/>
          <pc:sldMk cId="1909238955" sldId="260"/>
        </pc:sldMkLst>
        <pc:picChg chg="mod">
          <ac:chgData name="Alison" userId="70671642-1cab-4673-91d4-479775f6974b" providerId="ADAL" clId="{5AE463CC-C60D-455A-A4E4-1DB20C5DDDF5}" dt="2020-04-27T16:46:15.558" v="677" actId="1076"/>
          <ac:picMkLst>
            <pc:docMk/>
            <pc:sldMk cId="1909238955" sldId="260"/>
            <ac:picMk id="4" creationId="{E3E3D8F8-D198-464B-B39D-FE272C19B5D6}"/>
          </ac:picMkLst>
        </pc:picChg>
      </pc:sldChg>
      <pc:sldChg chg="modSp mod">
        <pc:chgData name="Alison" userId="70671642-1cab-4673-91d4-479775f6974b" providerId="ADAL" clId="{5AE463CC-C60D-455A-A4E4-1DB20C5DDDF5}" dt="2020-04-27T16:21:52.050" v="666" actId="1076"/>
        <pc:sldMkLst>
          <pc:docMk/>
          <pc:sldMk cId="3062839530" sldId="262"/>
        </pc:sldMkLst>
        <pc:picChg chg="mod">
          <ac:chgData name="Alison" userId="70671642-1cab-4673-91d4-479775f6974b" providerId="ADAL" clId="{5AE463CC-C60D-455A-A4E4-1DB20C5DDDF5}" dt="2020-04-27T16:21:52.050" v="666" actId="1076"/>
          <ac:picMkLst>
            <pc:docMk/>
            <pc:sldMk cId="3062839530" sldId="262"/>
            <ac:picMk id="2" creationId="{0CDB59CF-698D-4C79-94F5-643CC98B22EB}"/>
          </ac:picMkLst>
        </pc:picChg>
      </pc:sldChg>
      <pc:sldChg chg="modSp mod">
        <pc:chgData name="Alison" userId="70671642-1cab-4673-91d4-479775f6974b" providerId="ADAL" clId="{5AE463CC-C60D-455A-A4E4-1DB20C5DDDF5}" dt="2020-04-27T16:22:36.120" v="667" actId="1076"/>
        <pc:sldMkLst>
          <pc:docMk/>
          <pc:sldMk cId="1151393224" sldId="263"/>
        </pc:sldMkLst>
        <pc:picChg chg="mod">
          <ac:chgData name="Alison" userId="70671642-1cab-4673-91d4-479775f6974b" providerId="ADAL" clId="{5AE463CC-C60D-455A-A4E4-1DB20C5DDDF5}" dt="2020-04-27T16:22:36.120" v="667" actId="1076"/>
          <ac:picMkLst>
            <pc:docMk/>
            <pc:sldMk cId="1151393224" sldId="263"/>
            <ac:picMk id="6" creationId="{E523B75C-86C9-46FC-8005-1AD7DC2B9501}"/>
          </ac:picMkLst>
        </pc:picChg>
      </pc:sldChg>
      <pc:sldChg chg="modSp mod modNotesTx">
        <pc:chgData name="Alison" userId="70671642-1cab-4673-91d4-479775f6974b" providerId="ADAL" clId="{5AE463CC-C60D-455A-A4E4-1DB20C5DDDF5}" dt="2020-04-27T16:36:12.075" v="672" actId="6549"/>
        <pc:sldMkLst>
          <pc:docMk/>
          <pc:sldMk cId="817568060" sldId="264"/>
        </pc:sldMkLst>
        <pc:picChg chg="mod">
          <ac:chgData name="Alison" userId="70671642-1cab-4673-91d4-479775f6974b" providerId="ADAL" clId="{5AE463CC-C60D-455A-A4E4-1DB20C5DDDF5}" dt="2020-04-27T16:36:08.120" v="671" actId="1076"/>
          <ac:picMkLst>
            <pc:docMk/>
            <pc:sldMk cId="817568060" sldId="264"/>
            <ac:picMk id="2" creationId="{A9926787-7955-4170-A7BB-AC9DFE72CD26}"/>
          </ac:picMkLst>
        </pc:picChg>
      </pc:sldChg>
      <pc:sldChg chg="modSp mod modNotesTx">
        <pc:chgData name="Alison" userId="70671642-1cab-4673-91d4-479775f6974b" providerId="ADAL" clId="{5AE463CC-C60D-455A-A4E4-1DB20C5DDDF5}" dt="2020-04-27T16:37:50.279" v="674" actId="20577"/>
        <pc:sldMkLst>
          <pc:docMk/>
          <pc:sldMk cId="3104763597" sldId="265"/>
        </pc:sldMkLst>
        <pc:picChg chg="mod">
          <ac:chgData name="Alison" userId="70671642-1cab-4673-91d4-479775f6974b" providerId="ADAL" clId="{5AE463CC-C60D-455A-A4E4-1DB20C5DDDF5}" dt="2020-04-27T16:37:46.689" v="673" actId="1076"/>
          <ac:picMkLst>
            <pc:docMk/>
            <pc:sldMk cId="3104763597" sldId="265"/>
            <ac:picMk id="2" creationId="{1E04D6E1-0645-44D0-B860-34C265D4E784}"/>
          </ac:picMkLst>
        </pc:picChg>
      </pc:sldChg>
      <pc:sldChg chg="modSp mod modNotesTx">
        <pc:chgData name="Alison" userId="70671642-1cab-4673-91d4-479775f6974b" providerId="ADAL" clId="{5AE463CC-C60D-455A-A4E4-1DB20C5DDDF5}" dt="2020-04-27T16:40:53.999" v="675" actId="1076"/>
        <pc:sldMkLst>
          <pc:docMk/>
          <pc:sldMk cId="2927351157" sldId="266"/>
        </pc:sldMkLst>
        <pc:picChg chg="mod">
          <ac:chgData name="Alison" userId="70671642-1cab-4673-91d4-479775f6974b" providerId="ADAL" clId="{5AE463CC-C60D-455A-A4E4-1DB20C5DDDF5}" dt="2020-04-27T16:40:53.999" v="675" actId="1076"/>
          <ac:picMkLst>
            <pc:docMk/>
            <pc:sldMk cId="2927351157" sldId="266"/>
            <ac:picMk id="2" creationId="{7CA3EF34-8C3A-4FEE-ADA8-5E2E96B8147F}"/>
          </ac:picMkLst>
        </pc:picChg>
      </pc:sldChg>
      <pc:sldChg chg="modSp mod">
        <pc:chgData name="Alison" userId="70671642-1cab-4673-91d4-479775f6974b" providerId="ADAL" clId="{5AE463CC-C60D-455A-A4E4-1DB20C5DDDF5}" dt="2020-04-27T16:30:14.344" v="668" actId="1076"/>
        <pc:sldMkLst>
          <pc:docMk/>
          <pc:sldMk cId="2867739235" sldId="332"/>
        </pc:sldMkLst>
        <pc:picChg chg="mod">
          <ac:chgData name="Alison" userId="70671642-1cab-4673-91d4-479775f6974b" providerId="ADAL" clId="{5AE463CC-C60D-455A-A4E4-1DB20C5DDDF5}" dt="2020-04-27T16:30:14.344" v="668" actId="1076"/>
          <ac:picMkLst>
            <pc:docMk/>
            <pc:sldMk cId="2867739235" sldId="332"/>
            <ac:picMk id="4" creationId="{2A624387-3CCC-4E9C-9FBF-12E1E403DA5E}"/>
          </ac:picMkLst>
        </pc:picChg>
      </pc:sldChg>
      <pc:sldChg chg="del">
        <pc:chgData name="Alison" userId="70671642-1cab-4673-91d4-479775f6974b" providerId="ADAL" clId="{5AE463CC-C60D-455A-A4E4-1DB20C5DDDF5}" dt="2020-04-27T16:17:15.900" v="630" actId="47"/>
        <pc:sldMkLst>
          <pc:docMk/>
          <pc:sldMk cId="439332722" sldId="333"/>
        </pc:sldMkLst>
      </pc:sldChg>
      <pc:sldChg chg="modSp mod">
        <pc:chgData name="Alison" userId="70671642-1cab-4673-91d4-479775f6974b" providerId="ADAL" clId="{5AE463CC-C60D-455A-A4E4-1DB20C5DDDF5}" dt="2020-04-27T16:45:15.649" v="676" actId="1076"/>
        <pc:sldMkLst>
          <pc:docMk/>
          <pc:sldMk cId="3132030604" sldId="335"/>
        </pc:sldMkLst>
        <pc:spChg chg="mod">
          <ac:chgData name="Alison" userId="70671642-1cab-4673-91d4-479775f6974b" providerId="ADAL" clId="{5AE463CC-C60D-455A-A4E4-1DB20C5DDDF5}" dt="2020-04-27T16:17:39.741" v="665" actId="20577"/>
          <ac:spMkLst>
            <pc:docMk/>
            <pc:sldMk cId="3132030604" sldId="335"/>
            <ac:spMk id="5" creationId="{7E26F456-C323-4CA9-ABAC-4642C681F313}"/>
          </ac:spMkLst>
        </pc:spChg>
        <pc:picChg chg="mod">
          <ac:chgData name="Alison" userId="70671642-1cab-4673-91d4-479775f6974b" providerId="ADAL" clId="{5AE463CC-C60D-455A-A4E4-1DB20C5DDDF5}" dt="2020-04-27T16:45:15.649" v="676" actId="1076"/>
          <ac:picMkLst>
            <pc:docMk/>
            <pc:sldMk cId="3132030604" sldId="335"/>
            <ac:picMk id="2" creationId="{3FD520D3-F836-4D65-82EF-95DEFC3E9B4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B685E0-6A5C-4E01-9853-9FE0F28134D8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53C5D6-301F-45DF-834B-121E53F01D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575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4536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53D75D1-0CF7-487F-A77C-F53599D6E8A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0795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B1A0AE0-81CE-446E-8541-2707F0DE39B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4472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7650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3868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5889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Ethics – BERA:  consent/assent, data, anonymity, confidentiality, etc. </a:t>
            </a:r>
          </a:p>
          <a:p>
            <a:r>
              <a:rPr lang="en-US" dirty="0"/>
              <a:t>Findings – answer RQ, as far as possible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722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88133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9322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553C5D6-301F-45DF-834B-121E53F01D1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4976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262E4-C501-4922-BCB4-F5C2DE2AA3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9B0D37-E651-4E2C-B4DE-7D9A9105E5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7B6C35-51F3-4ACC-9E8C-32731677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9D551-31A8-4962-B4D2-79EA6A91B5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0C061-987F-4931-87F4-703C70DC1D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8166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2054E-8A0C-4A9B-8588-A4ECD6CC6F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55F35-6F10-472B-9CE4-9A367BB14F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AC0D8B-9D7E-42CB-84A2-DA0D5A827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AF69C-6EAC-4E4D-9B73-944BD4702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87DC7F-374D-49AD-906F-7EAA539F6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371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6B818-F207-4757-8D71-4F7335B41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221D92-5BE4-4781-94BD-6CDF34E62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C04F0-AD0C-4C78-B878-564854B9D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23D88F-8860-497F-AA88-9A3D93C48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FE8589-599B-4E50-9986-678668061B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99267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DCC5FD-4F77-4772-9410-16912E369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D1C1A7-894B-49EF-AD42-1EDB7802B66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CF861-FCBC-4E29-B8B0-57C875BD2A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03DC48-04AE-46F2-8487-024401E985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E3FF15-3963-49DA-B8A4-B983E7DFB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C613A6-E2B9-4107-85E7-DE47283B4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64320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CAA1A-1AD4-4F40-841B-78406E4F8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B80DA9-1AD1-4360-8A56-7FA9DDD97B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89FDF6-118B-4A15-A7FE-20DBB427D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796A23-5B29-444B-BE7B-A2DFCF76F2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728597-61EE-4026-9CD0-336664F91B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45F8CB-1057-4D2F-B09A-40D7D370B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030B851-948F-46CA-9557-148CB394A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915FE4-3E86-4481-8315-CBF83994E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386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92238-A490-4F3C-B09B-F1A2AFF07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894EE0-3D69-4867-83DD-9F9C00B2D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CE1551-6934-44C5-92C1-91C1BDE30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AC52E27-5388-4992-8CBD-CD4EBA1B33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8913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52E778-3357-4C94-969A-E848EE92F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A9D4884-5966-4726-8569-5817867BA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1977B1-BCBD-46C2-BF12-C9D366EBC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096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D4B4B-9FA9-482E-8524-E1BBF819E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F2E1E-78FA-4E3D-9765-15EE03449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E715CF-B6A4-431D-86EA-9937B3C7AF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492018-6B09-403B-A633-12AF36B736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D40BF0-023E-44CF-AFFD-27CF27F0A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7855ED-2C0F-442E-BBF9-01DB3457C2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023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42715-8501-42E3-B7DB-5971AB2730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DF99EC8-E0BC-4545-889C-A22B81C7E7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EE184F-9D32-4C0A-99C9-27CE9F33D9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6B9E93-4736-493E-8C4A-67816C57C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41B19C-EB96-4689-BFFD-CCB1B46C1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C49619-0C38-4674-90BA-0DF3A6947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62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675E8-092A-478E-AB24-DED69D5D5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915D41-F9B4-4057-93BE-C721917E244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8B499C-022A-415B-B679-EEAE35C52A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FA5828-56B5-4CA5-B697-170ABFB52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76E4C6-B976-475A-BEEC-FAC011E12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5690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DA0DC8F-1FD0-42CA-A147-26DA8F6300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43D4C2-4628-4134-9C00-D937628AA9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FA00DB-AF13-466B-9A2C-321E372EE4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1AC6B-0188-4F1A-904E-F55593E01E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0C6100-4FBD-4A77-A402-B2744FA6E5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2750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3EC3F7-D835-4C19-ADDE-71685B4D8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4B2B1D-0D50-4DCD-A071-0174578D4F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7925F9-4387-4900-8420-3B6655510AF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29925C-3DA4-4F8B-8E11-4F69043A7C72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63FF7-5DA6-45C8-AE4E-27A81E6823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30E5A-D8F6-48E3-B4D0-8C8850A4A53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EB5F8F-96E0-452C-B6C8-CBDCBA8BE8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1062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6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3.png"/><Relationship Id="rId5" Type="http://schemas.openxmlformats.org/officeDocument/2006/relationships/image" Target="../media/image7.jp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3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3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7.xml"/><Relationship Id="rId9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3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6.png"/><Relationship Id="rId5" Type="http://schemas.openxmlformats.org/officeDocument/2006/relationships/image" Target="../media/image15.jp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3.png"/><Relationship Id="rId5" Type="http://schemas.openxmlformats.org/officeDocument/2006/relationships/image" Target="../media/image17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3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house that has a sign on the side of a road&#10;&#10;Description automatically generated">
            <a:extLst>
              <a:ext uri="{FF2B5EF4-FFF2-40B4-BE49-F238E27FC236}">
                <a16:creationId xmlns:a16="http://schemas.microsoft.com/office/drawing/2014/main" id="{F183F11E-20DC-4A09-B1A0-EA319C073D6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91" y="202626"/>
            <a:ext cx="11831217" cy="64527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F4A6921C-40DF-4FD1-9436-EF02D4884C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9696" y="5931474"/>
            <a:ext cx="1809750" cy="7239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00099BD-8897-4275-8557-1F99CDB99FD3}"/>
              </a:ext>
            </a:extLst>
          </p:cNvPr>
          <p:cNvSpPr txBox="1"/>
          <p:nvPr/>
        </p:nvSpPr>
        <p:spPr>
          <a:xfrm>
            <a:off x="371706" y="4834861"/>
            <a:ext cx="2202161" cy="1631216"/>
          </a:xfrm>
          <a:prstGeom prst="rect">
            <a:avLst/>
          </a:prstGeom>
          <a:solidFill>
            <a:schemeClr val="accent6">
              <a:lumMod val="20000"/>
              <a:lumOff val="80000"/>
              <a:alpha val="66000"/>
            </a:schemeClr>
          </a:solidFill>
        </p:spPr>
        <p:txBody>
          <a:bodyPr wrap="square" rtlCol="0">
            <a:spAutoFit/>
          </a:bodyPr>
          <a:lstStyle/>
          <a:p>
            <a:r>
              <a:rPr lang="cy-GB" sz="2000" b="1" dirty="0">
                <a:solidFill>
                  <a:srgbClr val="FF0000"/>
                </a:solidFill>
              </a:rPr>
              <a:t>Sesiwn 10:</a:t>
            </a:r>
            <a:endParaRPr lang="en-GB" sz="2000" b="1" dirty="0">
              <a:solidFill>
                <a:srgbClr val="FF0000"/>
              </a:solidFill>
            </a:endParaRPr>
          </a:p>
          <a:p>
            <a:r>
              <a:rPr lang="cy-GB" sz="2000" dirty="0"/>
              <a:t>Yr aseiniad  </a:t>
            </a:r>
            <a:endParaRPr lang="en-GB" sz="2000" dirty="0"/>
          </a:p>
          <a:p>
            <a:endParaRPr lang="en-US" sz="2000" b="1" dirty="0">
              <a:solidFill>
                <a:srgbClr val="FF0000"/>
              </a:solidFill>
            </a:endParaRPr>
          </a:p>
          <a:p>
            <a:r>
              <a:rPr lang="en-US" sz="2000" b="1" dirty="0">
                <a:solidFill>
                  <a:srgbClr val="FF0000"/>
                </a:solidFill>
              </a:rPr>
              <a:t>Session 10:</a:t>
            </a:r>
          </a:p>
          <a:p>
            <a:r>
              <a:rPr lang="en-US" sz="2000" dirty="0"/>
              <a:t>The assignment </a:t>
            </a:r>
            <a:endParaRPr lang="en-GB" sz="20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1FE6EBB-C6D0-45B5-ACB5-1484A9B40BCC}"/>
              </a:ext>
            </a:extLst>
          </p:cNvPr>
          <p:cNvSpPr txBox="1"/>
          <p:nvPr/>
        </p:nvSpPr>
        <p:spPr>
          <a:xfrm>
            <a:off x="522514" y="84148"/>
            <a:ext cx="112060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 smtClean="0"/>
              <a:t>ECAD4010C </a:t>
            </a:r>
            <a:r>
              <a:rPr lang="cy-GB" sz="3200" b="1" dirty="0"/>
              <a:t>Astudiaethau Proffesiynol ac Addysgeg:</a:t>
            </a:r>
          </a:p>
          <a:p>
            <a:r>
              <a:rPr lang="cy-GB" sz="2800" dirty="0"/>
              <a:t>Ymchwilio i’r Dysgu: beth, sut a pham rydw i’n addysgu?</a:t>
            </a:r>
            <a:endParaRPr lang="en-GB" sz="2800" dirty="0"/>
          </a:p>
          <a:p>
            <a:r>
              <a:rPr lang="en-US" sz="3200" b="1" dirty="0"/>
              <a:t>ECAD4010</a:t>
            </a:r>
            <a:r>
              <a:rPr lang="en-US" sz="3200" dirty="0"/>
              <a:t>  </a:t>
            </a:r>
            <a:r>
              <a:rPr lang="en-US" sz="3200" b="1" dirty="0"/>
              <a:t>Professional and Pedagogic Studies:  </a:t>
            </a:r>
          </a:p>
          <a:p>
            <a:r>
              <a:rPr lang="en-US" sz="2800" dirty="0"/>
              <a:t>Researching the Learning:  what, how and why am I teaching? </a:t>
            </a:r>
            <a:endParaRPr lang="en-GB" sz="2800" dirty="0"/>
          </a:p>
        </p:txBody>
      </p:sp>
      <p:pic>
        <p:nvPicPr>
          <p:cNvPr id="4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76782" y="434926"/>
            <a:ext cx="722664" cy="7226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3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82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watching a football ball on a field&#10;&#10;Description automatically generated">
            <a:extLst>
              <a:ext uri="{FF2B5EF4-FFF2-40B4-BE49-F238E27FC236}">
                <a16:creationId xmlns:a16="http://schemas.microsoft.com/office/drawing/2014/main" id="{24F8C318-153D-48FE-97A8-630804C3463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r="-2" b="5557"/>
          <a:stretch/>
        </p:blipFill>
        <p:spPr>
          <a:xfrm rot="21600000">
            <a:off x="8231702" y="1514501"/>
            <a:ext cx="3674191" cy="2307508"/>
          </a:xfrm>
          <a:prstGeom prst="rect">
            <a:avLst/>
          </a:prstGeom>
          <a:effectLst>
            <a:softEdge rad="533400"/>
          </a:effectLst>
        </p:spPr>
      </p:pic>
      <p:pic>
        <p:nvPicPr>
          <p:cNvPr id="5" name="Picture 4" descr="A young boy sitting at a table&#10;&#10;Description automatically generated">
            <a:extLst>
              <a:ext uri="{FF2B5EF4-FFF2-40B4-BE49-F238E27FC236}">
                <a16:creationId xmlns:a16="http://schemas.microsoft.com/office/drawing/2014/main" id="{1358C4BF-9544-4175-B748-32254F7A27DE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r="-1" b="10267"/>
          <a:stretch/>
        </p:blipFill>
        <p:spPr>
          <a:xfrm>
            <a:off x="8491760" y="3333639"/>
            <a:ext cx="3700240" cy="2490234"/>
          </a:xfrm>
          <a:prstGeom prst="rect">
            <a:avLst/>
          </a:prstGeom>
          <a:effectLst>
            <a:softEdge rad="5334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52828AD-C296-4F90-A223-942C6F513BE6}"/>
              </a:ext>
            </a:extLst>
          </p:cNvPr>
          <p:cNvSpPr txBox="1"/>
          <p:nvPr/>
        </p:nvSpPr>
        <p:spPr>
          <a:xfrm>
            <a:off x="326824" y="211216"/>
            <a:ext cx="11546779" cy="13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600" b="1" kern="1200" dirty="0">
              <a:solidFill>
                <a:srgbClr val="000000"/>
              </a:solidFill>
              <a:ea typeface="+mj-ea"/>
              <a:cs typeface="+mj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9DEA845-2371-45D3-B0E0-46F5E1ACFD88}"/>
              </a:ext>
            </a:extLst>
          </p:cNvPr>
          <p:cNvSpPr/>
          <p:nvPr/>
        </p:nvSpPr>
        <p:spPr>
          <a:xfrm>
            <a:off x="435429" y="1514500"/>
            <a:ext cx="763979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 fontAlgn="base"/>
            <a:r>
              <a:rPr lang="cy-GB" sz="2000" dirty="0">
                <a:solidFill>
                  <a:srgbClr val="222222"/>
                </a:solidFill>
              </a:rPr>
              <a:t>Cymharwch a chyferbynnwch ystod o lenyddiaeth (cyfnodolion, blogiau, adroddiadau'r llywodraeth, gwefannau, adroddiadau Estyn) sy'n ymwneud ag arsylwi'r amgylchedd dysgu o fewn dosbarth Cyfnod Sylfaen (CS). Gall yr amgylchedd dysgu gynnwys lleoedd ac adnoddau dan do neu awyr agored. Dylai arsylwi ganolbwyntio ar grŵp bach o ddysgwyr, gan ddefnyddio graddfa Leuven fel offeryn.</a:t>
            </a:r>
            <a:r>
              <a:rPr lang="cy-GB" sz="2000" dirty="0">
                <a:solidFill>
                  <a:srgbClr val="000000"/>
                </a:solidFill>
              </a:rPr>
              <a:t> </a:t>
            </a:r>
          </a:p>
          <a:p>
            <a:pPr algn="just" fontAlgn="base"/>
            <a:r>
              <a:rPr lang="cy-GB" sz="2000" dirty="0">
                <a:solidFill>
                  <a:srgbClr val="000000"/>
                </a:solidFill>
              </a:rPr>
              <a:t>  </a:t>
            </a:r>
          </a:p>
          <a:p>
            <a:pPr algn="just" fontAlgn="base"/>
            <a:r>
              <a:rPr lang="cy-GB" sz="2000" dirty="0">
                <a:solidFill>
                  <a:srgbClr val="000000"/>
                </a:solidFill>
              </a:rPr>
              <a:t> </a:t>
            </a:r>
          </a:p>
          <a:p>
            <a:pPr algn="just" fontAlgn="base"/>
            <a:r>
              <a:rPr lang="cy-GB" sz="2000" dirty="0">
                <a:solidFill>
                  <a:srgbClr val="222222"/>
                </a:solidFill>
              </a:rPr>
              <a:t>Mae angen i chi ymgysylltu'n feirniadol â'r llenyddiaeth wrth ddod i gasgliadau pendantynghylch creu amgylchedd dysgu effeithiol. Mae angen ystyried hefyd effaith bosibl defnyddio graddfa Leuven ar eich ymarfer eich hun fel ymchwilydd moesegol ac ar ddatblygiad dysgwyr. </a:t>
            </a:r>
          </a:p>
          <a:p>
            <a:pPr algn="just" fontAlgn="base"/>
            <a:endParaRPr lang="cy-GB" b="1" dirty="0">
              <a:solidFill>
                <a:srgbClr val="222222"/>
              </a:solidFill>
              <a:latin typeface="Calibri" panose="020F0502020204030204" pitchFamily="34" charset="0"/>
            </a:endParaRPr>
          </a:p>
          <a:p>
            <a:pPr algn="just" fontAlgn="base"/>
            <a:endParaRPr lang="cy-GB" b="1" dirty="0">
              <a:solidFill>
                <a:srgbClr val="222222"/>
              </a:solidFill>
              <a:latin typeface="Calibri" panose="020F0502020204030204" pitchFamily="34" charset="0"/>
            </a:endParaRPr>
          </a:p>
          <a:p>
            <a:pPr algn="just" fontAlgn="base"/>
            <a:r>
              <a:rPr lang="cy-GB" b="1" dirty="0">
                <a:solidFill>
                  <a:srgbClr val="222222"/>
                </a:solidFill>
                <a:latin typeface="Calibri" panose="020F0502020204030204" pitchFamily="34" charset="0"/>
              </a:rPr>
              <a:t>2,000 o eiriau.</a:t>
            </a:r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endParaRPr lang="cy-GB" dirty="0">
              <a:solidFill>
                <a:srgbClr val="000000"/>
              </a:solidFill>
              <a:latin typeface="&amp;quot"/>
            </a:endParaRPr>
          </a:p>
          <a:p>
            <a:pPr algn="just" fontAlgn="base"/>
            <a:r>
              <a:rPr lang="cy-GB" dirty="0">
                <a:solidFill>
                  <a:srgbClr val="000000"/>
                </a:solidFill>
                <a:latin typeface="Calibri" panose="020F0502020204030204" pitchFamily="34" charset="0"/>
              </a:rPr>
              <a:t> </a:t>
            </a:r>
            <a:endParaRPr lang="cy-GB" b="0" i="0" u="none" strike="noStrike" dirty="0">
              <a:solidFill>
                <a:srgbClr val="000000"/>
              </a:solidFill>
              <a:effectLst/>
              <a:latin typeface="&amp;quot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1256DB6-566D-4D8E-A87D-2E703F4F859D}"/>
              </a:ext>
            </a:extLst>
          </p:cNvPr>
          <p:cNvSpPr/>
          <p:nvPr/>
        </p:nvSpPr>
        <p:spPr>
          <a:xfrm>
            <a:off x="435428" y="449853"/>
            <a:ext cx="11143013" cy="4924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2600" b="1" dirty="0" err="1">
                <a:solidFill>
                  <a:srgbClr val="000000"/>
                </a:solidFill>
                <a:latin typeface="Calibri" panose="020F0502020204030204" pitchFamily="34" charset="0"/>
              </a:rPr>
              <a:t>Dadansoddiad</a:t>
            </a:r>
            <a:r>
              <a:rPr lang="en-GB" sz="2600" b="1" dirty="0">
                <a:solidFill>
                  <a:srgbClr val="000000"/>
                </a:solidFill>
                <a:latin typeface="Calibri" panose="020F0502020204030204" pitchFamily="34" charset="0"/>
              </a:rPr>
              <a:t> a </a:t>
            </a:r>
            <a:r>
              <a:rPr lang="en-GB" sz="2600" b="1" dirty="0" err="1">
                <a:solidFill>
                  <a:srgbClr val="000000"/>
                </a:solidFill>
                <a:latin typeface="Calibri" panose="020F0502020204030204" pitchFamily="34" charset="0"/>
              </a:rPr>
              <a:t>gwerthusiad</a:t>
            </a:r>
            <a:r>
              <a:rPr lang="en-GB" sz="2600" b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600" b="1" dirty="0" err="1">
                <a:solidFill>
                  <a:srgbClr val="000000"/>
                </a:solidFill>
                <a:latin typeface="Calibri" panose="020F0502020204030204" pitchFamily="34" charset="0"/>
              </a:rPr>
              <a:t>critigol</a:t>
            </a:r>
            <a:r>
              <a:rPr lang="en-GB" sz="2600" b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600" b="1" dirty="0" err="1">
                <a:solidFill>
                  <a:srgbClr val="000000"/>
                </a:solidFill>
                <a:latin typeface="Calibri" panose="020F0502020204030204" pitchFamily="34" charset="0"/>
              </a:rPr>
              <a:t>o’r</a:t>
            </a:r>
            <a:r>
              <a:rPr lang="en-GB" sz="2600" b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600" b="1" dirty="0" err="1">
                <a:solidFill>
                  <a:srgbClr val="000000"/>
                </a:solidFill>
                <a:latin typeface="Calibri" panose="020F0502020204030204" pitchFamily="34" charset="0"/>
              </a:rPr>
              <a:t>offeryn</a:t>
            </a:r>
            <a:r>
              <a:rPr lang="en-GB" sz="2600" b="1" dirty="0">
                <a:solidFill>
                  <a:srgbClr val="000000"/>
                </a:solidFill>
                <a:latin typeface="Calibri" panose="020F0502020204030204" pitchFamily="34" charset="0"/>
              </a:rPr>
              <a:t> </a:t>
            </a:r>
            <a:r>
              <a:rPr lang="en-GB" sz="2600" b="1" dirty="0" err="1">
                <a:solidFill>
                  <a:srgbClr val="000000"/>
                </a:solidFill>
                <a:latin typeface="Calibri" panose="020F0502020204030204" pitchFamily="34" charset="0"/>
              </a:rPr>
              <a:t>ymchwil</a:t>
            </a:r>
            <a:r>
              <a:rPr lang="en-GB" sz="2600" b="1" dirty="0">
                <a:solidFill>
                  <a:srgbClr val="000000"/>
                </a:solidFill>
                <a:latin typeface="Calibri" panose="020F0502020204030204" pitchFamily="34" charset="0"/>
              </a:rPr>
              <a:t>,  ‘</a:t>
            </a:r>
            <a:r>
              <a:rPr lang="en-GB" sz="2600" b="1" dirty="0" err="1">
                <a:solidFill>
                  <a:srgbClr val="000000"/>
                </a:solidFill>
                <a:latin typeface="Calibri" panose="020F0502020204030204" pitchFamily="34" charset="0"/>
              </a:rPr>
              <a:t>Graddfa</a:t>
            </a:r>
            <a:r>
              <a:rPr lang="en-GB" sz="2600" b="1" dirty="0">
                <a:solidFill>
                  <a:srgbClr val="000000"/>
                </a:solidFill>
                <a:latin typeface="Calibri" panose="020F0502020204030204" pitchFamily="34" charset="0"/>
              </a:rPr>
              <a:t> Leuven’</a:t>
            </a:r>
          </a:p>
        </p:txBody>
      </p:sp>
      <p:pic>
        <p:nvPicPr>
          <p:cNvPr id="3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37387" y="637496"/>
            <a:ext cx="736216" cy="7362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753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5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776197F-7CBC-4286-89ED-0E3F7AC7753E}"/>
              </a:ext>
            </a:extLst>
          </p:cNvPr>
          <p:cNvSpPr txBox="1"/>
          <p:nvPr/>
        </p:nvSpPr>
        <p:spPr>
          <a:xfrm>
            <a:off x="711200" y="495300"/>
            <a:ext cx="8658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/>
              <a:t>Paratoi i ysgrifennu</a:t>
            </a:r>
            <a:r>
              <a:rPr lang="en-GB" sz="2800" dirty="0"/>
              <a:t> / </a:t>
            </a:r>
            <a:r>
              <a:rPr lang="en-GB" sz="2800" b="1" dirty="0">
                <a:solidFill>
                  <a:srgbClr val="00B0F0"/>
                </a:solidFill>
              </a:rPr>
              <a:t>Preparing to write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11268AB-6692-40F6-9604-0319F35DD699}"/>
              </a:ext>
            </a:extLst>
          </p:cNvPr>
          <p:cNvSpPr txBox="1"/>
          <p:nvPr/>
        </p:nvSpPr>
        <p:spPr>
          <a:xfrm>
            <a:off x="711200" y="1018520"/>
            <a:ext cx="10579100" cy="74481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Bod yn glir am y dasg 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Be clear about the task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Adnabod a defnyddio adnoddau’n feirniadol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Identify and use resources critically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Canolbwyntio ar friff yr aseiniad 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Keep focused on the assignment brief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Bod yn glir, yn gryno ac at y pwynt 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Be clear, concise and to the point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Cyflwyno syniadau mewn ffordd resymegol – gan gofio iaith betrus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Present ideas in a logical way – remember tentative language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dirty="0"/>
              <a:t>Cyfeirio at unrhyw ffynonellau wrth i chi eu defnyddio 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Reference any sources as you use them</a:t>
            </a:r>
          </a:p>
          <a:p>
            <a:endParaRPr lang="en-GB" dirty="0">
              <a:solidFill>
                <a:srgbClr val="00B0F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dirty="0"/>
              <a:t>Cadw cofnod o’r adborth a roddwyd i chi mewn aseiniadau blaenorol </a:t>
            </a: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00B0F0"/>
                </a:solidFill>
              </a:rPr>
              <a:t>Take note of feedback given to you in previous assignments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34C13416-4B7F-4CA1-BD8D-2E52AECDB761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18" t="1666" r="44630"/>
          <a:stretch/>
        </p:blipFill>
        <p:spPr>
          <a:xfrm>
            <a:off x="10096500" y="57150"/>
            <a:ext cx="812800" cy="6743700"/>
          </a:xfrm>
          <a:prstGeom prst="rect">
            <a:avLst/>
          </a:prstGeom>
        </p:spPr>
      </p:pic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90300" y="233035"/>
            <a:ext cx="688340" cy="688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739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916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 up of a street&#10;&#10;Description automatically generated">
            <a:extLst>
              <a:ext uri="{FF2B5EF4-FFF2-40B4-BE49-F238E27FC236}">
                <a16:creationId xmlns:a16="http://schemas.microsoft.com/office/drawing/2014/main" id="{D726CBA1-6312-4A7B-B064-97CA1D989A7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2936" y="2122034"/>
            <a:ext cx="5708708" cy="41209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6AE7D45-5902-4287-946B-14D4DACF1D7A}"/>
              </a:ext>
            </a:extLst>
          </p:cNvPr>
          <p:cNvSpPr txBox="1"/>
          <p:nvPr/>
        </p:nvSpPr>
        <p:spPr>
          <a:xfrm>
            <a:off x="360727" y="285226"/>
            <a:ext cx="115264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0000"/>
                </a:solidFill>
              </a:rPr>
              <a:t>ECAD4010C</a:t>
            </a:r>
            <a:r>
              <a:rPr lang="en-GB" sz="2800" dirty="0" smtClean="0"/>
              <a:t>:  </a:t>
            </a:r>
            <a:r>
              <a:rPr lang="cy-GB" sz="2400" b="1" dirty="0"/>
              <a:t>Strwythur awgrymedig yr aseiniad </a:t>
            </a:r>
            <a:r>
              <a:rPr lang="en-GB" sz="2400" b="1" dirty="0"/>
              <a:t> / </a:t>
            </a:r>
            <a:r>
              <a:rPr lang="en-GB" sz="2400" b="1" dirty="0">
                <a:solidFill>
                  <a:srgbClr val="00B0F0"/>
                </a:solidFill>
              </a:rPr>
              <a:t>Suggested structure for assignment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5178A13-D7DA-4930-B649-BEF638613754}"/>
              </a:ext>
            </a:extLst>
          </p:cNvPr>
          <p:cNvSpPr txBox="1"/>
          <p:nvPr/>
        </p:nvSpPr>
        <p:spPr>
          <a:xfrm>
            <a:off x="517838" y="1232116"/>
            <a:ext cx="49433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Cyflwyniad</a:t>
            </a:r>
            <a:r>
              <a:rPr lang="cy-GB" sz="2400" dirty="0"/>
              <a:t> – </a:t>
            </a:r>
            <a:r>
              <a:rPr lang="cy-GB" sz="2400" dirty="0" smtClean="0"/>
              <a:t>tua </a:t>
            </a:r>
            <a:r>
              <a:rPr lang="cy-GB" sz="2400" dirty="0"/>
              <a:t>200 o eiriau </a:t>
            </a:r>
            <a:endParaRPr lang="en-GB" sz="2400" b="1" dirty="0"/>
          </a:p>
          <a:p>
            <a:r>
              <a:rPr lang="en-GB" sz="2400" b="1" dirty="0">
                <a:solidFill>
                  <a:srgbClr val="00B0F0"/>
                </a:solidFill>
              </a:rPr>
              <a:t>Introduction </a:t>
            </a:r>
            <a:r>
              <a:rPr lang="en-GB" sz="2400" dirty="0">
                <a:solidFill>
                  <a:srgbClr val="00B0F0"/>
                </a:solidFill>
              </a:rPr>
              <a:t>– approx. 200 words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FAAD4921-A51F-43A7-9940-BDE35BD0C172}"/>
              </a:ext>
            </a:extLst>
          </p:cNvPr>
          <p:cNvSpPr/>
          <p:nvPr/>
        </p:nvSpPr>
        <p:spPr>
          <a:xfrm>
            <a:off x="7608711" y="1370027"/>
            <a:ext cx="4065451" cy="218113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665EB3DD-E66E-4771-985E-E73B72E3C90A}"/>
              </a:ext>
            </a:extLst>
          </p:cNvPr>
          <p:cNvSpPr/>
          <p:nvPr/>
        </p:nvSpPr>
        <p:spPr>
          <a:xfrm>
            <a:off x="7710311" y="4061871"/>
            <a:ext cx="3925219" cy="218113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17CADD1-7231-47A5-BCA6-ED3CFB786B20}"/>
              </a:ext>
            </a:extLst>
          </p:cNvPr>
          <p:cNvSpPr txBox="1"/>
          <p:nvPr/>
        </p:nvSpPr>
        <p:spPr>
          <a:xfrm>
            <a:off x="7925162" y="4011059"/>
            <a:ext cx="37103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Amlinelliad o’r amgylchedd dysgu o fewn CS. (Cyfeiriwch at ddogfennau allweddol)</a:t>
            </a:r>
            <a:endParaRPr lang="en-GB" sz="2000" dirty="0"/>
          </a:p>
          <a:p>
            <a:endParaRPr lang="en-GB" sz="2000" dirty="0"/>
          </a:p>
          <a:p>
            <a:r>
              <a:rPr lang="en-GB" sz="2000" i="1" dirty="0"/>
              <a:t>Outline the learning environment within FP. (Refer to key documents)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C8A839-4336-4FA2-8F19-507BD9625C19}"/>
              </a:ext>
            </a:extLst>
          </p:cNvPr>
          <p:cNvSpPr txBox="1"/>
          <p:nvPr/>
        </p:nvSpPr>
        <p:spPr>
          <a:xfrm>
            <a:off x="7710311" y="1511623"/>
            <a:ext cx="3811968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Cyd-destun byr y dysgwyr sy’n rhan o’r gweithgaredd</a:t>
            </a:r>
            <a:endParaRPr lang="en-GB" sz="2200" dirty="0"/>
          </a:p>
          <a:p>
            <a:endParaRPr lang="en-GB" sz="2200" dirty="0"/>
          </a:p>
          <a:p>
            <a:r>
              <a:rPr lang="en-GB" sz="2200" i="1" dirty="0"/>
              <a:t>Brief context of learners involved in the activity </a:t>
            </a:r>
          </a:p>
        </p:txBody>
      </p:sp>
      <p:pic>
        <p:nvPicPr>
          <p:cNvPr id="9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17479" y="784436"/>
            <a:ext cx="606416" cy="606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66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cture containing book, shelf, library, scene&#10;&#10;Description automatically generated">
            <a:extLst>
              <a:ext uri="{FF2B5EF4-FFF2-40B4-BE49-F238E27FC236}">
                <a16:creationId xmlns:a16="http://schemas.microsoft.com/office/drawing/2014/main" id="{4EF21A0B-42BE-429A-904B-EBECC1B3820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7072" y="4307607"/>
            <a:ext cx="5596418" cy="20822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178A13-D7DA-4930-B649-BEF638613754}"/>
              </a:ext>
            </a:extLst>
          </p:cNvPr>
          <p:cNvSpPr txBox="1"/>
          <p:nvPr/>
        </p:nvSpPr>
        <p:spPr>
          <a:xfrm>
            <a:off x="426390" y="797456"/>
            <a:ext cx="111489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Adolygiad llenyddiaeth </a:t>
            </a:r>
            <a:r>
              <a:rPr lang="cy-GB" sz="2400" dirty="0"/>
              <a:t>– tua. 500 o eiriau </a:t>
            </a:r>
            <a:endParaRPr lang="en-GB" sz="2400" dirty="0"/>
          </a:p>
          <a:p>
            <a:r>
              <a:rPr lang="en-GB" sz="2400" b="1" dirty="0">
                <a:solidFill>
                  <a:srgbClr val="00B0F0"/>
                </a:solidFill>
              </a:rPr>
              <a:t>Literature review </a:t>
            </a:r>
            <a:r>
              <a:rPr lang="en-GB" sz="2400" dirty="0">
                <a:solidFill>
                  <a:srgbClr val="00B0F0"/>
                </a:solidFill>
              </a:rPr>
              <a:t>– approx. 500 words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FAAD4921-A51F-43A7-9940-BDE35BD0C172}"/>
              </a:ext>
            </a:extLst>
          </p:cNvPr>
          <p:cNvSpPr/>
          <p:nvPr/>
        </p:nvSpPr>
        <p:spPr>
          <a:xfrm>
            <a:off x="7558483" y="1757141"/>
            <a:ext cx="3330430" cy="2550466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C8A839-4336-4FA2-8F19-507BD9625C19}"/>
              </a:ext>
            </a:extLst>
          </p:cNvPr>
          <p:cNvSpPr txBox="1"/>
          <p:nvPr/>
        </p:nvSpPr>
        <p:spPr>
          <a:xfrm>
            <a:off x="7687733" y="1946874"/>
            <a:ext cx="309315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Defnyddio iaith </a:t>
            </a:r>
            <a:r>
              <a:rPr lang="cy-GB" sz="2000" dirty="0">
                <a:solidFill>
                  <a:srgbClr val="FF0000"/>
                </a:solidFill>
              </a:rPr>
              <a:t>betrus 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i="1" dirty="0"/>
              <a:t>Use </a:t>
            </a:r>
            <a:r>
              <a:rPr lang="en-GB" sz="2000" i="1" dirty="0" smtClean="0">
                <a:solidFill>
                  <a:srgbClr val="FF0000"/>
                </a:solidFill>
              </a:rPr>
              <a:t>tentative</a:t>
            </a:r>
            <a:r>
              <a:rPr lang="en-GB" sz="2000" i="1" dirty="0" smtClean="0"/>
              <a:t> </a:t>
            </a:r>
            <a:r>
              <a:rPr lang="en-GB" sz="2000" i="1" dirty="0"/>
              <a:t>language 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6B7ECBFB-80F4-401B-90AF-03564EBBCA00}"/>
              </a:ext>
            </a:extLst>
          </p:cNvPr>
          <p:cNvSpPr/>
          <p:nvPr/>
        </p:nvSpPr>
        <p:spPr>
          <a:xfrm>
            <a:off x="426390" y="1687302"/>
            <a:ext cx="3330430" cy="2620305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8C16CE-C008-4A91-8C4B-90616B92838A}"/>
              </a:ext>
            </a:extLst>
          </p:cNvPr>
          <p:cNvSpPr txBox="1"/>
          <p:nvPr/>
        </p:nvSpPr>
        <p:spPr>
          <a:xfrm>
            <a:off x="506810" y="1753062"/>
            <a:ext cx="333043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Dangos eich dealltwriaeth o addysgeg y CS, gan gyfeirio’n rheolaidd at y llenyddiaeth. </a:t>
            </a:r>
            <a:endParaRPr lang="en-GB" sz="2000" dirty="0"/>
          </a:p>
          <a:p>
            <a:endParaRPr lang="en-GB" sz="2000" dirty="0"/>
          </a:p>
          <a:p>
            <a:r>
              <a:rPr lang="en-GB" sz="2000" i="1" dirty="0"/>
              <a:t>Demonstrate your understanding of FP pedagogy, making regular references to literature </a:t>
            </a:r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C73585ED-7B2F-4FB4-952D-4A21F26F2994}"/>
              </a:ext>
            </a:extLst>
          </p:cNvPr>
          <p:cNvSpPr/>
          <p:nvPr/>
        </p:nvSpPr>
        <p:spPr>
          <a:xfrm>
            <a:off x="3917660" y="1757141"/>
            <a:ext cx="3330430" cy="2550466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D66D78-A2D8-4C7A-AFE2-8C317FDE627D}"/>
              </a:ext>
            </a:extLst>
          </p:cNvPr>
          <p:cNvSpPr txBox="1"/>
          <p:nvPr/>
        </p:nvSpPr>
        <p:spPr>
          <a:xfrm>
            <a:off x="3952226" y="1794080"/>
            <a:ext cx="333043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Cymharu a chyferbynnu rhychwant o lenyddiaeth o fewn eich gwaith</a:t>
            </a: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i="1" dirty="0"/>
              <a:t>Compare and contrast a range of literature within your work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600B4A3-A297-4AFC-BBE8-97A9750FAD71}"/>
              </a:ext>
            </a:extLst>
          </p:cNvPr>
          <p:cNvSpPr txBox="1"/>
          <p:nvPr/>
        </p:nvSpPr>
        <p:spPr>
          <a:xfrm>
            <a:off x="360727" y="285226"/>
            <a:ext cx="115264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FF0000"/>
                </a:solidFill>
              </a:rPr>
              <a:t>ECAD4010/C</a:t>
            </a:r>
            <a:r>
              <a:rPr lang="en-GB" sz="2800" dirty="0" smtClean="0"/>
              <a:t>:  </a:t>
            </a:r>
            <a:r>
              <a:rPr lang="cy-GB" sz="2400" b="1" dirty="0"/>
              <a:t>Strwythur awgrymedig yr aseiniad </a:t>
            </a:r>
            <a:r>
              <a:rPr lang="en-GB" sz="2400" b="1" dirty="0"/>
              <a:t> / </a:t>
            </a:r>
            <a:r>
              <a:rPr lang="en-GB" sz="2400" b="1" dirty="0">
                <a:solidFill>
                  <a:srgbClr val="00B0F0"/>
                </a:solidFill>
              </a:rPr>
              <a:t>Suggested structure for assignment</a:t>
            </a:r>
          </a:p>
        </p:txBody>
      </p:sp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27543" y="913648"/>
            <a:ext cx="633047" cy="633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7568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329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5178A13-D7DA-4930-B649-BEF638613754}"/>
              </a:ext>
            </a:extLst>
          </p:cNvPr>
          <p:cNvSpPr txBox="1"/>
          <p:nvPr/>
        </p:nvSpPr>
        <p:spPr>
          <a:xfrm>
            <a:off x="486561" y="1157681"/>
            <a:ext cx="111489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Methodoleg</a:t>
            </a:r>
            <a:r>
              <a:rPr lang="cy-GB" sz="2400" dirty="0"/>
              <a:t> – tua. 300 o eiriau </a:t>
            </a:r>
            <a:endParaRPr lang="en-GB" sz="2400" dirty="0"/>
          </a:p>
          <a:p>
            <a:r>
              <a:rPr lang="en-GB" sz="2400" b="1" dirty="0">
                <a:solidFill>
                  <a:srgbClr val="00B0F0"/>
                </a:solidFill>
              </a:rPr>
              <a:t>Methodology </a:t>
            </a:r>
            <a:r>
              <a:rPr lang="en-GB" sz="2400" dirty="0">
                <a:solidFill>
                  <a:srgbClr val="00B0F0"/>
                </a:solidFill>
              </a:rPr>
              <a:t>– approx. 300 words</a:t>
            </a:r>
          </a:p>
        </p:txBody>
      </p:sp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03658264-08C5-4065-A045-193C71649FB6}"/>
              </a:ext>
            </a:extLst>
          </p:cNvPr>
          <p:cNvSpPr/>
          <p:nvPr/>
        </p:nvSpPr>
        <p:spPr>
          <a:xfrm>
            <a:off x="8418352" y="205178"/>
            <a:ext cx="3330430" cy="218113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36E8684-CF16-4557-8236-5C88C82C1466}"/>
              </a:ext>
            </a:extLst>
          </p:cNvPr>
          <p:cNvSpPr txBox="1"/>
          <p:nvPr/>
        </p:nvSpPr>
        <p:spPr>
          <a:xfrm>
            <a:off x="8753912" y="375084"/>
            <a:ext cx="287742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Amlinellu’r cynllunio ar gyfer eich ymchwil </a:t>
            </a:r>
            <a:endParaRPr lang="en-GB" sz="2000" dirty="0"/>
          </a:p>
          <a:p>
            <a:endParaRPr lang="en-GB" sz="2000" dirty="0"/>
          </a:p>
          <a:p>
            <a:r>
              <a:rPr lang="en-GB" sz="2000" i="1" dirty="0"/>
              <a:t>Outline the planning for your research </a:t>
            </a:r>
          </a:p>
        </p:txBody>
      </p:sp>
      <p:sp>
        <p:nvSpPr>
          <p:cNvPr id="18" name="Speech Bubble: Rectangle with Corners Rounded 17">
            <a:extLst>
              <a:ext uri="{FF2B5EF4-FFF2-40B4-BE49-F238E27FC236}">
                <a16:creationId xmlns:a16="http://schemas.microsoft.com/office/drawing/2014/main" id="{FD2E2772-40C8-4B08-B48C-AB03B56F7158}"/>
              </a:ext>
            </a:extLst>
          </p:cNvPr>
          <p:cNvSpPr/>
          <p:nvPr/>
        </p:nvSpPr>
        <p:spPr>
          <a:xfrm>
            <a:off x="5016617" y="1757141"/>
            <a:ext cx="3330430" cy="218113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5A2446E-90D7-4FA2-ACAF-BB037C7ADF70}"/>
              </a:ext>
            </a:extLst>
          </p:cNvPr>
          <p:cNvSpPr txBox="1"/>
          <p:nvPr/>
        </p:nvSpPr>
        <p:spPr>
          <a:xfrm>
            <a:off x="5243120" y="1712481"/>
            <a:ext cx="28774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>
                <a:solidFill>
                  <a:srgbClr val="FF0000"/>
                </a:solidFill>
              </a:rPr>
              <a:t>Gwerthuso’r</a:t>
            </a:r>
            <a:r>
              <a:rPr lang="cy-GB" sz="2000" dirty="0"/>
              <a:t> defnydd o Raddfa Leuven fel arf arsylwi</a:t>
            </a:r>
            <a:endParaRPr lang="en-GB" sz="2000" dirty="0">
              <a:solidFill>
                <a:srgbClr val="FF0000"/>
              </a:solidFill>
            </a:endParaRPr>
          </a:p>
          <a:p>
            <a:endParaRPr lang="en-GB" sz="2000" dirty="0">
              <a:solidFill>
                <a:srgbClr val="FF0000"/>
              </a:solidFill>
            </a:endParaRPr>
          </a:p>
          <a:p>
            <a:r>
              <a:rPr lang="en-GB" sz="2000" i="1" dirty="0">
                <a:solidFill>
                  <a:srgbClr val="FF0000"/>
                </a:solidFill>
              </a:rPr>
              <a:t>Evaluate </a:t>
            </a:r>
            <a:r>
              <a:rPr lang="en-GB" sz="2000" i="1" dirty="0"/>
              <a:t>the use of the Leuven Scale as an observational tool </a:t>
            </a:r>
          </a:p>
        </p:txBody>
      </p:sp>
      <p:sp>
        <p:nvSpPr>
          <p:cNvPr id="20" name="Speech Bubble: Rectangle with Corners Rounded 19">
            <a:extLst>
              <a:ext uri="{FF2B5EF4-FFF2-40B4-BE49-F238E27FC236}">
                <a16:creationId xmlns:a16="http://schemas.microsoft.com/office/drawing/2014/main" id="{28D815DD-325A-419A-BB7C-3A7B5BB9D949}"/>
              </a:ext>
            </a:extLst>
          </p:cNvPr>
          <p:cNvSpPr/>
          <p:nvPr/>
        </p:nvSpPr>
        <p:spPr>
          <a:xfrm>
            <a:off x="1925273" y="3959250"/>
            <a:ext cx="3330430" cy="218113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9783EF1-E32C-451F-9559-0400D9B478BB}"/>
              </a:ext>
            </a:extLst>
          </p:cNvPr>
          <p:cNvSpPr txBox="1"/>
          <p:nvPr/>
        </p:nvSpPr>
        <p:spPr>
          <a:xfrm>
            <a:off x="2151776" y="3959250"/>
            <a:ext cx="287742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dirty="0"/>
              <a:t>Cyfeirio’n rheolaidd at y llenyddiaeth – gan osgoi honiadau nas cefnogir!</a:t>
            </a:r>
            <a:endParaRPr lang="en-GB" sz="2000" dirty="0"/>
          </a:p>
          <a:p>
            <a:endParaRPr lang="en-GB" sz="2000" dirty="0"/>
          </a:p>
          <a:p>
            <a:r>
              <a:rPr lang="en-GB" sz="2000" i="1" dirty="0"/>
              <a:t>Make regular references to literature – avoid unsupported assertions!</a:t>
            </a:r>
          </a:p>
        </p:txBody>
      </p:sp>
      <p:pic>
        <p:nvPicPr>
          <p:cNvPr id="22" name="Picture 21" descr="A person wearing a suit and tie smiling at the camera&#10;&#10;Description automatically generated">
            <a:extLst>
              <a:ext uri="{FF2B5EF4-FFF2-40B4-BE49-F238E27FC236}">
                <a16:creationId xmlns:a16="http://schemas.microsoft.com/office/drawing/2014/main" id="{400234E9-3D32-426D-80A5-B494E0D0049E}"/>
              </a:ext>
            </a:extLst>
          </p:cNvPr>
          <p:cNvPicPr>
            <a:picLocks noChangeAspect="1"/>
          </p:cNvPicPr>
          <p:nvPr/>
        </p:nvPicPr>
        <p:blipFill>
          <a:blip r:embed="rId5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561" y="2248676"/>
            <a:ext cx="1500943" cy="14505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0D5E2D4-4481-452B-9C3D-146673D56AE4}"/>
              </a:ext>
            </a:extLst>
          </p:cNvPr>
          <p:cNvSpPr txBox="1"/>
          <p:nvPr/>
        </p:nvSpPr>
        <p:spPr>
          <a:xfrm>
            <a:off x="360727" y="285226"/>
            <a:ext cx="805343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ECAD 4010</a:t>
            </a:r>
            <a:r>
              <a:rPr lang="en-GB" sz="2800" dirty="0"/>
              <a:t>:  </a:t>
            </a:r>
            <a:r>
              <a:rPr lang="cy-GB" sz="2400" b="1" dirty="0"/>
              <a:t>Strwythur awgrymedig yr aseiniad </a:t>
            </a:r>
            <a:r>
              <a:rPr lang="en-GB" sz="2400" b="1" dirty="0"/>
              <a:t> / </a:t>
            </a:r>
            <a:r>
              <a:rPr lang="en-GB" sz="2400" b="1" dirty="0">
                <a:solidFill>
                  <a:srgbClr val="00B0F0"/>
                </a:solidFill>
              </a:rPr>
              <a:t>Suggested structure for assignment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7FD5F0B-7FBD-4030-A4DE-485E4837F6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47047" y="4266666"/>
            <a:ext cx="3330430" cy="22162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0396024" y="2903915"/>
            <a:ext cx="829994" cy="829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763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78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F31EAA3-62FF-4BAA-8E07-61F55CAD5E2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77930" y="3605927"/>
            <a:ext cx="3836304" cy="28772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69C33F5-049D-4256-835E-925E753A255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08984" y="235237"/>
            <a:ext cx="3905250" cy="21907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3D17AEA-5272-445C-B4D5-F2254F1C3A0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08984" y="2115193"/>
            <a:ext cx="3905250" cy="24735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178A13-D7DA-4930-B649-BEF638613754}"/>
              </a:ext>
            </a:extLst>
          </p:cNvPr>
          <p:cNvSpPr txBox="1"/>
          <p:nvPr/>
        </p:nvSpPr>
        <p:spPr>
          <a:xfrm>
            <a:off x="414516" y="898347"/>
            <a:ext cx="111489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b="1" dirty="0"/>
              <a:t>Trafodaeth a chanfyddiadau </a:t>
            </a:r>
            <a:r>
              <a:rPr lang="cy-GB" sz="2400" dirty="0"/>
              <a:t>– tua. 600 o eiriau </a:t>
            </a:r>
            <a:endParaRPr lang="en-GB" sz="2400" b="1" dirty="0"/>
          </a:p>
          <a:p>
            <a:r>
              <a:rPr lang="en-GB" sz="2400" b="1" dirty="0">
                <a:solidFill>
                  <a:srgbClr val="00B0F0"/>
                </a:solidFill>
              </a:rPr>
              <a:t>Discussion and findings </a:t>
            </a:r>
            <a:r>
              <a:rPr lang="en-GB" sz="2400" dirty="0">
                <a:solidFill>
                  <a:srgbClr val="00B0F0"/>
                </a:solidFill>
              </a:rPr>
              <a:t>– approx. 600 words</a:t>
            </a:r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6B7ECBFB-80F4-401B-90AF-03564EBBCA00}"/>
              </a:ext>
            </a:extLst>
          </p:cNvPr>
          <p:cNvSpPr/>
          <p:nvPr/>
        </p:nvSpPr>
        <p:spPr>
          <a:xfrm>
            <a:off x="360727" y="1757141"/>
            <a:ext cx="3330430" cy="218113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8C16CE-C008-4A91-8C4B-90616B92838A}"/>
              </a:ext>
            </a:extLst>
          </p:cNvPr>
          <p:cNvSpPr txBox="1"/>
          <p:nvPr/>
        </p:nvSpPr>
        <p:spPr>
          <a:xfrm>
            <a:off x="587230" y="1878213"/>
            <a:ext cx="28774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Trafod y rôl y mae moeseg yn ei chwarae mewn ymchwil </a:t>
            </a:r>
            <a:endParaRPr lang="en-GB" dirty="0"/>
          </a:p>
          <a:p>
            <a:endParaRPr lang="en-GB" dirty="0"/>
          </a:p>
          <a:p>
            <a:r>
              <a:rPr lang="en-GB" dirty="0"/>
              <a:t>Discuss the role that ethics play in research </a:t>
            </a:r>
          </a:p>
        </p:txBody>
      </p:sp>
      <p:sp>
        <p:nvSpPr>
          <p:cNvPr id="11" name="Speech Bubble: Rectangle with Corners Rounded 10">
            <a:extLst>
              <a:ext uri="{FF2B5EF4-FFF2-40B4-BE49-F238E27FC236}">
                <a16:creationId xmlns:a16="http://schemas.microsoft.com/office/drawing/2014/main" id="{490C1913-E1E5-448A-89F6-C930521D6BAB}"/>
              </a:ext>
            </a:extLst>
          </p:cNvPr>
          <p:cNvSpPr/>
          <p:nvPr/>
        </p:nvSpPr>
        <p:spPr>
          <a:xfrm>
            <a:off x="2118842" y="3625892"/>
            <a:ext cx="3330430" cy="218113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7016FF1-803F-4F7D-B99F-9BB3B93F4CB5}"/>
              </a:ext>
            </a:extLst>
          </p:cNvPr>
          <p:cNvSpPr txBox="1"/>
          <p:nvPr/>
        </p:nvSpPr>
        <p:spPr>
          <a:xfrm>
            <a:off x="2221227" y="3613922"/>
            <a:ext cx="304083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Cyflwyno’ch canfyddiadau yn nhermau’ch arsylwadau o grŵp bychan o ddysgwyr</a:t>
            </a:r>
            <a:endParaRPr lang="en-GB" dirty="0"/>
          </a:p>
          <a:p>
            <a:endParaRPr lang="en-GB" dirty="0"/>
          </a:p>
          <a:p>
            <a:r>
              <a:rPr lang="en-GB" dirty="0"/>
              <a:t>Present your findings in terms of your observations of a small group of learners</a:t>
            </a:r>
          </a:p>
        </p:txBody>
      </p:sp>
      <p:sp>
        <p:nvSpPr>
          <p:cNvPr id="16" name="Speech Bubble: Rectangle with Corners Rounded 15">
            <a:extLst>
              <a:ext uri="{FF2B5EF4-FFF2-40B4-BE49-F238E27FC236}">
                <a16:creationId xmlns:a16="http://schemas.microsoft.com/office/drawing/2014/main" id="{540CC141-6FAE-4249-A877-53731B469231}"/>
              </a:ext>
            </a:extLst>
          </p:cNvPr>
          <p:cNvSpPr/>
          <p:nvPr/>
        </p:nvSpPr>
        <p:spPr>
          <a:xfrm>
            <a:off x="4967573" y="1689431"/>
            <a:ext cx="3330430" cy="218113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9D4E75D-90BE-4BFE-88AA-2B99D8840F26}"/>
              </a:ext>
            </a:extLst>
          </p:cNvPr>
          <p:cNvSpPr txBox="1"/>
          <p:nvPr/>
        </p:nvSpPr>
        <p:spPr>
          <a:xfrm>
            <a:off x="5251469" y="1860736"/>
            <a:ext cx="313988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Cyfeirio’n rheolaidd at y llenyddiaeth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Make regular references to literature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632677-E42D-4AA3-962F-5C774B36C28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3768" y="262558"/>
            <a:ext cx="11650466" cy="755970"/>
          </a:xfrm>
          <a:prstGeom prst="rect">
            <a:avLst/>
          </a:prstGeom>
        </p:spPr>
      </p:pic>
      <p:pic>
        <p:nvPicPr>
          <p:cNvPr id="8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6935371" y="845119"/>
            <a:ext cx="712919" cy="712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351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15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5178A13-D7DA-4930-B649-BEF638613754}"/>
              </a:ext>
            </a:extLst>
          </p:cNvPr>
          <p:cNvSpPr txBox="1"/>
          <p:nvPr/>
        </p:nvSpPr>
        <p:spPr>
          <a:xfrm>
            <a:off x="682304" y="741478"/>
            <a:ext cx="1114896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/>
              <a:t>Casgliad ac argymhellion </a:t>
            </a:r>
            <a:r>
              <a:rPr lang="cy-GB" sz="2000" dirty="0"/>
              <a:t>– tua. 400 o eiriau</a:t>
            </a:r>
            <a:endParaRPr lang="en-GB" sz="2000" dirty="0"/>
          </a:p>
          <a:p>
            <a:endParaRPr lang="en-GB" sz="2000" b="1" dirty="0"/>
          </a:p>
          <a:p>
            <a:r>
              <a:rPr lang="en-GB" sz="2000" b="1" dirty="0">
                <a:solidFill>
                  <a:srgbClr val="00B0F0"/>
                </a:solidFill>
              </a:rPr>
              <a:t>Conclusion and recommendations </a:t>
            </a:r>
            <a:r>
              <a:rPr lang="en-GB" sz="2000" dirty="0">
                <a:solidFill>
                  <a:srgbClr val="00B0F0"/>
                </a:solidFill>
              </a:rPr>
              <a:t>– approx. 400 words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FAAD4921-A51F-43A7-9940-BDE35BD0C172}"/>
              </a:ext>
            </a:extLst>
          </p:cNvPr>
          <p:cNvSpPr/>
          <p:nvPr/>
        </p:nvSpPr>
        <p:spPr>
          <a:xfrm>
            <a:off x="7558483" y="1757141"/>
            <a:ext cx="3330430" cy="218113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3C8A839-4336-4FA2-8F19-507BD9625C19}"/>
              </a:ext>
            </a:extLst>
          </p:cNvPr>
          <p:cNvSpPr txBox="1"/>
          <p:nvPr/>
        </p:nvSpPr>
        <p:spPr>
          <a:xfrm>
            <a:off x="7902431" y="1814619"/>
            <a:ext cx="321807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Consider the impact of the research on your professional learning and how it may transform your </a:t>
            </a:r>
            <a:r>
              <a:rPr lang="en-GB" dirty="0"/>
              <a:t>practice /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effaith</a:t>
            </a:r>
            <a:r>
              <a:rPr lang="en-GB" dirty="0"/>
              <a:t> yr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a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gallai</a:t>
            </a:r>
            <a:r>
              <a:rPr lang="en-GB" dirty="0"/>
              <a:t> </a:t>
            </a:r>
            <a:r>
              <a:rPr lang="en-GB" dirty="0" err="1"/>
              <a:t>drawsnewid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arfer</a:t>
            </a:r>
            <a:endParaRPr lang="en-GB" dirty="0"/>
          </a:p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6B7ECBFB-80F4-401B-90AF-03564EBBCA00}"/>
              </a:ext>
            </a:extLst>
          </p:cNvPr>
          <p:cNvSpPr/>
          <p:nvPr/>
        </p:nvSpPr>
        <p:spPr>
          <a:xfrm>
            <a:off x="360727" y="1757141"/>
            <a:ext cx="3330430" cy="218113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8C16CE-C008-4A91-8C4B-90616B92838A}"/>
              </a:ext>
            </a:extLst>
          </p:cNvPr>
          <p:cNvSpPr txBox="1"/>
          <p:nvPr/>
        </p:nvSpPr>
        <p:spPr>
          <a:xfrm>
            <a:off x="587230" y="1878213"/>
            <a:ext cx="28774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Synthesise your ideas by briefly referring back to the </a:t>
            </a:r>
            <a:r>
              <a:rPr lang="en-GB" dirty="0" smtClean="0"/>
              <a:t>introduction</a:t>
            </a:r>
          </a:p>
          <a:p>
            <a:r>
              <a:rPr lang="en-GB" dirty="0" err="1"/>
              <a:t>Cyfosod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syniadau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gyfeirio'n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yn </a:t>
            </a:r>
            <a:r>
              <a:rPr lang="en-GB" dirty="0" err="1"/>
              <a:t>gryno</a:t>
            </a:r>
            <a:r>
              <a:rPr lang="en-GB" dirty="0"/>
              <a:t> at y cyflwyniad</a:t>
            </a:r>
            <a:endParaRPr lang="en-GB" dirty="0"/>
          </a:p>
        </p:txBody>
      </p:sp>
      <p:sp>
        <p:nvSpPr>
          <p:cNvPr id="12" name="Speech Bubble: Rectangle with Corners Rounded 11">
            <a:extLst>
              <a:ext uri="{FF2B5EF4-FFF2-40B4-BE49-F238E27FC236}">
                <a16:creationId xmlns:a16="http://schemas.microsoft.com/office/drawing/2014/main" id="{C73585ED-7B2F-4FB4-952D-4A21F26F2994}"/>
              </a:ext>
            </a:extLst>
          </p:cNvPr>
          <p:cNvSpPr/>
          <p:nvPr/>
        </p:nvSpPr>
        <p:spPr>
          <a:xfrm>
            <a:off x="3917660" y="1757141"/>
            <a:ext cx="3330430" cy="2181137"/>
          </a:xfrm>
          <a:prstGeom prst="wedgeRoundRectCallout">
            <a:avLst/>
          </a:prstGeom>
          <a:solidFill>
            <a:srgbClr val="0FF9F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D66D78-A2D8-4C7A-AFE2-8C317FDE627D}"/>
              </a:ext>
            </a:extLst>
          </p:cNvPr>
          <p:cNvSpPr txBox="1"/>
          <p:nvPr/>
        </p:nvSpPr>
        <p:spPr>
          <a:xfrm>
            <a:off x="4261609" y="1878213"/>
            <a:ext cx="28774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Summarise findings and acknowledge strengths and limitations of your research </a:t>
            </a:r>
            <a:endParaRPr lang="en-GB" dirty="0" smtClean="0"/>
          </a:p>
          <a:p>
            <a:r>
              <a:rPr lang="en-GB" dirty="0" err="1"/>
              <a:t>Crynhoi</a:t>
            </a:r>
            <a:r>
              <a:rPr lang="en-GB" dirty="0"/>
              <a:t> </a:t>
            </a:r>
            <a:r>
              <a:rPr lang="en-GB" dirty="0" err="1"/>
              <a:t>canfyddiadau</a:t>
            </a:r>
            <a:r>
              <a:rPr lang="en-GB" dirty="0"/>
              <a:t> a </a:t>
            </a:r>
            <a:r>
              <a:rPr lang="en-GB" dirty="0" err="1"/>
              <a:t>chydnabod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a </a:t>
            </a:r>
            <a:r>
              <a:rPr lang="en-GB" dirty="0" err="1"/>
              <a:t>chyfyngiadau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 descr="A group of children in a room&#10;&#10;Description automatically generated">
            <a:extLst>
              <a:ext uri="{FF2B5EF4-FFF2-40B4-BE49-F238E27FC236}">
                <a16:creationId xmlns:a16="http://schemas.microsoft.com/office/drawing/2014/main" id="{525789B3-70D1-4825-93DB-F92F41D6A7F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8459" y="4287739"/>
            <a:ext cx="5623420" cy="214242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E9E0025-0798-4D5D-A76F-1312B26CD18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20353" y="4457420"/>
            <a:ext cx="3609145" cy="159729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14EB9D9-6C3B-447B-A59E-C979FB08A3B2}"/>
              </a:ext>
            </a:extLst>
          </p:cNvPr>
          <p:cNvSpPr txBox="1"/>
          <p:nvPr/>
        </p:nvSpPr>
        <p:spPr>
          <a:xfrm>
            <a:off x="360727" y="285226"/>
            <a:ext cx="115264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ECAD 4010</a:t>
            </a:r>
            <a:r>
              <a:rPr lang="en-GB" sz="2800" dirty="0"/>
              <a:t>:  </a:t>
            </a:r>
            <a:r>
              <a:rPr lang="cy-GB" sz="2400" b="1" dirty="0"/>
              <a:t>Strwythur awgrymedig yr aseiniad </a:t>
            </a:r>
            <a:r>
              <a:rPr lang="en-GB" sz="2400" b="1" dirty="0"/>
              <a:t> / </a:t>
            </a:r>
            <a:r>
              <a:rPr lang="en-GB" sz="2400" b="1" dirty="0">
                <a:solidFill>
                  <a:srgbClr val="00B0F0"/>
                </a:solidFill>
              </a:rPr>
              <a:t>Suggested structure for assignment</a:t>
            </a:r>
          </a:p>
        </p:txBody>
      </p:sp>
      <p:pic>
        <p:nvPicPr>
          <p:cNvPr id="7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113208" y="909648"/>
            <a:ext cx="643930" cy="6439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519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536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E145341-AF45-40BC-878B-C0BE73295DC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0106"/>
          <a:stretch/>
        </p:blipFill>
        <p:spPr>
          <a:xfrm>
            <a:off x="1536912" y="847447"/>
            <a:ext cx="10243592" cy="55710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F15551D-5185-48AD-95B5-6E07DE6361C2}"/>
              </a:ext>
            </a:extLst>
          </p:cNvPr>
          <p:cNvSpPr txBox="1"/>
          <p:nvPr/>
        </p:nvSpPr>
        <p:spPr>
          <a:xfrm>
            <a:off x="801511" y="530578"/>
            <a:ext cx="942622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26F456-C323-4CA9-ABAC-4642C681F313}"/>
              </a:ext>
            </a:extLst>
          </p:cNvPr>
          <p:cNvSpPr txBox="1"/>
          <p:nvPr/>
        </p:nvSpPr>
        <p:spPr>
          <a:xfrm>
            <a:off x="801511" y="1043576"/>
            <a:ext cx="1059332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 err="1"/>
              <a:t>Amserlen</a:t>
            </a:r>
            <a:r>
              <a:rPr lang="en-GB" sz="4800" dirty="0"/>
              <a:t> </a:t>
            </a:r>
            <a:r>
              <a:rPr lang="en-GB" sz="4800" dirty="0" err="1"/>
              <a:t>arsylwi</a:t>
            </a:r>
            <a:endParaRPr lang="en-GB" sz="4800" dirty="0"/>
          </a:p>
          <a:p>
            <a:pPr marL="685800" indent="-685800">
              <a:buFont typeface="Arial" panose="020B0604020202020204" pitchFamily="34" charset="0"/>
              <a:buChar char="•"/>
            </a:pPr>
            <a:r>
              <a:rPr lang="en-GB" sz="4800" dirty="0" err="1"/>
              <a:t>Unrhyw</a:t>
            </a:r>
            <a:r>
              <a:rPr lang="en-GB" sz="4800" dirty="0"/>
              <a:t> </a:t>
            </a:r>
            <a:r>
              <a:rPr lang="en-GB" sz="4800" dirty="0" err="1"/>
              <a:t>nodiadau</a:t>
            </a:r>
            <a:r>
              <a:rPr lang="en-GB" sz="4800" dirty="0"/>
              <a:t> i </a:t>
            </a:r>
            <a:r>
              <a:rPr lang="en-GB" sz="4800" dirty="0" err="1"/>
              <a:t>ategu'r</a:t>
            </a:r>
            <a:r>
              <a:rPr lang="en-GB" sz="4800" dirty="0"/>
              <a:t> </a:t>
            </a:r>
            <a:r>
              <a:rPr lang="en-GB" sz="4800" dirty="0" err="1"/>
              <a:t>aseiniad</a:t>
            </a:r>
            <a:endParaRPr lang="en-GB" sz="4800" dirty="0"/>
          </a:p>
          <a:p>
            <a:endParaRPr lang="en-GB" sz="4800" dirty="0"/>
          </a:p>
        </p:txBody>
      </p:sp>
      <p:pic>
        <p:nvPicPr>
          <p:cNvPr id="6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007968" y="378177"/>
            <a:ext cx="772535" cy="772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030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773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96B576-5D66-47C0-858C-7078FC6B809C}"/>
              </a:ext>
            </a:extLst>
          </p:cNvPr>
          <p:cNvSpPr txBox="1"/>
          <p:nvPr/>
        </p:nvSpPr>
        <p:spPr>
          <a:xfrm>
            <a:off x="1028700" y="2145323"/>
            <a:ext cx="2628900" cy="2369200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Bydd</a:t>
            </a:r>
            <a:r>
              <a:rPr lang="en-US" sz="36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tîm</a:t>
            </a:r>
            <a:r>
              <a:rPr lang="en-US" sz="36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y </a:t>
            </a:r>
            <a:r>
              <a:rPr lang="en-US" sz="36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modiwl</a:t>
            </a:r>
            <a:r>
              <a:rPr lang="en-US" sz="36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yn </a:t>
            </a:r>
            <a:r>
              <a:rPr lang="en-US" sz="36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cyfansoddi</a:t>
            </a:r>
            <a:r>
              <a:rPr lang="en-US" sz="36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dogfen</a:t>
            </a:r>
            <a:r>
              <a:rPr lang="en-US" sz="36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FAQs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4E40CB9-AF2E-498A-8024-A5BC8374379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6526" y="901959"/>
            <a:ext cx="7975474" cy="4486204"/>
          </a:xfrm>
          <a:prstGeom prst="rect">
            <a:avLst/>
          </a:prstGeom>
        </p:spPr>
      </p:pic>
      <p:pic>
        <p:nvPicPr>
          <p:cNvPr id="5" name="Recorded Soun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832122" y="315349"/>
            <a:ext cx="703385" cy="7033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238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1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731</Words>
  <Application>Microsoft Office PowerPoint</Application>
  <PresentationFormat>Widescreen</PresentationFormat>
  <Paragraphs>114</Paragraphs>
  <Slides>10</Slides>
  <Notes>10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&amp;quot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</dc:creator>
  <cp:lastModifiedBy>Catherine Morgan</cp:lastModifiedBy>
  <cp:revision>10</cp:revision>
  <dcterms:created xsi:type="dcterms:W3CDTF">2020-04-19T17:56:57Z</dcterms:created>
  <dcterms:modified xsi:type="dcterms:W3CDTF">2020-04-30T11:14:30Z</dcterms:modified>
</cp:coreProperties>
</file>